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570" r:id="rId3"/>
    <p:sldId id="582" r:id="rId4"/>
    <p:sldId id="574" r:id="rId5"/>
    <p:sldId id="575" r:id="rId6"/>
    <p:sldId id="576" r:id="rId7"/>
    <p:sldId id="577" r:id="rId8"/>
    <p:sldId id="282" r:id="rId9"/>
    <p:sldId id="578" r:id="rId10"/>
    <p:sldId id="292" r:id="rId11"/>
    <p:sldId id="583" r:id="rId12"/>
    <p:sldId id="275" r:id="rId13"/>
    <p:sldId id="278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89" autoAdjust="0"/>
    <p:restoredTop sz="97530" autoAdjust="0"/>
  </p:normalViewPr>
  <p:slideViewPr>
    <p:cSldViewPr>
      <p:cViewPr varScale="1">
        <p:scale>
          <a:sx n="157" d="100"/>
          <a:sy n="157" d="100"/>
        </p:scale>
        <p:origin x="1038" y="15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37" d="100"/>
          <a:sy n="137" d="100"/>
        </p:scale>
        <p:origin x="3246" y="1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3D40633-B3B0-688C-E926-1A2D7B55D5B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ＭＳ Ｐゴシック" panose="020B0600070205080204" pitchFamily="50" charset="-128"/>
              </a:defRPr>
            </a:lvl1pPr>
          </a:lstStyle>
          <a:p>
            <a:r>
              <a:rPr lang="en-US" altLang="ja-JP"/>
              <a:t>doc.: IEEE 802.11-23/1945r1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BD79873-D480-3BF6-B963-CE3AB3C03CF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ＭＳ Ｐゴシック" panose="020B0600070205080204" pitchFamily="50" charset="-128"/>
              </a:defRPr>
            </a:lvl1pPr>
          </a:lstStyle>
          <a:p>
            <a:r>
              <a:rPr lang="en-US" altLang="ja-JP"/>
              <a:t>November 2023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6BE2FC7E-23A5-F2E8-CBA9-0DBCEB4CAB5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ＭＳ Ｐゴシック" panose="020B0600070205080204" pitchFamily="50" charset="-128"/>
              </a:defRPr>
            </a:lvl1pPr>
          </a:lstStyle>
          <a:p>
            <a:r>
              <a:rPr lang="en-US" altLang="ja-JP"/>
              <a:t>Atsushi Shirakawa, Sharp Corporation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BD046D12-1303-C4F6-E99E-3E3465671EA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ＭＳ Ｐゴシック" panose="020B0600070205080204" pitchFamily="50" charset="-128"/>
              </a:defRPr>
            </a:lvl1pPr>
          </a:lstStyle>
          <a:p>
            <a:r>
              <a:rPr lang="en-US" altLang="ja-JP"/>
              <a:t>Page </a:t>
            </a:r>
            <a:fld id="{499904E2-4B9D-4C82-8A69-3C8017115D48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78" name="Line 6">
            <a:extLst>
              <a:ext uri="{FF2B5EF4-FFF2-40B4-BE49-F238E27FC236}">
                <a16:creationId xmlns:a16="http://schemas.microsoft.com/office/drawing/2014/main" id="{14CE6272-3D62-731F-7DC9-984127B10BB6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CE5AFDF1-AB6D-AC00-3AB0-5984147439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ja-JP" sz="1200">
                <a:ea typeface="ＭＳ Ｐゴシック" panose="020B0600070205080204" pitchFamily="50" charset="-128"/>
              </a:rPr>
              <a:t>Submission</a:t>
            </a:r>
          </a:p>
        </p:txBody>
      </p:sp>
      <p:sp>
        <p:nvSpPr>
          <p:cNvPr id="3080" name="Line 8">
            <a:extLst>
              <a:ext uri="{FF2B5EF4-FFF2-40B4-BE49-F238E27FC236}">
                <a16:creationId xmlns:a16="http://schemas.microsoft.com/office/drawing/2014/main" id="{53BAA1D6-28CB-1074-E182-3407163E5336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0C57A1F-5CA1-5587-043D-54BE7113884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ＭＳ Ｐゴシック" panose="020B0600070205080204" pitchFamily="50" charset="-128"/>
              </a:defRPr>
            </a:lvl1pPr>
          </a:lstStyle>
          <a:p>
            <a:r>
              <a:rPr lang="en-US" altLang="ja-JP"/>
              <a:t>doc.: IEEE 802.11-23/1945r1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F487BCB-1449-30EB-F4BB-66B63BFFD2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ＭＳ Ｐゴシック" panose="020B0600070205080204" pitchFamily="50" charset="-128"/>
              </a:defRPr>
            </a:lvl1pPr>
          </a:lstStyle>
          <a:p>
            <a:r>
              <a:rPr lang="en-US" altLang="ja-JP"/>
              <a:t>November 2023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CF5F755-E803-AADA-ECE7-F586E339358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B428E742-2D28-5646-9AC6-125EBE51ECA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F2EA52FB-2AAD-8B4D-0C42-5A18718BA29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ＭＳ Ｐゴシック" panose="020B0600070205080204" pitchFamily="50" charset="-128"/>
              </a:defRPr>
            </a:lvl5pPr>
          </a:lstStyle>
          <a:p>
            <a:pPr lvl="4"/>
            <a:r>
              <a:rPr lang="en-US" altLang="ja-JP"/>
              <a:t>Atsushi Shirakawa, Sharp Corporation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B15CDBE8-499B-F2B7-CEC2-BFA57F0DE7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ＭＳ Ｐゴシック" panose="020B0600070205080204" pitchFamily="50" charset="-128"/>
              </a:defRPr>
            </a:lvl1pPr>
          </a:lstStyle>
          <a:p>
            <a:r>
              <a:rPr lang="en-US" altLang="ja-JP"/>
              <a:t>Page </a:t>
            </a:r>
            <a:fld id="{89AF4863-0789-4310-BE91-E6C54076A087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922948C3-2636-C6BA-C009-4CE7C5CC62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>
                <a:ea typeface="ＭＳ Ｐゴシック" panose="020B0600070205080204" pitchFamily="50" charset="-128"/>
              </a:rPr>
              <a:t>Submission</a:t>
            </a:r>
          </a:p>
        </p:txBody>
      </p:sp>
      <p:sp>
        <p:nvSpPr>
          <p:cNvPr id="2057" name="Line 9">
            <a:extLst>
              <a:ext uri="{FF2B5EF4-FFF2-40B4-BE49-F238E27FC236}">
                <a16:creationId xmlns:a16="http://schemas.microsoft.com/office/drawing/2014/main" id="{A6F9D389-0A19-2357-C0B7-C201A2EEA748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8" name="Line 10">
            <a:extLst>
              <a:ext uri="{FF2B5EF4-FFF2-40B4-BE49-F238E27FC236}">
                <a16:creationId xmlns:a16="http://schemas.microsoft.com/office/drawing/2014/main" id="{FF7AE4BC-F19A-6ECC-9CEB-B2EEA9328E9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3F4D3705-21D1-AB56-EB7D-7826906137D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November 2023</a:t>
            </a:r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6F0D9FEC-8C4D-F574-99CD-722666B0B9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9FBADD68-BD91-8CAB-7917-D658021759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24F2D3-ED02-C078-640C-AE9C38315D1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 altLang="ja-JP"/>
              <a:t>Atsushi Shirakawa, Sharp Corporation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72DF46-EBAA-B13B-232B-855B89B49A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ja-JP"/>
              <a:t>Page </a:t>
            </a:r>
            <a:fld id="{89AF4863-0789-4310-BE91-E6C54076A087}" type="slidenum">
              <a:rPr lang="en-US" altLang="ja-JP" smtClean="0"/>
              <a:pPr/>
              <a:t>1</a:t>
            </a:fld>
            <a:endParaRPr lang="en-US" altLang="ja-JP"/>
          </a:p>
        </p:txBody>
      </p:sp>
      <p:sp>
        <p:nvSpPr>
          <p:cNvPr id="8" name="ヘッダー プレースホルダー 7">
            <a:extLst>
              <a:ext uri="{FF2B5EF4-FFF2-40B4-BE49-F238E27FC236}">
                <a16:creationId xmlns:a16="http://schemas.microsoft.com/office/drawing/2014/main" id="{8A5EC79A-0335-4658-F21F-58BD872CF9E1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ja-JP"/>
              <a:t>doc.: IEEE 802.11-23/1945r1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2F611996-5994-A346-9DDF-8B548A266F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November 2023</a:t>
            </a: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EFDF39D2-3C94-730C-E153-5C57257460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AD49A22-6FB2-82C4-FCF7-F02E5B3B7E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ja-JP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14F610-3B8A-B692-7265-9D7290559CC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 altLang="ja-JP"/>
              <a:t>Atsushi Shirakawa, Sharp Corporation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3050673-6D94-E430-7F1D-307EA44BED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ja-JP"/>
              <a:t>Page </a:t>
            </a:r>
            <a:fld id="{89AF4863-0789-4310-BE91-E6C54076A087}" type="slidenum">
              <a:rPr lang="en-US" altLang="ja-JP" smtClean="0"/>
              <a:pPr/>
              <a:t>10</a:t>
            </a:fld>
            <a:endParaRPr lang="en-US" altLang="ja-JP"/>
          </a:p>
        </p:txBody>
      </p:sp>
      <p:sp>
        <p:nvSpPr>
          <p:cNvPr id="8" name="ヘッダー プレースホルダー 7">
            <a:extLst>
              <a:ext uri="{FF2B5EF4-FFF2-40B4-BE49-F238E27FC236}">
                <a16:creationId xmlns:a16="http://schemas.microsoft.com/office/drawing/2014/main" id="{8C6CE8A9-EF18-59C6-9FED-3BB49241761E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ja-JP"/>
              <a:t>doc.: IEEE 802.11-23/1945r1</a:t>
            </a:r>
          </a:p>
        </p:txBody>
      </p:sp>
    </p:spTree>
    <p:extLst>
      <p:ext uri="{BB962C8B-B14F-4D97-AF65-F5344CB8AC3E}">
        <p14:creationId xmlns:p14="http://schemas.microsoft.com/office/powerpoint/2010/main" val="5098438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2F611996-5994-A346-9DDF-8B548A266F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November 2023</a:t>
            </a: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EFDF39D2-3C94-730C-E153-5C57257460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AD49A22-6FB2-82C4-FCF7-F02E5B3B7E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ja-JP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A6551CF-100A-4B05-4FB4-123F0DB41FD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 altLang="ja-JP"/>
              <a:t>Atsushi Shirakawa, Sharp Corporation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A5986B7-696F-CB8E-303E-5A29567FA6F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ja-JP"/>
              <a:t>Page </a:t>
            </a:r>
            <a:fld id="{89AF4863-0789-4310-BE91-E6C54076A087}" type="slidenum">
              <a:rPr lang="en-US" altLang="ja-JP" smtClean="0"/>
              <a:pPr/>
              <a:t>11</a:t>
            </a:fld>
            <a:endParaRPr lang="en-US" altLang="ja-JP"/>
          </a:p>
        </p:txBody>
      </p:sp>
      <p:sp>
        <p:nvSpPr>
          <p:cNvPr id="8" name="ヘッダー プレースホルダー 7">
            <a:extLst>
              <a:ext uri="{FF2B5EF4-FFF2-40B4-BE49-F238E27FC236}">
                <a16:creationId xmlns:a16="http://schemas.microsoft.com/office/drawing/2014/main" id="{AD0C392A-4B71-D440-0260-C736FE4D7B0C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ja-JP"/>
              <a:t>doc.: IEEE 802.11-23/1945r1</a:t>
            </a:r>
          </a:p>
        </p:txBody>
      </p:sp>
    </p:spTree>
    <p:extLst>
      <p:ext uri="{BB962C8B-B14F-4D97-AF65-F5344CB8AC3E}">
        <p14:creationId xmlns:p14="http://schemas.microsoft.com/office/powerpoint/2010/main" val="14300731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2F611996-5994-A346-9DDF-8B548A266F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November 2023</a:t>
            </a: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EFDF39D2-3C94-730C-E153-5C57257460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AD49A22-6FB2-82C4-FCF7-F02E5B3B7E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ja-JP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0ECB00C-6344-7F06-ACC3-6C017EF1BD3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 altLang="ja-JP"/>
              <a:t>Atsushi Shirakawa, Sharp Corporation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5A476D-0EB9-1FE2-B862-70F01DE662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ja-JP"/>
              <a:t>Page </a:t>
            </a:r>
            <a:fld id="{89AF4863-0789-4310-BE91-E6C54076A087}" type="slidenum">
              <a:rPr lang="en-US" altLang="ja-JP" smtClean="0"/>
              <a:pPr/>
              <a:t>12</a:t>
            </a:fld>
            <a:endParaRPr lang="en-US" altLang="ja-JP"/>
          </a:p>
        </p:txBody>
      </p:sp>
      <p:sp>
        <p:nvSpPr>
          <p:cNvPr id="8" name="ヘッダー プレースホルダー 7">
            <a:extLst>
              <a:ext uri="{FF2B5EF4-FFF2-40B4-BE49-F238E27FC236}">
                <a16:creationId xmlns:a16="http://schemas.microsoft.com/office/drawing/2014/main" id="{C5DCD003-CA4B-2D59-B1A5-2D6D6194521F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ja-JP"/>
              <a:t>doc.: IEEE 802.11-23/1945r1</a:t>
            </a:r>
          </a:p>
        </p:txBody>
      </p:sp>
    </p:spTree>
    <p:extLst>
      <p:ext uri="{BB962C8B-B14F-4D97-AF65-F5344CB8AC3E}">
        <p14:creationId xmlns:p14="http://schemas.microsoft.com/office/powerpoint/2010/main" val="28684851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2F611996-5994-A346-9DDF-8B548A266F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November 2023</a:t>
            </a: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EFDF39D2-3C94-730C-E153-5C57257460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AD49A22-6FB2-82C4-FCF7-F02E5B3B7E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ja-JP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B02456D-3258-6BC4-4343-0EF2824E9D7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 altLang="ja-JP"/>
              <a:t>Atsushi Shirakawa, Sharp Corporation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A0A10E-7673-FE9B-B547-D88BAC37E48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ja-JP"/>
              <a:t>Page </a:t>
            </a:r>
            <a:fld id="{89AF4863-0789-4310-BE91-E6C54076A087}" type="slidenum">
              <a:rPr lang="en-US" altLang="ja-JP" smtClean="0"/>
              <a:pPr/>
              <a:t>13</a:t>
            </a:fld>
            <a:endParaRPr lang="en-US" altLang="ja-JP"/>
          </a:p>
        </p:txBody>
      </p:sp>
      <p:sp>
        <p:nvSpPr>
          <p:cNvPr id="8" name="ヘッダー プレースホルダー 7">
            <a:extLst>
              <a:ext uri="{FF2B5EF4-FFF2-40B4-BE49-F238E27FC236}">
                <a16:creationId xmlns:a16="http://schemas.microsoft.com/office/drawing/2014/main" id="{FE03204C-4BB3-8A05-80D9-D209F831647E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ja-JP"/>
              <a:t>doc.: IEEE 802.11-23/1945r1</a:t>
            </a:r>
          </a:p>
        </p:txBody>
      </p:sp>
    </p:spTree>
    <p:extLst>
      <p:ext uri="{BB962C8B-B14F-4D97-AF65-F5344CB8AC3E}">
        <p14:creationId xmlns:p14="http://schemas.microsoft.com/office/powerpoint/2010/main" val="3790879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2F611996-5994-A346-9DDF-8B548A266F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November 2023</a:t>
            </a: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EFDF39D2-3C94-730C-E153-5C57257460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AD49A22-6FB2-82C4-FCF7-F02E5B3B7E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ja-JP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DA8E399-2ADF-F870-6B0B-D4015A6EBF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 altLang="ja-JP"/>
              <a:t>Atsushi Shirakawa, Sharp Corporation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9B9D5F0-C924-FF77-A865-999E903BCB5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ja-JP"/>
              <a:t>Page </a:t>
            </a:r>
            <a:fld id="{89AF4863-0789-4310-BE91-E6C54076A087}" type="slidenum">
              <a:rPr lang="en-US" altLang="ja-JP" smtClean="0"/>
              <a:pPr/>
              <a:t>2</a:t>
            </a:fld>
            <a:endParaRPr lang="en-US" altLang="ja-JP"/>
          </a:p>
        </p:txBody>
      </p:sp>
      <p:sp>
        <p:nvSpPr>
          <p:cNvPr id="8" name="ヘッダー プレースホルダー 7">
            <a:extLst>
              <a:ext uri="{FF2B5EF4-FFF2-40B4-BE49-F238E27FC236}">
                <a16:creationId xmlns:a16="http://schemas.microsoft.com/office/drawing/2014/main" id="{5390367F-331A-8335-0317-12ACC33C8D4C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ja-JP"/>
              <a:t>doc.: IEEE 802.11-23/1945r1</a:t>
            </a:r>
          </a:p>
        </p:txBody>
      </p:sp>
    </p:spTree>
    <p:extLst>
      <p:ext uri="{BB962C8B-B14F-4D97-AF65-F5344CB8AC3E}">
        <p14:creationId xmlns:p14="http://schemas.microsoft.com/office/powerpoint/2010/main" val="19706350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2F611996-5994-A346-9DDF-8B548A266F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November 2023</a:t>
            </a: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EFDF39D2-3C94-730C-E153-5C57257460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AD49A22-6FB2-82C4-FCF7-F02E5B3B7E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ja-JP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7149C9A-BAD8-6B4C-0D95-EB0E9374D88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 altLang="ja-JP"/>
              <a:t>Atsushi Shirakawa, Sharp Corporation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DB17669-FFB4-EA6A-93D0-5962E8CFBC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ja-JP"/>
              <a:t>Page </a:t>
            </a:r>
            <a:fld id="{89AF4863-0789-4310-BE91-E6C54076A087}" type="slidenum">
              <a:rPr lang="en-US" altLang="ja-JP" smtClean="0"/>
              <a:pPr/>
              <a:t>3</a:t>
            </a:fld>
            <a:endParaRPr lang="en-US" altLang="ja-JP"/>
          </a:p>
        </p:txBody>
      </p:sp>
      <p:sp>
        <p:nvSpPr>
          <p:cNvPr id="8" name="ヘッダー プレースホルダー 7">
            <a:extLst>
              <a:ext uri="{FF2B5EF4-FFF2-40B4-BE49-F238E27FC236}">
                <a16:creationId xmlns:a16="http://schemas.microsoft.com/office/drawing/2014/main" id="{508E668F-A543-4838-BC7A-CA08F76CB5DC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ja-JP"/>
              <a:t>doc.: IEEE 802.11-23/1945r1</a:t>
            </a:r>
          </a:p>
        </p:txBody>
      </p:sp>
    </p:spTree>
    <p:extLst>
      <p:ext uri="{BB962C8B-B14F-4D97-AF65-F5344CB8AC3E}">
        <p14:creationId xmlns:p14="http://schemas.microsoft.com/office/powerpoint/2010/main" val="1989079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2F611996-5994-A346-9DDF-8B548A266F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August 2023</a:t>
            </a: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EFDF39D2-3C94-730C-E153-5C57257460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AD49A22-6FB2-82C4-FCF7-F02E5B3B7E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ja-JP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505DB89-EA6C-C419-B772-1549016D652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 altLang="ja-JP"/>
              <a:t>Atsushi Shirakawa, Sharp Corporation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9EC2E07-C5EC-7F31-172C-BBF1C15D0E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ja-JP"/>
              <a:t>Page </a:t>
            </a:r>
            <a:fld id="{89AF4863-0789-4310-BE91-E6C54076A087}" type="slidenum">
              <a:rPr lang="en-US" altLang="ja-JP" smtClean="0"/>
              <a:pPr/>
              <a:t>4</a:t>
            </a:fld>
            <a:endParaRPr lang="en-US" altLang="ja-JP"/>
          </a:p>
        </p:txBody>
      </p:sp>
      <p:sp>
        <p:nvSpPr>
          <p:cNvPr id="8" name="ヘッダー プレースホルダー 7">
            <a:extLst>
              <a:ext uri="{FF2B5EF4-FFF2-40B4-BE49-F238E27FC236}">
                <a16:creationId xmlns:a16="http://schemas.microsoft.com/office/drawing/2014/main" id="{FD01166C-8485-51F6-29B5-F353F18DEFA8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ja-JP"/>
              <a:t>doc.: IEEE 802.11-23/1945r1</a:t>
            </a:r>
          </a:p>
        </p:txBody>
      </p:sp>
    </p:spTree>
    <p:extLst>
      <p:ext uri="{BB962C8B-B14F-4D97-AF65-F5344CB8AC3E}">
        <p14:creationId xmlns:p14="http://schemas.microsoft.com/office/powerpoint/2010/main" val="2156818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2F611996-5994-A346-9DDF-8B548A266F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August 2023</a:t>
            </a: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EFDF39D2-3C94-730C-E153-5C57257460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AD49A22-6FB2-82C4-FCF7-F02E5B3B7E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ja-JP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305C654-84BC-4DA6-878E-AB86CDD5F5F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 altLang="ja-JP"/>
              <a:t>Atsushi Shirakawa, Sharp Corporation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03DB246-F75F-C2A1-42A6-DC4A78F123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ja-JP"/>
              <a:t>Page </a:t>
            </a:r>
            <a:fld id="{89AF4863-0789-4310-BE91-E6C54076A087}" type="slidenum">
              <a:rPr lang="en-US" altLang="ja-JP" smtClean="0"/>
              <a:pPr/>
              <a:t>5</a:t>
            </a:fld>
            <a:endParaRPr lang="en-US" altLang="ja-JP"/>
          </a:p>
        </p:txBody>
      </p:sp>
      <p:sp>
        <p:nvSpPr>
          <p:cNvPr id="8" name="ヘッダー プレースホルダー 7">
            <a:extLst>
              <a:ext uri="{FF2B5EF4-FFF2-40B4-BE49-F238E27FC236}">
                <a16:creationId xmlns:a16="http://schemas.microsoft.com/office/drawing/2014/main" id="{DFCA5FEC-E72C-BF0F-40D9-B8E8F3190221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ja-JP"/>
              <a:t>doc.: IEEE 802.11-23/1945r1</a:t>
            </a:r>
          </a:p>
        </p:txBody>
      </p:sp>
    </p:spTree>
    <p:extLst>
      <p:ext uri="{BB962C8B-B14F-4D97-AF65-F5344CB8AC3E}">
        <p14:creationId xmlns:p14="http://schemas.microsoft.com/office/powerpoint/2010/main" val="2856985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2F611996-5994-A346-9DDF-8B548A266F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August 2023</a:t>
            </a: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EFDF39D2-3C94-730C-E153-5C57257460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AD49A22-6FB2-82C4-FCF7-F02E5B3B7E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ja-JP" altLang="ja-JP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AD44B6E-08FA-4C44-8F51-9D66FA51799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 altLang="ja-JP"/>
              <a:t>Atsushi Shirakawa, Sharp Corporation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64F86B7-F5F3-A1F1-7468-A91C2ABA12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ja-JP"/>
              <a:t>Page </a:t>
            </a:r>
            <a:fld id="{89AF4863-0789-4310-BE91-E6C54076A087}" type="slidenum">
              <a:rPr lang="en-US" altLang="ja-JP" smtClean="0"/>
              <a:pPr/>
              <a:t>6</a:t>
            </a:fld>
            <a:endParaRPr lang="en-US" altLang="ja-JP"/>
          </a:p>
        </p:txBody>
      </p:sp>
      <p:sp>
        <p:nvSpPr>
          <p:cNvPr id="8" name="ヘッダー プレースホルダー 7">
            <a:extLst>
              <a:ext uri="{FF2B5EF4-FFF2-40B4-BE49-F238E27FC236}">
                <a16:creationId xmlns:a16="http://schemas.microsoft.com/office/drawing/2014/main" id="{6F6B7331-5FB8-1CF3-FBCF-BDBFCE48B144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ja-JP"/>
              <a:t>doc.: IEEE 802.11-23/1945r1</a:t>
            </a:r>
          </a:p>
        </p:txBody>
      </p:sp>
    </p:spTree>
    <p:extLst>
      <p:ext uri="{BB962C8B-B14F-4D97-AF65-F5344CB8AC3E}">
        <p14:creationId xmlns:p14="http://schemas.microsoft.com/office/powerpoint/2010/main" val="38646843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2F611996-5994-A346-9DDF-8B548A266F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August 2023</a:t>
            </a: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EFDF39D2-3C94-730C-E153-5C57257460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AD49A22-6FB2-82C4-FCF7-F02E5B3B7E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ja-JP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C87AE81-5B96-8C3B-DDCB-16C3E768D5B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 altLang="ja-JP"/>
              <a:t>Atsushi Shirakawa, Sharp Corporation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0CADBB9-0B1A-7949-2A0E-8563DA0504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ja-JP"/>
              <a:t>Page </a:t>
            </a:r>
            <a:fld id="{89AF4863-0789-4310-BE91-E6C54076A087}" type="slidenum">
              <a:rPr lang="en-US" altLang="ja-JP" smtClean="0"/>
              <a:pPr/>
              <a:t>7</a:t>
            </a:fld>
            <a:endParaRPr lang="en-US" altLang="ja-JP"/>
          </a:p>
        </p:txBody>
      </p:sp>
      <p:sp>
        <p:nvSpPr>
          <p:cNvPr id="8" name="ヘッダー プレースホルダー 7">
            <a:extLst>
              <a:ext uri="{FF2B5EF4-FFF2-40B4-BE49-F238E27FC236}">
                <a16:creationId xmlns:a16="http://schemas.microsoft.com/office/drawing/2014/main" id="{833E759D-9D57-CBF9-A66E-ED66447E6CCC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ja-JP"/>
              <a:t>doc.: IEEE 802.11-23/1945r1</a:t>
            </a:r>
          </a:p>
        </p:txBody>
      </p:sp>
    </p:spTree>
    <p:extLst>
      <p:ext uri="{BB962C8B-B14F-4D97-AF65-F5344CB8AC3E}">
        <p14:creationId xmlns:p14="http://schemas.microsoft.com/office/powerpoint/2010/main" val="34965266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2F611996-5994-A346-9DDF-8B548A266F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November 2023</a:t>
            </a: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EFDF39D2-3C94-730C-E153-5C57257460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AD49A22-6FB2-82C4-FCF7-F02E5B3B7E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ja-JP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4B99ECE-4FCD-6B49-6D1C-3E92010A6B7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 altLang="ja-JP"/>
              <a:t>Atsushi Shirakawa, Sharp Corporation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AD03277-9586-E2CC-8C57-58BDF1B47EA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ja-JP"/>
              <a:t>Page </a:t>
            </a:r>
            <a:fld id="{89AF4863-0789-4310-BE91-E6C54076A087}" type="slidenum">
              <a:rPr lang="en-US" altLang="ja-JP" smtClean="0"/>
              <a:pPr/>
              <a:t>8</a:t>
            </a:fld>
            <a:endParaRPr lang="en-US" altLang="ja-JP"/>
          </a:p>
        </p:txBody>
      </p:sp>
      <p:sp>
        <p:nvSpPr>
          <p:cNvPr id="8" name="ヘッダー プレースホルダー 7">
            <a:extLst>
              <a:ext uri="{FF2B5EF4-FFF2-40B4-BE49-F238E27FC236}">
                <a16:creationId xmlns:a16="http://schemas.microsoft.com/office/drawing/2014/main" id="{E39BF531-A83D-7142-03B9-0BBFB7F77BC2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ja-JP"/>
              <a:t>doc.: IEEE 802.11-23/1945r1</a:t>
            </a:r>
          </a:p>
        </p:txBody>
      </p:sp>
    </p:spTree>
    <p:extLst>
      <p:ext uri="{BB962C8B-B14F-4D97-AF65-F5344CB8AC3E}">
        <p14:creationId xmlns:p14="http://schemas.microsoft.com/office/powerpoint/2010/main" val="13115402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2F611996-5994-A346-9DDF-8B548A266F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November 2023</a:t>
            </a: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EFDF39D2-3C94-730C-E153-5C57257460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AD49A22-6FB2-82C4-FCF7-F02E5B3B7E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ja-JP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8F0175-B4C8-ACEC-DD82-85DBBC49260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 altLang="ja-JP"/>
              <a:t>Atsushi Shirakawa, Sharp Corporation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5C1225-D4EC-DBEF-0F11-1FDAE46A36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ja-JP"/>
              <a:t>Page </a:t>
            </a:r>
            <a:fld id="{89AF4863-0789-4310-BE91-E6C54076A087}" type="slidenum">
              <a:rPr lang="en-US" altLang="ja-JP" smtClean="0"/>
              <a:pPr/>
              <a:t>9</a:t>
            </a:fld>
            <a:endParaRPr lang="en-US" altLang="ja-JP"/>
          </a:p>
        </p:txBody>
      </p:sp>
      <p:sp>
        <p:nvSpPr>
          <p:cNvPr id="8" name="ヘッダー プレースホルダー 7">
            <a:extLst>
              <a:ext uri="{FF2B5EF4-FFF2-40B4-BE49-F238E27FC236}">
                <a16:creationId xmlns:a16="http://schemas.microsoft.com/office/drawing/2014/main" id="{69E92E6A-D71E-99C9-218B-239DBB9C657D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ja-JP"/>
              <a:t>doc.: IEEE 802.11-23/1945r1</a:t>
            </a:r>
          </a:p>
        </p:txBody>
      </p:sp>
    </p:spTree>
    <p:extLst>
      <p:ext uri="{BB962C8B-B14F-4D97-AF65-F5344CB8AC3E}">
        <p14:creationId xmlns:p14="http://schemas.microsoft.com/office/powerpoint/2010/main" val="1468933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392648-4F1E-D012-C307-08B034103D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7A58C37-E915-3163-A79B-E3D158623E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BF2AA3-C326-C286-3FE1-3727DF8199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/>
              <a:t>December 2023</a:t>
            </a: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E8FEAE8-51DB-6E5F-E6ED-18E021144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Atsushi Shirakawa, Sharp Corporation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4CA917-4124-6522-6985-A6EA7C4B4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0DD1097F-8B6E-422A-BF9E-8EDB6716023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44070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88D805-C1B3-9AEA-9E25-AEE294876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25F354F-1B70-4CE6-E0DC-26A7CFCC44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250AC0-44BC-DAE8-6E84-F2669410D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December 2023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9A0047-83E1-07A8-E6AA-7F83F7AC9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Atsushi Shirakawa, Sharp Corporation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9C75C7-04C3-F358-264D-5C8375D6B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DA4706D6-95AD-4ACA-8C10-15D9FBEB08F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35659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6E519DC-8B15-AC09-253C-2B99574D95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43889AD-9115-C31B-DC49-ECDDEF3A50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0A8193-AE96-9BE2-3FCD-D90204973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December 2023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371C79-7F37-5C3F-5383-0F365ECE5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Atsushi Shirakawa, Sharp Corporation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826C792-BDA0-2EEC-2FE8-EB68DFDE7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34786DBA-DCBB-41D2-A106-5762158F06D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85319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F77ED4-9A35-3BE7-6CCB-0C84D7D74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938385-4D53-B6A8-4272-4843881CC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E8029D-0656-72A8-34D7-507B5C05F6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/>
              <a:t>December 2023</a:t>
            </a: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FBA683-9A80-00A7-B64F-B816C32DD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Atsushi Shirakawa, Sharp Corporation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6C892C-EBB2-9FDE-FF65-65160B89F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81115BBE-BF92-481D-B401-8476E3EC127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0578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32D64C-12CA-DB6C-7917-F4F653906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045FD10-E9E3-C96B-D2B3-528EFE418C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F451F5-26F0-6CA2-2F76-F3F0F2740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December 2023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16492D-3D41-52CB-EDD5-73834E175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Atsushi Shirakawa, Sharp Corporation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4DBF5F-BFF4-C00E-DA83-A2BEA94EA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CAB251C4-760B-467E-B271-7BB6E9F4553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97542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4FB352-3DC8-DF7F-A994-37D77F745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FEA213F-CD5E-E0B3-39A5-2DA2AC6E96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F651057-67E8-2CCF-E46A-8B06B8FB36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A5E3E6A-7716-F82E-85CD-74A820ED8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December 2023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6D80D8D-66BF-864D-6B12-D3ED70B4B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Atsushi Shirakawa, Sharp Corporation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7712235-B112-4B10-8296-AA2EEB21D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998336E7-ECAC-480E-BFE5-1E3FCB0A998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4207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5AF934-56E7-BB4F-8C1B-4D5CFDE68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2A687E0-7C7B-3292-3ECF-386A9A8BC3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C67BBBE-B966-1D2F-FED3-7B1F1D9210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23372A1-A715-C823-A96E-E14D6779AB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A8247F2-DB3E-3061-7D79-56D58A8F74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04DA918-E864-7DE0-56CF-9397CAFC3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December 2023</a:t>
            </a:r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C370FBF-8CC6-F044-DECE-D469D8445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Atsushi Shirakawa, Sharp Corporation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28B80E3-BE89-F725-8BB3-A760A8BA9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739DF06D-5A35-4856-8BD6-8AED8DB8B92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56481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660DDE-08A3-B153-989B-C006548BE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26ECA75-592E-B8C8-B0F8-CF729A1FC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December 2023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4B90B42-E8B5-0741-5B4F-3DAD7BAB1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Atsushi Shirakawa, Sharp Corporation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F598695-4121-5FAD-25F9-859D98EFB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C65C62AA-7101-4D60-9264-CFF0DD0E1CF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268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B80DE2C-8358-B7C8-2800-60C6BC4D8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December 2023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D68B45D-32DF-DC6F-DC6E-81C27E092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Atsushi Shirakawa, Sharp Corporation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CB080F8-0429-003E-DC5F-DCF6DB3AA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8E79C449-6763-4577-A5C5-29D3F2AD0CB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86837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1125CE-A53A-1AAE-BB5B-2360C8703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9B93064-AD41-3B48-BE9F-9CAA87026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84024E2-B004-AE74-F759-6887A1498D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8C8BE23-78A8-9C93-C277-EFEAD090C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December 2023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E82C16F-0F6F-E824-2C6C-066773B68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Atsushi Shirakawa, Sharp Corporation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71D779E-930F-D0C6-CF25-B1FA8F17B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DF0119CF-FB94-498F-994D-E0EF72B83C0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4147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3E2DB0-4E5F-84F1-D6B7-23F394A81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E8D835A-5168-E73C-95F1-D15840CBB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E430834-F97E-3BC3-98B1-DBF12842A5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FCB2E3C-F884-5FA9-921B-EA7429051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December 2023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262870A-7FCB-171C-2B09-526C585B9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Atsushi Shirakawa, Sharp Corporation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E72DE80-F9B4-FC5F-99BA-43ED208F5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331E7468-C2E2-41B5-8940-B2BD581D797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9223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08DDC19-D26A-C1F7-880B-7756F0BD9C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3570E30-8016-0968-9884-5DAC48305F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3BB8D79-9B0C-642A-8A88-03301DBB7A1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ea typeface="ＭＳ Ｐゴシック" panose="020B0600070205080204" pitchFamily="50" charset="-128"/>
              </a:defRPr>
            </a:lvl1pPr>
          </a:lstStyle>
          <a:p>
            <a:r>
              <a:rPr lang="en-US" altLang="ja-JP"/>
              <a:t>December 2023</a:t>
            </a:r>
            <a:endParaRPr lang="en-US" altLang="ja-JP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0B34501-770E-D512-D5EF-740D9B2BF2F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ＭＳ Ｐゴシック" panose="020B0600070205080204" pitchFamily="50" charset="-128"/>
              </a:defRPr>
            </a:lvl1pPr>
          </a:lstStyle>
          <a:p>
            <a:r>
              <a:rPr lang="en-US" altLang="ja-JP"/>
              <a:t>Atsushi Shirakawa, Sharp Corporation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D8CF315-D0DD-85EC-BA51-1C68635E84F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ＭＳ Ｐゴシック" panose="020B0600070205080204" pitchFamily="50" charset="-128"/>
              </a:defRPr>
            </a:lvl1pPr>
          </a:lstStyle>
          <a:p>
            <a:r>
              <a:rPr lang="en-US" altLang="ja-JP"/>
              <a:t>Slide </a:t>
            </a:r>
            <a:fld id="{3FAA25D8-A2CB-457A-ABB4-D562AD7C27EC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325883D7-722C-F624-B92A-B4A9D5E7F1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/>
            <a:r>
              <a:rPr lang="en-US" altLang="ja-JP" sz="1800" b="1" dirty="0">
                <a:ea typeface="ＭＳ Ｐゴシック" panose="020B0600070205080204" pitchFamily="50" charset="-128"/>
              </a:rPr>
              <a:t>doc.: IEEE 802.11-23/1945r1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78C35BAE-EF88-1961-A7EB-1E74AD916B7B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F202B535-BC60-6886-9C66-BBB3F844E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>
                <a:ea typeface="ＭＳ Ｐゴシック" panose="020B0600070205080204" pitchFamily="50" charset="-128"/>
              </a:rPr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3080A62B-4812-51F6-A67C-30BCF42987C2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2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telecominfraproject.com/openwifi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d-wrt.com/" TargetMode="External"/><Relationship Id="rId4" Type="http://schemas.openxmlformats.org/officeDocument/2006/relationships/hyperlink" Target="https://openwrt.org/star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BEB20C4D-50F1-D2EF-9924-34F8BBC2B8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ja-JP"/>
              <a:t>December 2023</a:t>
            </a:r>
            <a:endParaRPr lang="en-US" altLang="ja-JP" dirty="0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BCE6FABB-F0DE-DF60-1B28-B01AA18E94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dirty="0">
                <a:ea typeface="ＭＳ Ｐゴシック" panose="020B0600070205080204" pitchFamily="50" charset="-128"/>
              </a:rPr>
              <a:t>Information sharing between layers</a:t>
            </a: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B3417154-5C94-4FF7-A4B7-8F920B1CB5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72816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>
                <a:ea typeface="ＭＳ Ｐゴシック" panose="020B0600070205080204" pitchFamily="50" charset="-128"/>
              </a:rPr>
              <a:t>Date:</a:t>
            </a:r>
            <a:r>
              <a:rPr lang="en-US" altLang="ja-JP" sz="2000" b="0" dirty="0">
                <a:ea typeface="ＭＳ Ｐゴシック" panose="020B0600070205080204" pitchFamily="50" charset="-128"/>
              </a:rPr>
              <a:t> 2023-12-18</a:t>
            </a:r>
          </a:p>
        </p:txBody>
      </p:sp>
      <p:graphicFrame>
        <p:nvGraphicFramePr>
          <p:cNvPr id="30731" name="Object 11">
            <a:extLst>
              <a:ext uri="{FF2B5EF4-FFF2-40B4-BE49-F238E27FC236}">
                <a16:creationId xmlns:a16="http://schemas.microsoft.com/office/drawing/2014/main" id="{35859170-13CC-0BDA-59BC-4C4BCFC80D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944238"/>
              </p:ext>
            </p:extLst>
          </p:nvPr>
        </p:nvGraphicFramePr>
        <p:xfrm>
          <a:off x="517525" y="2420888"/>
          <a:ext cx="8081963" cy="270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7028" imgH="2765200" progId="Word.Document.8">
                  <p:embed/>
                </p:oleObj>
              </mc:Choice>
              <mc:Fallback>
                <p:oleObj name="Document" r:id="rId3" imgW="8257028" imgH="2765200" progId="Word.Document.8">
                  <p:embed/>
                  <p:pic>
                    <p:nvPicPr>
                      <p:cNvPr id="30731" name="Object 11">
                        <a:extLst>
                          <a:ext uri="{FF2B5EF4-FFF2-40B4-BE49-F238E27FC236}">
                            <a16:creationId xmlns:a16="http://schemas.microsoft.com/office/drawing/2014/main" id="{35859170-13CC-0BDA-59BC-4C4BCFC80D1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420888"/>
                        <a:ext cx="8081963" cy="2708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>
            <a:extLst>
              <a:ext uri="{FF2B5EF4-FFF2-40B4-BE49-F238E27FC236}">
                <a16:creationId xmlns:a16="http://schemas.microsoft.com/office/drawing/2014/main" id="{31C2F464-6C2F-5F02-8C49-0356354E1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ja-JP" sz="2000" dirty="0">
                <a:ea typeface="ＭＳ Ｐゴシック" panose="020B0600070205080204" pitchFamily="50" charset="-128"/>
              </a:rPr>
              <a:t>Authors:</a:t>
            </a:r>
            <a:endParaRPr lang="en-US" altLang="ja-JP" sz="2000" b="0" dirty="0">
              <a:ea typeface="ＭＳ Ｐゴシック" panose="020B0600070205080204" pitchFamily="50" charset="-128"/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872A4B-4575-5A70-A724-9383C150D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Atsushi Shirakawa, Sharp Corporation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F7A67DC-C772-F1EE-CF84-83069B24B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81115BBE-BF92-481D-B401-8476E3EC1270}" type="slidenum">
              <a:rPr lang="en-US" altLang="ja-JP" smtClean="0"/>
              <a:pPr/>
              <a:t>1</a:t>
            </a:fld>
            <a:endParaRPr lang="en-US" altLang="ja-JP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CD739504-CA9E-CBA2-4A9A-86FF3D681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December 2023</a:t>
            </a:r>
            <a:endParaRPr lang="en-US" altLang="ja-JP" dirty="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794BCB5A-FFFB-F9E4-C8B0-3BFFF01836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38070"/>
            <a:ext cx="7772400" cy="774706"/>
          </a:xfrm>
          <a:noFill/>
          <a:ln/>
        </p:spPr>
        <p:txBody>
          <a:bodyPr/>
          <a:lstStyle/>
          <a:p>
            <a:r>
              <a:rPr lang="en-US" altLang="ja-JP" dirty="0">
                <a:ea typeface="ＭＳ Ｐゴシック" panose="020B0600070205080204" pitchFamily="50" charset="-128"/>
              </a:rPr>
              <a:t>Scenario 3</a:t>
            </a:r>
          </a:p>
        </p:txBody>
      </p:sp>
      <p:sp>
        <p:nvSpPr>
          <p:cNvPr id="5132" name="テキスト ボックス 5131">
            <a:extLst>
              <a:ext uri="{FF2B5EF4-FFF2-40B4-BE49-F238E27FC236}">
                <a16:creationId xmlns:a16="http://schemas.microsoft.com/office/drawing/2014/main" id="{BCD0C210-3E55-19C0-76FA-24966E686127}"/>
              </a:ext>
            </a:extLst>
          </p:cNvPr>
          <p:cNvSpPr txBox="1"/>
          <p:nvPr/>
        </p:nvSpPr>
        <p:spPr>
          <a:xfrm>
            <a:off x="916038" y="1340768"/>
            <a:ext cx="7472385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ea typeface="ＭＳ Ｐゴシック" panose="020B0600070205080204" pitchFamily="50" charset="-128"/>
              </a:rPr>
              <a:t>STAs PHY layer information is sent to peer APs higher layer and  APs higher layer utilizes it to perform Multi-AP coordination.</a:t>
            </a:r>
          </a:p>
          <a:p>
            <a:r>
              <a:rPr lang="en-US" altLang="ja-JP" sz="2000" b="1" dirty="0">
                <a:ea typeface="ＭＳ Ｐゴシック" panose="020B0600070205080204" pitchFamily="50" charset="-128"/>
              </a:rPr>
              <a:t>Some Multi-AP related contribution[6, 7] shows that Coordinated AP collects link quality information from Shared APs and STAs to evaluate interferences and control link characteristics (power, MCS </a:t>
            </a:r>
            <a:r>
              <a:rPr lang="en-US" altLang="ja-JP" sz="2000" b="1" dirty="0" err="1">
                <a:ea typeface="ＭＳ Ｐゴシック" panose="020B0600070205080204" pitchFamily="50" charset="-128"/>
              </a:rPr>
              <a:t>etc</a:t>
            </a:r>
            <a:r>
              <a:rPr lang="en-US" altLang="ja-JP" sz="2000" b="1" dirty="0">
                <a:ea typeface="ＭＳ Ｐゴシック" panose="020B0600070205080204" pitchFamily="50" charset="-128"/>
              </a:rPr>
              <a:t>).  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89014D73-A5CC-5852-2E6A-A0CD4470BD5D}"/>
              </a:ext>
            </a:extLst>
          </p:cNvPr>
          <p:cNvGrpSpPr/>
          <p:nvPr/>
        </p:nvGrpSpPr>
        <p:grpSpPr>
          <a:xfrm>
            <a:off x="450239" y="3275245"/>
            <a:ext cx="7866177" cy="2458011"/>
            <a:chOff x="4798601" y="1737696"/>
            <a:chExt cx="6691263" cy="1988573"/>
          </a:xfrm>
        </p:grpSpPr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E0D07AF1-D3CE-4CF2-90B1-52E8067F08A9}"/>
                </a:ext>
              </a:extLst>
            </p:cNvPr>
            <p:cNvSpPr txBox="1"/>
            <p:nvPr/>
          </p:nvSpPr>
          <p:spPr>
            <a:xfrm>
              <a:off x="9295864" y="1737696"/>
              <a:ext cx="1470334" cy="2240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latin typeface="源ノ角ゴシック JP Normal" panose="020B0400000000000000" pitchFamily="34" charset="-128"/>
                  <a:ea typeface="源ノ角ゴシック JP Normal" panose="020B0400000000000000" pitchFamily="34" charset="-128"/>
                </a:rPr>
                <a:t>Coordinator AP</a:t>
              </a:r>
            </a:p>
          </p:txBody>
        </p:sp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7372853D-DFEB-03E7-8B5C-ECA8212BC5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814502" y="1739085"/>
              <a:ext cx="563297" cy="563297"/>
            </a:xfrm>
            <a:prstGeom prst="rect">
              <a:avLst/>
            </a:prstGeom>
          </p:spPr>
        </p:pic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A0A88AAA-4B6A-E4FD-6994-0972C7D4D6A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855879" y="2558914"/>
              <a:ext cx="472480" cy="472480"/>
            </a:xfrm>
            <a:prstGeom prst="rect">
              <a:avLst/>
            </a:prstGeom>
          </p:spPr>
        </p:pic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192A307E-A52A-3C0C-70E9-B571D538916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9071944" y="2673409"/>
              <a:ext cx="510209" cy="510209"/>
            </a:xfrm>
            <a:prstGeom prst="rect">
              <a:avLst/>
            </a:prstGeom>
          </p:spPr>
        </p:pic>
        <p:pic>
          <p:nvPicPr>
            <p:cNvPr id="18" name="Picture 84">
              <a:extLst>
                <a:ext uri="{FF2B5EF4-FFF2-40B4-BE49-F238E27FC236}">
                  <a16:creationId xmlns:a16="http://schemas.microsoft.com/office/drawing/2014/main" id="{6D62F418-4D1F-CB16-ACC1-FE52D15124D9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80025" y="3365545"/>
              <a:ext cx="381817" cy="335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F9152E1A-BDBA-30B2-850D-232BB5AA33DB}"/>
                </a:ext>
              </a:extLst>
            </p:cNvPr>
            <p:cNvSpPr txBox="1"/>
            <p:nvPr/>
          </p:nvSpPr>
          <p:spPr>
            <a:xfrm>
              <a:off x="7057052" y="2680059"/>
              <a:ext cx="936890" cy="2240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dirty="0">
                  <a:latin typeface="源ノ角ゴシック JP Normal" panose="020B0400000000000000" pitchFamily="34" charset="-128"/>
                  <a:ea typeface="源ノ角ゴシック JP Normal" panose="020B0400000000000000" pitchFamily="34" charset="-128"/>
                </a:rPr>
                <a:t>S</a:t>
              </a:r>
              <a:r>
                <a:rPr lang="en-US" altLang="ja-JP" sz="1200" dirty="0">
                  <a:latin typeface="源ノ角ゴシック JP Normal" panose="020B0400000000000000" pitchFamily="34" charset="-128"/>
                  <a:ea typeface="源ノ角ゴシック JP Normal" panose="020B0400000000000000" pitchFamily="34" charset="-128"/>
                </a:rPr>
                <a:t>hared AP</a:t>
              </a:r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92E4B7E0-9667-0F2C-6444-219A3DE5A7F4}"/>
                </a:ext>
              </a:extLst>
            </p:cNvPr>
            <p:cNvSpPr txBox="1"/>
            <p:nvPr/>
          </p:nvSpPr>
          <p:spPr>
            <a:xfrm>
              <a:off x="7078660" y="3494313"/>
              <a:ext cx="893675" cy="2240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latin typeface="源ノ角ゴシック JP Normal" panose="020B0400000000000000" pitchFamily="34" charset="-128"/>
                  <a:ea typeface="源ノ角ゴシック JP Normal" panose="020B0400000000000000" pitchFamily="34" charset="-128"/>
                </a:rPr>
                <a:t>STA</a:t>
              </a:r>
            </a:p>
          </p:txBody>
        </p:sp>
        <p:cxnSp>
          <p:nvCxnSpPr>
            <p:cNvPr id="21" name="直線矢印コネクタ 20">
              <a:extLst>
                <a:ext uri="{FF2B5EF4-FFF2-40B4-BE49-F238E27FC236}">
                  <a16:creationId xmlns:a16="http://schemas.microsoft.com/office/drawing/2014/main" id="{940DBBE6-E074-7180-A5AA-FE8D369784F6}"/>
                </a:ext>
              </a:extLst>
            </p:cNvPr>
            <p:cNvCxnSpPr/>
            <p:nvPr/>
          </p:nvCxnSpPr>
          <p:spPr bwMode="auto">
            <a:xfrm flipV="1">
              <a:off x="8335725" y="2229178"/>
              <a:ext cx="437581" cy="293226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7030A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直線矢印コネクタ 21">
              <a:extLst>
                <a:ext uri="{FF2B5EF4-FFF2-40B4-BE49-F238E27FC236}">
                  <a16:creationId xmlns:a16="http://schemas.microsoft.com/office/drawing/2014/main" id="{99C0957B-E56E-BCDD-4EF3-BA41EA39D206}"/>
                </a:ext>
              </a:extLst>
            </p:cNvPr>
            <p:cNvCxnSpPr/>
            <p:nvPr/>
          </p:nvCxnSpPr>
          <p:spPr bwMode="auto">
            <a:xfrm flipH="1">
              <a:off x="8369378" y="2312239"/>
              <a:ext cx="483138" cy="332268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92D05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直線矢印コネクタ 23">
              <a:extLst>
                <a:ext uri="{FF2B5EF4-FFF2-40B4-BE49-F238E27FC236}">
                  <a16:creationId xmlns:a16="http://schemas.microsoft.com/office/drawing/2014/main" id="{A437DBFA-A7A4-A968-AE0E-E0A0F2445A77}"/>
                </a:ext>
              </a:extLst>
            </p:cNvPr>
            <p:cNvCxnSpPr>
              <a:stCxn id="18" idx="0"/>
            </p:cNvCxnSpPr>
            <p:nvPr/>
          </p:nvCxnSpPr>
          <p:spPr bwMode="auto">
            <a:xfrm flipV="1">
              <a:off x="7670934" y="3030097"/>
              <a:ext cx="273463" cy="335448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7030A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pic>
          <p:nvPicPr>
            <p:cNvPr id="25" name="Picture 84">
              <a:extLst>
                <a:ext uri="{FF2B5EF4-FFF2-40B4-BE49-F238E27FC236}">
                  <a16:creationId xmlns:a16="http://schemas.microsoft.com/office/drawing/2014/main" id="{493B1112-CF77-BAF0-101C-DDA9166EADD8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94963" y="3340239"/>
              <a:ext cx="381817" cy="335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6" name="直線矢印コネクタ 25">
              <a:extLst>
                <a:ext uri="{FF2B5EF4-FFF2-40B4-BE49-F238E27FC236}">
                  <a16:creationId xmlns:a16="http://schemas.microsoft.com/office/drawing/2014/main" id="{A03A85D3-82FB-F077-AF24-AB63EDD85A02}"/>
                </a:ext>
              </a:extLst>
            </p:cNvPr>
            <p:cNvCxnSpPr>
              <a:stCxn id="25" idx="0"/>
            </p:cNvCxnSpPr>
            <p:nvPr/>
          </p:nvCxnSpPr>
          <p:spPr bwMode="auto">
            <a:xfrm flipV="1">
              <a:off x="8085872" y="2994518"/>
              <a:ext cx="51426" cy="345721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7030A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直線矢印コネクタ 26">
              <a:extLst>
                <a:ext uri="{FF2B5EF4-FFF2-40B4-BE49-F238E27FC236}">
                  <a16:creationId xmlns:a16="http://schemas.microsoft.com/office/drawing/2014/main" id="{2CB7EE7E-2C94-8363-62C0-FA7C60769F61}"/>
                </a:ext>
              </a:extLst>
            </p:cNvPr>
            <p:cNvCxnSpPr/>
            <p:nvPr/>
          </p:nvCxnSpPr>
          <p:spPr bwMode="auto">
            <a:xfrm>
              <a:off x="9211028" y="2290559"/>
              <a:ext cx="70863" cy="37561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92D05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直線矢印コネクタ 27">
              <a:extLst>
                <a:ext uri="{FF2B5EF4-FFF2-40B4-BE49-F238E27FC236}">
                  <a16:creationId xmlns:a16="http://schemas.microsoft.com/office/drawing/2014/main" id="{42E08EDE-D8F5-E0FD-3E77-1C380C48A37E}"/>
                </a:ext>
              </a:extLst>
            </p:cNvPr>
            <p:cNvCxnSpPr/>
            <p:nvPr/>
          </p:nvCxnSpPr>
          <p:spPr bwMode="auto">
            <a:xfrm flipH="1" flipV="1">
              <a:off x="9095069" y="2271221"/>
              <a:ext cx="61138" cy="461553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7030A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52" name="直線矢印コネクタ 5151">
              <a:extLst>
                <a:ext uri="{FF2B5EF4-FFF2-40B4-BE49-F238E27FC236}">
                  <a16:creationId xmlns:a16="http://schemas.microsoft.com/office/drawing/2014/main" id="{1304A1C1-4EC3-EDCC-F699-740918DD306E}"/>
                </a:ext>
              </a:extLst>
            </p:cNvPr>
            <p:cNvCxnSpPr/>
            <p:nvPr/>
          </p:nvCxnSpPr>
          <p:spPr bwMode="auto">
            <a:xfrm flipV="1">
              <a:off x="8735003" y="3146404"/>
              <a:ext cx="266058" cy="242509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7030A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54" name="直線矢印コネクタ 5153">
              <a:extLst>
                <a:ext uri="{FF2B5EF4-FFF2-40B4-BE49-F238E27FC236}">
                  <a16:creationId xmlns:a16="http://schemas.microsoft.com/office/drawing/2014/main" id="{F54762C2-6562-61AB-6474-A0FEE9211D71}"/>
                </a:ext>
              </a:extLst>
            </p:cNvPr>
            <p:cNvCxnSpPr>
              <a:stCxn id="5157" idx="0"/>
            </p:cNvCxnSpPr>
            <p:nvPr/>
          </p:nvCxnSpPr>
          <p:spPr bwMode="auto">
            <a:xfrm flipV="1">
              <a:off x="9104956" y="3162227"/>
              <a:ext cx="56872" cy="204028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7030A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pic>
          <p:nvPicPr>
            <p:cNvPr id="5155" name="Picture 84">
              <a:extLst>
                <a:ext uri="{FF2B5EF4-FFF2-40B4-BE49-F238E27FC236}">
                  <a16:creationId xmlns:a16="http://schemas.microsoft.com/office/drawing/2014/main" id="{B807C431-CC79-F322-57CE-8409CF6487AC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40200" y="3390772"/>
              <a:ext cx="381817" cy="335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57" name="Picture 84">
              <a:extLst>
                <a:ext uri="{FF2B5EF4-FFF2-40B4-BE49-F238E27FC236}">
                  <a16:creationId xmlns:a16="http://schemas.microsoft.com/office/drawing/2014/main" id="{AB259F46-01B6-AE31-C6C3-BC5FE8FC0F13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14047" y="3366255"/>
              <a:ext cx="381817" cy="335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59" name="Picture 84">
              <a:extLst>
                <a:ext uri="{FF2B5EF4-FFF2-40B4-BE49-F238E27FC236}">
                  <a16:creationId xmlns:a16="http://schemas.microsoft.com/office/drawing/2014/main" id="{1A0950C4-EA26-84F0-1616-D7F52863A215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23434" y="3307807"/>
              <a:ext cx="381817" cy="335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5161" name="直線矢印コネクタ 5160">
              <a:extLst>
                <a:ext uri="{FF2B5EF4-FFF2-40B4-BE49-F238E27FC236}">
                  <a16:creationId xmlns:a16="http://schemas.microsoft.com/office/drawing/2014/main" id="{5F6AD663-1367-4A19-3445-21515694E7F4}"/>
                </a:ext>
              </a:extLst>
            </p:cNvPr>
            <p:cNvCxnSpPr>
              <a:stCxn id="5159" idx="0"/>
            </p:cNvCxnSpPr>
            <p:nvPr/>
          </p:nvCxnSpPr>
          <p:spPr bwMode="auto">
            <a:xfrm flipH="1" flipV="1">
              <a:off x="9434927" y="3091552"/>
              <a:ext cx="79416" cy="21625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7030A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164" name="テキスト ボックス 5163">
              <a:extLst>
                <a:ext uri="{FF2B5EF4-FFF2-40B4-BE49-F238E27FC236}">
                  <a16:creationId xmlns:a16="http://schemas.microsoft.com/office/drawing/2014/main" id="{A7F9B67A-11D0-3C44-FCAA-0DD81B22724D}"/>
                </a:ext>
              </a:extLst>
            </p:cNvPr>
            <p:cNvSpPr txBox="1"/>
            <p:nvPr/>
          </p:nvSpPr>
          <p:spPr>
            <a:xfrm>
              <a:off x="9822513" y="2676985"/>
              <a:ext cx="1667351" cy="59759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1400" dirty="0">
                  <a:solidFill>
                    <a:srgbClr val="92D050"/>
                  </a:solidFill>
                  <a:latin typeface="源ノ角ゴシック JP Normal" panose="020B0400000000000000" pitchFamily="34" charset="-128"/>
                  <a:ea typeface="源ノ角ゴシック JP Normal" panose="020B0400000000000000" pitchFamily="34" charset="-128"/>
                </a:rPr>
                <a:t>Perform coordination</a:t>
              </a:r>
            </a:p>
            <a:p>
              <a:r>
                <a:rPr lang="en-US" altLang="ja-JP" sz="1400" dirty="0">
                  <a:solidFill>
                    <a:srgbClr val="92D050"/>
                  </a:solidFill>
                  <a:latin typeface="源ノ角ゴシック JP Normal" panose="020B0400000000000000" pitchFamily="34" charset="-128"/>
                  <a:ea typeface="源ノ角ゴシック JP Normal" panose="020B0400000000000000" pitchFamily="34" charset="-128"/>
                </a:rPr>
                <a:t>according to collected info.</a:t>
              </a:r>
            </a:p>
          </p:txBody>
        </p:sp>
        <p:cxnSp>
          <p:nvCxnSpPr>
            <p:cNvPr id="5165" name="直線矢印コネクタ 5164">
              <a:extLst>
                <a:ext uri="{FF2B5EF4-FFF2-40B4-BE49-F238E27FC236}">
                  <a16:creationId xmlns:a16="http://schemas.microsoft.com/office/drawing/2014/main" id="{D3F70127-55A2-37C1-43EF-8402BC8A7C8A}"/>
                </a:ext>
              </a:extLst>
            </p:cNvPr>
            <p:cNvCxnSpPr/>
            <p:nvPr/>
          </p:nvCxnSpPr>
          <p:spPr bwMode="auto">
            <a:xfrm flipH="1">
              <a:off x="7479873" y="2975394"/>
              <a:ext cx="370357" cy="434171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92D05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69" name="直線矢印コネクタ 5168">
              <a:extLst>
                <a:ext uri="{FF2B5EF4-FFF2-40B4-BE49-F238E27FC236}">
                  <a16:creationId xmlns:a16="http://schemas.microsoft.com/office/drawing/2014/main" id="{3FA71E1E-0BB1-F0F3-A77E-C9A92915B1FD}"/>
                </a:ext>
              </a:extLst>
            </p:cNvPr>
            <p:cNvCxnSpPr/>
            <p:nvPr/>
          </p:nvCxnSpPr>
          <p:spPr bwMode="auto">
            <a:xfrm flipH="1">
              <a:off x="8210199" y="2992305"/>
              <a:ext cx="30869" cy="282272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92D05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70" name="直線矢印コネクタ 5169">
              <a:extLst>
                <a:ext uri="{FF2B5EF4-FFF2-40B4-BE49-F238E27FC236}">
                  <a16:creationId xmlns:a16="http://schemas.microsoft.com/office/drawing/2014/main" id="{940628DF-65FD-9986-8414-5A292CA49466}"/>
                </a:ext>
              </a:extLst>
            </p:cNvPr>
            <p:cNvCxnSpPr/>
            <p:nvPr/>
          </p:nvCxnSpPr>
          <p:spPr bwMode="auto">
            <a:xfrm flipH="1">
              <a:off x="8710857" y="3031394"/>
              <a:ext cx="264694" cy="227756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92D05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71" name="直線矢印コネクタ 5170">
              <a:extLst>
                <a:ext uri="{FF2B5EF4-FFF2-40B4-BE49-F238E27FC236}">
                  <a16:creationId xmlns:a16="http://schemas.microsoft.com/office/drawing/2014/main" id="{CB10903F-49BA-5484-FC81-192E50C3FDA1}"/>
                </a:ext>
              </a:extLst>
            </p:cNvPr>
            <p:cNvCxnSpPr/>
            <p:nvPr/>
          </p:nvCxnSpPr>
          <p:spPr bwMode="auto">
            <a:xfrm flipH="1">
              <a:off x="9241421" y="3193929"/>
              <a:ext cx="24163" cy="180104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92D05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72" name="直線矢印コネクタ 5171">
              <a:extLst>
                <a:ext uri="{FF2B5EF4-FFF2-40B4-BE49-F238E27FC236}">
                  <a16:creationId xmlns:a16="http://schemas.microsoft.com/office/drawing/2014/main" id="{4B77D0DA-3011-2745-3C5D-A15DEE50F4DF}"/>
                </a:ext>
              </a:extLst>
            </p:cNvPr>
            <p:cNvCxnSpPr/>
            <p:nvPr/>
          </p:nvCxnSpPr>
          <p:spPr bwMode="auto">
            <a:xfrm>
              <a:off x="9538505" y="3057735"/>
              <a:ext cx="97737" cy="2307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92D05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173" name="テキスト ボックス 5172">
              <a:extLst>
                <a:ext uri="{FF2B5EF4-FFF2-40B4-BE49-F238E27FC236}">
                  <a16:creationId xmlns:a16="http://schemas.microsoft.com/office/drawing/2014/main" id="{75647055-BD48-1CA4-3509-D5F6B484E212}"/>
                </a:ext>
              </a:extLst>
            </p:cNvPr>
            <p:cNvSpPr txBox="1"/>
            <p:nvPr/>
          </p:nvSpPr>
          <p:spPr>
            <a:xfrm>
              <a:off x="4798601" y="2621122"/>
              <a:ext cx="2149511" cy="77188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ja-JP" sz="1400" dirty="0">
                  <a:solidFill>
                    <a:srgbClr val="7030A0"/>
                  </a:solidFill>
                  <a:latin typeface="源ノ角ゴシック JP Normal" panose="020B0400000000000000" pitchFamily="34" charset="-128"/>
                  <a:ea typeface="源ノ角ゴシック JP Normal" panose="020B0400000000000000" pitchFamily="34" charset="-128"/>
                </a:rPr>
                <a:t>Coordinator AP collects</a:t>
              </a:r>
            </a:p>
            <a:p>
              <a:pPr algn="r"/>
              <a:r>
                <a:rPr lang="en-US" altLang="ja-JP" sz="1400" dirty="0">
                  <a:solidFill>
                    <a:srgbClr val="7030A0"/>
                  </a:solidFill>
                  <a:latin typeface="源ノ角ゴシック JP Normal" panose="020B0400000000000000" pitchFamily="34" charset="-128"/>
                  <a:ea typeface="源ノ角ゴシック JP Normal" panose="020B0400000000000000" pitchFamily="34" charset="-128"/>
                </a:rPr>
                <a:t>PHY layer statistics info and application traffic requirements of each STA </a:t>
              </a:r>
            </a:p>
          </p:txBody>
        </p:sp>
      </p:grp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AF42613-7490-1047-2AEE-B996AFDC6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Atsushi Shirakawa, Sharp Corporation</a:t>
            </a:r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01D65F7-4367-FF0D-8CEC-FD468D3BD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81115BBE-BF92-481D-B401-8476E3EC1270}" type="slidenum">
              <a:rPr lang="en-US" altLang="ja-JP" smtClean="0"/>
              <a:pPr/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1905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CD739504-CA9E-CBA2-4A9A-86FF3D681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December 2023</a:t>
            </a:r>
            <a:endParaRPr lang="en-US" altLang="ja-JP" dirty="0"/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DF8B458D-6EE8-823C-2DB8-A1D3565E8E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  <a:noFill/>
          <a:ln/>
        </p:spPr>
        <p:txBody>
          <a:bodyPr/>
          <a:lstStyle/>
          <a:p>
            <a:r>
              <a:rPr lang="en-US" altLang="ja-JP" dirty="0">
                <a:ea typeface="ＭＳ Ｐゴシック" panose="020B0600070205080204" pitchFamily="50" charset="-128"/>
              </a:rPr>
              <a:t>Existing PHY information shared to SME</a:t>
            </a: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26D1B7E8-2EF0-7D8A-EF29-957569A7C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380" y="1484784"/>
            <a:ext cx="7772400" cy="744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altLang="ja-JP" sz="2000" dirty="0">
                <a:ea typeface="ＭＳ Ｐゴシック" panose="020B0600070205080204" pitchFamily="50" charset="-128"/>
              </a:rPr>
              <a:t>Gathering some PHY layer statistics </a:t>
            </a:r>
          </a:p>
          <a:p>
            <a:pPr marL="0" indent="0">
              <a:buFontTx/>
              <a:buNone/>
            </a:pPr>
            <a:r>
              <a:rPr lang="en-US" altLang="ja-JP" sz="2000" dirty="0">
                <a:ea typeface="ＭＳ Ｐゴシック" panose="020B0600070205080204" pitchFamily="50" charset="-128"/>
              </a:rPr>
              <a:t>information of peer STA is </a:t>
            </a:r>
          </a:p>
          <a:p>
            <a:pPr marL="0" indent="0">
              <a:buFontTx/>
              <a:buNone/>
            </a:pPr>
            <a:r>
              <a:rPr lang="en-US" altLang="ja-JP" sz="2000" dirty="0">
                <a:ea typeface="ＭＳ Ｐゴシック" panose="020B0600070205080204" pitchFamily="50" charset="-128"/>
              </a:rPr>
              <a:t>already specified in Amendment 11k. 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8FC87430-8E2C-CDB0-1F69-74A1663531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3333" y="1340768"/>
            <a:ext cx="3396641" cy="2651667"/>
          </a:xfrm>
          <a:prstGeom prst="rect">
            <a:avLst/>
          </a:prstGeom>
        </p:spPr>
      </p:pic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3B9FC10D-BDE7-3E16-F91B-5FFE007D4AE6}"/>
              </a:ext>
            </a:extLst>
          </p:cNvPr>
          <p:cNvSpPr/>
          <p:nvPr/>
        </p:nvSpPr>
        <p:spPr bwMode="auto">
          <a:xfrm>
            <a:off x="7583605" y="2967946"/>
            <a:ext cx="672281" cy="289105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06372D01-57EF-8EC2-2F13-5EA8298F4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3880044"/>
            <a:ext cx="8281100" cy="2096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000" dirty="0">
                <a:ea typeface="ＭＳ Ｐゴシック" panose="020B0600070205080204" pitchFamily="50" charset="-128"/>
              </a:rPr>
              <a:t>Our intention is to</a:t>
            </a:r>
          </a:p>
          <a:p>
            <a:r>
              <a:rPr lang="en-US" altLang="ja-JP" sz="2000" dirty="0">
                <a:ea typeface="ＭＳ Ｐゴシック" panose="020B0600070205080204" pitchFamily="50" charset="-128"/>
              </a:rPr>
              <a:t>Use these “legacy” measurement technique effectively,</a:t>
            </a:r>
          </a:p>
          <a:p>
            <a:r>
              <a:rPr lang="en-US" altLang="ja-JP" sz="2000" u="sng" dirty="0">
                <a:ea typeface="ＭＳ Ｐゴシック" panose="020B0600070205080204" pitchFamily="50" charset="-128"/>
              </a:rPr>
              <a:t>Extend kinds of PHY measurement results/statistics which are shared to SME,</a:t>
            </a:r>
          </a:p>
          <a:p>
            <a:r>
              <a:rPr lang="en-US" altLang="ja-JP" sz="2000" u="sng" dirty="0">
                <a:ea typeface="ＭＳ Ｐゴシック" panose="020B0600070205080204" pitchFamily="50" charset="-128"/>
              </a:rPr>
              <a:t>Use </a:t>
            </a:r>
            <a:r>
              <a:rPr lang="en-US" altLang="ja-JP" sz="2000" u="sng" dirty="0" err="1">
                <a:ea typeface="ＭＳ Ｐゴシック" panose="020B0600070205080204" pitchFamily="50" charset="-128"/>
              </a:rPr>
              <a:t>STAs’</a:t>
            </a:r>
            <a:r>
              <a:rPr lang="en-US" altLang="ja-JP" sz="2000" u="sng" dirty="0">
                <a:ea typeface="ＭＳ Ｐゴシック" panose="020B0600070205080204" pitchFamily="50" charset="-128"/>
              </a:rPr>
              <a:t> PHY measurement results/statistics </a:t>
            </a:r>
            <a:r>
              <a:rPr lang="en-US" altLang="ja-JP" sz="2000" dirty="0">
                <a:ea typeface="ＭＳ Ｐゴシック" panose="020B0600070205080204" pitchFamily="50" charset="-128"/>
              </a:rPr>
              <a:t>not only for </a:t>
            </a:r>
            <a:br>
              <a:rPr lang="en-US" altLang="ja-JP" sz="2000" dirty="0">
                <a:ea typeface="ＭＳ Ｐゴシック" panose="020B0600070205080204" pitchFamily="50" charset="-128"/>
              </a:rPr>
            </a:br>
            <a:r>
              <a:rPr lang="en-US" altLang="ja-JP" sz="2000" dirty="0">
                <a:ea typeface="ＭＳ Ｐゴシック" panose="020B0600070205080204" pitchFamily="50" charset="-128"/>
              </a:rPr>
              <a:t>peer other STA but also for </a:t>
            </a:r>
            <a:r>
              <a:rPr lang="en-US" altLang="ja-JP" sz="2000" u="sng" dirty="0">
                <a:ea typeface="ＭＳ Ｐゴシック" panose="020B0600070205080204" pitchFamily="50" charset="-128"/>
              </a:rPr>
              <a:t>STA itself, so that its higher layer (e.g. Application layer) manipulates PHY layer.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C3639FB-794F-8B45-F5BB-D76AD24BC353}"/>
              </a:ext>
            </a:extLst>
          </p:cNvPr>
          <p:cNvSpPr txBox="1"/>
          <p:nvPr/>
        </p:nvSpPr>
        <p:spPr>
          <a:xfrm>
            <a:off x="6439969" y="3880044"/>
            <a:ext cx="2380683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dirty="0">
                <a:latin typeface="+mn-ea"/>
              </a:rPr>
              <a:t>(cited from IEEE802.11-2020)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179E7E-9972-96B1-153C-B03D79F7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Atsushi Shirakawa, Sharp Corporation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2578F1C-7FA8-7C38-FC35-00A0B55FF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81115BBE-BF92-481D-B401-8476E3EC1270}" type="slidenum">
              <a:rPr lang="en-US" altLang="ja-JP" smtClean="0"/>
              <a:pPr/>
              <a:t>11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8708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94BCB5A-FFFB-F9E4-C8B0-3BFFF01836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  <a:noFill/>
          <a:ln/>
        </p:spPr>
        <p:txBody>
          <a:bodyPr/>
          <a:lstStyle/>
          <a:p>
            <a:r>
              <a:rPr lang="en-US" altLang="ja-JP" dirty="0">
                <a:ea typeface="ＭＳ Ｐゴシック" panose="020B0600070205080204" pitchFamily="50" charset="-128"/>
              </a:rPr>
              <a:t>Summary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8EA31FB-0646-BB84-1160-E3166A7D573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556792"/>
            <a:ext cx="7772400" cy="4114800"/>
          </a:xfrm>
          <a:noFill/>
          <a:ln/>
        </p:spPr>
        <p:txBody>
          <a:bodyPr/>
          <a:lstStyle/>
          <a:p>
            <a:r>
              <a:rPr lang="en-US" altLang="ja-JP" dirty="0">
                <a:ea typeface="ＭＳ Ｐゴシック" panose="020B0600070205080204" pitchFamily="50" charset="-128"/>
              </a:rPr>
              <a:t>Use “legacy” as possible as effectively and proactively,</a:t>
            </a:r>
            <a:br>
              <a:rPr lang="en-US" altLang="ja-JP" dirty="0">
                <a:ea typeface="ＭＳ Ｐゴシック" panose="020B0600070205080204" pitchFamily="50" charset="-128"/>
              </a:rPr>
            </a:br>
            <a:r>
              <a:rPr lang="en-US" altLang="ja-JP" dirty="0">
                <a:ea typeface="ＭＳ Ｐゴシック" panose="020B0600070205080204" pitchFamily="50" charset="-128"/>
              </a:rPr>
              <a:t>measurement technique like 11k, </a:t>
            </a:r>
          </a:p>
          <a:p>
            <a:r>
              <a:rPr lang="en-US" altLang="ja-JP" dirty="0">
                <a:ea typeface="ＭＳ Ｐゴシック" panose="020B0600070205080204" pitchFamily="50" charset="-128"/>
              </a:rPr>
              <a:t>Extend kinds of PHY layer measurement results/statistics whatever possible,</a:t>
            </a:r>
          </a:p>
          <a:p>
            <a:r>
              <a:rPr lang="en-US" altLang="ja-JP" dirty="0">
                <a:ea typeface="ＭＳ Ｐゴシック" panose="020B0600070205080204" pitchFamily="50" charset="-128"/>
              </a:rPr>
              <a:t>Get PHY layer measurement/statistics of STA itself and utilizes those at higher layer processing within the STA to control PHY layer, </a:t>
            </a:r>
          </a:p>
          <a:p>
            <a:r>
              <a:rPr lang="en-US" altLang="ja-JP" dirty="0">
                <a:ea typeface="ＭＳ Ｐゴシック" panose="020B0600070205080204" pitchFamily="50" charset="-128"/>
              </a:rPr>
              <a:t>Explore possibility for higher layer to use AI/ML for controlling PHY layer provided that PHY/MAC layer delegate some proper function to higher layer</a:t>
            </a:r>
          </a:p>
          <a:p>
            <a:pPr marL="0" indent="0">
              <a:buNone/>
            </a:pPr>
            <a:r>
              <a:rPr lang="en-US" altLang="ja-JP" dirty="0">
                <a:ea typeface="ＭＳ Ｐゴシック" panose="020B0600070205080204" pitchFamily="50" charset="-128"/>
              </a:rPr>
              <a:t>will be helpful to develop UHR.</a:t>
            </a:r>
          </a:p>
          <a:p>
            <a:endParaRPr lang="en-US" altLang="ja-JP" dirty="0">
              <a:ea typeface="ＭＳ Ｐゴシック" panose="020B0600070205080204" pitchFamily="50" charset="-128"/>
            </a:endParaRPr>
          </a:p>
        </p:txBody>
      </p:sp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CD739504-CA9E-CBA2-4A9A-86FF3D681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December 2023</a:t>
            </a: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660580-AA58-F576-56CD-E45B36103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Atsushi Shirakawa, Sharp Corporation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9E4718-896E-039A-4AD6-19A309751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81115BBE-BF92-481D-B401-8476E3EC1270}" type="slidenum">
              <a:rPr lang="en-US" altLang="ja-JP" smtClean="0"/>
              <a:pPr/>
              <a:t>12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8270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CD739504-CA9E-CBA2-4A9A-86FF3D681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December 2023</a:t>
            </a:r>
            <a:endParaRPr lang="en-US" altLang="ja-JP" dirty="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794BCB5A-FFFB-F9E4-C8B0-3BFFF01836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dirty="0">
                <a:ea typeface="ＭＳ Ｐゴシック" panose="020B0600070205080204" pitchFamily="50" charset="-128"/>
              </a:rPr>
              <a:t>Reference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8EA31FB-0646-BB84-1160-E3166A7D57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>
              <a:buNone/>
            </a:pPr>
            <a:r>
              <a:rPr lang="en-US" altLang="ja-JP" dirty="0">
                <a:ea typeface="ＭＳ Ｐゴシック" panose="020B0600070205080204" pitchFamily="50" charset="-128"/>
              </a:rPr>
              <a:t>[1] 11-23-0480r3 UHR proposed PAR</a:t>
            </a:r>
          </a:p>
          <a:p>
            <a:pPr marL="0" indent="0">
              <a:buNone/>
            </a:pPr>
            <a:r>
              <a:rPr lang="en-US" altLang="ja-JP" dirty="0">
                <a:ea typeface="ＭＳ Ｐゴシック" panose="020B0600070205080204" pitchFamily="50" charset="-128"/>
              </a:rPr>
              <a:t>[2] 11-22-0460r3 Making the Case for Open, </a:t>
            </a:r>
            <a:r>
              <a:rPr lang="en-US" altLang="ja-JP" dirty="0" err="1">
                <a:ea typeface="ＭＳ Ｐゴシック" panose="020B0600070205080204" pitchFamily="50" charset="-128"/>
              </a:rPr>
              <a:t>Softwarized</a:t>
            </a:r>
            <a:r>
              <a:rPr lang="en-US" altLang="ja-JP" dirty="0">
                <a:ea typeface="ＭＳ Ｐゴシック" panose="020B0600070205080204" pitchFamily="50" charset="-128"/>
              </a:rPr>
              <a:t>, Data-Driven 802.11 Networks</a:t>
            </a:r>
          </a:p>
          <a:p>
            <a:pPr marL="0" indent="0">
              <a:buNone/>
            </a:pPr>
            <a:r>
              <a:rPr lang="en-US" altLang="ja-JP" dirty="0">
                <a:ea typeface="ＭＳ Ｐゴシック" panose="020B0600070205080204" pitchFamily="50" charset="-128"/>
              </a:rPr>
              <a:t>[3] </a:t>
            </a:r>
            <a:r>
              <a:rPr lang="en-US" altLang="ja-JP" dirty="0">
                <a:ea typeface="ＭＳ Ｐゴシック" panose="020B0600070205080204" pitchFamily="50" charset="-128"/>
                <a:hlinkClick r:id="rId3"/>
              </a:rPr>
              <a:t>https://telecominfraproject.com/openwifi/</a:t>
            </a:r>
            <a:endParaRPr lang="en-US" altLang="ja-JP" dirty="0"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en-US" altLang="ja-JP" dirty="0">
                <a:ea typeface="ＭＳ Ｐゴシック" panose="020B0600070205080204" pitchFamily="50" charset="-128"/>
              </a:rPr>
              <a:t>[4] </a:t>
            </a:r>
            <a:r>
              <a:rPr lang="en-US" altLang="ja-JP" dirty="0">
                <a:ea typeface="ＭＳ Ｐゴシック" panose="020B0600070205080204" pitchFamily="50" charset="-128"/>
                <a:hlinkClick r:id="rId4"/>
              </a:rPr>
              <a:t>https://openwrt.org/start</a:t>
            </a:r>
            <a:endParaRPr lang="en-US" altLang="ja-JP" dirty="0"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en-US" altLang="ja-JP" dirty="0">
                <a:ea typeface="ＭＳ Ｐゴシック" panose="020B0600070205080204" pitchFamily="50" charset="-128"/>
              </a:rPr>
              <a:t>[5] </a:t>
            </a:r>
            <a:r>
              <a:rPr lang="en-US" altLang="ja-JP" dirty="0">
                <a:ea typeface="ＭＳ Ｐゴシック" panose="020B0600070205080204" pitchFamily="50" charset="-128"/>
                <a:hlinkClick r:id="rId5"/>
              </a:rPr>
              <a:t>https://dd-wrt.com/</a:t>
            </a:r>
            <a:endParaRPr lang="en-US" altLang="ja-JP" dirty="0"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en-US" altLang="ja-JP" dirty="0">
                <a:ea typeface="ＭＳ Ｐゴシック" panose="020B0600070205080204" pitchFamily="50" charset="-128"/>
              </a:rPr>
              <a:t>[6] 11-23/1832r0 Multi-AP Coordinated Spatial Reuse</a:t>
            </a:r>
          </a:p>
          <a:p>
            <a:pPr marL="0" indent="0">
              <a:buNone/>
            </a:pPr>
            <a:r>
              <a:rPr lang="en-US" altLang="ja-JP" dirty="0">
                <a:ea typeface="ＭＳ Ｐゴシック" panose="020B0600070205080204" pitchFamily="50" charset="-128"/>
              </a:rPr>
              <a:t>[7] 11-23/1990r1 Multi AP Transmissions: On the Link Quality Metric</a:t>
            </a:r>
          </a:p>
          <a:p>
            <a:pPr marL="0" indent="0">
              <a:buNone/>
            </a:pPr>
            <a:endParaRPr lang="en-US" altLang="ja-JP" dirty="0"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endParaRPr lang="en-US" altLang="ja-JP" dirty="0">
              <a:ea typeface="ＭＳ Ｐゴシック" panose="020B0600070205080204" pitchFamily="50" charset="-128"/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F1661B-B6E5-908E-5F20-09204CB2E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Atsushi Shirakawa, Sharp Corporation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999C570-6A99-A4B1-6F55-FA64FD452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81115BBE-BF92-481D-B401-8476E3EC1270}" type="slidenum">
              <a:rPr lang="en-US" altLang="ja-JP" smtClean="0"/>
              <a:pPr/>
              <a:t>13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1306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CD739504-CA9E-CBA2-4A9A-86FF3D681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December 2023</a:t>
            </a:r>
            <a:endParaRPr lang="en-US" altLang="ja-JP" dirty="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794BCB5A-FFFB-F9E4-C8B0-3BFFF01836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dirty="0">
                <a:ea typeface="ＭＳ Ｐゴシック" panose="020B0600070205080204" pitchFamily="50" charset="-128"/>
              </a:rPr>
              <a:t>Abstract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8EA31FB-0646-BB84-1160-E3166A7D57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81200"/>
            <a:ext cx="8062665" cy="4114800"/>
          </a:xfrm>
          <a:noFill/>
          <a:ln/>
        </p:spPr>
        <p:txBody>
          <a:bodyPr/>
          <a:lstStyle/>
          <a:p>
            <a:r>
              <a:rPr lang="en-US" altLang="ja-JP" dirty="0"/>
              <a:t>In this contribution, we discuss information sharing between layers.</a:t>
            </a:r>
          </a:p>
          <a:p>
            <a:r>
              <a:rPr lang="en-US" altLang="ja-JP" dirty="0"/>
              <a:t>Especially higher layer (e.g. Application layer) controls PHY layer according to information from PHY layer (e.g. measurement results/statistics) . 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11B349-A4DB-EAF1-8F46-ADAB75404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Atsushi Shirakawa, Sharp Corporation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612685-DE62-3D9A-147E-4E80B3BB4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81115BBE-BF92-481D-B401-8476E3EC1270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44606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CD739504-CA9E-CBA2-4A9A-86FF3D681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/>
              <a:t>December 2023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794BCB5A-FFFB-F9E4-C8B0-3BFFF01836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dirty="0">
                <a:ea typeface="ＭＳ Ｐゴシック" panose="020B0600070205080204" pitchFamily="50" charset="-128"/>
              </a:rPr>
              <a:t>Background 1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8EA31FB-0646-BB84-1160-E3166A7D57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628800"/>
            <a:ext cx="8062665" cy="4114800"/>
          </a:xfrm>
          <a:noFill/>
          <a:ln/>
        </p:spPr>
        <p:txBody>
          <a:bodyPr/>
          <a:lstStyle/>
          <a:p>
            <a:r>
              <a:rPr lang="en-US" altLang="ja-JP" dirty="0">
                <a:ea typeface="ＭＳ Ｐゴシック" panose="020B0600070205080204" pitchFamily="50" charset="-128"/>
              </a:rPr>
              <a:t>UHR PAR [1]</a:t>
            </a:r>
          </a:p>
          <a:p>
            <a:pPr marL="574675" lvl="1" indent="0">
              <a:buNone/>
            </a:pPr>
            <a:r>
              <a:rPr lang="en-US" altLang="ja-JP" sz="2400" b="1" dirty="0"/>
              <a:t>Main KPI</a:t>
            </a:r>
            <a:endParaRPr lang="en-US" altLang="ja-JP" sz="2400" b="1" i="0" u="none" strike="noStrike" baseline="0" dirty="0"/>
          </a:p>
          <a:p>
            <a:pPr marL="757238" lvl="1" indent="-182563">
              <a:buFont typeface="Arial" panose="020B0604020202020204" pitchFamily="34" charset="0"/>
              <a:buChar char="•"/>
            </a:pPr>
            <a:r>
              <a:rPr lang="en-US" altLang="ja-JP" sz="2400" b="1" i="0" u="none" strike="noStrike" baseline="0" dirty="0"/>
              <a:t>increasing throughput by 25%</a:t>
            </a:r>
            <a:r>
              <a:rPr lang="ja-JP" altLang="en-US" sz="2400" b="1" dirty="0"/>
              <a:t> </a:t>
            </a:r>
            <a:r>
              <a:rPr lang="en-US" altLang="ja-JP" sz="2400" b="1" dirty="0"/>
              <a:t>in at least one Signal to Interference and Noise Ratio (SINR) level (Rate-vs-Range).</a:t>
            </a:r>
            <a:endParaRPr lang="en-US" altLang="ja-JP" sz="2400" b="1" dirty="0">
              <a:solidFill>
                <a:schemeClr val="tx1"/>
              </a:solidFill>
            </a:endParaRPr>
          </a:p>
          <a:p>
            <a:pPr marL="757238" lvl="1" indent="-182563">
              <a:buFont typeface="Arial" panose="020B0604020202020204" pitchFamily="34" charset="0"/>
              <a:buChar char="•"/>
            </a:pPr>
            <a:r>
              <a:rPr lang="en-US" altLang="ja-JP" sz="2400" b="1" dirty="0">
                <a:solidFill>
                  <a:schemeClr val="tx1"/>
                </a:solidFill>
              </a:rPr>
              <a:t>reducing latency by 25% for the 95th percentile of the latency distribution.</a:t>
            </a:r>
          </a:p>
          <a:p>
            <a:pPr marL="757238" lvl="1" indent="-182563">
              <a:buFont typeface="Arial" panose="020B0604020202020204" pitchFamily="34" charset="0"/>
              <a:buChar char="•"/>
            </a:pPr>
            <a:r>
              <a:rPr lang="en-US" altLang="ja-JP" sz="2400" b="1" i="0" u="none" strike="noStrike" baseline="0" dirty="0"/>
              <a:t>reducing MAC Protocol Data Unit (MPDU) loss by 25%.</a:t>
            </a:r>
          </a:p>
          <a:p>
            <a:pPr marL="0" lvl="1" indent="0">
              <a:buNone/>
            </a:pPr>
            <a:r>
              <a:rPr lang="en-US" altLang="ja-JP" sz="2400" b="1" dirty="0"/>
              <a:t>It is worth considering new approach and idea to achieve this goal.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4EA12E-8FD6-9C19-1BAE-7AA4A4149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Atsushi Shirakawa, Sharp Corporation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F9E21D-97EF-F75D-3C21-294536E2C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81115BBE-BF92-481D-B401-8476E3EC1270}" type="slidenum">
              <a:rPr lang="en-US" altLang="ja-JP" smtClean="0"/>
              <a:pPr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1463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CD739504-CA9E-CBA2-4A9A-86FF3D681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December 2023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794BCB5A-FFFB-F9E4-C8B0-3BFFF01836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  <a:noFill/>
          <a:ln/>
        </p:spPr>
        <p:txBody>
          <a:bodyPr/>
          <a:lstStyle/>
          <a:p>
            <a:r>
              <a:rPr lang="en-US" altLang="ja-JP" dirty="0">
                <a:ea typeface="ＭＳ Ｐゴシック" panose="020B0600070205080204" pitchFamily="50" charset="-128"/>
              </a:rPr>
              <a:t>Background 2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8EA31FB-0646-BB84-1160-E3166A7D57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4114800"/>
          </a:xfrm>
          <a:noFill/>
          <a:ln/>
        </p:spPr>
        <p:txBody>
          <a:bodyPr/>
          <a:lstStyle/>
          <a:p>
            <a:r>
              <a:rPr lang="en-US" altLang="ja-JP" dirty="0">
                <a:ea typeface="ＭＳ Ｐゴシック" panose="020B0600070205080204" pitchFamily="50" charset="-128"/>
              </a:rPr>
              <a:t>TGbf is currently developing an interface to pass CSI (channel state information) to higher layers. The purpose is to sense behavior of something by analyzing CSI</a:t>
            </a:r>
          </a:p>
          <a:p>
            <a:r>
              <a:rPr lang="en-US" altLang="ja-JP" dirty="0">
                <a:ea typeface="ＭＳ Ｐゴシック" panose="020B0600070205080204" pitchFamily="50" charset="-128"/>
              </a:rPr>
              <a:t>Specific direction is to make AI/ML learn combination of the CSI and features of objects in an area of interest, estimating the objects with constructed AI/ML model.</a:t>
            </a:r>
          </a:p>
          <a:p>
            <a:r>
              <a:rPr lang="en-US" altLang="ja-JP" dirty="0">
                <a:ea typeface="ＭＳ Ｐゴシック" panose="020B0600070205080204" pitchFamily="50" charset="-128"/>
              </a:rPr>
              <a:t>It means that CSI is one of PHY layer information and it is only used within PHY/MAC layer in the past though, PHY layer related information will be utilized in higher layer (e.g. Application layer) for broad purpose and AI/ML will the key in the future. 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326EBF-7293-8E97-6ACD-81CF0036F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Atsushi Shirakawa, Sharp Corporation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4DCA52-0471-62A8-049A-C4A77FDE5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81115BBE-BF92-481D-B401-8476E3EC1270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34750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CD739504-CA9E-CBA2-4A9A-86FF3D681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December 2023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794BCB5A-FFFB-F9E4-C8B0-3BFFF01836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  <a:noFill/>
          <a:ln/>
        </p:spPr>
        <p:txBody>
          <a:bodyPr/>
          <a:lstStyle/>
          <a:p>
            <a:r>
              <a:rPr lang="en-US" altLang="ja-JP" dirty="0">
                <a:ea typeface="ＭＳ Ｐゴシック" panose="020B0600070205080204" pitchFamily="50" charset="-128"/>
              </a:rPr>
              <a:t>Motivation 1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8EA31FB-0646-BB84-1160-E3166A7D57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07704"/>
            <a:ext cx="7918648" cy="4114800"/>
          </a:xfrm>
          <a:noFill/>
          <a:ln/>
        </p:spPr>
        <p:txBody>
          <a:bodyPr/>
          <a:lstStyle/>
          <a:p>
            <a:r>
              <a:rPr lang="en-US" altLang="ja-JP" dirty="0">
                <a:ea typeface="ＭＳ Ｐゴシック" panose="020B0600070205080204" pitchFamily="50" charset="-128"/>
              </a:rPr>
              <a:t>MLO (Multi-Link Operation) is being specified in EHT.</a:t>
            </a:r>
          </a:p>
          <a:p>
            <a:pPr lvl="1"/>
            <a:r>
              <a:rPr lang="en-US" altLang="ja-JP" dirty="0">
                <a:ea typeface="ＭＳ Ｐゴシック" panose="020B0600070205080204" pitchFamily="50" charset="-128"/>
              </a:rPr>
              <a:t>Bundling multiple links will realize high-capacity communication.</a:t>
            </a:r>
          </a:p>
          <a:p>
            <a:pPr lvl="1"/>
            <a:r>
              <a:rPr lang="en-US" altLang="ja-JP" dirty="0">
                <a:ea typeface="ＭＳ Ｐゴシック" panose="020B0600070205080204" pitchFamily="50" charset="-128"/>
              </a:rPr>
              <a:t>Selecting non-congested link among multiple links will realize low latency communication especially for small size packet.</a:t>
            </a:r>
          </a:p>
          <a:p>
            <a:r>
              <a:rPr lang="en-US" altLang="ja-JP" dirty="0">
                <a:ea typeface="ＭＳ Ｐゴシック" panose="020B0600070205080204" pitchFamily="50" charset="-128"/>
              </a:rPr>
              <a:t>In most cases this kinds of link selection will be implemented within PHY/MAC layer by utilizing PHY layer measurement results/statistics. This kind of handlings are expected to be proprietary, not to be open. Manipulation from higher layer by third party is not allowed, it may be low flexible.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7DD123-9D35-C591-886A-07470063B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Atsushi Shirakawa, Sharp Corporation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83A10FE-1DE9-EFFB-3CBB-E3922125C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81115BBE-BF92-481D-B401-8476E3EC1270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8671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CD739504-CA9E-CBA2-4A9A-86FF3D681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December 2023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794BCB5A-FFFB-F9E4-C8B0-3BFFF01836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dirty="0">
                <a:ea typeface="ＭＳ Ｐゴシック" panose="020B0600070205080204" pitchFamily="50" charset="-128"/>
              </a:rPr>
              <a:t>Motivation 2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8EA31FB-0646-BB84-1160-E3166A7D57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84784"/>
            <a:ext cx="7772400" cy="4114800"/>
          </a:xfrm>
          <a:noFill/>
          <a:ln/>
        </p:spPr>
        <p:txBody>
          <a:bodyPr/>
          <a:lstStyle/>
          <a:p>
            <a:r>
              <a:rPr lang="en-US" altLang="ja-JP" dirty="0">
                <a:ea typeface="ＭＳ Ｐゴシック" panose="020B0600070205080204" pitchFamily="50" charset="-128"/>
              </a:rPr>
              <a:t>On the other hand, there is a request for 802 networks to be more open and AI-driven function leading better performance with limited cost of HW [2]</a:t>
            </a:r>
          </a:p>
          <a:p>
            <a:r>
              <a:rPr lang="en-US" altLang="ja-JP" dirty="0">
                <a:ea typeface="ＭＳ Ｐゴシック" panose="020B0600070205080204" pitchFamily="50" charset="-128"/>
              </a:rPr>
              <a:t>There is some open innovative projects like </a:t>
            </a:r>
            <a:r>
              <a:rPr lang="en-US" altLang="ja-JP" dirty="0" err="1">
                <a:ea typeface="ＭＳ Ｐゴシック" panose="020B0600070205080204" pitchFamily="50" charset="-128"/>
              </a:rPr>
              <a:t>OpenWiFi</a:t>
            </a:r>
            <a:r>
              <a:rPr lang="en-US" altLang="ja-JP" dirty="0">
                <a:ea typeface="ＭＳ Ｐゴシック" panose="020B0600070205080204" pitchFamily="50" charset="-128"/>
              </a:rPr>
              <a:t>[3], </a:t>
            </a:r>
            <a:r>
              <a:rPr lang="en-US" altLang="ja-JP" dirty="0" err="1">
                <a:ea typeface="ＭＳ Ｐゴシック" panose="020B0600070205080204" pitchFamily="50" charset="-128"/>
              </a:rPr>
              <a:t>OpenWRT</a:t>
            </a:r>
            <a:r>
              <a:rPr lang="en-US" altLang="ja-JP" dirty="0">
                <a:ea typeface="ＭＳ Ｐゴシック" panose="020B0600070205080204" pitchFamily="50" charset="-128"/>
              </a:rPr>
              <a:t>[4], dd-</a:t>
            </a:r>
            <a:r>
              <a:rPr lang="en-US" altLang="ja-JP" dirty="0" err="1">
                <a:ea typeface="ＭＳ Ｐゴシック" panose="020B0600070205080204" pitchFamily="50" charset="-128"/>
              </a:rPr>
              <a:t>wrt</a:t>
            </a:r>
            <a:r>
              <a:rPr lang="en-US" altLang="ja-JP" dirty="0">
                <a:ea typeface="ＭＳ Ｐゴシック" panose="020B0600070205080204" pitchFamily="50" charset="-128"/>
              </a:rPr>
              <a:t>[5] exploring better function under limited open information.  </a:t>
            </a:r>
          </a:p>
          <a:p>
            <a:r>
              <a:rPr lang="en-US" altLang="ja-JP" dirty="0">
                <a:ea typeface="ＭＳ Ｐゴシック" panose="020B0600070205080204" pitchFamily="50" charset="-128"/>
              </a:rPr>
              <a:t>Making more “interfaces” which open more PHY layer information (e.g. measurement results/statistics) to higher layer may produce breakthrough with AI/ML in manipulating PHY layer (e.g. link selection).  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E57FC3F7-EC38-C480-5E44-4598AD39E9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8096" y="5511895"/>
            <a:ext cx="2507807" cy="814222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42B7B84D-0B0F-FBEE-7429-D847AAF8E6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1919" y="5410203"/>
            <a:ext cx="2096516" cy="1017607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FBC68D78-5D20-2C8D-228B-0D42A7BE2FD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83419" y="5580492"/>
            <a:ext cx="2343477" cy="657317"/>
          </a:xfrm>
          <a:prstGeom prst="rect">
            <a:avLst/>
          </a:prstGeom>
        </p:spPr>
      </p:pic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D72F06-9747-2E27-7438-5C159AD1B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Atsushi Shirakawa, Sharp Corporation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F5769FE-C99C-B33C-2D2C-8D9D29B4E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81115BBE-BF92-481D-B401-8476E3EC1270}" type="slidenum">
              <a:rPr lang="en-US" altLang="ja-JP" smtClean="0"/>
              <a:pPr/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39696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CD739504-CA9E-CBA2-4A9A-86FF3D681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December 2023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794BCB5A-FFFB-F9E4-C8B0-3BFFF01836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  <a:noFill/>
          <a:ln/>
        </p:spPr>
        <p:txBody>
          <a:bodyPr/>
          <a:lstStyle/>
          <a:p>
            <a:r>
              <a:rPr lang="en-US" altLang="ja-JP" dirty="0">
                <a:ea typeface="ＭＳ Ｐゴシック" panose="020B0600070205080204" pitchFamily="50" charset="-128"/>
              </a:rPr>
              <a:t>Objective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8EA31FB-0646-BB84-1160-E3166A7D57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7772400" cy="4392488"/>
          </a:xfrm>
          <a:noFill/>
          <a:ln/>
        </p:spPr>
        <p:txBody>
          <a:bodyPr/>
          <a:lstStyle/>
          <a:p>
            <a:r>
              <a:rPr lang="en-US" altLang="ja-JP" dirty="0">
                <a:ea typeface="ＭＳ Ｐゴシック" panose="020B0600070205080204" pitchFamily="50" charset="-128"/>
              </a:rPr>
              <a:t>Open more PHY layer information ( e.g. measurement results/statistics) to higher layer.</a:t>
            </a:r>
          </a:p>
          <a:p>
            <a:r>
              <a:rPr lang="en-US" altLang="ja-JP" dirty="0">
                <a:ea typeface="ＭＳ Ｐゴシック" panose="020B0600070205080204" pitchFamily="50" charset="-128"/>
              </a:rPr>
              <a:t>It is possible that higher layer (e.g. Application layer) manipulates PHY/MAC layer function ( e.g. link selection ) according to PHY layer information provided that PHY/MAC layer delegate some proper function to higher layer.</a:t>
            </a:r>
          </a:p>
          <a:p>
            <a:r>
              <a:rPr lang="en-US" altLang="ja-JP" dirty="0">
                <a:ea typeface="ＭＳ Ｐゴシック" panose="020B0600070205080204" pitchFamily="50" charset="-128"/>
              </a:rPr>
              <a:t>With this approach, it may become possible to accommodate more various applications that has different traffic requirement running on a STA. It means possibility to ensure good performance for each applications on the STA in some scenario.</a:t>
            </a:r>
          </a:p>
          <a:p>
            <a:endParaRPr lang="en-US" altLang="ja-JP" sz="1800" dirty="0">
              <a:ea typeface="ＭＳ Ｐゴシック" panose="020B0600070205080204" pitchFamily="50" charset="-128"/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1BED9D-DB0D-11D2-4356-ABDF43699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Atsushi Shirakawa, Sharp Corporation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70D3F7-4A40-8242-7CA9-728E034B3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81115BBE-BF92-481D-B401-8476E3EC1270}" type="slidenum">
              <a:rPr lang="en-US" altLang="ja-JP" smtClean="0"/>
              <a:pPr/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58941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CD739504-CA9E-CBA2-4A9A-86FF3D681C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ja-JP"/>
              <a:t>December 2023</a:t>
            </a:r>
            <a:endParaRPr lang="en-US" altLang="ja-JP" dirty="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794BCB5A-FFFB-F9E4-C8B0-3BFFF01836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49434"/>
            <a:ext cx="7772400" cy="696640"/>
          </a:xfrm>
          <a:noFill/>
          <a:ln/>
        </p:spPr>
        <p:txBody>
          <a:bodyPr/>
          <a:lstStyle/>
          <a:p>
            <a:r>
              <a:rPr lang="en-US" altLang="ja-JP" dirty="0">
                <a:ea typeface="ＭＳ Ｐゴシック" panose="020B0600070205080204" pitchFamily="50" charset="-128"/>
              </a:rPr>
              <a:t>Scenario1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ACD992B-E27D-8B09-1C08-DB88918E3A6E}"/>
              </a:ext>
            </a:extLst>
          </p:cNvPr>
          <p:cNvSpPr/>
          <p:nvPr/>
        </p:nvSpPr>
        <p:spPr bwMode="auto">
          <a:xfrm>
            <a:off x="1000778" y="3308461"/>
            <a:ext cx="1872469" cy="24369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FC633AC1-7D67-3102-3B57-84EF3CC01E6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049562" y="3252165"/>
            <a:ext cx="563297" cy="563297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ECAD00-1533-8727-E18A-FFCBF809B2FF}"/>
              </a:ext>
            </a:extLst>
          </p:cNvPr>
          <p:cNvSpPr txBox="1"/>
          <p:nvPr/>
        </p:nvSpPr>
        <p:spPr>
          <a:xfrm>
            <a:off x="987217" y="5460883"/>
            <a:ext cx="155655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PHY</a:t>
            </a:r>
            <a:r>
              <a:rPr lang="ja-JP" altLang="en-US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・</a:t>
            </a:r>
            <a:r>
              <a:rPr lang="en-US" altLang="ja-JP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MAC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1397ACD-948D-6150-9E99-301B0CAF394F}"/>
              </a:ext>
            </a:extLst>
          </p:cNvPr>
          <p:cNvSpPr txBox="1"/>
          <p:nvPr/>
        </p:nvSpPr>
        <p:spPr>
          <a:xfrm>
            <a:off x="722384" y="3645024"/>
            <a:ext cx="155655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Application</a:t>
            </a: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8223594C-54DB-93A3-A321-76A6BC5239AE}"/>
              </a:ext>
            </a:extLst>
          </p:cNvPr>
          <p:cNvCxnSpPr/>
          <p:nvPr/>
        </p:nvCxnSpPr>
        <p:spPr bwMode="auto">
          <a:xfrm flipV="1">
            <a:off x="1242388" y="4142577"/>
            <a:ext cx="0" cy="131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79A7D7F-D566-69C1-7670-9CEAC3CCA908}"/>
              </a:ext>
            </a:extLst>
          </p:cNvPr>
          <p:cNvSpPr txBox="1"/>
          <p:nvPr/>
        </p:nvSpPr>
        <p:spPr>
          <a:xfrm>
            <a:off x="-180528" y="4543684"/>
            <a:ext cx="164766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statistics info </a:t>
            </a:r>
          </a:p>
          <a:p>
            <a:pPr algn="ctr"/>
            <a:r>
              <a:rPr lang="en-US" altLang="ja-JP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of Lower layer 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96BC6B4-3E7E-3EE4-3C13-51106859A4CD}"/>
              </a:ext>
            </a:extLst>
          </p:cNvPr>
          <p:cNvSpPr txBox="1"/>
          <p:nvPr/>
        </p:nvSpPr>
        <p:spPr>
          <a:xfrm>
            <a:off x="1615677" y="5785519"/>
            <a:ext cx="64267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STA</a:t>
            </a: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520A3EA6-61C2-77DA-6F5E-894963F853FC}"/>
              </a:ext>
            </a:extLst>
          </p:cNvPr>
          <p:cNvCxnSpPr/>
          <p:nvPr/>
        </p:nvCxnSpPr>
        <p:spPr bwMode="auto">
          <a:xfrm>
            <a:off x="1490589" y="4152030"/>
            <a:ext cx="0" cy="13363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4623DB6-70FB-5C29-F62A-AA0640DDD52B}"/>
              </a:ext>
            </a:extLst>
          </p:cNvPr>
          <p:cNvSpPr txBox="1"/>
          <p:nvPr/>
        </p:nvSpPr>
        <p:spPr>
          <a:xfrm>
            <a:off x="1606511" y="4519673"/>
            <a:ext cx="221676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control</a:t>
            </a:r>
            <a:r>
              <a:rPr lang="ja-JP" altLang="en-US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 </a:t>
            </a:r>
            <a:r>
              <a:rPr lang="en-US" altLang="ja-JP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how</a:t>
            </a:r>
            <a:r>
              <a:rPr lang="ja-JP" altLang="en-US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 </a:t>
            </a:r>
            <a:r>
              <a:rPr lang="en-US" altLang="ja-JP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to</a:t>
            </a:r>
            <a:r>
              <a:rPr lang="ja-JP" altLang="en-US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 </a:t>
            </a:r>
            <a:r>
              <a:rPr lang="en-US" altLang="ja-JP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use</a:t>
            </a:r>
          </a:p>
          <a:p>
            <a:r>
              <a:rPr lang="en-US" altLang="ja-JP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Lower layer resources</a:t>
            </a:r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E609856F-61F4-2B57-C401-8F205A96F8FB}"/>
              </a:ext>
            </a:extLst>
          </p:cNvPr>
          <p:cNvCxnSpPr/>
          <p:nvPr/>
        </p:nvCxnSpPr>
        <p:spPr bwMode="auto">
          <a:xfrm>
            <a:off x="1000779" y="4273489"/>
            <a:ext cx="1872468" cy="2185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6" name="直線矢印コネクタ 5135">
            <a:extLst>
              <a:ext uri="{FF2B5EF4-FFF2-40B4-BE49-F238E27FC236}">
                <a16:creationId xmlns:a16="http://schemas.microsoft.com/office/drawing/2014/main" id="{193040E1-DFC4-7CEC-80F7-44216C9A41EF}"/>
              </a:ext>
            </a:extLst>
          </p:cNvPr>
          <p:cNvCxnSpPr/>
          <p:nvPr/>
        </p:nvCxnSpPr>
        <p:spPr bwMode="auto">
          <a:xfrm flipH="1">
            <a:off x="5050385" y="3428169"/>
            <a:ext cx="274377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44" name="テキスト ボックス 5143">
            <a:extLst>
              <a:ext uri="{FF2B5EF4-FFF2-40B4-BE49-F238E27FC236}">
                <a16:creationId xmlns:a16="http://schemas.microsoft.com/office/drawing/2014/main" id="{691708B7-A1F8-AEA3-C95F-70F4EDFFF680}"/>
              </a:ext>
            </a:extLst>
          </p:cNvPr>
          <p:cNvSpPr txBox="1"/>
          <p:nvPr/>
        </p:nvSpPr>
        <p:spPr>
          <a:xfrm>
            <a:off x="4632121" y="3230386"/>
            <a:ext cx="596285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Link1</a:t>
            </a:r>
          </a:p>
        </p:txBody>
      </p:sp>
      <p:sp>
        <p:nvSpPr>
          <p:cNvPr id="5145" name="テキスト ボックス 5144">
            <a:extLst>
              <a:ext uri="{FF2B5EF4-FFF2-40B4-BE49-F238E27FC236}">
                <a16:creationId xmlns:a16="http://schemas.microsoft.com/office/drawing/2014/main" id="{04B3E375-6D4F-B9E1-7E6A-094A9CED0DAE}"/>
              </a:ext>
            </a:extLst>
          </p:cNvPr>
          <p:cNvSpPr txBox="1"/>
          <p:nvPr/>
        </p:nvSpPr>
        <p:spPr>
          <a:xfrm>
            <a:off x="4635390" y="3522028"/>
            <a:ext cx="596285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Link2</a:t>
            </a:r>
          </a:p>
        </p:txBody>
      </p:sp>
      <p:sp>
        <p:nvSpPr>
          <p:cNvPr id="5146" name="テキスト ボックス 5145">
            <a:extLst>
              <a:ext uri="{FF2B5EF4-FFF2-40B4-BE49-F238E27FC236}">
                <a16:creationId xmlns:a16="http://schemas.microsoft.com/office/drawing/2014/main" id="{726C8E4D-D769-2F6F-CAA6-8033A34FFC89}"/>
              </a:ext>
            </a:extLst>
          </p:cNvPr>
          <p:cNvSpPr txBox="1"/>
          <p:nvPr/>
        </p:nvSpPr>
        <p:spPr>
          <a:xfrm>
            <a:off x="4635390" y="3840257"/>
            <a:ext cx="596285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Link3</a:t>
            </a:r>
          </a:p>
        </p:txBody>
      </p:sp>
      <p:cxnSp>
        <p:nvCxnSpPr>
          <p:cNvPr id="5150" name="直線矢印コネクタ 5149">
            <a:extLst>
              <a:ext uri="{FF2B5EF4-FFF2-40B4-BE49-F238E27FC236}">
                <a16:creationId xmlns:a16="http://schemas.microsoft.com/office/drawing/2014/main" id="{6A31E99A-FF2E-CB8E-49B1-39E8FF47C1E9}"/>
              </a:ext>
            </a:extLst>
          </p:cNvPr>
          <p:cNvCxnSpPr/>
          <p:nvPr/>
        </p:nvCxnSpPr>
        <p:spPr bwMode="auto">
          <a:xfrm flipH="1">
            <a:off x="5050385" y="3741651"/>
            <a:ext cx="274377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51" name="直線矢印コネクタ 5150">
            <a:extLst>
              <a:ext uri="{FF2B5EF4-FFF2-40B4-BE49-F238E27FC236}">
                <a16:creationId xmlns:a16="http://schemas.microsoft.com/office/drawing/2014/main" id="{ECCF5BFC-3B50-9A88-1495-D23041CF2BBF}"/>
              </a:ext>
            </a:extLst>
          </p:cNvPr>
          <p:cNvCxnSpPr/>
          <p:nvPr/>
        </p:nvCxnSpPr>
        <p:spPr bwMode="auto">
          <a:xfrm flipH="1">
            <a:off x="5050385" y="4039092"/>
            <a:ext cx="274377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AE05E94-83C0-401E-BF31-33FA7A6E3899}"/>
              </a:ext>
            </a:extLst>
          </p:cNvPr>
          <p:cNvSpPr txBox="1"/>
          <p:nvPr/>
        </p:nvSpPr>
        <p:spPr>
          <a:xfrm>
            <a:off x="1056855" y="3393486"/>
            <a:ext cx="545596" cy="2462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APP1</a:t>
            </a:r>
          </a:p>
        </p:txBody>
      </p:sp>
      <p:sp>
        <p:nvSpPr>
          <p:cNvPr id="5155" name="テキスト ボックス 5154">
            <a:extLst>
              <a:ext uri="{FF2B5EF4-FFF2-40B4-BE49-F238E27FC236}">
                <a16:creationId xmlns:a16="http://schemas.microsoft.com/office/drawing/2014/main" id="{63C0E867-A3C4-97BD-FCFF-DE8699C59FE4}"/>
              </a:ext>
            </a:extLst>
          </p:cNvPr>
          <p:cNvSpPr txBox="1"/>
          <p:nvPr/>
        </p:nvSpPr>
        <p:spPr>
          <a:xfrm>
            <a:off x="1698793" y="3391234"/>
            <a:ext cx="526754" cy="24622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APP2</a:t>
            </a:r>
          </a:p>
        </p:txBody>
      </p:sp>
      <p:sp>
        <p:nvSpPr>
          <p:cNvPr id="5156" name="テキスト ボックス 5155">
            <a:extLst>
              <a:ext uri="{FF2B5EF4-FFF2-40B4-BE49-F238E27FC236}">
                <a16:creationId xmlns:a16="http://schemas.microsoft.com/office/drawing/2014/main" id="{4048F362-8CCE-3716-244E-1DDDDB699E8C}"/>
              </a:ext>
            </a:extLst>
          </p:cNvPr>
          <p:cNvSpPr txBox="1"/>
          <p:nvPr/>
        </p:nvSpPr>
        <p:spPr>
          <a:xfrm>
            <a:off x="2332325" y="3398803"/>
            <a:ext cx="494239" cy="24622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APP3</a:t>
            </a:r>
          </a:p>
        </p:txBody>
      </p:sp>
      <p:sp>
        <p:nvSpPr>
          <p:cNvPr id="5160" name="テキスト ボックス 5159">
            <a:extLst>
              <a:ext uri="{FF2B5EF4-FFF2-40B4-BE49-F238E27FC236}">
                <a16:creationId xmlns:a16="http://schemas.microsoft.com/office/drawing/2014/main" id="{163B8F23-9DAE-8A29-D9B7-801ED738981F}"/>
              </a:ext>
            </a:extLst>
          </p:cNvPr>
          <p:cNvSpPr txBox="1"/>
          <p:nvPr/>
        </p:nvSpPr>
        <p:spPr>
          <a:xfrm>
            <a:off x="3981284" y="3142857"/>
            <a:ext cx="94921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Good but congested</a:t>
            </a:r>
          </a:p>
        </p:txBody>
      </p:sp>
      <p:sp>
        <p:nvSpPr>
          <p:cNvPr id="5161" name="テキスト ボックス 5160">
            <a:extLst>
              <a:ext uri="{FF2B5EF4-FFF2-40B4-BE49-F238E27FC236}">
                <a16:creationId xmlns:a16="http://schemas.microsoft.com/office/drawing/2014/main" id="{BF98C3C8-4EF7-EB15-EA51-BF24F933307B}"/>
              </a:ext>
            </a:extLst>
          </p:cNvPr>
          <p:cNvSpPr txBox="1"/>
          <p:nvPr/>
        </p:nvSpPr>
        <p:spPr>
          <a:xfrm>
            <a:off x="4275350" y="3840257"/>
            <a:ext cx="445581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Bad</a:t>
            </a:r>
          </a:p>
        </p:txBody>
      </p:sp>
      <p:sp>
        <p:nvSpPr>
          <p:cNvPr id="5162" name="正方形/長方形 5161">
            <a:extLst>
              <a:ext uri="{FF2B5EF4-FFF2-40B4-BE49-F238E27FC236}">
                <a16:creationId xmlns:a16="http://schemas.microsoft.com/office/drawing/2014/main" id="{08014F72-8176-509E-86E9-DE1A0E50721A}"/>
              </a:ext>
            </a:extLst>
          </p:cNvPr>
          <p:cNvSpPr/>
          <p:nvPr/>
        </p:nvSpPr>
        <p:spPr bwMode="auto">
          <a:xfrm>
            <a:off x="5414459" y="3282139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63" name="正方形/長方形 5162">
            <a:extLst>
              <a:ext uri="{FF2B5EF4-FFF2-40B4-BE49-F238E27FC236}">
                <a16:creationId xmlns:a16="http://schemas.microsoft.com/office/drawing/2014/main" id="{7973D1FC-3676-C94E-6793-73974BFE4610}"/>
              </a:ext>
            </a:extLst>
          </p:cNvPr>
          <p:cNvSpPr/>
          <p:nvPr/>
        </p:nvSpPr>
        <p:spPr bwMode="auto">
          <a:xfrm>
            <a:off x="5509920" y="3282139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64" name="正方形/長方形 5163">
            <a:extLst>
              <a:ext uri="{FF2B5EF4-FFF2-40B4-BE49-F238E27FC236}">
                <a16:creationId xmlns:a16="http://schemas.microsoft.com/office/drawing/2014/main" id="{6ADE47BA-D08D-0AE8-DBAE-63833FAAA647}"/>
              </a:ext>
            </a:extLst>
          </p:cNvPr>
          <p:cNvSpPr/>
          <p:nvPr/>
        </p:nvSpPr>
        <p:spPr bwMode="auto">
          <a:xfrm>
            <a:off x="5634857" y="3282139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65" name="正方形/長方形 5164">
            <a:extLst>
              <a:ext uri="{FF2B5EF4-FFF2-40B4-BE49-F238E27FC236}">
                <a16:creationId xmlns:a16="http://schemas.microsoft.com/office/drawing/2014/main" id="{164C0C3F-878A-353B-69C8-6866E80FD34E}"/>
              </a:ext>
            </a:extLst>
          </p:cNvPr>
          <p:cNvSpPr/>
          <p:nvPr/>
        </p:nvSpPr>
        <p:spPr bwMode="auto">
          <a:xfrm>
            <a:off x="6023790" y="3282139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66" name="正方形/長方形 5165">
            <a:extLst>
              <a:ext uri="{FF2B5EF4-FFF2-40B4-BE49-F238E27FC236}">
                <a16:creationId xmlns:a16="http://schemas.microsoft.com/office/drawing/2014/main" id="{1433A12C-FE3A-3021-47A9-279B88288040}"/>
              </a:ext>
            </a:extLst>
          </p:cNvPr>
          <p:cNvSpPr/>
          <p:nvPr/>
        </p:nvSpPr>
        <p:spPr bwMode="auto">
          <a:xfrm>
            <a:off x="5803392" y="3282139"/>
            <a:ext cx="75686" cy="14471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67" name="正方形/長方形 5166">
            <a:extLst>
              <a:ext uri="{FF2B5EF4-FFF2-40B4-BE49-F238E27FC236}">
                <a16:creationId xmlns:a16="http://schemas.microsoft.com/office/drawing/2014/main" id="{2A20EEF4-9934-F867-5605-C5E0E5490F0F}"/>
              </a:ext>
            </a:extLst>
          </p:cNvPr>
          <p:cNvSpPr/>
          <p:nvPr/>
        </p:nvSpPr>
        <p:spPr bwMode="auto">
          <a:xfrm>
            <a:off x="5923206" y="3282139"/>
            <a:ext cx="75686" cy="14471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68" name="正方形/長方形 5167">
            <a:extLst>
              <a:ext uri="{FF2B5EF4-FFF2-40B4-BE49-F238E27FC236}">
                <a16:creationId xmlns:a16="http://schemas.microsoft.com/office/drawing/2014/main" id="{89455F13-6F0E-57DD-5AF4-6ECB2451721D}"/>
              </a:ext>
            </a:extLst>
          </p:cNvPr>
          <p:cNvSpPr/>
          <p:nvPr/>
        </p:nvSpPr>
        <p:spPr bwMode="auto">
          <a:xfrm>
            <a:off x="6371739" y="3282139"/>
            <a:ext cx="75686" cy="144718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69" name="正方形/長方形 5168">
            <a:extLst>
              <a:ext uri="{FF2B5EF4-FFF2-40B4-BE49-F238E27FC236}">
                <a16:creationId xmlns:a16="http://schemas.microsoft.com/office/drawing/2014/main" id="{AB5859D8-6D04-46EB-36A7-BE7B90320284}"/>
              </a:ext>
            </a:extLst>
          </p:cNvPr>
          <p:cNvSpPr/>
          <p:nvPr/>
        </p:nvSpPr>
        <p:spPr bwMode="auto">
          <a:xfrm>
            <a:off x="7382497" y="3282139"/>
            <a:ext cx="75686" cy="144718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70" name="正方形/長方形 5169">
            <a:extLst>
              <a:ext uri="{FF2B5EF4-FFF2-40B4-BE49-F238E27FC236}">
                <a16:creationId xmlns:a16="http://schemas.microsoft.com/office/drawing/2014/main" id="{40E52C93-20DB-2E9D-D7B1-5116C3C270AF}"/>
              </a:ext>
            </a:extLst>
          </p:cNvPr>
          <p:cNvSpPr/>
          <p:nvPr/>
        </p:nvSpPr>
        <p:spPr bwMode="auto">
          <a:xfrm>
            <a:off x="6541885" y="3282139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71" name="正方形/長方形 5170">
            <a:extLst>
              <a:ext uri="{FF2B5EF4-FFF2-40B4-BE49-F238E27FC236}">
                <a16:creationId xmlns:a16="http://schemas.microsoft.com/office/drawing/2014/main" id="{61824AB0-F833-409B-9A0F-C5BA758AA458}"/>
              </a:ext>
            </a:extLst>
          </p:cNvPr>
          <p:cNvSpPr/>
          <p:nvPr/>
        </p:nvSpPr>
        <p:spPr bwMode="auto">
          <a:xfrm>
            <a:off x="6637346" y="3282139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72" name="正方形/長方形 5171">
            <a:extLst>
              <a:ext uri="{FF2B5EF4-FFF2-40B4-BE49-F238E27FC236}">
                <a16:creationId xmlns:a16="http://schemas.microsoft.com/office/drawing/2014/main" id="{98858463-4263-1711-5649-A966C5FBC4D2}"/>
              </a:ext>
            </a:extLst>
          </p:cNvPr>
          <p:cNvSpPr/>
          <p:nvPr/>
        </p:nvSpPr>
        <p:spPr bwMode="auto">
          <a:xfrm>
            <a:off x="6762283" y="3282139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73" name="正方形/長方形 5172">
            <a:extLst>
              <a:ext uri="{FF2B5EF4-FFF2-40B4-BE49-F238E27FC236}">
                <a16:creationId xmlns:a16="http://schemas.microsoft.com/office/drawing/2014/main" id="{BCE34397-071B-C9DC-6F75-D2FCF1184E86}"/>
              </a:ext>
            </a:extLst>
          </p:cNvPr>
          <p:cNvSpPr/>
          <p:nvPr/>
        </p:nvSpPr>
        <p:spPr bwMode="auto">
          <a:xfrm>
            <a:off x="6972079" y="3282139"/>
            <a:ext cx="75686" cy="14471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74" name="正方形/長方形 5173">
            <a:extLst>
              <a:ext uri="{FF2B5EF4-FFF2-40B4-BE49-F238E27FC236}">
                <a16:creationId xmlns:a16="http://schemas.microsoft.com/office/drawing/2014/main" id="{57A82F32-44E5-D755-767D-3F1DC8DBAD83}"/>
              </a:ext>
            </a:extLst>
          </p:cNvPr>
          <p:cNvSpPr/>
          <p:nvPr/>
        </p:nvSpPr>
        <p:spPr bwMode="auto">
          <a:xfrm>
            <a:off x="7079047" y="3282139"/>
            <a:ext cx="75686" cy="14471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75" name="正方形/長方形 5174">
            <a:extLst>
              <a:ext uri="{FF2B5EF4-FFF2-40B4-BE49-F238E27FC236}">
                <a16:creationId xmlns:a16="http://schemas.microsoft.com/office/drawing/2014/main" id="{52304D4F-9F12-5FFF-0D67-4BDFF55FE4BB}"/>
              </a:ext>
            </a:extLst>
          </p:cNvPr>
          <p:cNvSpPr/>
          <p:nvPr/>
        </p:nvSpPr>
        <p:spPr bwMode="auto">
          <a:xfrm>
            <a:off x="6165361" y="3282139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76" name="正方形/長方形 5175">
            <a:extLst>
              <a:ext uri="{FF2B5EF4-FFF2-40B4-BE49-F238E27FC236}">
                <a16:creationId xmlns:a16="http://schemas.microsoft.com/office/drawing/2014/main" id="{A6E28408-3621-68CA-98C1-070384BFFF97}"/>
              </a:ext>
            </a:extLst>
          </p:cNvPr>
          <p:cNvSpPr/>
          <p:nvPr/>
        </p:nvSpPr>
        <p:spPr bwMode="auto">
          <a:xfrm>
            <a:off x="6262964" y="3282139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79" name="正方形/長方形 5178">
            <a:extLst>
              <a:ext uri="{FF2B5EF4-FFF2-40B4-BE49-F238E27FC236}">
                <a16:creationId xmlns:a16="http://schemas.microsoft.com/office/drawing/2014/main" id="{5A197DAF-43C7-F052-FA5A-492F8CD1D061}"/>
              </a:ext>
            </a:extLst>
          </p:cNvPr>
          <p:cNvSpPr/>
          <p:nvPr/>
        </p:nvSpPr>
        <p:spPr bwMode="auto">
          <a:xfrm>
            <a:off x="7207103" y="3282139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80" name="正方形/長方形 5179">
            <a:extLst>
              <a:ext uri="{FF2B5EF4-FFF2-40B4-BE49-F238E27FC236}">
                <a16:creationId xmlns:a16="http://schemas.microsoft.com/office/drawing/2014/main" id="{7D5C9773-8F91-3FB5-B869-C95BC5CB3E0B}"/>
              </a:ext>
            </a:extLst>
          </p:cNvPr>
          <p:cNvSpPr/>
          <p:nvPr/>
        </p:nvSpPr>
        <p:spPr bwMode="auto">
          <a:xfrm>
            <a:off x="6872578" y="3282139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82" name="矢印: 下 5181">
            <a:extLst>
              <a:ext uri="{FF2B5EF4-FFF2-40B4-BE49-F238E27FC236}">
                <a16:creationId xmlns:a16="http://schemas.microsoft.com/office/drawing/2014/main" id="{C40008B7-1179-E39D-AE12-999F6E5FACBD}"/>
              </a:ext>
            </a:extLst>
          </p:cNvPr>
          <p:cNvSpPr/>
          <p:nvPr/>
        </p:nvSpPr>
        <p:spPr bwMode="auto">
          <a:xfrm>
            <a:off x="5292080" y="4108161"/>
            <a:ext cx="537870" cy="648061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3C7E846-A5CF-58BD-4110-B524D9BE5C74}"/>
              </a:ext>
            </a:extLst>
          </p:cNvPr>
          <p:cNvSpPr txBox="1"/>
          <p:nvPr/>
        </p:nvSpPr>
        <p:spPr>
          <a:xfrm>
            <a:off x="4077036" y="3541077"/>
            <a:ext cx="671638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Medium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4DA5D01-7F36-2B37-4D74-FB7DD10D96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907" y="1556792"/>
            <a:ext cx="8455952" cy="35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altLang="ja-JP" sz="2400" b="1" dirty="0">
                <a:ea typeface="ＭＳ Ｐゴシック" panose="020B0600070205080204" pitchFamily="50" charset="-128"/>
              </a:rPr>
              <a:t>Which application traffic should be mapped to which link ?</a:t>
            </a:r>
          </a:p>
          <a:p>
            <a:pPr marL="457200" lvl="1" indent="0">
              <a:buNone/>
            </a:pPr>
            <a:r>
              <a:rPr lang="en-US" altLang="ja-JP" sz="2400" b="1" dirty="0">
                <a:ea typeface="ＭＳ Ｐゴシック" panose="020B0600070205080204" pitchFamily="50" charset="-128"/>
              </a:rPr>
              <a:t>Higher layer decide it according to PHY information.</a:t>
            </a:r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84E1A0F0-3D08-4722-C800-B9D073368091}"/>
              </a:ext>
            </a:extLst>
          </p:cNvPr>
          <p:cNvCxnSpPr/>
          <p:nvPr/>
        </p:nvCxnSpPr>
        <p:spPr bwMode="auto">
          <a:xfrm>
            <a:off x="1000779" y="5294705"/>
            <a:ext cx="187246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22" name="テキスト ボックス 5221">
            <a:extLst>
              <a:ext uri="{FF2B5EF4-FFF2-40B4-BE49-F238E27FC236}">
                <a16:creationId xmlns:a16="http://schemas.microsoft.com/office/drawing/2014/main" id="{3EC77C9D-5DFC-9F8F-A93C-84A1BA60BB1B}"/>
              </a:ext>
            </a:extLst>
          </p:cNvPr>
          <p:cNvSpPr txBox="1"/>
          <p:nvPr/>
        </p:nvSpPr>
        <p:spPr>
          <a:xfrm>
            <a:off x="8349878" y="3270880"/>
            <a:ext cx="64267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50" b="1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AP</a:t>
            </a:r>
          </a:p>
        </p:txBody>
      </p:sp>
      <p:cxnSp>
        <p:nvCxnSpPr>
          <p:cNvPr id="5127" name="直線矢印コネクタ 5126">
            <a:extLst>
              <a:ext uri="{FF2B5EF4-FFF2-40B4-BE49-F238E27FC236}">
                <a16:creationId xmlns:a16="http://schemas.microsoft.com/office/drawing/2014/main" id="{2130981C-747A-BA24-2450-E5B300017D11}"/>
              </a:ext>
            </a:extLst>
          </p:cNvPr>
          <p:cNvCxnSpPr/>
          <p:nvPr/>
        </p:nvCxnSpPr>
        <p:spPr bwMode="auto">
          <a:xfrm flipH="1">
            <a:off x="5050385" y="5069703"/>
            <a:ext cx="274377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8" name="直線矢印コネクタ 5127">
            <a:extLst>
              <a:ext uri="{FF2B5EF4-FFF2-40B4-BE49-F238E27FC236}">
                <a16:creationId xmlns:a16="http://schemas.microsoft.com/office/drawing/2014/main" id="{6E10C518-1E88-173F-2767-B60F21640050}"/>
              </a:ext>
            </a:extLst>
          </p:cNvPr>
          <p:cNvCxnSpPr/>
          <p:nvPr/>
        </p:nvCxnSpPr>
        <p:spPr bwMode="auto">
          <a:xfrm flipH="1">
            <a:off x="5050385" y="5383185"/>
            <a:ext cx="274377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9" name="直線矢印コネクタ 5128">
            <a:extLst>
              <a:ext uri="{FF2B5EF4-FFF2-40B4-BE49-F238E27FC236}">
                <a16:creationId xmlns:a16="http://schemas.microsoft.com/office/drawing/2014/main" id="{CC0FB925-8501-C11C-0F86-6B63F2DAFD81}"/>
              </a:ext>
            </a:extLst>
          </p:cNvPr>
          <p:cNvCxnSpPr/>
          <p:nvPr/>
        </p:nvCxnSpPr>
        <p:spPr bwMode="auto">
          <a:xfrm flipH="1">
            <a:off x="5050385" y="5680626"/>
            <a:ext cx="274377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30" name="正方形/長方形 5129">
            <a:extLst>
              <a:ext uri="{FF2B5EF4-FFF2-40B4-BE49-F238E27FC236}">
                <a16:creationId xmlns:a16="http://schemas.microsoft.com/office/drawing/2014/main" id="{D2BD4006-EA49-D406-8E82-03150E8C5CE7}"/>
              </a:ext>
            </a:extLst>
          </p:cNvPr>
          <p:cNvSpPr/>
          <p:nvPr/>
        </p:nvSpPr>
        <p:spPr bwMode="auto">
          <a:xfrm>
            <a:off x="5414459" y="4923673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31" name="正方形/長方形 5130">
            <a:extLst>
              <a:ext uri="{FF2B5EF4-FFF2-40B4-BE49-F238E27FC236}">
                <a16:creationId xmlns:a16="http://schemas.microsoft.com/office/drawing/2014/main" id="{12687607-D703-4F73-A526-A9809D5A279D}"/>
              </a:ext>
            </a:extLst>
          </p:cNvPr>
          <p:cNvSpPr/>
          <p:nvPr/>
        </p:nvSpPr>
        <p:spPr bwMode="auto">
          <a:xfrm>
            <a:off x="5509920" y="4923673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32" name="正方形/長方形 5131">
            <a:extLst>
              <a:ext uri="{FF2B5EF4-FFF2-40B4-BE49-F238E27FC236}">
                <a16:creationId xmlns:a16="http://schemas.microsoft.com/office/drawing/2014/main" id="{C3F2D5CA-0BB8-EE84-B862-D1647782BCE6}"/>
              </a:ext>
            </a:extLst>
          </p:cNvPr>
          <p:cNvSpPr/>
          <p:nvPr/>
        </p:nvSpPr>
        <p:spPr bwMode="auto">
          <a:xfrm>
            <a:off x="5634857" y="4923673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33" name="正方形/長方形 5132">
            <a:extLst>
              <a:ext uri="{FF2B5EF4-FFF2-40B4-BE49-F238E27FC236}">
                <a16:creationId xmlns:a16="http://schemas.microsoft.com/office/drawing/2014/main" id="{AE487945-92CB-4954-ED67-7C759C1E0DBC}"/>
              </a:ext>
            </a:extLst>
          </p:cNvPr>
          <p:cNvSpPr/>
          <p:nvPr/>
        </p:nvSpPr>
        <p:spPr bwMode="auto">
          <a:xfrm>
            <a:off x="6023790" y="4923673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37" name="正方形/長方形 5136">
            <a:extLst>
              <a:ext uri="{FF2B5EF4-FFF2-40B4-BE49-F238E27FC236}">
                <a16:creationId xmlns:a16="http://schemas.microsoft.com/office/drawing/2014/main" id="{BB4AB98F-2905-7F03-4A9A-273DB84FA671}"/>
              </a:ext>
            </a:extLst>
          </p:cNvPr>
          <p:cNvSpPr/>
          <p:nvPr/>
        </p:nvSpPr>
        <p:spPr bwMode="auto">
          <a:xfrm>
            <a:off x="6371739" y="5528350"/>
            <a:ext cx="75686" cy="144718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38" name="正方形/長方形 5137">
            <a:extLst>
              <a:ext uri="{FF2B5EF4-FFF2-40B4-BE49-F238E27FC236}">
                <a16:creationId xmlns:a16="http://schemas.microsoft.com/office/drawing/2014/main" id="{2B58F0EA-406B-C653-FEAE-7B6A91E61956}"/>
              </a:ext>
            </a:extLst>
          </p:cNvPr>
          <p:cNvSpPr/>
          <p:nvPr/>
        </p:nvSpPr>
        <p:spPr bwMode="auto">
          <a:xfrm>
            <a:off x="7382497" y="5528350"/>
            <a:ext cx="75686" cy="144718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39" name="正方形/長方形 5138">
            <a:extLst>
              <a:ext uri="{FF2B5EF4-FFF2-40B4-BE49-F238E27FC236}">
                <a16:creationId xmlns:a16="http://schemas.microsoft.com/office/drawing/2014/main" id="{0AD5A4B0-905C-972B-BEF5-12759D10188D}"/>
              </a:ext>
            </a:extLst>
          </p:cNvPr>
          <p:cNvSpPr/>
          <p:nvPr/>
        </p:nvSpPr>
        <p:spPr bwMode="auto">
          <a:xfrm>
            <a:off x="6541885" y="4923673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40" name="正方形/長方形 5139">
            <a:extLst>
              <a:ext uri="{FF2B5EF4-FFF2-40B4-BE49-F238E27FC236}">
                <a16:creationId xmlns:a16="http://schemas.microsoft.com/office/drawing/2014/main" id="{A57DBB62-3BC7-8F6B-C35A-BD4C821C88BE}"/>
              </a:ext>
            </a:extLst>
          </p:cNvPr>
          <p:cNvSpPr/>
          <p:nvPr/>
        </p:nvSpPr>
        <p:spPr bwMode="auto">
          <a:xfrm>
            <a:off x="6637346" y="4923673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41" name="正方形/長方形 5140">
            <a:extLst>
              <a:ext uri="{FF2B5EF4-FFF2-40B4-BE49-F238E27FC236}">
                <a16:creationId xmlns:a16="http://schemas.microsoft.com/office/drawing/2014/main" id="{8F6E28AA-48FB-FBE5-C5C6-565C6029CF17}"/>
              </a:ext>
            </a:extLst>
          </p:cNvPr>
          <p:cNvSpPr/>
          <p:nvPr/>
        </p:nvSpPr>
        <p:spPr bwMode="auto">
          <a:xfrm>
            <a:off x="6762283" y="4923673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47" name="正方形/長方形 5146">
            <a:extLst>
              <a:ext uri="{FF2B5EF4-FFF2-40B4-BE49-F238E27FC236}">
                <a16:creationId xmlns:a16="http://schemas.microsoft.com/office/drawing/2014/main" id="{54E12309-6643-182E-13B7-151AA53E027F}"/>
              </a:ext>
            </a:extLst>
          </p:cNvPr>
          <p:cNvSpPr/>
          <p:nvPr/>
        </p:nvSpPr>
        <p:spPr bwMode="auto">
          <a:xfrm>
            <a:off x="6165361" y="4923673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48" name="正方形/長方形 5147">
            <a:extLst>
              <a:ext uri="{FF2B5EF4-FFF2-40B4-BE49-F238E27FC236}">
                <a16:creationId xmlns:a16="http://schemas.microsoft.com/office/drawing/2014/main" id="{FD4200E6-3FC9-7E10-9E75-E2F2D3B11F4E}"/>
              </a:ext>
            </a:extLst>
          </p:cNvPr>
          <p:cNvSpPr/>
          <p:nvPr/>
        </p:nvSpPr>
        <p:spPr bwMode="auto">
          <a:xfrm>
            <a:off x="6262964" y="4923673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49" name="正方形/長方形 5148">
            <a:extLst>
              <a:ext uri="{FF2B5EF4-FFF2-40B4-BE49-F238E27FC236}">
                <a16:creationId xmlns:a16="http://schemas.microsoft.com/office/drawing/2014/main" id="{371AC440-B605-3E46-D99C-D51AFA526C0D}"/>
              </a:ext>
            </a:extLst>
          </p:cNvPr>
          <p:cNvSpPr/>
          <p:nvPr/>
        </p:nvSpPr>
        <p:spPr bwMode="auto">
          <a:xfrm>
            <a:off x="7207103" y="4923673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248" name="正方形/長方形 5247">
            <a:extLst>
              <a:ext uri="{FF2B5EF4-FFF2-40B4-BE49-F238E27FC236}">
                <a16:creationId xmlns:a16="http://schemas.microsoft.com/office/drawing/2014/main" id="{F7DBCBE1-1F7D-326F-A2AD-DD494102DB7D}"/>
              </a:ext>
            </a:extLst>
          </p:cNvPr>
          <p:cNvSpPr/>
          <p:nvPr/>
        </p:nvSpPr>
        <p:spPr bwMode="auto">
          <a:xfrm>
            <a:off x="6866192" y="4923673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284" name="テキスト ボックス 5283">
            <a:extLst>
              <a:ext uri="{FF2B5EF4-FFF2-40B4-BE49-F238E27FC236}">
                <a16:creationId xmlns:a16="http://schemas.microsoft.com/office/drawing/2014/main" id="{1CFB2BAA-6FE9-1A32-491E-A789CEE34BD0}"/>
              </a:ext>
            </a:extLst>
          </p:cNvPr>
          <p:cNvSpPr txBox="1"/>
          <p:nvPr/>
        </p:nvSpPr>
        <p:spPr>
          <a:xfrm>
            <a:off x="3851920" y="2929325"/>
            <a:ext cx="1308756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Signal Quality</a:t>
            </a:r>
          </a:p>
        </p:txBody>
      </p:sp>
      <p:sp>
        <p:nvSpPr>
          <p:cNvPr id="5285" name="テキスト ボックス 5284">
            <a:extLst>
              <a:ext uri="{FF2B5EF4-FFF2-40B4-BE49-F238E27FC236}">
                <a16:creationId xmlns:a16="http://schemas.microsoft.com/office/drawing/2014/main" id="{9B87B876-E3E6-BD2A-8A62-5C5CE0124DF6}"/>
              </a:ext>
            </a:extLst>
          </p:cNvPr>
          <p:cNvSpPr txBox="1"/>
          <p:nvPr/>
        </p:nvSpPr>
        <p:spPr>
          <a:xfrm>
            <a:off x="4632121" y="4869160"/>
            <a:ext cx="596285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Link1</a:t>
            </a:r>
          </a:p>
        </p:txBody>
      </p:sp>
      <p:sp>
        <p:nvSpPr>
          <p:cNvPr id="5286" name="テキスト ボックス 5285">
            <a:extLst>
              <a:ext uri="{FF2B5EF4-FFF2-40B4-BE49-F238E27FC236}">
                <a16:creationId xmlns:a16="http://schemas.microsoft.com/office/drawing/2014/main" id="{3ABF30A3-7DA0-4DC6-335B-CEDB77A57488}"/>
              </a:ext>
            </a:extLst>
          </p:cNvPr>
          <p:cNvSpPr txBox="1"/>
          <p:nvPr/>
        </p:nvSpPr>
        <p:spPr>
          <a:xfrm>
            <a:off x="4635390" y="5173502"/>
            <a:ext cx="596285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Link2</a:t>
            </a:r>
          </a:p>
        </p:txBody>
      </p:sp>
      <p:sp>
        <p:nvSpPr>
          <p:cNvPr id="5287" name="テキスト ボックス 5286">
            <a:extLst>
              <a:ext uri="{FF2B5EF4-FFF2-40B4-BE49-F238E27FC236}">
                <a16:creationId xmlns:a16="http://schemas.microsoft.com/office/drawing/2014/main" id="{A4A62B9B-1254-BC64-E442-C881315A7967}"/>
              </a:ext>
            </a:extLst>
          </p:cNvPr>
          <p:cNvSpPr txBox="1"/>
          <p:nvPr/>
        </p:nvSpPr>
        <p:spPr>
          <a:xfrm>
            <a:off x="4635390" y="5479031"/>
            <a:ext cx="596285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Link3</a:t>
            </a:r>
          </a:p>
        </p:txBody>
      </p:sp>
      <p:sp>
        <p:nvSpPr>
          <p:cNvPr id="5288" name="正方形/長方形 5287">
            <a:extLst>
              <a:ext uri="{FF2B5EF4-FFF2-40B4-BE49-F238E27FC236}">
                <a16:creationId xmlns:a16="http://schemas.microsoft.com/office/drawing/2014/main" id="{C95FEE32-7D7D-A34F-56BF-315365D76F01}"/>
              </a:ext>
            </a:extLst>
          </p:cNvPr>
          <p:cNvSpPr/>
          <p:nvPr/>
        </p:nvSpPr>
        <p:spPr bwMode="auto">
          <a:xfrm>
            <a:off x="5803392" y="5234688"/>
            <a:ext cx="75686" cy="14471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289" name="正方形/長方形 5288">
            <a:extLst>
              <a:ext uri="{FF2B5EF4-FFF2-40B4-BE49-F238E27FC236}">
                <a16:creationId xmlns:a16="http://schemas.microsoft.com/office/drawing/2014/main" id="{77D9F254-2BE1-E614-A938-6A47C4379F82}"/>
              </a:ext>
            </a:extLst>
          </p:cNvPr>
          <p:cNvSpPr/>
          <p:nvPr/>
        </p:nvSpPr>
        <p:spPr bwMode="auto">
          <a:xfrm>
            <a:off x="5923206" y="5234688"/>
            <a:ext cx="75686" cy="14471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290" name="正方形/長方形 5289">
            <a:extLst>
              <a:ext uri="{FF2B5EF4-FFF2-40B4-BE49-F238E27FC236}">
                <a16:creationId xmlns:a16="http://schemas.microsoft.com/office/drawing/2014/main" id="{BC475C0F-ACBF-419B-FC0B-640975F0AB6A}"/>
              </a:ext>
            </a:extLst>
          </p:cNvPr>
          <p:cNvSpPr/>
          <p:nvPr/>
        </p:nvSpPr>
        <p:spPr bwMode="auto">
          <a:xfrm>
            <a:off x="6959233" y="5234688"/>
            <a:ext cx="75686" cy="14471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291" name="正方形/長方形 5290">
            <a:extLst>
              <a:ext uri="{FF2B5EF4-FFF2-40B4-BE49-F238E27FC236}">
                <a16:creationId xmlns:a16="http://schemas.microsoft.com/office/drawing/2014/main" id="{60A17004-7DC2-C0EB-D3E7-2DA028C3A8D7}"/>
              </a:ext>
            </a:extLst>
          </p:cNvPr>
          <p:cNvSpPr/>
          <p:nvPr/>
        </p:nvSpPr>
        <p:spPr bwMode="auto">
          <a:xfrm>
            <a:off x="7079047" y="5234688"/>
            <a:ext cx="75686" cy="14471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5292" name="図 5291">
            <a:extLst>
              <a:ext uri="{FF2B5EF4-FFF2-40B4-BE49-F238E27FC236}">
                <a16:creationId xmlns:a16="http://schemas.microsoft.com/office/drawing/2014/main" id="{170EAEFD-C6F3-DB0E-4C27-973EDAC9427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049562" y="4934950"/>
            <a:ext cx="563297" cy="563297"/>
          </a:xfrm>
          <a:prstGeom prst="rect">
            <a:avLst/>
          </a:prstGeom>
        </p:spPr>
      </p:pic>
      <p:sp>
        <p:nvSpPr>
          <p:cNvPr id="5293" name="テキスト ボックス 5292">
            <a:extLst>
              <a:ext uri="{FF2B5EF4-FFF2-40B4-BE49-F238E27FC236}">
                <a16:creationId xmlns:a16="http://schemas.microsoft.com/office/drawing/2014/main" id="{CD633E04-67A9-451B-CD6C-BB520FE39094}"/>
              </a:ext>
            </a:extLst>
          </p:cNvPr>
          <p:cNvSpPr txBox="1"/>
          <p:nvPr/>
        </p:nvSpPr>
        <p:spPr>
          <a:xfrm>
            <a:off x="8349878" y="4953665"/>
            <a:ext cx="64267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50" b="1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AP</a:t>
            </a:r>
          </a:p>
        </p:txBody>
      </p:sp>
      <p:sp>
        <p:nvSpPr>
          <p:cNvPr id="5350" name="Rectangle 3">
            <a:extLst>
              <a:ext uri="{FF2B5EF4-FFF2-40B4-BE49-F238E27FC236}">
                <a16:creationId xmlns:a16="http://schemas.microsoft.com/office/drawing/2014/main" id="{3D80440A-0426-BE84-C1D7-9DB7873984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9950" y="4237928"/>
            <a:ext cx="3397535" cy="35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None/>
            </a:pPr>
            <a:r>
              <a:rPr lang="en-US" altLang="ja-JP" sz="1400" dirty="0">
                <a:ea typeface="ＭＳ Ｐゴシック" panose="020B0600070205080204" pitchFamily="50" charset="-128"/>
              </a:rPr>
              <a:t>map an application to an appropriate link</a:t>
            </a:r>
          </a:p>
        </p:txBody>
      </p:sp>
      <p:pic>
        <p:nvPicPr>
          <p:cNvPr id="5353" name="Picture 84">
            <a:extLst>
              <a:ext uri="{FF2B5EF4-FFF2-40B4-BE49-F238E27FC236}">
                <a16:creationId xmlns:a16="http://schemas.microsoft.com/office/drawing/2014/main" id="{2E1B5D84-71EE-9F01-2F27-BEA12ADC7416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0433" y="3425347"/>
            <a:ext cx="479559" cy="402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54" name="Picture 84">
            <a:extLst>
              <a:ext uri="{FF2B5EF4-FFF2-40B4-BE49-F238E27FC236}">
                <a16:creationId xmlns:a16="http://schemas.microsoft.com/office/drawing/2014/main" id="{93A37A2F-6896-841E-0D92-8865EAC23B9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0433" y="5111746"/>
            <a:ext cx="479559" cy="402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57" name="テキスト ボックス 5356">
            <a:extLst>
              <a:ext uri="{FF2B5EF4-FFF2-40B4-BE49-F238E27FC236}">
                <a16:creationId xmlns:a16="http://schemas.microsoft.com/office/drawing/2014/main" id="{243E2F8C-D4EB-8458-5A82-DF6845DF9E6D}"/>
              </a:ext>
            </a:extLst>
          </p:cNvPr>
          <p:cNvSpPr txBox="1"/>
          <p:nvPr/>
        </p:nvSpPr>
        <p:spPr>
          <a:xfrm>
            <a:off x="3449342" y="3212976"/>
            <a:ext cx="64267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50" b="1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STA</a:t>
            </a:r>
          </a:p>
        </p:txBody>
      </p:sp>
      <p:sp>
        <p:nvSpPr>
          <p:cNvPr id="5358" name="テキスト ボックス 5357">
            <a:extLst>
              <a:ext uri="{FF2B5EF4-FFF2-40B4-BE49-F238E27FC236}">
                <a16:creationId xmlns:a16="http://schemas.microsoft.com/office/drawing/2014/main" id="{A0BEDB76-6A5F-F926-BD40-3F006AEAA26D}"/>
              </a:ext>
            </a:extLst>
          </p:cNvPr>
          <p:cNvSpPr txBox="1"/>
          <p:nvPr/>
        </p:nvSpPr>
        <p:spPr>
          <a:xfrm>
            <a:off x="3449342" y="5475852"/>
            <a:ext cx="64267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50" b="1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STA</a:t>
            </a:r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5D8A33AB-8E16-939E-8629-277880D6B505}"/>
              </a:ext>
            </a:extLst>
          </p:cNvPr>
          <p:cNvSpPr/>
          <p:nvPr/>
        </p:nvSpPr>
        <p:spPr bwMode="auto">
          <a:xfrm>
            <a:off x="1914276" y="3746815"/>
            <a:ext cx="921855" cy="474273"/>
          </a:xfrm>
          <a:prstGeom prst="ellipse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AI/ML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4" name="フッター プレースホルダー 13">
            <a:extLst>
              <a:ext uri="{FF2B5EF4-FFF2-40B4-BE49-F238E27FC236}">
                <a16:creationId xmlns:a16="http://schemas.microsoft.com/office/drawing/2014/main" id="{1FCD647C-CE7F-062E-489E-718375486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Atsushi Shirakawa, Sharp Corporation</a:t>
            </a:r>
          </a:p>
        </p:txBody>
      </p:sp>
      <p:sp>
        <p:nvSpPr>
          <p:cNvPr id="16" name="スライド番号プレースホルダー 15">
            <a:extLst>
              <a:ext uri="{FF2B5EF4-FFF2-40B4-BE49-F238E27FC236}">
                <a16:creationId xmlns:a16="http://schemas.microsoft.com/office/drawing/2014/main" id="{2FD9A676-1D5D-40AC-8B56-647CB574E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81115BBE-BF92-481D-B401-8476E3EC1270}" type="slidenum">
              <a:rPr lang="en-US" altLang="ja-JP" smtClean="0"/>
              <a:pPr/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88634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CD739504-CA9E-CBA2-4A9A-86FF3D681C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ja-JP"/>
              <a:t>December 2023</a:t>
            </a:r>
            <a:endParaRPr lang="en-US" altLang="ja-JP" dirty="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794BCB5A-FFFB-F9E4-C8B0-3BFFF01836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49434"/>
            <a:ext cx="7772400" cy="696640"/>
          </a:xfrm>
          <a:noFill/>
          <a:ln/>
        </p:spPr>
        <p:txBody>
          <a:bodyPr/>
          <a:lstStyle/>
          <a:p>
            <a:r>
              <a:rPr lang="en-US" altLang="ja-JP" dirty="0">
                <a:ea typeface="ＭＳ Ｐゴシック" panose="020B0600070205080204" pitchFamily="50" charset="-128"/>
              </a:rPr>
              <a:t>Scenario2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ACD992B-E27D-8B09-1C08-DB88918E3A6E}"/>
              </a:ext>
            </a:extLst>
          </p:cNvPr>
          <p:cNvSpPr/>
          <p:nvPr/>
        </p:nvSpPr>
        <p:spPr bwMode="auto">
          <a:xfrm>
            <a:off x="1000778" y="3164445"/>
            <a:ext cx="1872469" cy="24369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ECAD00-1533-8727-E18A-FFCBF809B2FF}"/>
              </a:ext>
            </a:extLst>
          </p:cNvPr>
          <p:cNvSpPr txBox="1"/>
          <p:nvPr/>
        </p:nvSpPr>
        <p:spPr>
          <a:xfrm>
            <a:off x="987217" y="5316867"/>
            <a:ext cx="155655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PHY</a:t>
            </a:r>
            <a:r>
              <a:rPr lang="ja-JP" altLang="en-US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・</a:t>
            </a:r>
            <a:r>
              <a:rPr lang="en-US" altLang="ja-JP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MAC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1397ACD-948D-6150-9E99-301B0CAF394F}"/>
              </a:ext>
            </a:extLst>
          </p:cNvPr>
          <p:cNvSpPr txBox="1"/>
          <p:nvPr/>
        </p:nvSpPr>
        <p:spPr>
          <a:xfrm>
            <a:off x="775934" y="3458736"/>
            <a:ext cx="155655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Application</a:t>
            </a: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8223594C-54DB-93A3-A321-76A6BC5239AE}"/>
              </a:ext>
            </a:extLst>
          </p:cNvPr>
          <p:cNvCxnSpPr/>
          <p:nvPr/>
        </p:nvCxnSpPr>
        <p:spPr bwMode="auto">
          <a:xfrm flipV="1">
            <a:off x="1242388" y="3998561"/>
            <a:ext cx="0" cy="131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79A7D7F-D566-69C1-7670-9CEAC3CCA908}"/>
              </a:ext>
            </a:extLst>
          </p:cNvPr>
          <p:cNvSpPr txBox="1"/>
          <p:nvPr/>
        </p:nvSpPr>
        <p:spPr>
          <a:xfrm>
            <a:off x="-180528" y="4399668"/>
            <a:ext cx="164766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statistics info </a:t>
            </a:r>
          </a:p>
          <a:p>
            <a:pPr algn="ctr"/>
            <a:r>
              <a:rPr lang="en-US" altLang="ja-JP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of Lower layer 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96BC6B4-3E7E-3EE4-3C13-51106859A4CD}"/>
              </a:ext>
            </a:extLst>
          </p:cNvPr>
          <p:cNvSpPr txBox="1"/>
          <p:nvPr/>
        </p:nvSpPr>
        <p:spPr>
          <a:xfrm>
            <a:off x="1615677" y="5641503"/>
            <a:ext cx="64267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STA</a:t>
            </a: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520A3EA6-61C2-77DA-6F5E-894963F853FC}"/>
              </a:ext>
            </a:extLst>
          </p:cNvPr>
          <p:cNvCxnSpPr/>
          <p:nvPr/>
        </p:nvCxnSpPr>
        <p:spPr bwMode="auto">
          <a:xfrm>
            <a:off x="1490589" y="4008014"/>
            <a:ext cx="0" cy="13363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4623DB6-70FB-5C29-F62A-AA0640DDD52B}"/>
              </a:ext>
            </a:extLst>
          </p:cNvPr>
          <p:cNvSpPr txBox="1"/>
          <p:nvPr/>
        </p:nvSpPr>
        <p:spPr>
          <a:xfrm>
            <a:off x="1606511" y="4375657"/>
            <a:ext cx="221676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change application</a:t>
            </a:r>
          </a:p>
          <a:p>
            <a:r>
              <a:rPr lang="en-US" altLang="ja-JP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traffic characteristics</a:t>
            </a:r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E609856F-61F4-2B57-C401-8F205A96F8FB}"/>
              </a:ext>
            </a:extLst>
          </p:cNvPr>
          <p:cNvCxnSpPr/>
          <p:nvPr/>
        </p:nvCxnSpPr>
        <p:spPr bwMode="auto">
          <a:xfrm>
            <a:off x="1000779" y="4129473"/>
            <a:ext cx="1872468" cy="2185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AE05E94-83C0-401E-BF31-33FA7A6E3899}"/>
              </a:ext>
            </a:extLst>
          </p:cNvPr>
          <p:cNvSpPr txBox="1"/>
          <p:nvPr/>
        </p:nvSpPr>
        <p:spPr>
          <a:xfrm>
            <a:off x="1056855" y="3242759"/>
            <a:ext cx="545596" cy="2462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APP1</a:t>
            </a:r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84E1A0F0-3D08-4722-C800-B9D073368091}"/>
              </a:ext>
            </a:extLst>
          </p:cNvPr>
          <p:cNvCxnSpPr/>
          <p:nvPr/>
        </p:nvCxnSpPr>
        <p:spPr bwMode="auto">
          <a:xfrm>
            <a:off x="1000779" y="5150689"/>
            <a:ext cx="187246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77" name="Rectangle 3">
            <a:extLst>
              <a:ext uri="{FF2B5EF4-FFF2-40B4-BE49-F238E27FC236}">
                <a16:creationId xmlns:a16="http://schemas.microsoft.com/office/drawing/2014/main" id="{981618E5-BE81-D6E1-E1B2-4F7845C1AB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645" y="1545196"/>
            <a:ext cx="8092280" cy="35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altLang="ja-JP" sz="2400" b="1" dirty="0">
                <a:ea typeface="ＭＳ Ｐゴシック" panose="020B0600070205080204" pitchFamily="50" charset="-128"/>
              </a:rPr>
              <a:t>Higher layer changes application traffic characteristics according to PHY information</a:t>
            </a:r>
          </a:p>
          <a:p>
            <a:pPr marL="0" indent="0">
              <a:buNone/>
            </a:pPr>
            <a:endParaRPr lang="en-US" altLang="ja-JP" sz="2800" dirty="0">
              <a:ea typeface="ＭＳ Ｐゴシック" panose="020B0600070205080204" pitchFamily="50" charset="-128"/>
            </a:endParaRPr>
          </a:p>
        </p:txBody>
      </p:sp>
      <p:pic>
        <p:nvPicPr>
          <p:cNvPr id="5294" name="図 5293">
            <a:extLst>
              <a:ext uri="{FF2B5EF4-FFF2-40B4-BE49-F238E27FC236}">
                <a16:creationId xmlns:a16="http://schemas.microsoft.com/office/drawing/2014/main" id="{E151976C-C1CA-4544-80C6-E1F05421FE5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67067" y="3121660"/>
            <a:ext cx="563297" cy="563297"/>
          </a:xfrm>
          <a:prstGeom prst="rect">
            <a:avLst/>
          </a:prstGeom>
        </p:spPr>
      </p:pic>
      <p:cxnSp>
        <p:nvCxnSpPr>
          <p:cNvPr id="5295" name="直線矢印コネクタ 5294">
            <a:extLst>
              <a:ext uri="{FF2B5EF4-FFF2-40B4-BE49-F238E27FC236}">
                <a16:creationId xmlns:a16="http://schemas.microsoft.com/office/drawing/2014/main" id="{17B76AD3-CC6E-4A5B-B014-CCD309DB76FC}"/>
              </a:ext>
            </a:extLst>
          </p:cNvPr>
          <p:cNvCxnSpPr/>
          <p:nvPr/>
        </p:nvCxnSpPr>
        <p:spPr bwMode="auto">
          <a:xfrm flipH="1">
            <a:off x="5174144" y="3351707"/>
            <a:ext cx="274377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96" name="テキスト ボックス 5295">
            <a:extLst>
              <a:ext uri="{FF2B5EF4-FFF2-40B4-BE49-F238E27FC236}">
                <a16:creationId xmlns:a16="http://schemas.microsoft.com/office/drawing/2014/main" id="{2991AC40-8236-5723-7D33-999D49FC14CA}"/>
              </a:ext>
            </a:extLst>
          </p:cNvPr>
          <p:cNvSpPr txBox="1"/>
          <p:nvPr/>
        </p:nvSpPr>
        <p:spPr>
          <a:xfrm>
            <a:off x="4755880" y="3160274"/>
            <a:ext cx="596285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Link1</a:t>
            </a:r>
          </a:p>
        </p:txBody>
      </p:sp>
      <p:sp>
        <p:nvSpPr>
          <p:cNvPr id="5297" name="テキスト ボックス 5296">
            <a:extLst>
              <a:ext uri="{FF2B5EF4-FFF2-40B4-BE49-F238E27FC236}">
                <a16:creationId xmlns:a16="http://schemas.microsoft.com/office/drawing/2014/main" id="{6D17E6D5-353F-5EF6-1E91-CD60D78AB70F}"/>
              </a:ext>
            </a:extLst>
          </p:cNvPr>
          <p:cNvSpPr txBox="1"/>
          <p:nvPr/>
        </p:nvSpPr>
        <p:spPr>
          <a:xfrm>
            <a:off x="4759149" y="3462326"/>
            <a:ext cx="596285" cy="2979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Link2</a:t>
            </a:r>
          </a:p>
        </p:txBody>
      </p:sp>
      <p:cxnSp>
        <p:nvCxnSpPr>
          <p:cNvPr id="5298" name="直線矢印コネクタ 5297">
            <a:extLst>
              <a:ext uri="{FF2B5EF4-FFF2-40B4-BE49-F238E27FC236}">
                <a16:creationId xmlns:a16="http://schemas.microsoft.com/office/drawing/2014/main" id="{8ED7785E-BBDF-8CEA-EE6D-DFF428B9F2C8}"/>
              </a:ext>
            </a:extLst>
          </p:cNvPr>
          <p:cNvCxnSpPr/>
          <p:nvPr/>
        </p:nvCxnSpPr>
        <p:spPr bwMode="auto">
          <a:xfrm flipH="1">
            <a:off x="5174144" y="3665189"/>
            <a:ext cx="274377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00" name="正方形/長方形 5299">
            <a:extLst>
              <a:ext uri="{FF2B5EF4-FFF2-40B4-BE49-F238E27FC236}">
                <a16:creationId xmlns:a16="http://schemas.microsoft.com/office/drawing/2014/main" id="{725DD2FF-879A-060B-1F50-EAB0A75E8533}"/>
              </a:ext>
            </a:extLst>
          </p:cNvPr>
          <p:cNvSpPr/>
          <p:nvPr/>
        </p:nvSpPr>
        <p:spPr bwMode="auto">
          <a:xfrm>
            <a:off x="5538218" y="3205677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02" name="正方形/長方形 5301">
            <a:extLst>
              <a:ext uri="{FF2B5EF4-FFF2-40B4-BE49-F238E27FC236}">
                <a16:creationId xmlns:a16="http://schemas.microsoft.com/office/drawing/2014/main" id="{62B5956F-A3BC-2087-D810-F9FFA4B6E9D7}"/>
              </a:ext>
            </a:extLst>
          </p:cNvPr>
          <p:cNvSpPr/>
          <p:nvPr/>
        </p:nvSpPr>
        <p:spPr bwMode="auto">
          <a:xfrm>
            <a:off x="5827618" y="3205677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08" name="正方形/長方形 5307">
            <a:extLst>
              <a:ext uri="{FF2B5EF4-FFF2-40B4-BE49-F238E27FC236}">
                <a16:creationId xmlns:a16="http://schemas.microsoft.com/office/drawing/2014/main" id="{D567EC61-27A7-7625-BB0C-87C4C6C17592}"/>
              </a:ext>
            </a:extLst>
          </p:cNvPr>
          <p:cNvSpPr/>
          <p:nvPr/>
        </p:nvSpPr>
        <p:spPr bwMode="auto">
          <a:xfrm>
            <a:off x="6985218" y="3205677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10" name="正方形/長方形 5309">
            <a:extLst>
              <a:ext uri="{FF2B5EF4-FFF2-40B4-BE49-F238E27FC236}">
                <a16:creationId xmlns:a16="http://schemas.microsoft.com/office/drawing/2014/main" id="{A9F4A7E6-7D76-56AF-6142-37E15D386C76}"/>
              </a:ext>
            </a:extLst>
          </p:cNvPr>
          <p:cNvSpPr/>
          <p:nvPr/>
        </p:nvSpPr>
        <p:spPr bwMode="auto">
          <a:xfrm>
            <a:off x="7274618" y="3205677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13" name="正方形/長方形 5312">
            <a:extLst>
              <a:ext uri="{FF2B5EF4-FFF2-40B4-BE49-F238E27FC236}">
                <a16:creationId xmlns:a16="http://schemas.microsoft.com/office/drawing/2014/main" id="{EF9D736F-3299-F09B-2B23-469573D3F481}"/>
              </a:ext>
            </a:extLst>
          </p:cNvPr>
          <p:cNvSpPr/>
          <p:nvPr/>
        </p:nvSpPr>
        <p:spPr bwMode="auto">
          <a:xfrm>
            <a:off x="6406418" y="3205677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15" name="正方形/長方形 5314">
            <a:extLst>
              <a:ext uri="{FF2B5EF4-FFF2-40B4-BE49-F238E27FC236}">
                <a16:creationId xmlns:a16="http://schemas.microsoft.com/office/drawing/2014/main" id="{0528AD57-C6C2-FBFA-6C4F-D4A8E2B1177C}"/>
              </a:ext>
            </a:extLst>
          </p:cNvPr>
          <p:cNvSpPr/>
          <p:nvPr/>
        </p:nvSpPr>
        <p:spPr bwMode="auto">
          <a:xfrm>
            <a:off x="7564017" y="3205677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17" name="テキスト ボックス 5316">
            <a:extLst>
              <a:ext uri="{FF2B5EF4-FFF2-40B4-BE49-F238E27FC236}">
                <a16:creationId xmlns:a16="http://schemas.microsoft.com/office/drawing/2014/main" id="{FFCDDF58-2BD5-968F-AFE3-9D9318FC2442}"/>
              </a:ext>
            </a:extLst>
          </p:cNvPr>
          <p:cNvSpPr txBox="1"/>
          <p:nvPr/>
        </p:nvSpPr>
        <p:spPr>
          <a:xfrm>
            <a:off x="4332410" y="3464615"/>
            <a:ext cx="671638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Bad</a:t>
            </a:r>
          </a:p>
        </p:txBody>
      </p:sp>
      <p:sp>
        <p:nvSpPr>
          <p:cNvPr id="5318" name="テキスト ボックス 5317">
            <a:extLst>
              <a:ext uri="{FF2B5EF4-FFF2-40B4-BE49-F238E27FC236}">
                <a16:creationId xmlns:a16="http://schemas.microsoft.com/office/drawing/2014/main" id="{BFD2A985-01B5-72F6-01A5-1AA426DB26B1}"/>
              </a:ext>
            </a:extLst>
          </p:cNvPr>
          <p:cNvSpPr txBox="1"/>
          <p:nvPr/>
        </p:nvSpPr>
        <p:spPr>
          <a:xfrm>
            <a:off x="8456466" y="3147231"/>
            <a:ext cx="64267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50" b="1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AP</a:t>
            </a:r>
          </a:p>
        </p:txBody>
      </p:sp>
      <p:sp>
        <p:nvSpPr>
          <p:cNvPr id="5319" name="テキスト ボックス 5318">
            <a:extLst>
              <a:ext uri="{FF2B5EF4-FFF2-40B4-BE49-F238E27FC236}">
                <a16:creationId xmlns:a16="http://schemas.microsoft.com/office/drawing/2014/main" id="{F472355D-4DD1-77BF-3BD3-6E83B19A6FFB}"/>
              </a:ext>
            </a:extLst>
          </p:cNvPr>
          <p:cNvSpPr txBox="1"/>
          <p:nvPr/>
        </p:nvSpPr>
        <p:spPr>
          <a:xfrm>
            <a:off x="4043409" y="2859918"/>
            <a:ext cx="1308756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Signal Quality</a:t>
            </a:r>
          </a:p>
        </p:txBody>
      </p:sp>
      <p:sp>
        <p:nvSpPr>
          <p:cNvPr id="5321" name="正方形/長方形 5320">
            <a:extLst>
              <a:ext uri="{FF2B5EF4-FFF2-40B4-BE49-F238E27FC236}">
                <a16:creationId xmlns:a16="http://schemas.microsoft.com/office/drawing/2014/main" id="{687B57F3-0DB9-0C43-5E3C-A81F2A7D496B}"/>
              </a:ext>
            </a:extLst>
          </p:cNvPr>
          <p:cNvSpPr/>
          <p:nvPr/>
        </p:nvSpPr>
        <p:spPr bwMode="auto">
          <a:xfrm>
            <a:off x="6117018" y="3205677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24" name="正方形/長方形 5323">
            <a:extLst>
              <a:ext uri="{FF2B5EF4-FFF2-40B4-BE49-F238E27FC236}">
                <a16:creationId xmlns:a16="http://schemas.microsoft.com/office/drawing/2014/main" id="{3888C9A0-977A-984E-0ABB-F64C11C03426}"/>
              </a:ext>
            </a:extLst>
          </p:cNvPr>
          <p:cNvSpPr/>
          <p:nvPr/>
        </p:nvSpPr>
        <p:spPr bwMode="auto">
          <a:xfrm>
            <a:off x="6695818" y="3205677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5327" name="直線矢印コネクタ 5326">
            <a:extLst>
              <a:ext uri="{FF2B5EF4-FFF2-40B4-BE49-F238E27FC236}">
                <a16:creationId xmlns:a16="http://schemas.microsoft.com/office/drawing/2014/main" id="{62E6E011-3DC1-5DEF-071D-FDDC03598190}"/>
              </a:ext>
            </a:extLst>
          </p:cNvPr>
          <p:cNvCxnSpPr/>
          <p:nvPr/>
        </p:nvCxnSpPr>
        <p:spPr bwMode="auto">
          <a:xfrm flipH="1">
            <a:off x="5174144" y="5129299"/>
            <a:ext cx="274377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28" name="テキスト ボックス 5327">
            <a:extLst>
              <a:ext uri="{FF2B5EF4-FFF2-40B4-BE49-F238E27FC236}">
                <a16:creationId xmlns:a16="http://schemas.microsoft.com/office/drawing/2014/main" id="{3D59FA42-114D-BC77-F730-BDFAFB94357C}"/>
              </a:ext>
            </a:extLst>
          </p:cNvPr>
          <p:cNvSpPr txBox="1"/>
          <p:nvPr/>
        </p:nvSpPr>
        <p:spPr>
          <a:xfrm>
            <a:off x="4755880" y="4937866"/>
            <a:ext cx="596285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Link1</a:t>
            </a:r>
          </a:p>
        </p:txBody>
      </p:sp>
      <p:sp>
        <p:nvSpPr>
          <p:cNvPr id="5329" name="テキスト ボックス 5328">
            <a:extLst>
              <a:ext uri="{FF2B5EF4-FFF2-40B4-BE49-F238E27FC236}">
                <a16:creationId xmlns:a16="http://schemas.microsoft.com/office/drawing/2014/main" id="{8E33A879-6183-C423-7130-31E48A242C97}"/>
              </a:ext>
            </a:extLst>
          </p:cNvPr>
          <p:cNvSpPr txBox="1"/>
          <p:nvPr/>
        </p:nvSpPr>
        <p:spPr>
          <a:xfrm>
            <a:off x="4759149" y="5251777"/>
            <a:ext cx="596285" cy="2238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Link2</a:t>
            </a:r>
          </a:p>
        </p:txBody>
      </p:sp>
      <p:cxnSp>
        <p:nvCxnSpPr>
          <p:cNvPr id="5330" name="直線矢印コネクタ 5329">
            <a:extLst>
              <a:ext uri="{FF2B5EF4-FFF2-40B4-BE49-F238E27FC236}">
                <a16:creationId xmlns:a16="http://schemas.microsoft.com/office/drawing/2014/main" id="{9C5A0D49-1093-F534-058D-CF706E610F7B}"/>
              </a:ext>
            </a:extLst>
          </p:cNvPr>
          <p:cNvCxnSpPr/>
          <p:nvPr/>
        </p:nvCxnSpPr>
        <p:spPr bwMode="auto">
          <a:xfrm flipH="1">
            <a:off x="5174144" y="5442781"/>
            <a:ext cx="274377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32" name="正方形/長方形 5331">
            <a:extLst>
              <a:ext uri="{FF2B5EF4-FFF2-40B4-BE49-F238E27FC236}">
                <a16:creationId xmlns:a16="http://schemas.microsoft.com/office/drawing/2014/main" id="{671BB92C-F9C8-F938-112E-F975760BDE90}"/>
              </a:ext>
            </a:extLst>
          </p:cNvPr>
          <p:cNvSpPr/>
          <p:nvPr/>
        </p:nvSpPr>
        <p:spPr bwMode="auto">
          <a:xfrm>
            <a:off x="5538218" y="4983269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33" name="正方形/長方形 5332">
            <a:extLst>
              <a:ext uri="{FF2B5EF4-FFF2-40B4-BE49-F238E27FC236}">
                <a16:creationId xmlns:a16="http://schemas.microsoft.com/office/drawing/2014/main" id="{717AA9B5-5E51-A956-FC30-E3809E3C60C8}"/>
              </a:ext>
            </a:extLst>
          </p:cNvPr>
          <p:cNvSpPr/>
          <p:nvPr/>
        </p:nvSpPr>
        <p:spPr bwMode="auto">
          <a:xfrm>
            <a:off x="5827618" y="4983269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34" name="正方形/長方形 5333">
            <a:extLst>
              <a:ext uri="{FF2B5EF4-FFF2-40B4-BE49-F238E27FC236}">
                <a16:creationId xmlns:a16="http://schemas.microsoft.com/office/drawing/2014/main" id="{FE92C547-6905-1843-4733-690C9C83F713}"/>
              </a:ext>
            </a:extLst>
          </p:cNvPr>
          <p:cNvSpPr/>
          <p:nvPr/>
        </p:nvSpPr>
        <p:spPr bwMode="auto">
          <a:xfrm>
            <a:off x="6985218" y="4983269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35" name="正方形/長方形 5334">
            <a:extLst>
              <a:ext uri="{FF2B5EF4-FFF2-40B4-BE49-F238E27FC236}">
                <a16:creationId xmlns:a16="http://schemas.microsoft.com/office/drawing/2014/main" id="{3240DDFE-99C8-D72C-7E60-F41EBCEDBEA5}"/>
              </a:ext>
            </a:extLst>
          </p:cNvPr>
          <p:cNvSpPr/>
          <p:nvPr/>
        </p:nvSpPr>
        <p:spPr bwMode="auto">
          <a:xfrm>
            <a:off x="7274618" y="4983269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36" name="正方形/長方形 5335">
            <a:extLst>
              <a:ext uri="{FF2B5EF4-FFF2-40B4-BE49-F238E27FC236}">
                <a16:creationId xmlns:a16="http://schemas.microsoft.com/office/drawing/2014/main" id="{B3A68BA7-1DF6-D7C8-B292-659C19FB87B6}"/>
              </a:ext>
            </a:extLst>
          </p:cNvPr>
          <p:cNvSpPr/>
          <p:nvPr/>
        </p:nvSpPr>
        <p:spPr bwMode="auto">
          <a:xfrm>
            <a:off x="6406418" y="4983269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37" name="正方形/長方形 5336">
            <a:extLst>
              <a:ext uri="{FF2B5EF4-FFF2-40B4-BE49-F238E27FC236}">
                <a16:creationId xmlns:a16="http://schemas.microsoft.com/office/drawing/2014/main" id="{FB4DC91E-82CD-CF1F-C498-F4AACD480E25}"/>
              </a:ext>
            </a:extLst>
          </p:cNvPr>
          <p:cNvSpPr/>
          <p:nvPr/>
        </p:nvSpPr>
        <p:spPr bwMode="auto">
          <a:xfrm>
            <a:off x="7564017" y="4983269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40" name="正方形/長方形 5339">
            <a:extLst>
              <a:ext uri="{FF2B5EF4-FFF2-40B4-BE49-F238E27FC236}">
                <a16:creationId xmlns:a16="http://schemas.microsoft.com/office/drawing/2014/main" id="{04A5632E-61C7-80EB-10A1-6E5C338022B6}"/>
              </a:ext>
            </a:extLst>
          </p:cNvPr>
          <p:cNvSpPr/>
          <p:nvPr/>
        </p:nvSpPr>
        <p:spPr bwMode="auto">
          <a:xfrm>
            <a:off x="6117018" y="4983269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41" name="正方形/長方形 5340">
            <a:extLst>
              <a:ext uri="{FF2B5EF4-FFF2-40B4-BE49-F238E27FC236}">
                <a16:creationId xmlns:a16="http://schemas.microsoft.com/office/drawing/2014/main" id="{61E9B540-328D-9DAD-63AD-25913AE582DC}"/>
              </a:ext>
            </a:extLst>
          </p:cNvPr>
          <p:cNvSpPr/>
          <p:nvPr/>
        </p:nvSpPr>
        <p:spPr bwMode="auto">
          <a:xfrm>
            <a:off x="6695818" y="4983269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42" name="正方形/長方形 5341">
            <a:extLst>
              <a:ext uri="{FF2B5EF4-FFF2-40B4-BE49-F238E27FC236}">
                <a16:creationId xmlns:a16="http://schemas.microsoft.com/office/drawing/2014/main" id="{560DC501-E39F-BAD5-2818-CD119B30BC22}"/>
              </a:ext>
            </a:extLst>
          </p:cNvPr>
          <p:cNvSpPr/>
          <p:nvPr/>
        </p:nvSpPr>
        <p:spPr bwMode="auto">
          <a:xfrm>
            <a:off x="5686654" y="4983269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43" name="正方形/長方形 5342">
            <a:extLst>
              <a:ext uri="{FF2B5EF4-FFF2-40B4-BE49-F238E27FC236}">
                <a16:creationId xmlns:a16="http://schemas.microsoft.com/office/drawing/2014/main" id="{BB4D037D-E299-89A4-B667-95B8A4A225DB}"/>
              </a:ext>
            </a:extLst>
          </p:cNvPr>
          <p:cNvSpPr/>
          <p:nvPr/>
        </p:nvSpPr>
        <p:spPr bwMode="auto">
          <a:xfrm>
            <a:off x="5976054" y="4983269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44" name="正方形/長方形 5343">
            <a:extLst>
              <a:ext uri="{FF2B5EF4-FFF2-40B4-BE49-F238E27FC236}">
                <a16:creationId xmlns:a16="http://schemas.microsoft.com/office/drawing/2014/main" id="{4ECE33F4-799C-CE8E-0C58-275963B8BB82}"/>
              </a:ext>
            </a:extLst>
          </p:cNvPr>
          <p:cNvSpPr/>
          <p:nvPr/>
        </p:nvSpPr>
        <p:spPr bwMode="auto">
          <a:xfrm>
            <a:off x="7133654" y="4983269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45" name="正方形/長方形 5344">
            <a:extLst>
              <a:ext uri="{FF2B5EF4-FFF2-40B4-BE49-F238E27FC236}">
                <a16:creationId xmlns:a16="http://schemas.microsoft.com/office/drawing/2014/main" id="{47840EB1-C1F0-602C-9522-6B6930BEB16D}"/>
              </a:ext>
            </a:extLst>
          </p:cNvPr>
          <p:cNvSpPr/>
          <p:nvPr/>
        </p:nvSpPr>
        <p:spPr bwMode="auto">
          <a:xfrm>
            <a:off x="7423054" y="4983269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46" name="正方形/長方形 5345">
            <a:extLst>
              <a:ext uri="{FF2B5EF4-FFF2-40B4-BE49-F238E27FC236}">
                <a16:creationId xmlns:a16="http://schemas.microsoft.com/office/drawing/2014/main" id="{3357F218-DB23-B342-243E-167EA0137198}"/>
              </a:ext>
            </a:extLst>
          </p:cNvPr>
          <p:cNvSpPr/>
          <p:nvPr/>
        </p:nvSpPr>
        <p:spPr bwMode="auto">
          <a:xfrm>
            <a:off x="6554854" y="4983269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47" name="正方形/長方形 5346">
            <a:extLst>
              <a:ext uri="{FF2B5EF4-FFF2-40B4-BE49-F238E27FC236}">
                <a16:creationId xmlns:a16="http://schemas.microsoft.com/office/drawing/2014/main" id="{4ADC46D0-1D11-0A57-88F4-45DADA684417}"/>
              </a:ext>
            </a:extLst>
          </p:cNvPr>
          <p:cNvSpPr/>
          <p:nvPr/>
        </p:nvSpPr>
        <p:spPr bwMode="auto">
          <a:xfrm>
            <a:off x="7712453" y="4983269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48" name="正方形/長方形 5347">
            <a:extLst>
              <a:ext uri="{FF2B5EF4-FFF2-40B4-BE49-F238E27FC236}">
                <a16:creationId xmlns:a16="http://schemas.microsoft.com/office/drawing/2014/main" id="{7339CD04-74DC-F8B8-A69E-BFE4882C79FA}"/>
              </a:ext>
            </a:extLst>
          </p:cNvPr>
          <p:cNvSpPr/>
          <p:nvPr/>
        </p:nvSpPr>
        <p:spPr bwMode="auto">
          <a:xfrm>
            <a:off x="6265454" y="4983269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49" name="正方形/長方形 5348">
            <a:extLst>
              <a:ext uri="{FF2B5EF4-FFF2-40B4-BE49-F238E27FC236}">
                <a16:creationId xmlns:a16="http://schemas.microsoft.com/office/drawing/2014/main" id="{D62D9C9A-8775-4822-AF51-B2E974DFB13A}"/>
              </a:ext>
            </a:extLst>
          </p:cNvPr>
          <p:cNvSpPr/>
          <p:nvPr/>
        </p:nvSpPr>
        <p:spPr bwMode="auto">
          <a:xfrm>
            <a:off x="6844254" y="4983269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5351" name="図 5350">
            <a:extLst>
              <a:ext uri="{FF2B5EF4-FFF2-40B4-BE49-F238E27FC236}">
                <a16:creationId xmlns:a16="http://schemas.microsoft.com/office/drawing/2014/main" id="{8736F34B-5BEE-DADA-6F0D-055AA722F7E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67067" y="4718768"/>
            <a:ext cx="563297" cy="563297"/>
          </a:xfrm>
          <a:prstGeom prst="rect">
            <a:avLst/>
          </a:prstGeom>
        </p:spPr>
      </p:pic>
      <p:sp>
        <p:nvSpPr>
          <p:cNvPr id="5352" name="テキスト ボックス 5351">
            <a:extLst>
              <a:ext uri="{FF2B5EF4-FFF2-40B4-BE49-F238E27FC236}">
                <a16:creationId xmlns:a16="http://schemas.microsoft.com/office/drawing/2014/main" id="{8D2897BB-57D1-50BB-8B5D-EA4820DF1E25}"/>
              </a:ext>
            </a:extLst>
          </p:cNvPr>
          <p:cNvSpPr txBox="1"/>
          <p:nvPr/>
        </p:nvSpPr>
        <p:spPr>
          <a:xfrm>
            <a:off x="8483167" y="4781085"/>
            <a:ext cx="64267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50" b="1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AP</a:t>
            </a:r>
          </a:p>
        </p:txBody>
      </p:sp>
      <p:pic>
        <p:nvPicPr>
          <p:cNvPr id="5355" name="Picture 84">
            <a:extLst>
              <a:ext uri="{FF2B5EF4-FFF2-40B4-BE49-F238E27FC236}">
                <a16:creationId xmlns:a16="http://schemas.microsoft.com/office/drawing/2014/main" id="{B10F3648-E19B-C762-AECA-2841B448531A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397" y="3313998"/>
            <a:ext cx="479559" cy="402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56" name="Picture 84">
            <a:extLst>
              <a:ext uri="{FF2B5EF4-FFF2-40B4-BE49-F238E27FC236}">
                <a16:creationId xmlns:a16="http://schemas.microsoft.com/office/drawing/2014/main" id="{0CF22561-C1BA-48E6-CC5B-6449FC583BFE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397" y="4941168"/>
            <a:ext cx="479559" cy="402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59" name="テキスト ボックス 5358">
            <a:extLst>
              <a:ext uri="{FF2B5EF4-FFF2-40B4-BE49-F238E27FC236}">
                <a16:creationId xmlns:a16="http://schemas.microsoft.com/office/drawing/2014/main" id="{7AB7868B-F6B3-0166-FC0B-95020C7A8E20}"/>
              </a:ext>
            </a:extLst>
          </p:cNvPr>
          <p:cNvSpPr txBox="1"/>
          <p:nvPr/>
        </p:nvSpPr>
        <p:spPr>
          <a:xfrm>
            <a:off x="3713306" y="3068960"/>
            <a:ext cx="64267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50" b="1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STA</a:t>
            </a:r>
          </a:p>
        </p:txBody>
      </p:sp>
      <p:sp>
        <p:nvSpPr>
          <p:cNvPr id="5360" name="テキスト ボックス 5359">
            <a:extLst>
              <a:ext uri="{FF2B5EF4-FFF2-40B4-BE49-F238E27FC236}">
                <a16:creationId xmlns:a16="http://schemas.microsoft.com/office/drawing/2014/main" id="{15341F04-6663-D5B3-76C9-B97F00A69E40}"/>
              </a:ext>
            </a:extLst>
          </p:cNvPr>
          <p:cNvSpPr txBox="1"/>
          <p:nvPr/>
        </p:nvSpPr>
        <p:spPr>
          <a:xfrm>
            <a:off x="3713306" y="5315765"/>
            <a:ext cx="64267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50" b="1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STA</a:t>
            </a:r>
          </a:p>
        </p:txBody>
      </p:sp>
      <p:sp>
        <p:nvSpPr>
          <p:cNvPr id="5361" name="矢印: 下 5360">
            <a:extLst>
              <a:ext uri="{FF2B5EF4-FFF2-40B4-BE49-F238E27FC236}">
                <a16:creationId xmlns:a16="http://schemas.microsoft.com/office/drawing/2014/main" id="{B5D3F543-FC3C-59C0-BCB2-C4FE7379A240}"/>
              </a:ext>
            </a:extLst>
          </p:cNvPr>
          <p:cNvSpPr/>
          <p:nvPr/>
        </p:nvSpPr>
        <p:spPr bwMode="auto">
          <a:xfrm>
            <a:off x="5263439" y="3870583"/>
            <a:ext cx="537870" cy="753801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62" name="Rectangle 3">
            <a:extLst>
              <a:ext uri="{FF2B5EF4-FFF2-40B4-BE49-F238E27FC236}">
                <a16:creationId xmlns:a16="http://schemas.microsoft.com/office/drawing/2014/main" id="{1109CAF8-9A39-A5A2-B292-106316B68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6381" y="3948114"/>
            <a:ext cx="2260723" cy="35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None/>
            </a:pPr>
            <a:r>
              <a:rPr lang="en-US" altLang="ja-JP" sz="1400" dirty="0">
                <a:ea typeface="ＭＳ Ｐゴシック" panose="020B0600070205080204" pitchFamily="50" charset="-128"/>
              </a:rPr>
              <a:t>change streaming bit rate according to PHY statistics </a:t>
            </a:r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5D8A33AB-8E16-939E-8629-277880D6B505}"/>
              </a:ext>
            </a:extLst>
          </p:cNvPr>
          <p:cNvSpPr/>
          <p:nvPr/>
        </p:nvSpPr>
        <p:spPr bwMode="auto">
          <a:xfrm>
            <a:off x="1914276" y="3602799"/>
            <a:ext cx="921855" cy="474273"/>
          </a:xfrm>
          <a:prstGeom prst="ellipse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AI/ML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83C0538-F631-DB11-9D9D-96D35173B7D2}"/>
              </a:ext>
            </a:extLst>
          </p:cNvPr>
          <p:cNvSpPr txBox="1"/>
          <p:nvPr/>
        </p:nvSpPr>
        <p:spPr>
          <a:xfrm>
            <a:off x="4260402" y="3167579"/>
            <a:ext cx="671638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Good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15EDABC-C361-A6AA-9B8E-23C4A162C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Atsushi Shirakawa, Sharp Corporation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61C89CE-B812-7DF0-C08F-778D3DDEC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81115BBE-BF92-481D-B401-8476E3EC1270}" type="slidenum">
              <a:rPr lang="en-US" altLang="ja-JP" smtClean="0"/>
              <a:pPr/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017054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15720</TotalTime>
  <Words>1288</Words>
  <Application>Microsoft Office PowerPoint</Application>
  <PresentationFormat>画面に合わせる (4:3)</PresentationFormat>
  <Paragraphs>206</Paragraphs>
  <Slides>13</Slides>
  <Notes>13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8" baseType="lpstr">
      <vt:lpstr>源ノ角ゴシック JP Normal</vt:lpstr>
      <vt:lpstr>Arial</vt:lpstr>
      <vt:lpstr>Times New Roman</vt:lpstr>
      <vt:lpstr>802-11-Submission</vt:lpstr>
      <vt:lpstr>Document</vt:lpstr>
      <vt:lpstr>Information sharing between layers</vt:lpstr>
      <vt:lpstr>Abstract</vt:lpstr>
      <vt:lpstr>Background 1</vt:lpstr>
      <vt:lpstr>Background 2</vt:lpstr>
      <vt:lpstr>Motivation 1</vt:lpstr>
      <vt:lpstr>Motivation 2</vt:lpstr>
      <vt:lpstr>Objective</vt:lpstr>
      <vt:lpstr>Scenario1</vt:lpstr>
      <vt:lpstr>Scenario2</vt:lpstr>
      <vt:lpstr>Scenario 3</vt:lpstr>
      <vt:lpstr>Existing PHY information shared to SME</vt:lpstr>
      <vt:lpstr>Summary</vt:lpstr>
      <vt:lpstr>Reference</vt:lpstr>
    </vt:vector>
  </TitlesOfParts>
  <Company>Sharp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Atsushi Shirakawa</dc:creator>
  <cp:lastModifiedBy>白川淳/主任研究員</cp:lastModifiedBy>
  <cp:revision>258</cp:revision>
  <cp:lastPrinted>1998-02-10T13:28:06Z</cp:lastPrinted>
  <dcterms:created xsi:type="dcterms:W3CDTF">2023-07-31T06:05:01Z</dcterms:created>
  <dcterms:modified xsi:type="dcterms:W3CDTF">2023-12-18T22:54:00Z</dcterms:modified>
</cp:coreProperties>
</file>