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9" r:id="rId2"/>
    <p:sldId id="570" r:id="rId3"/>
    <p:sldId id="574" r:id="rId4"/>
    <p:sldId id="575" r:id="rId5"/>
    <p:sldId id="576" r:id="rId6"/>
    <p:sldId id="577" r:id="rId7"/>
    <p:sldId id="282" r:id="rId8"/>
    <p:sldId id="578" r:id="rId9"/>
    <p:sldId id="292" r:id="rId10"/>
    <p:sldId id="289" r:id="rId11"/>
    <p:sldId id="275" r:id="rId12"/>
    <p:sldId id="278" r:id="rId1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86" autoAdjust="0"/>
    <p:restoredTop sz="94660"/>
  </p:normalViewPr>
  <p:slideViewPr>
    <p:cSldViewPr>
      <p:cViewPr varScale="1">
        <p:scale>
          <a:sx n="110" d="100"/>
          <a:sy n="110" d="100"/>
        </p:scale>
        <p:origin x="117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43D40633-B3B0-688C-E926-1A2D7B55D5B6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doc.: IEEE 802.11-23/1945r0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BD79873-D480-3BF6-B963-CE3AB3C03CF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November 2023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6BE2FC7E-23A5-F2E8-CBA9-0DBCEB4CAB5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D046D12-1303-C4F6-E99E-3E3465671EAA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Page </a:t>
            </a:r>
            <a:fld id="{499904E2-4B9D-4C82-8A69-3C8017115D48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>
            <a:extLst>
              <a:ext uri="{FF2B5EF4-FFF2-40B4-BE49-F238E27FC236}">
                <a16:creationId xmlns:a16="http://schemas.microsoft.com/office/drawing/2014/main" id="{14CE6272-3D62-731F-7DC9-984127B10BB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3079" name="Rectangle 7">
            <a:extLst>
              <a:ext uri="{FF2B5EF4-FFF2-40B4-BE49-F238E27FC236}">
                <a16:creationId xmlns:a16="http://schemas.microsoft.com/office/drawing/2014/main" id="{CE5AFDF1-AB6D-AC00-3AB0-5984147439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461963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92392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387475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849438" defTabSz="9334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3066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7638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2210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78238" defTabSz="93345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n-US" altLang="ja-JP" sz="1200">
                <a:ea typeface="ＭＳ Ｐゴシック" panose="020B0600070205080204" pitchFamily="50" charset="-128"/>
              </a:rPr>
              <a:t>Submission</a:t>
            </a:r>
          </a:p>
        </p:txBody>
      </p:sp>
      <p:sp>
        <p:nvSpPr>
          <p:cNvPr id="3080" name="Line 8">
            <a:extLst>
              <a:ext uri="{FF2B5EF4-FFF2-40B4-BE49-F238E27FC236}">
                <a16:creationId xmlns:a16="http://schemas.microsoft.com/office/drawing/2014/main" id="{53BAA1D6-28CB-1074-E182-3407163E5336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60C57A1F-5CA1-5587-043D-54BE7113884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doc.: IEEE 802.11-23/1945r0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AF487BCB-1449-30EB-F4BB-66B63BFFD2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November 2023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ECF5F755-E803-AADA-ECE7-F586E339358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B428E742-2D28-5646-9AC6-125EBE51ECAB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F2EA52FB-2AAD-8B4D-0C42-5A18718BA29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ＭＳ Ｐゴシック" panose="020B0600070205080204" pitchFamily="50" charset="-128"/>
              </a:defRPr>
            </a:lvl5pPr>
          </a:lstStyle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B15CDBE8-499B-F2B7-CEC2-BFA57F0DE77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Page </a:t>
            </a:r>
            <a:fld id="{89AF4863-0789-4310-BE91-E6C54076A087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>
            <a:extLst>
              <a:ext uri="{FF2B5EF4-FFF2-40B4-BE49-F238E27FC236}">
                <a16:creationId xmlns:a16="http://schemas.microsoft.com/office/drawing/2014/main" id="{922948C3-2636-C6BA-C009-4CE7C5CC62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>
                <a:ea typeface="ＭＳ Ｐゴシック" panose="020B0600070205080204" pitchFamily="50" charset="-128"/>
              </a:rPr>
              <a:t>Submission</a:t>
            </a:r>
          </a:p>
        </p:txBody>
      </p:sp>
      <p:sp>
        <p:nvSpPr>
          <p:cNvPr id="2057" name="Line 9">
            <a:extLst>
              <a:ext uri="{FF2B5EF4-FFF2-40B4-BE49-F238E27FC236}">
                <a16:creationId xmlns:a16="http://schemas.microsoft.com/office/drawing/2014/main" id="{A6F9D389-0A19-2357-C0B7-C201A2EEA748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8" name="Line 10">
            <a:extLst>
              <a:ext uri="{FF2B5EF4-FFF2-40B4-BE49-F238E27FC236}">
                <a16:creationId xmlns:a16="http://schemas.microsoft.com/office/drawing/2014/main" id="{FF7AE4BC-F19A-6ECC-9CEB-B2EEA9328E91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1647B0AE-8E04-0E96-1E8C-0AFC5938F6B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802.11-23/1945r0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3F4D3705-21D1-AB56-EB7D-7826906137D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November 2023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69CD5510-F007-ECF9-7829-4BC9EAE4F44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2A8DA65A-A123-477F-E228-8C01DA5BD91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933101C8-150C-4F01-B259-0B4446D9A379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6F0D9FEC-8C4D-F574-99CD-722666B0B9C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9FBADD68-BD91-8CAB-7917-D6580217594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ja-JP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E65294C-C382-EE39-9244-E6E5A5FB04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802.11-23/1945r0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F611996-5994-A346-9DDF-8B548A266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November 2023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49F847D-945E-3AAD-1A43-41E03BC50E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8BEAE81-6C55-59E0-FBF1-EC29EE5720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A347D06C-ADB9-47C0-B90C-AE799E4FDB2C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FDF39D2-3C94-730C-E153-5C5725746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D49A22-6FB2-82C4-FCF7-F02E5B3B7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0460175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E65294C-C382-EE39-9244-E6E5A5FB04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802.11-23/1945r0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F611996-5994-A346-9DDF-8B548A266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November 2023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49F847D-945E-3AAD-1A43-41E03BC50E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8BEAE81-6C55-59E0-FBF1-EC29EE5720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A347D06C-ADB9-47C0-B90C-AE799E4FDB2C}" type="slidenum">
              <a:rPr lang="en-US" altLang="ja-JP"/>
              <a:pPr/>
              <a:t>11</a:t>
            </a:fld>
            <a:endParaRPr lang="en-US" altLang="ja-JP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FDF39D2-3C94-730C-E153-5C5725746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D49A22-6FB2-82C4-FCF7-F02E5B3B7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684851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E65294C-C382-EE39-9244-E6E5A5FB04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802.11-23/1945r0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F611996-5994-A346-9DDF-8B548A266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November 2023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49F847D-945E-3AAD-1A43-41E03BC50E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8BEAE81-6C55-59E0-FBF1-EC29EE5720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A347D06C-ADB9-47C0-B90C-AE799E4FDB2C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FDF39D2-3C94-730C-E153-5C5725746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D49A22-6FB2-82C4-FCF7-F02E5B3B7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7908794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E65294C-C382-EE39-9244-E6E5A5FB04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802.11-23/1945r0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F611996-5994-A346-9DDF-8B548A266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November 2023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49F847D-945E-3AAD-1A43-41E03BC50E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8BEAE81-6C55-59E0-FBF1-EC29EE5720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A347D06C-ADB9-47C0-B90C-AE799E4FDB2C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FDF39D2-3C94-730C-E153-5C5725746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D49A22-6FB2-82C4-FCF7-F02E5B3B7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970635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E65294C-C382-EE39-9244-E6E5A5FB04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802.11-23/1322r0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F611996-5994-A346-9DDF-8B548A266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August 2023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49F847D-945E-3AAD-1A43-41E03BC50E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8BEAE81-6C55-59E0-FBF1-EC29EE5720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A347D06C-ADB9-47C0-B90C-AE799E4FDB2C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FDF39D2-3C94-730C-E153-5C5725746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D49A22-6FB2-82C4-FCF7-F02E5B3B7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1568181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E65294C-C382-EE39-9244-E6E5A5FB04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802.11-23/1322r0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F611996-5994-A346-9DDF-8B548A266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August 2023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49F847D-945E-3AAD-1A43-41E03BC50E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8BEAE81-6C55-59E0-FBF1-EC29EE5720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A347D06C-ADB9-47C0-B90C-AE799E4FDB2C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FDF39D2-3C94-730C-E153-5C5725746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D49A22-6FB2-82C4-FCF7-F02E5B3B7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2856985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E65294C-C382-EE39-9244-E6E5A5FB04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802.11-23/1322r0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F611996-5994-A346-9DDF-8B548A266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August 2023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49F847D-945E-3AAD-1A43-41E03BC50E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8BEAE81-6C55-59E0-FBF1-EC29EE5720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A347D06C-ADB9-47C0-B90C-AE799E4FDB2C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FDF39D2-3C94-730C-E153-5C5725746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D49A22-6FB2-82C4-FCF7-F02E5B3B7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8646843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E65294C-C382-EE39-9244-E6E5A5FB04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802.11-23/1322r0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F611996-5994-A346-9DDF-8B548A266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August 2023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49F847D-945E-3AAD-1A43-41E03BC50E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8BEAE81-6C55-59E0-FBF1-EC29EE5720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A347D06C-ADB9-47C0-B90C-AE799E4FDB2C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FDF39D2-3C94-730C-E153-5C5725746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D49A22-6FB2-82C4-FCF7-F02E5B3B7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34965266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E65294C-C382-EE39-9244-E6E5A5FB04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802.11-23/1945r0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F611996-5994-A346-9DDF-8B548A266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November 2023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49F847D-945E-3AAD-1A43-41E03BC50E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8BEAE81-6C55-59E0-FBF1-EC29EE5720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A347D06C-ADB9-47C0-B90C-AE799E4FDB2C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FDF39D2-3C94-730C-E153-5C5725746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D49A22-6FB2-82C4-FCF7-F02E5B3B7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31154024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E65294C-C382-EE39-9244-E6E5A5FB04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802.11-23/1945r0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F611996-5994-A346-9DDF-8B548A266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November 2023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49F847D-945E-3AAD-1A43-41E03BC50E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8BEAE81-6C55-59E0-FBF1-EC29EE5720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A347D06C-ADB9-47C0-B90C-AE799E4FDB2C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FDF39D2-3C94-730C-E153-5C5725746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D49A22-6FB2-82C4-FCF7-F02E5B3B7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14689336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EE65294C-C382-EE39-9244-E6E5A5FB04D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altLang="ja-JP"/>
              <a:t>doc.: IEEE 802.11-23/1945r0</a:t>
            </a:r>
          </a:p>
        </p:txBody>
      </p:sp>
      <p:sp>
        <p:nvSpPr>
          <p:cNvPr id="3" name="Rectangle 3">
            <a:extLst>
              <a:ext uri="{FF2B5EF4-FFF2-40B4-BE49-F238E27FC236}">
                <a16:creationId xmlns:a16="http://schemas.microsoft.com/office/drawing/2014/main" id="{2F611996-5994-A346-9DDF-8B548A266F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altLang="ja-JP"/>
              <a:t>November 2023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49F847D-945E-3AAD-1A43-41E03BC50E9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altLang="ja-JP"/>
              <a:t>Atsushi Shirakawa, Sharp Corporation</a:t>
            </a:r>
          </a:p>
        </p:txBody>
      </p:sp>
      <p:sp>
        <p:nvSpPr>
          <p:cNvPr id="5" name="Rectangle 7">
            <a:extLst>
              <a:ext uri="{FF2B5EF4-FFF2-40B4-BE49-F238E27FC236}">
                <a16:creationId xmlns:a16="http://schemas.microsoft.com/office/drawing/2014/main" id="{48BEAE81-6C55-59E0-FBF1-EC29EE5720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A347D06C-ADB9-47C0-B90C-AE799E4FDB2C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6146" name="Rectangle 2">
            <a:extLst>
              <a:ext uri="{FF2B5EF4-FFF2-40B4-BE49-F238E27FC236}">
                <a16:creationId xmlns:a16="http://schemas.microsoft.com/office/drawing/2014/main" id="{EFDF39D2-3C94-730C-E153-5C57257460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3AD49A22-6FB2-82C4-FCF7-F02E5B3B7E2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ja-JP" altLang="ja-JP"/>
          </a:p>
        </p:txBody>
      </p:sp>
    </p:spTree>
    <p:extLst>
      <p:ext uri="{BB962C8B-B14F-4D97-AF65-F5344CB8AC3E}">
        <p14:creationId xmlns:p14="http://schemas.microsoft.com/office/powerpoint/2010/main" val="509843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5392648-4F1E-D012-C307-08B034103D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37A58C37-E915-3163-A79B-E3D158623E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BF2AA3-C326-C286-3FE1-3727DF81994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November 2023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8FEAE8-51DB-6E5F-E6ED-18E021144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E4CA917-4124-6522-6985-A6EA7C4B4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0DD1097F-8B6E-422A-BF9E-8EDB6716023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44070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88D805-C1B3-9AEA-9E25-AEE294876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25F354F-1B70-4CE6-E0DC-26A7CFCC44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C250AC0-44BC-DAE8-6E84-F2669410D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2023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9A0047-83E1-07A8-E6AA-7F83F7AC9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9C75C7-04C3-F358-264D-5C8375D6B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DA4706D6-95AD-4ACA-8C10-15D9FBEB08F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35659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E6E519DC-8B15-AC09-253C-2B99574D95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43889AD-9115-C31B-DC49-ECDDEF3A50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0A8193-AE96-9BE2-3FCD-D90204973C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2023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371C79-7F37-5C3F-5383-0F365ECE5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826C792-BDA0-2EEC-2FE8-EB68DFDE7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34786DBA-DCBB-41D2-A106-5762158F06D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853193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EF77ED4-9A35-3BE7-6CCB-0C84D7D74F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5938385-4D53-B6A8-4272-4843881CC1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E8029D-0656-72A8-34D7-507B5C05F6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/>
              <a:t>November 2023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FBA683-9A80-00A7-B64F-B816C32DD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6C892C-EBB2-9FDE-FF65-65160B89F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81115BBE-BF92-481D-B401-8476E3EC12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30578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E32D64C-12CA-DB6C-7917-F4F653906F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045FD10-E9E3-C96B-D2B3-528EFE418C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F451F5-26F0-6CA2-2F76-F3F0F2740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2023</a:t>
            </a:r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016492D-3D41-52CB-EDD5-73834E175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E4DBF5F-BFF4-C00E-DA83-A2BEA94EA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CAB251C4-760B-467E-B271-7BB6E9F4553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7542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C4FB352-3DC8-DF7F-A994-37D77F745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FEA213F-CD5E-E0B3-39A5-2DA2AC6E96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F651057-67E8-2CCF-E46A-8B06B8FB36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A5E3E6A-7716-F82E-85CD-74A820ED8F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2023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6D80D8D-66BF-864D-6B12-D3ED70B4BA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7712235-B112-4B10-8296-AA2EEB21D8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998336E7-ECAC-480E-BFE5-1E3FCB0A998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242079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5AF934-56E7-BB4F-8C1B-4D5CFDE68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2A687E0-7C7B-3292-3ECF-386A9A8BC3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C67BBBE-B966-1D2F-FED3-7B1F1D9210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223372A1-A715-C823-A96E-E14D6779AB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FA8247F2-DB3E-3061-7D79-56D58A8F741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04DA918-E864-7DE0-56CF-9397CAFC3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2023</a:t>
            </a:r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9C370FBF-8CC6-F044-DECE-D469D8445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28B80E3-BE89-F725-8BB3-A760A8BA93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739DF06D-5A35-4856-8BD6-8AED8DB8B92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56481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3660DDE-08A3-B153-989B-C006548BE4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26ECA75-592E-B8C8-B0F8-CF729A1FC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2023</a:t>
            </a:r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4B90B42-E8B5-0741-5B4F-3DAD7BAB15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F598695-4121-5FAD-25F9-859D98EFB7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C65C62AA-7101-4D60-9264-CFF0DD0E1CF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422682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B80DE2C-8358-B7C8-2800-60C6BC4D8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2023</a:t>
            </a:r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D68B45D-32DF-DC6F-DC6E-81C27E092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CB080F8-0429-003E-DC5F-DCF6DB3AA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8E79C449-6763-4577-A5C5-29D3F2AD0C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86837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1125CE-A53A-1AAE-BB5B-2360C8703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9B93064-AD41-3B48-BE9F-9CAA870269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84024E2-B004-AE74-F759-6887A1498D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8C8BE23-78A8-9C93-C277-EFEAD090CE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2023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E82C16F-0F6F-E824-2C6C-066773B68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1D779E-930F-D0C6-CF25-B1FA8F17BF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DF0119CF-FB94-498F-994D-E0EF72B83C0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4147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A3E2DB0-4E5F-84F1-D6B7-23F394A816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E8D835A-5168-E73C-95F1-D15840CBB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AE430834-F97E-3BC3-98B1-DBF12842A5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FCB2E3C-F884-5FA9-921B-EA74290514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August 2023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262870A-7FCB-171C-2B09-526C585B9A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E72DE80-F9B4-FC5F-99BA-43ED208F5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/>
              <a:t>Slide </a:t>
            </a:r>
            <a:fld id="{331E7468-C2E2-41B5-8940-B2BD581D79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09223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08DDC19-D26A-C1F7-880B-7756F0BD9C0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63570E30-8016-0968-9884-5DAC48305F5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A3BB8D79-9B0C-642A-8A88-03301DBB7A1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 dirty="0"/>
              <a:t>November 2023</a:t>
            </a:r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0B34501-770E-D512-D5EF-740D9B2BF2F7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Atsushi Shirakawa, Sharp Corporation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8D8CF315-D0DD-85EC-BA51-1C68635E84F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ＭＳ Ｐゴシック" panose="020B0600070205080204" pitchFamily="50" charset="-128"/>
              </a:defRPr>
            </a:lvl1pPr>
          </a:lstStyle>
          <a:p>
            <a:r>
              <a:rPr lang="en-US" altLang="ja-JP"/>
              <a:t>Slide </a:t>
            </a:r>
            <a:fld id="{3FAA25D8-A2CB-457A-ABB4-D562AD7C27EC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325883D7-722C-F624-B92A-B4A9D5E7F1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1143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3429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 algn="r"/>
            <a:r>
              <a:rPr lang="en-US" altLang="ja-JP" sz="1800" b="1" dirty="0">
                <a:ea typeface="ＭＳ Ｐゴシック" panose="020B0600070205080204" pitchFamily="50" charset="-128"/>
              </a:rPr>
              <a:t>doc.: IEEE 802.11-23/1945r0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78C35BAE-EF88-1961-A7EB-1E74AD916B7B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F202B535-BC60-6886-9C66-BBB3F844E0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altLang="ja-JP">
                <a:ea typeface="ＭＳ Ｐゴシック" panose="020B0600070205080204" pitchFamily="50" charset="-128"/>
              </a:rPr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3080A62B-4812-51F6-A67C-30BCF42987C2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3200" b="1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anose="02020603050405020304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anose="02020603050405020304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anose="02020603050405020304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3200" b="1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openwrt.org/start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telecominfraproject.com/openwifi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BEB20C4D-50F1-D2EF-9924-34F8BBC2B8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dirty="0"/>
              <a:t>November 2023</a:t>
            </a:r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6E990719-DF21-C8AF-E84C-68B9EF8C5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EA4B729C-4C28-D174-1DA7-662B52563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ABC4B567-D27E-44AF-9C82-52894ACD13F7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>
            <a:extLst>
              <a:ext uri="{FF2B5EF4-FFF2-40B4-BE49-F238E27FC236}">
                <a16:creationId xmlns:a16="http://schemas.microsoft.com/office/drawing/2014/main" id="{BCE6FABB-F0DE-DF60-1B28-B01AA18E94E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Information sharing between layers</a:t>
            </a:r>
          </a:p>
        </p:txBody>
      </p:sp>
      <p:sp>
        <p:nvSpPr>
          <p:cNvPr id="30726" name="Rectangle 6">
            <a:extLst>
              <a:ext uri="{FF2B5EF4-FFF2-40B4-BE49-F238E27FC236}">
                <a16:creationId xmlns:a16="http://schemas.microsoft.com/office/drawing/2014/main" id="{B3417154-5C94-4FF7-A4B7-8F920B1CB59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72816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>
                <a:ea typeface="ＭＳ Ｐゴシック" panose="020B0600070205080204" pitchFamily="50" charset="-128"/>
              </a:rPr>
              <a:t>Date:</a:t>
            </a:r>
            <a:r>
              <a:rPr lang="en-US" altLang="ja-JP" sz="2000" b="0" dirty="0">
                <a:ea typeface="ＭＳ Ｐゴシック" panose="020B0600070205080204" pitchFamily="50" charset="-128"/>
              </a:rPr>
              <a:t> 2023-11-7</a:t>
            </a:r>
          </a:p>
        </p:txBody>
      </p:sp>
      <p:graphicFrame>
        <p:nvGraphicFramePr>
          <p:cNvPr id="30731" name="Object 11">
            <a:extLst>
              <a:ext uri="{FF2B5EF4-FFF2-40B4-BE49-F238E27FC236}">
                <a16:creationId xmlns:a16="http://schemas.microsoft.com/office/drawing/2014/main" id="{35859170-13CC-0BDA-59BC-4C4BCFC80D1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2944238"/>
              </p:ext>
            </p:extLst>
          </p:nvPr>
        </p:nvGraphicFramePr>
        <p:xfrm>
          <a:off x="517525" y="2420888"/>
          <a:ext cx="8081963" cy="2708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7028" imgH="2765200" progId="Word.Document.8">
                  <p:embed/>
                </p:oleObj>
              </mc:Choice>
              <mc:Fallback>
                <p:oleObj name="Document" r:id="rId3" imgW="8257028" imgH="2765200" progId="Word.Document.8">
                  <p:embed/>
                  <p:pic>
                    <p:nvPicPr>
                      <p:cNvPr id="30731" name="Object 11">
                        <a:extLst>
                          <a:ext uri="{FF2B5EF4-FFF2-40B4-BE49-F238E27FC236}">
                            <a16:creationId xmlns:a16="http://schemas.microsoft.com/office/drawing/2014/main" id="{35859170-13CC-0BDA-59BC-4C4BCFC80D10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7525" y="2420888"/>
                        <a:ext cx="8081963" cy="2708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32" name="Rectangle 12">
            <a:extLst>
              <a:ext uri="{FF2B5EF4-FFF2-40B4-BE49-F238E27FC236}">
                <a16:creationId xmlns:a16="http://schemas.microsoft.com/office/drawing/2014/main" id="{31C2F464-6C2F-5F02-8C49-0356354E1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08585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42875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177165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2288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6860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1432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60045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ja-JP" sz="2000" dirty="0">
                <a:ea typeface="ＭＳ Ｐゴシック" panose="020B0600070205080204" pitchFamily="50" charset="-128"/>
              </a:rPr>
              <a:t>Authors:</a:t>
            </a:r>
            <a:endParaRPr lang="en-US" altLang="ja-JP" sz="2000" b="0" dirty="0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D739504-CA9E-CBA2-4A9A-86FF3D68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/>
              <a:t>November 2023</a:t>
            </a:r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03D26610-B6D3-CCB1-F01C-293A9CAAC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53FDD4B0-2FCB-1A35-E141-5E58B69C7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A91788E5-D623-4462-BB9B-43696DA0CD2B}" type="slidenum">
              <a:rPr lang="en-US" altLang="ja-JP"/>
              <a:pPr/>
              <a:t>10</a:t>
            </a:fld>
            <a:endParaRPr lang="en-US" altLang="ja-JP"/>
          </a:p>
        </p:txBody>
      </p:sp>
      <p:sp>
        <p:nvSpPr>
          <p:cNvPr id="15" name="Rectangle 2">
            <a:extLst>
              <a:ext uri="{FF2B5EF4-FFF2-40B4-BE49-F238E27FC236}">
                <a16:creationId xmlns:a16="http://schemas.microsoft.com/office/drawing/2014/main" id="{DF8B458D-6EE8-823C-2DB8-A1D3565E8E6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Existing PHY information shared to SME</a:t>
            </a:r>
          </a:p>
        </p:txBody>
      </p:sp>
      <p:sp>
        <p:nvSpPr>
          <p:cNvPr id="16" name="Rectangle 3">
            <a:extLst>
              <a:ext uri="{FF2B5EF4-FFF2-40B4-BE49-F238E27FC236}">
                <a16:creationId xmlns:a16="http://schemas.microsoft.com/office/drawing/2014/main" id="{6A841996-E77C-E40F-6A21-7ADA68A05BB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15616" y="2604520"/>
            <a:ext cx="3598168" cy="15348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-160338"/>
            <a:r>
              <a:rPr lang="en-US" altLang="ja-JP" sz="1400" dirty="0">
                <a:ea typeface="ＭＳ Ｐゴシック" panose="020B0600070205080204" pitchFamily="50" charset="-128"/>
              </a:rPr>
              <a:t>MLME-LINKMEASURERES</a:t>
            </a:r>
            <a:br>
              <a:rPr lang="en-US" altLang="ja-JP" sz="1400" dirty="0">
                <a:ea typeface="ＭＳ Ｐゴシック" panose="020B0600070205080204" pitchFamily="50" charset="-128"/>
              </a:rPr>
            </a:br>
            <a:r>
              <a:rPr lang="en-US" altLang="ja-JP" sz="1200" b="0" dirty="0">
                <a:ea typeface="ＭＳ Ｐゴシック" panose="020B0600070205080204" pitchFamily="50" charset="-128"/>
              </a:rPr>
              <a:t>   RCPI(Received Channel Power)</a:t>
            </a:r>
            <a:br>
              <a:rPr lang="en-US" altLang="ja-JP" sz="1200" b="0" dirty="0">
                <a:ea typeface="ＭＳ Ｐゴシック" panose="020B0600070205080204" pitchFamily="50" charset="-128"/>
              </a:rPr>
            </a:br>
            <a:r>
              <a:rPr lang="en-US" altLang="ja-JP" sz="1200" b="0" dirty="0">
                <a:ea typeface="ＭＳ Ｐゴシック" panose="020B0600070205080204" pitchFamily="50" charset="-128"/>
              </a:rPr>
              <a:t>   RSNI(Received Signal-to-Noise) </a:t>
            </a:r>
            <a:r>
              <a:rPr lang="en-US" altLang="ja-JP" sz="1200" b="0" dirty="0" err="1">
                <a:ea typeface="ＭＳ Ｐゴシック" panose="020B0600070205080204" pitchFamily="50" charset="-128"/>
              </a:rPr>
              <a:t>etc</a:t>
            </a:r>
            <a:endParaRPr lang="en-US" altLang="ja-JP" sz="1200" b="0" dirty="0">
              <a:ea typeface="ＭＳ Ｐゴシック" panose="020B0600070205080204" pitchFamily="50" charset="-128"/>
            </a:endParaRPr>
          </a:p>
          <a:p>
            <a:pPr indent="-160338"/>
            <a:r>
              <a:rPr lang="en-US" altLang="ja-JP" sz="1400" dirty="0">
                <a:ea typeface="ＭＳ Ｐゴシック" panose="020B0600070205080204" pitchFamily="50" charset="-128"/>
              </a:rPr>
              <a:t>MLME-MREPORT</a:t>
            </a:r>
            <a:br>
              <a:rPr lang="en-US" altLang="ja-JP" sz="1400" dirty="0">
                <a:ea typeface="ＭＳ Ｐゴシック" panose="020B0600070205080204" pitchFamily="50" charset="-128"/>
              </a:rPr>
            </a:br>
            <a:r>
              <a:rPr lang="en-US" altLang="ja-JP" sz="1400" b="0" dirty="0">
                <a:ea typeface="ＭＳ Ｐゴシック" panose="020B0600070205080204" pitchFamily="50" charset="-128"/>
              </a:rPr>
              <a:t>   </a:t>
            </a:r>
            <a:r>
              <a:rPr lang="en-US" altLang="ja-JP" sz="1200" b="0" dirty="0">
                <a:ea typeface="ＭＳ Ｐゴシック" panose="020B0600070205080204" pitchFamily="50" charset="-128"/>
              </a:rPr>
              <a:t>Measurement report</a:t>
            </a:r>
            <a:endParaRPr lang="en-US" altLang="ja-JP" sz="1400" b="0" dirty="0">
              <a:ea typeface="ＭＳ Ｐゴシック" panose="020B0600070205080204" pitchFamily="50" charset="-128"/>
            </a:endParaRPr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id="{69E5CCC5-AB34-C88B-BB9C-BF24424E41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93704" y="2553353"/>
            <a:ext cx="4464496" cy="1864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ja-JP" sz="1400" dirty="0">
                <a:ea typeface="ＭＳ Ｐゴシック" panose="020B0600070205080204" pitchFamily="50" charset="-128"/>
              </a:rPr>
              <a:t>MLME-NEIGHBORREPRESP</a:t>
            </a:r>
            <a:br>
              <a:rPr lang="en-US" altLang="ja-JP" sz="1400" dirty="0">
                <a:ea typeface="ＭＳ Ｐゴシック" panose="020B0600070205080204" pitchFamily="50" charset="-128"/>
              </a:rPr>
            </a:br>
            <a:r>
              <a:rPr lang="en-US" altLang="ja-JP" sz="1400" dirty="0">
                <a:ea typeface="ＭＳ Ｐゴシック" panose="020B0600070205080204" pitchFamily="50" charset="-128"/>
              </a:rPr>
              <a:t>   </a:t>
            </a:r>
            <a:r>
              <a:rPr lang="en-US" altLang="ja-JP" sz="1200" b="0" dirty="0">
                <a:ea typeface="ＭＳ Ｐゴシック" panose="020B0600070205080204" pitchFamily="50" charset="-128"/>
              </a:rPr>
              <a:t>Neighboring AP info</a:t>
            </a:r>
            <a:endParaRPr lang="en-US" altLang="ja-JP" sz="1400" b="0" dirty="0">
              <a:ea typeface="ＭＳ Ｐゴシック" panose="020B0600070205080204" pitchFamily="50" charset="-128"/>
            </a:endParaRPr>
          </a:p>
          <a:p>
            <a:r>
              <a:rPr lang="en-US" altLang="ja-JP" sz="1400" dirty="0">
                <a:ea typeface="ＭＳ Ｐゴシック" panose="020B0600070205080204" pitchFamily="50" charset="-128"/>
              </a:rPr>
              <a:t>MLME-QLOAD</a:t>
            </a:r>
            <a:br>
              <a:rPr lang="en-US" altLang="ja-JP" sz="1400" dirty="0">
                <a:ea typeface="ＭＳ Ｐゴシック" panose="020B0600070205080204" pitchFamily="50" charset="-128"/>
              </a:rPr>
            </a:br>
            <a:r>
              <a:rPr lang="en-US" altLang="ja-JP" sz="1400" dirty="0">
                <a:ea typeface="ＭＳ Ｐゴシック" panose="020B0600070205080204" pitchFamily="50" charset="-128"/>
              </a:rPr>
              <a:t>   </a:t>
            </a:r>
            <a:r>
              <a:rPr lang="en-US" altLang="ja-JP" sz="1200" b="0" dirty="0">
                <a:ea typeface="ＭＳ Ｐゴシック" panose="020B0600070205080204" pitchFamily="50" charset="-128"/>
              </a:rPr>
              <a:t>Load to each AP</a:t>
            </a:r>
          </a:p>
          <a:p>
            <a:r>
              <a:rPr lang="en-US" altLang="ja-JP" sz="1400" dirty="0">
                <a:ea typeface="ＭＳ Ｐゴシック" panose="020B0600070205080204" pitchFamily="50" charset="-128"/>
              </a:rPr>
              <a:t>MLME-ESTIMATED-THROUGHPUT</a:t>
            </a:r>
            <a:br>
              <a:rPr lang="en-US" altLang="ja-JP" sz="1400" dirty="0">
                <a:ea typeface="ＭＳ Ｐゴシック" panose="020B0600070205080204" pitchFamily="50" charset="-128"/>
              </a:rPr>
            </a:br>
            <a:r>
              <a:rPr lang="en-US" altLang="ja-JP" sz="1400" dirty="0">
                <a:ea typeface="ＭＳ Ｐゴシック" panose="020B0600070205080204" pitchFamily="50" charset="-128"/>
              </a:rPr>
              <a:t>   </a:t>
            </a:r>
            <a:r>
              <a:rPr lang="en-US" altLang="ja-JP" sz="1200" b="0" dirty="0">
                <a:ea typeface="ＭＳ Ｐゴシック" panose="020B0600070205080204" pitchFamily="50" charset="-128"/>
              </a:rPr>
              <a:t>Estimated throughput per AC per STA</a:t>
            </a:r>
            <a:br>
              <a:rPr lang="en-US" altLang="ja-JP" sz="1200" dirty="0">
                <a:ea typeface="ＭＳ Ｐゴシック" panose="020B0600070205080204" pitchFamily="50" charset="-128"/>
              </a:rPr>
            </a:br>
            <a:endParaRPr lang="en-US" altLang="ja-JP" sz="1400" dirty="0">
              <a:ea typeface="ＭＳ Ｐゴシック" panose="020B0600070205080204" pitchFamily="50" charset="-128"/>
            </a:endParaRPr>
          </a:p>
        </p:txBody>
      </p:sp>
      <p:sp>
        <p:nvSpPr>
          <p:cNvPr id="18" name="Rectangle 3">
            <a:extLst>
              <a:ext uri="{FF2B5EF4-FFF2-40B4-BE49-F238E27FC236}">
                <a16:creationId xmlns:a16="http://schemas.microsoft.com/office/drawing/2014/main" id="{0D0F538D-494B-A9EE-7EC0-E5C26C9998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380" y="4077072"/>
            <a:ext cx="8281100" cy="2096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2000" dirty="0">
                <a:ea typeface="ＭＳ Ｐゴシック" panose="020B0600070205080204" pitchFamily="50" charset="-128"/>
              </a:rPr>
              <a:t>Our intention is to</a:t>
            </a:r>
          </a:p>
          <a:p>
            <a:r>
              <a:rPr lang="en-US" altLang="ja-JP" sz="2000" dirty="0">
                <a:ea typeface="ＭＳ Ｐゴシック" panose="020B0600070205080204" pitchFamily="50" charset="-128"/>
              </a:rPr>
              <a:t>Use these “legacy” measurement technique effectively,</a:t>
            </a:r>
          </a:p>
          <a:p>
            <a:r>
              <a:rPr lang="en-US" altLang="ja-JP" sz="2000" u="sng" dirty="0">
                <a:ea typeface="ＭＳ Ｐゴシック" panose="020B0600070205080204" pitchFamily="50" charset="-128"/>
              </a:rPr>
              <a:t>Extend kinds of PHY measurement results/ statistics which are shared to SME,</a:t>
            </a:r>
          </a:p>
          <a:p>
            <a:r>
              <a:rPr lang="en-US" altLang="ja-JP" sz="2000" u="sng" dirty="0">
                <a:ea typeface="ＭＳ Ｐゴシック" panose="020B0600070205080204" pitchFamily="50" charset="-128"/>
              </a:rPr>
              <a:t>Use </a:t>
            </a:r>
            <a:r>
              <a:rPr lang="en-US" altLang="ja-JP" sz="2000" u="sng" dirty="0" err="1">
                <a:ea typeface="ＭＳ Ｐゴシック" panose="020B0600070205080204" pitchFamily="50" charset="-128"/>
              </a:rPr>
              <a:t>STAs’</a:t>
            </a:r>
            <a:r>
              <a:rPr lang="en-US" altLang="ja-JP" sz="2000" u="sng" dirty="0">
                <a:ea typeface="ＭＳ Ｐゴシック" panose="020B0600070205080204" pitchFamily="50" charset="-128"/>
              </a:rPr>
              <a:t> PHY measurement results/statistics </a:t>
            </a:r>
            <a:r>
              <a:rPr lang="en-US" altLang="ja-JP" sz="2000" dirty="0">
                <a:ea typeface="ＭＳ Ｐゴシック" panose="020B0600070205080204" pitchFamily="50" charset="-128"/>
              </a:rPr>
              <a:t>not only for peer other STA but also for </a:t>
            </a:r>
            <a:r>
              <a:rPr lang="en-US" altLang="ja-JP" sz="2000" u="sng" dirty="0">
                <a:ea typeface="ＭＳ Ｐゴシック" panose="020B0600070205080204" pitchFamily="50" charset="-128"/>
              </a:rPr>
              <a:t>STA itself from point of higher layer (e.g. application layer).</a:t>
            </a:r>
          </a:p>
        </p:txBody>
      </p:sp>
      <p:sp>
        <p:nvSpPr>
          <p:cNvPr id="19" name="Rectangle 3">
            <a:extLst>
              <a:ext uri="{FF2B5EF4-FFF2-40B4-BE49-F238E27FC236}">
                <a16:creationId xmlns:a16="http://schemas.microsoft.com/office/drawing/2014/main" id="{26D1B7E8-2EF0-7D8A-EF29-957569A7C5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1380" y="1484784"/>
            <a:ext cx="7772400" cy="7444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altLang="ja-JP" sz="2000" dirty="0">
                <a:ea typeface="ＭＳ Ｐゴシック" panose="020B0600070205080204" pitchFamily="50" charset="-128"/>
              </a:rPr>
              <a:t>Gathering some PHY layer statistics information of peer STA is already specified in Amendment like 11k. </a:t>
            </a:r>
          </a:p>
        </p:txBody>
      </p:sp>
      <p:sp>
        <p:nvSpPr>
          <p:cNvPr id="20" name="Rectangle 3">
            <a:extLst>
              <a:ext uri="{FF2B5EF4-FFF2-40B4-BE49-F238E27FC236}">
                <a16:creationId xmlns:a16="http://schemas.microsoft.com/office/drawing/2014/main" id="{C024D980-9774-99D8-274E-0CB763D95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235077"/>
            <a:ext cx="3759597" cy="3204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ja-JP" sz="1600" dirty="0">
                <a:ea typeface="ＭＳ Ｐゴシック" panose="020B0600070205080204" pitchFamily="50" charset="-128"/>
              </a:rPr>
              <a:t>Example of MLME SAP interface</a:t>
            </a:r>
            <a:endParaRPr lang="en-US" altLang="ja-JP" sz="1400" b="0" dirty="0">
              <a:ea typeface="ＭＳ Ｐゴシック" panose="020B0600070205080204" pitchFamily="50" charset="-128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21DE41E0-5BEC-1924-6BA3-B2A8F02CCD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0272" y="1195679"/>
            <a:ext cx="1710772" cy="4331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Tx/>
              <a:buNone/>
            </a:pPr>
            <a:r>
              <a:rPr lang="en-US" altLang="ja-JP" sz="2000" dirty="0">
                <a:ea typeface="ＭＳ Ｐゴシック" panose="020B0600070205080204" pitchFamily="50" charset="-128"/>
              </a:rPr>
              <a:t>(higher layer)</a:t>
            </a:r>
          </a:p>
        </p:txBody>
      </p:sp>
    </p:spTree>
    <p:extLst>
      <p:ext uri="{BB962C8B-B14F-4D97-AF65-F5344CB8AC3E}">
        <p14:creationId xmlns:p14="http://schemas.microsoft.com/office/powerpoint/2010/main" val="23405649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794BCB5A-FFFB-F9E4-C8B0-3BFFF0183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Summary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8EA31FB-0646-BB84-1160-E3166A7D573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556792"/>
            <a:ext cx="7772400" cy="4114800"/>
          </a:xfrm>
          <a:noFill/>
          <a:ln/>
        </p:spPr>
        <p:txBody>
          <a:bodyPr/>
          <a:lstStyle/>
          <a:p>
            <a:r>
              <a:rPr lang="en-US" altLang="ja-JP" sz="2200" dirty="0">
                <a:ea typeface="ＭＳ Ｐゴシック" panose="020B0600070205080204" pitchFamily="50" charset="-128"/>
              </a:rPr>
              <a:t>Use “legacy” as possible as effectively and positively,</a:t>
            </a:r>
            <a:br>
              <a:rPr lang="en-US" altLang="ja-JP" sz="2200" dirty="0">
                <a:ea typeface="ＭＳ Ｐゴシック" panose="020B0600070205080204" pitchFamily="50" charset="-128"/>
              </a:rPr>
            </a:br>
            <a:r>
              <a:rPr lang="en-US" altLang="ja-JP" sz="2200" dirty="0">
                <a:ea typeface="ＭＳ Ｐゴシック" panose="020B0600070205080204" pitchFamily="50" charset="-128"/>
              </a:rPr>
              <a:t>measurement technique like 11k, traffic requirement request like 11aa </a:t>
            </a:r>
            <a:r>
              <a:rPr lang="en-US" altLang="ja-JP" sz="2200" dirty="0" err="1">
                <a:ea typeface="ＭＳ Ｐゴシック" panose="020B0600070205080204" pitchFamily="50" charset="-128"/>
              </a:rPr>
              <a:t>etc</a:t>
            </a:r>
            <a:r>
              <a:rPr lang="en-US" altLang="ja-JP" sz="2200" dirty="0">
                <a:ea typeface="ＭＳ Ｐゴシック" panose="020B0600070205080204" pitchFamily="50" charset="-128"/>
              </a:rPr>
              <a:t>,</a:t>
            </a:r>
          </a:p>
          <a:p>
            <a:r>
              <a:rPr lang="en-US" altLang="ja-JP" sz="2200" dirty="0">
                <a:ea typeface="ＭＳ Ｐゴシック" panose="020B0600070205080204" pitchFamily="50" charset="-128"/>
              </a:rPr>
              <a:t>Extend kinds of PHY layer measurement results/statistics whatever possible,</a:t>
            </a:r>
          </a:p>
          <a:p>
            <a:r>
              <a:rPr lang="en-US" altLang="ja-JP" sz="2200" dirty="0">
                <a:ea typeface="ＭＳ Ｐゴシック" panose="020B0600070205080204" pitchFamily="50" charset="-128"/>
              </a:rPr>
              <a:t>Get PHY layer measurement/statistics of STA itself and utilizes those at higher layer processing within the STA to control PHY layer, </a:t>
            </a:r>
          </a:p>
          <a:p>
            <a:r>
              <a:rPr lang="en-US" altLang="ja-JP" sz="2200" dirty="0">
                <a:ea typeface="ＭＳ Ｐゴシック" panose="020B0600070205080204" pitchFamily="50" charset="-128"/>
              </a:rPr>
              <a:t>Explore possibility for higher layer to use AI/ML for controlling PHY layer provided that PHY/MAC layer delegate some proper function to higher layer</a:t>
            </a:r>
          </a:p>
          <a:p>
            <a:pPr marL="0" indent="0">
              <a:buNone/>
            </a:pPr>
            <a:r>
              <a:rPr lang="en-US" altLang="ja-JP" sz="2200" dirty="0">
                <a:ea typeface="ＭＳ Ｐゴシック" panose="020B0600070205080204" pitchFamily="50" charset="-128"/>
              </a:rPr>
              <a:t>will be helpful to develop UHR.</a:t>
            </a:r>
          </a:p>
          <a:p>
            <a:endParaRPr lang="en-US" altLang="ja-JP" sz="2200" dirty="0">
              <a:ea typeface="ＭＳ Ｐゴシック" panose="020B0600070205080204" pitchFamily="50" charset="-128"/>
            </a:endParaRPr>
          </a:p>
        </p:txBody>
      </p:sp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D739504-CA9E-CBA2-4A9A-86FF3D68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/>
              <a:t>November 2023</a:t>
            </a:r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03D26610-B6D3-CCB1-F01C-293A9CAAC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53FDD4B0-2FCB-1A35-E141-5E58B69C7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A91788E5-D623-4462-BB9B-43696DA0CD2B}" type="slidenum">
              <a:rPr lang="en-US" altLang="ja-JP"/>
              <a:pPr/>
              <a:t>11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682707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D739504-CA9E-CBA2-4A9A-86FF3D68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/>
              <a:t>November 2023</a:t>
            </a:r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03D26610-B6D3-CCB1-F01C-293A9CAAC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53FDD4B0-2FCB-1A35-E141-5E58B69C7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A91788E5-D623-4462-BB9B-43696DA0CD2B}" type="slidenum">
              <a:rPr lang="en-US" altLang="ja-JP"/>
              <a:pPr/>
              <a:t>12</a:t>
            </a:fld>
            <a:endParaRPr lang="en-US" altLang="ja-JP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94BCB5A-FFFB-F9E4-C8B0-3BFFF0183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Reference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8EA31FB-0646-BB84-1160-E3166A7D5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>
              <a:buNone/>
            </a:pPr>
            <a:r>
              <a:rPr lang="en-US" altLang="ja-JP" dirty="0">
                <a:ea typeface="ＭＳ Ｐゴシック" panose="020B0600070205080204" pitchFamily="50" charset="-128"/>
              </a:rPr>
              <a:t>[1] 11-22-0460r3 Making the Case for Open, </a:t>
            </a:r>
            <a:r>
              <a:rPr lang="en-US" altLang="ja-JP" dirty="0" err="1">
                <a:ea typeface="ＭＳ Ｐゴシック" panose="020B0600070205080204" pitchFamily="50" charset="-128"/>
              </a:rPr>
              <a:t>Softwarized</a:t>
            </a:r>
            <a:r>
              <a:rPr lang="en-US" altLang="ja-JP" dirty="0">
                <a:ea typeface="ＭＳ Ｐゴシック" panose="020B0600070205080204" pitchFamily="50" charset="-128"/>
              </a:rPr>
              <a:t>, Data-Driven 802.11 Networks</a:t>
            </a:r>
          </a:p>
          <a:p>
            <a:pPr marL="0" indent="0">
              <a:buNone/>
            </a:pPr>
            <a:r>
              <a:rPr lang="en-US" altLang="ja-JP" dirty="0">
                <a:ea typeface="ＭＳ Ｐゴシック" panose="020B0600070205080204" pitchFamily="50" charset="-128"/>
              </a:rPr>
              <a:t>[2] </a:t>
            </a:r>
            <a:r>
              <a:rPr lang="en-US" altLang="ja-JP" dirty="0">
                <a:ea typeface="ＭＳ Ｐゴシック" panose="020B0600070205080204" pitchFamily="50" charset="-128"/>
                <a:hlinkClick r:id="rId3"/>
              </a:rPr>
              <a:t>https://openwrt.org/start</a:t>
            </a:r>
            <a:endParaRPr lang="en-US" altLang="ja-JP" dirty="0">
              <a:ea typeface="ＭＳ Ｐゴシック" panose="020B0600070205080204" pitchFamily="50" charset="-128"/>
            </a:endParaRPr>
          </a:p>
          <a:p>
            <a:pPr marL="0" indent="0">
              <a:buNone/>
            </a:pPr>
            <a:r>
              <a:rPr lang="en-US" altLang="ja-JP" dirty="0">
                <a:ea typeface="ＭＳ Ｐゴシック" panose="020B0600070205080204" pitchFamily="50" charset="-128"/>
              </a:rPr>
              <a:t>[3] </a:t>
            </a:r>
            <a:r>
              <a:rPr lang="en-US" altLang="ja-JP" dirty="0">
                <a:ea typeface="ＭＳ Ｐゴシック" panose="020B0600070205080204" pitchFamily="50" charset="-128"/>
                <a:hlinkClick r:id="rId4"/>
              </a:rPr>
              <a:t>https://telecominfraproject.com/openwifi/</a:t>
            </a:r>
            <a:endParaRPr lang="en-US" altLang="ja-JP" dirty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41306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D739504-CA9E-CBA2-4A9A-86FF3D68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/>
              <a:t>November 2023</a:t>
            </a:r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03D26610-B6D3-CCB1-F01C-293A9CAAC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53FDD4B0-2FCB-1A35-E141-5E58B69C7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A91788E5-D623-4462-BB9B-43696DA0CD2B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94BCB5A-FFFB-F9E4-C8B0-3BFFF0183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Background 1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8EA31FB-0646-BB84-1160-E3166A7D5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81200"/>
            <a:ext cx="8062665" cy="4114800"/>
          </a:xfrm>
          <a:noFill/>
          <a:ln/>
        </p:spPr>
        <p:txBody>
          <a:bodyPr/>
          <a:lstStyle/>
          <a:p>
            <a:r>
              <a:rPr lang="en-US" altLang="ja-JP" dirty="0" err="1">
                <a:ea typeface="ＭＳ Ｐゴシック" panose="020B0600070205080204" pitchFamily="50" charset="-128"/>
              </a:rPr>
              <a:t>TGbn</a:t>
            </a:r>
            <a:r>
              <a:rPr lang="en-US" altLang="ja-JP" dirty="0">
                <a:ea typeface="ＭＳ Ｐゴシック" panose="020B0600070205080204" pitchFamily="50" charset="-128"/>
              </a:rPr>
              <a:t> PAR</a:t>
            </a:r>
          </a:p>
          <a:p>
            <a:pPr marL="574675" lvl="1" indent="0">
              <a:buNone/>
            </a:pPr>
            <a:r>
              <a:rPr lang="en-US" altLang="ja-JP" sz="2400" dirty="0">
                <a:latin typeface="+mn-ea"/>
              </a:rPr>
              <a:t>Main KPI</a:t>
            </a:r>
            <a:endParaRPr lang="en-US" altLang="ja-JP" sz="2400" i="0" u="none" strike="noStrike" baseline="0" dirty="0">
              <a:latin typeface="+mn-ea"/>
            </a:endParaRPr>
          </a:p>
          <a:p>
            <a:pPr marL="757238" lvl="1" indent="-182563">
              <a:buFont typeface="Arial" panose="020B0604020202020204" pitchFamily="34" charset="0"/>
              <a:buChar char="•"/>
            </a:pPr>
            <a:r>
              <a:rPr lang="en-US" altLang="ja-JP" sz="2400" i="0" u="none" strike="noStrike" baseline="0" dirty="0">
                <a:latin typeface="+mn-ea"/>
              </a:rPr>
              <a:t>increasing throughput by 25%</a:t>
            </a:r>
            <a:r>
              <a:rPr lang="ja-JP" altLang="en-US" sz="2400" dirty="0">
                <a:latin typeface="+mn-ea"/>
              </a:rPr>
              <a:t> </a:t>
            </a:r>
            <a:r>
              <a:rPr lang="en-US" altLang="ja-JP" sz="2400" dirty="0">
                <a:latin typeface="+mn-ea"/>
              </a:rPr>
              <a:t>in at least one Signal to Interference and Noise Ratio (SINR) level (Rate-vs-Range).</a:t>
            </a:r>
            <a:endParaRPr lang="en-US" altLang="ja-JP" sz="2400" dirty="0">
              <a:solidFill>
                <a:schemeClr val="tx1"/>
              </a:solidFill>
              <a:latin typeface="+mn-ea"/>
            </a:endParaRPr>
          </a:p>
          <a:p>
            <a:pPr marL="757238" lvl="1" indent="-182563">
              <a:buFont typeface="Arial" panose="020B0604020202020204" pitchFamily="34" charset="0"/>
              <a:buChar char="•"/>
            </a:pPr>
            <a:r>
              <a:rPr lang="en-US" altLang="ja-JP" sz="2400" dirty="0">
                <a:solidFill>
                  <a:schemeClr val="tx1"/>
                </a:solidFill>
                <a:latin typeface="+mn-ea"/>
              </a:rPr>
              <a:t>reducing latency by 25% for the 95th percentile of the latency distribution.</a:t>
            </a:r>
          </a:p>
          <a:p>
            <a:pPr marL="757238" lvl="1" indent="-182563">
              <a:buFont typeface="Arial" panose="020B0604020202020204" pitchFamily="34" charset="0"/>
              <a:buChar char="•"/>
            </a:pPr>
            <a:r>
              <a:rPr lang="en-US" altLang="ja-JP" sz="2400" i="0" u="none" strike="noStrike" baseline="0" dirty="0">
                <a:latin typeface="+mn-ea"/>
              </a:rPr>
              <a:t>reducing MAC Protocol Data Unit (MPDU) loss by 25%.</a:t>
            </a:r>
            <a:endParaRPr lang="en-US" altLang="ja-JP" sz="28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5446065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D739504-CA9E-CBA2-4A9A-86FF3D68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August 2023</a:t>
            </a:r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03D26610-B6D3-CCB1-F01C-293A9CAAC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53FDD4B0-2FCB-1A35-E141-5E58B69C7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A91788E5-D623-4462-BB9B-43696DA0CD2B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94BCB5A-FFFB-F9E4-C8B0-3BFFF0183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Background 2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8EA31FB-0646-BB84-1160-E3166A7D5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00808"/>
            <a:ext cx="7772400" cy="4114800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TGbf is currently developing an interface to pass CSI (channel state information) to higher layers. The purpose is to sense behavior of something by analyzing CSI</a:t>
            </a:r>
          </a:p>
          <a:p>
            <a:r>
              <a:rPr lang="en-US" altLang="ja-JP" dirty="0">
                <a:ea typeface="ＭＳ Ｐゴシック" panose="020B0600070205080204" pitchFamily="50" charset="-128"/>
              </a:rPr>
              <a:t>Specific direction is to make AI/ML learn combination of the CSI and features of objects in an area of interest, estimating the objects with constructed AI/ML model.</a:t>
            </a:r>
          </a:p>
          <a:p>
            <a:r>
              <a:rPr lang="en-US" altLang="ja-JP" dirty="0">
                <a:ea typeface="ＭＳ Ｐゴシック" panose="020B0600070205080204" pitchFamily="50" charset="-128"/>
              </a:rPr>
              <a:t>CSI is one of PHY layer information and it is only used within PHY/MAC layer in the past though, PHY layer related information will be utilized in higher layer (e.g. Application layer) for broad purpose and AI/ML will the key in the future. </a:t>
            </a:r>
          </a:p>
        </p:txBody>
      </p:sp>
    </p:spTree>
    <p:extLst>
      <p:ext uri="{BB962C8B-B14F-4D97-AF65-F5344CB8AC3E}">
        <p14:creationId xmlns:p14="http://schemas.microsoft.com/office/powerpoint/2010/main" val="33347503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D739504-CA9E-CBA2-4A9A-86FF3D68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August 2023</a:t>
            </a:r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03D26610-B6D3-CCB1-F01C-293A9CAAC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53FDD4B0-2FCB-1A35-E141-5E58B69C7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A91788E5-D623-4462-BB9B-43696DA0CD2B}" type="slidenum">
              <a:rPr lang="en-US" altLang="ja-JP"/>
              <a:pPr/>
              <a:t>4</a:t>
            </a:fld>
            <a:endParaRPr lang="en-US" altLang="ja-JP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94BCB5A-FFFB-F9E4-C8B0-3BFFF0183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Motivation 1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8EA31FB-0646-BB84-1160-E3166A7D5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707704"/>
            <a:ext cx="7918648" cy="4114800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MLO (Multi-Link Operation) was specified in EHT.</a:t>
            </a:r>
          </a:p>
          <a:p>
            <a:pPr lvl="1"/>
            <a:r>
              <a:rPr lang="en-US" altLang="ja-JP" dirty="0">
                <a:ea typeface="ＭＳ Ｐゴシック" panose="020B0600070205080204" pitchFamily="50" charset="-128"/>
              </a:rPr>
              <a:t>Bundling multiple links will realize high-capacity communication.</a:t>
            </a:r>
          </a:p>
          <a:p>
            <a:pPr lvl="1"/>
            <a:r>
              <a:rPr lang="en-US" altLang="ja-JP" dirty="0">
                <a:ea typeface="ＭＳ Ｐゴシック" panose="020B0600070205080204" pitchFamily="50" charset="-128"/>
              </a:rPr>
              <a:t>Selecting non-congested link among multiple links will realize low latency communication especially for small size packet.</a:t>
            </a:r>
          </a:p>
          <a:p>
            <a:r>
              <a:rPr lang="en-US" altLang="ja-JP" dirty="0">
                <a:ea typeface="ＭＳ Ｐゴシック" panose="020B0600070205080204" pitchFamily="50" charset="-128"/>
              </a:rPr>
              <a:t>In most cases this kinds of link selection will be implemented within PHY/MAC layer by utilizing PHY layer measurement results/statistics. This kind of handlings are expected to be proprietary, not to be manipulated from higher layer by third party, it may be low flexibility.</a:t>
            </a:r>
          </a:p>
        </p:txBody>
      </p:sp>
    </p:spTree>
    <p:extLst>
      <p:ext uri="{BB962C8B-B14F-4D97-AF65-F5344CB8AC3E}">
        <p14:creationId xmlns:p14="http://schemas.microsoft.com/office/powerpoint/2010/main" val="118671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D739504-CA9E-CBA2-4A9A-86FF3D68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August 2023</a:t>
            </a:r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03D26610-B6D3-CCB1-F01C-293A9CAAC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53FDD4B0-2FCB-1A35-E141-5E58B69C7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A91788E5-D623-4462-BB9B-43696DA0CD2B}" type="slidenum">
              <a:rPr lang="en-US" altLang="ja-JP"/>
              <a:pPr/>
              <a:t>5</a:t>
            </a:fld>
            <a:endParaRPr lang="en-US" altLang="ja-JP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94BCB5A-FFFB-F9E4-C8B0-3BFFF0183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Motivation 2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8EA31FB-0646-BB84-1160-E3166A7D5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484784"/>
            <a:ext cx="7772400" cy="4114800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On the other hand, there is request for 802 networks to be more open and AI-driven function leading better performance with limited cost of HW [1]</a:t>
            </a:r>
          </a:p>
          <a:p>
            <a:r>
              <a:rPr lang="en-US" altLang="ja-JP" dirty="0">
                <a:ea typeface="ＭＳ Ｐゴシック" panose="020B0600070205080204" pitchFamily="50" charset="-128"/>
              </a:rPr>
              <a:t>There is some open innovative projects like </a:t>
            </a:r>
            <a:r>
              <a:rPr lang="en-US" altLang="ja-JP" dirty="0" err="1">
                <a:ea typeface="ＭＳ Ｐゴシック" panose="020B0600070205080204" pitchFamily="50" charset="-128"/>
              </a:rPr>
              <a:t>OpenWRT</a:t>
            </a:r>
            <a:r>
              <a:rPr lang="en-US" altLang="ja-JP" dirty="0">
                <a:ea typeface="ＭＳ Ｐゴシック" panose="020B0600070205080204" pitchFamily="50" charset="-128"/>
              </a:rPr>
              <a:t>[2], </a:t>
            </a:r>
            <a:r>
              <a:rPr lang="en-US" altLang="ja-JP" dirty="0" err="1">
                <a:ea typeface="ＭＳ Ｐゴシック" panose="020B0600070205080204" pitchFamily="50" charset="-128"/>
              </a:rPr>
              <a:t>OpenWiFi</a:t>
            </a:r>
            <a:r>
              <a:rPr lang="en-US" altLang="ja-JP" dirty="0">
                <a:ea typeface="ＭＳ Ｐゴシック" panose="020B0600070205080204" pitchFamily="50" charset="-128"/>
              </a:rPr>
              <a:t>[3], exploring better function under limited open information.  </a:t>
            </a:r>
          </a:p>
          <a:p>
            <a:r>
              <a:rPr lang="en-US" altLang="ja-JP" dirty="0">
                <a:ea typeface="ＭＳ Ｐゴシック" panose="020B0600070205080204" pitchFamily="50" charset="-128"/>
              </a:rPr>
              <a:t>Making more “interfaces” which open more PHY layer measurement results/statistics to higher layer may produce breakthrough with AI/ML in manipulating link selection etc.  </a:t>
            </a:r>
          </a:p>
        </p:txBody>
      </p:sp>
      <p:pic>
        <p:nvPicPr>
          <p:cNvPr id="10" name="図 9">
            <a:extLst>
              <a:ext uri="{FF2B5EF4-FFF2-40B4-BE49-F238E27FC236}">
                <a16:creationId xmlns:a16="http://schemas.microsoft.com/office/drawing/2014/main" id="{E57FC3F7-EC38-C480-5E44-4598AD39E9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016" y="5511896"/>
            <a:ext cx="2507807" cy="814222"/>
          </a:xfrm>
          <a:prstGeom prst="rect">
            <a:avLst/>
          </a:prstGeom>
        </p:spPr>
      </p:pic>
      <p:pic>
        <p:nvPicPr>
          <p:cNvPr id="12" name="図 11">
            <a:extLst>
              <a:ext uri="{FF2B5EF4-FFF2-40B4-BE49-F238E27FC236}">
                <a16:creationId xmlns:a16="http://schemas.microsoft.com/office/drawing/2014/main" id="{42B7B84D-0B0F-FBEE-7429-D847AAF8E60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9712" y="5410204"/>
            <a:ext cx="2096516" cy="10176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96963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D739504-CA9E-CBA2-4A9A-86FF3D68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/>
              <a:t>August 2023</a:t>
            </a:r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03D26610-B6D3-CCB1-F01C-293A9CAAC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53FDD4B0-2FCB-1A35-E141-5E58B69C7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A91788E5-D623-4462-BB9B-43696DA0CD2B}" type="slidenum">
              <a:rPr lang="en-US" altLang="ja-JP"/>
              <a:pPr/>
              <a:t>6</a:t>
            </a:fld>
            <a:endParaRPr lang="en-US" altLang="ja-JP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94BCB5A-FFFB-F9E4-C8B0-3BFFF0183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48680"/>
            <a:ext cx="7772400" cy="1066800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Objective</a:t>
            </a:r>
          </a:p>
        </p:txBody>
      </p:sp>
      <p:sp>
        <p:nvSpPr>
          <p:cNvPr id="5123" name="Rectangle 3">
            <a:extLst>
              <a:ext uri="{FF2B5EF4-FFF2-40B4-BE49-F238E27FC236}">
                <a16:creationId xmlns:a16="http://schemas.microsoft.com/office/drawing/2014/main" id="{68EA31FB-0646-BB84-1160-E3166A7D573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556792"/>
            <a:ext cx="7772400" cy="4392488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Open more PHY layer information ( e.g. measurement results, statistics) to higher layer.</a:t>
            </a:r>
          </a:p>
          <a:p>
            <a:r>
              <a:rPr lang="en-US" altLang="ja-JP" dirty="0">
                <a:ea typeface="ＭＳ Ｐゴシック" panose="020B0600070205080204" pitchFamily="50" charset="-128"/>
              </a:rPr>
              <a:t>It is possible that higher layer (e.g. application) manipulates PHY/MAC layer function ( e.g. link selection ) according to PHY layer information provided that PHY/MAC layer delegate some proper function to higher layer.</a:t>
            </a:r>
          </a:p>
          <a:p>
            <a:r>
              <a:rPr lang="en-US" altLang="ja-JP" dirty="0">
                <a:ea typeface="ＭＳ Ｐゴシック" panose="020B0600070205080204" pitchFamily="50" charset="-128"/>
              </a:rPr>
              <a:t>With this approach, it may become possible to accommodate more various applications that has different traffic requirement running on a STA. It means ensuring good experience for each applications on the STA comparing with the past technique.</a:t>
            </a:r>
          </a:p>
          <a:p>
            <a:endParaRPr lang="en-US" altLang="ja-JP" sz="1800" dirty="0">
              <a:ea typeface="ＭＳ Ｐゴシック" panose="020B060007020508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158941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D739504-CA9E-CBA2-4A9A-86FF3D68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dirty="0"/>
              <a:t>November 2023</a:t>
            </a:r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03D26610-B6D3-CCB1-F01C-293A9CAAC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6558806"/>
            <a:ext cx="466725" cy="182562"/>
          </a:xfrm>
        </p:spPr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53FDD4B0-2FCB-1A35-E141-5E58B69C7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A91788E5-D623-4462-BB9B-43696DA0CD2B}" type="slidenum">
              <a:rPr lang="en-US" altLang="ja-JP"/>
              <a:pPr/>
              <a:t>7</a:t>
            </a:fld>
            <a:endParaRPr lang="en-US" altLang="ja-JP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94BCB5A-FFFB-F9E4-C8B0-3BFFF0183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49434"/>
            <a:ext cx="7772400" cy="696640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Scenario1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ACD992B-E27D-8B09-1C08-DB88918E3A6E}"/>
              </a:ext>
            </a:extLst>
          </p:cNvPr>
          <p:cNvSpPr/>
          <p:nvPr/>
        </p:nvSpPr>
        <p:spPr bwMode="auto">
          <a:xfrm>
            <a:off x="1000778" y="3308461"/>
            <a:ext cx="1872469" cy="24369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FC633AC1-7D67-3102-3B57-84EF3CC01E6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49562" y="3252165"/>
            <a:ext cx="563297" cy="563297"/>
          </a:xfrm>
          <a:prstGeom prst="rect">
            <a:avLst/>
          </a:prstGeom>
        </p:spPr>
      </p:pic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ECAD00-1533-8727-E18A-FFCBF809B2FF}"/>
              </a:ext>
            </a:extLst>
          </p:cNvPr>
          <p:cNvSpPr txBox="1"/>
          <p:nvPr/>
        </p:nvSpPr>
        <p:spPr>
          <a:xfrm>
            <a:off x="987217" y="5460883"/>
            <a:ext cx="155655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PHY</a:t>
            </a:r>
            <a:r>
              <a:rPr lang="ja-JP" altLang="en-US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・</a:t>
            </a:r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MAC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1397ACD-948D-6150-9E99-301B0CAF394F}"/>
              </a:ext>
            </a:extLst>
          </p:cNvPr>
          <p:cNvSpPr txBox="1"/>
          <p:nvPr/>
        </p:nvSpPr>
        <p:spPr>
          <a:xfrm>
            <a:off x="775934" y="3292377"/>
            <a:ext cx="155655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Application</a:t>
            </a: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8223594C-54DB-93A3-A321-76A6BC5239AE}"/>
              </a:ext>
            </a:extLst>
          </p:cNvPr>
          <p:cNvCxnSpPr/>
          <p:nvPr/>
        </p:nvCxnSpPr>
        <p:spPr bwMode="auto">
          <a:xfrm flipV="1">
            <a:off x="1242388" y="4142577"/>
            <a:ext cx="0" cy="131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79A7D7F-D566-69C1-7670-9CEAC3CCA908}"/>
              </a:ext>
            </a:extLst>
          </p:cNvPr>
          <p:cNvSpPr txBox="1"/>
          <p:nvPr/>
        </p:nvSpPr>
        <p:spPr>
          <a:xfrm>
            <a:off x="-180528" y="4543684"/>
            <a:ext cx="164766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statistics info </a:t>
            </a:r>
          </a:p>
          <a:p>
            <a:pPr algn="ctr"/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of Lower layer 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96BC6B4-3E7E-3EE4-3C13-51106859A4CD}"/>
              </a:ext>
            </a:extLst>
          </p:cNvPr>
          <p:cNvSpPr txBox="1"/>
          <p:nvPr/>
        </p:nvSpPr>
        <p:spPr>
          <a:xfrm>
            <a:off x="1615677" y="5785519"/>
            <a:ext cx="64267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STA</a:t>
            </a: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520A3EA6-61C2-77DA-6F5E-894963F853FC}"/>
              </a:ext>
            </a:extLst>
          </p:cNvPr>
          <p:cNvCxnSpPr/>
          <p:nvPr/>
        </p:nvCxnSpPr>
        <p:spPr bwMode="auto">
          <a:xfrm>
            <a:off x="1490589" y="4152030"/>
            <a:ext cx="0" cy="13363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4623DB6-70FB-5C29-F62A-AA0640DDD52B}"/>
              </a:ext>
            </a:extLst>
          </p:cNvPr>
          <p:cNvSpPr txBox="1"/>
          <p:nvPr/>
        </p:nvSpPr>
        <p:spPr>
          <a:xfrm>
            <a:off x="1606511" y="4519673"/>
            <a:ext cx="221676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control</a:t>
            </a:r>
            <a:r>
              <a:rPr lang="ja-JP" altLang="en-US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 </a:t>
            </a:r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how</a:t>
            </a:r>
            <a:r>
              <a:rPr lang="ja-JP" altLang="en-US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 </a:t>
            </a:r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to</a:t>
            </a:r>
            <a:r>
              <a:rPr lang="ja-JP" altLang="en-US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 </a:t>
            </a:r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use</a:t>
            </a:r>
          </a:p>
          <a:p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Lower layer resources</a:t>
            </a: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E609856F-61F4-2B57-C401-8F205A96F8FB}"/>
              </a:ext>
            </a:extLst>
          </p:cNvPr>
          <p:cNvCxnSpPr/>
          <p:nvPr/>
        </p:nvCxnSpPr>
        <p:spPr bwMode="auto">
          <a:xfrm>
            <a:off x="1000779" y="4273489"/>
            <a:ext cx="1872468" cy="218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36" name="直線矢印コネクタ 5135">
            <a:extLst>
              <a:ext uri="{FF2B5EF4-FFF2-40B4-BE49-F238E27FC236}">
                <a16:creationId xmlns:a16="http://schemas.microsoft.com/office/drawing/2014/main" id="{193040E1-DFC4-7CEC-80F7-44216C9A41EF}"/>
              </a:ext>
            </a:extLst>
          </p:cNvPr>
          <p:cNvCxnSpPr/>
          <p:nvPr/>
        </p:nvCxnSpPr>
        <p:spPr bwMode="auto">
          <a:xfrm flipH="1">
            <a:off x="5050385" y="3428169"/>
            <a:ext cx="274377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44" name="テキスト ボックス 5143">
            <a:extLst>
              <a:ext uri="{FF2B5EF4-FFF2-40B4-BE49-F238E27FC236}">
                <a16:creationId xmlns:a16="http://schemas.microsoft.com/office/drawing/2014/main" id="{691708B7-A1F8-AEA3-C95F-70F4EDFFF680}"/>
              </a:ext>
            </a:extLst>
          </p:cNvPr>
          <p:cNvSpPr txBox="1"/>
          <p:nvPr/>
        </p:nvSpPr>
        <p:spPr>
          <a:xfrm>
            <a:off x="4632121" y="3230386"/>
            <a:ext cx="59628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Link1</a:t>
            </a:r>
          </a:p>
        </p:txBody>
      </p:sp>
      <p:sp>
        <p:nvSpPr>
          <p:cNvPr id="5145" name="テキスト ボックス 5144">
            <a:extLst>
              <a:ext uri="{FF2B5EF4-FFF2-40B4-BE49-F238E27FC236}">
                <a16:creationId xmlns:a16="http://schemas.microsoft.com/office/drawing/2014/main" id="{04B3E375-6D4F-B9E1-7E6A-094A9CED0DAE}"/>
              </a:ext>
            </a:extLst>
          </p:cNvPr>
          <p:cNvSpPr txBox="1"/>
          <p:nvPr/>
        </p:nvSpPr>
        <p:spPr>
          <a:xfrm>
            <a:off x="4635390" y="3522028"/>
            <a:ext cx="59628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Link2</a:t>
            </a:r>
          </a:p>
        </p:txBody>
      </p:sp>
      <p:sp>
        <p:nvSpPr>
          <p:cNvPr id="5146" name="テキスト ボックス 5145">
            <a:extLst>
              <a:ext uri="{FF2B5EF4-FFF2-40B4-BE49-F238E27FC236}">
                <a16:creationId xmlns:a16="http://schemas.microsoft.com/office/drawing/2014/main" id="{726C8E4D-D769-2F6F-CAA6-8033A34FFC89}"/>
              </a:ext>
            </a:extLst>
          </p:cNvPr>
          <p:cNvSpPr txBox="1"/>
          <p:nvPr/>
        </p:nvSpPr>
        <p:spPr>
          <a:xfrm>
            <a:off x="4635390" y="3840257"/>
            <a:ext cx="59628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Link3</a:t>
            </a:r>
          </a:p>
        </p:txBody>
      </p:sp>
      <p:cxnSp>
        <p:nvCxnSpPr>
          <p:cNvPr id="5150" name="直線矢印コネクタ 5149">
            <a:extLst>
              <a:ext uri="{FF2B5EF4-FFF2-40B4-BE49-F238E27FC236}">
                <a16:creationId xmlns:a16="http://schemas.microsoft.com/office/drawing/2014/main" id="{6A31E99A-FF2E-CB8E-49B1-39E8FF47C1E9}"/>
              </a:ext>
            </a:extLst>
          </p:cNvPr>
          <p:cNvCxnSpPr/>
          <p:nvPr/>
        </p:nvCxnSpPr>
        <p:spPr bwMode="auto">
          <a:xfrm flipH="1">
            <a:off x="5050385" y="3741651"/>
            <a:ext cx="274377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51" name="直線矢印コネクタ 5150">
            <a:extLst>
              <a:ext uri="{FF2B5EF4-FFF2-40B4-BE49-F238E27FC236}">
                <a16:creationId xmlns:a16="http://schemas.microsoft.com/office/drawing/2014/main" id="{ECCF5BFC-3B50-9A88-1495-D23041CF2BBF}"/>
              </a:ext>
            </a:extLst>
          </p:cNvPr>
          <p:cNvCxnSpPr/>
          <p:nvPr/>
        </p:nvCxnSpPr>
        <p:spPr bwMode="auto">
          <a:xfrm flipH="1">
            <a:off x="5050385" y="4039092"/>
            <a:ext cx="274377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AE05E94-83C0-401E-BF31-33FA7A6E3899}"/>
              </a:ext>
            </a:extLst>
          </p:cNvPr>
          <p:cNvSpPr txBox="1"/>
          <p:nvPr/>
        </p:nvSpPr>
        <p:spPr>
          <a:xfrm>
            <a:off x="1056855" y="3609510"/>
            <a:ext cx="545596" cy="2462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APP1</a:t>
            </a:r>
          </a:p>
        </p:txBody>
      </p:sp>
      <p:sp>
        <p:nvSpPr>
          <p:cNvPr id="5155" name="テキスト ボックス 5154">
            <a:extLst>
              <a:ext uri="{FF2B5EF4-FFF2-40B4-BE49-F238E27FC236}">
                <a16:creationId xmlns:a16="http://schemas.microsoft.com/office/drawing/2014/main" id="{63C0E867-A3C4-97BD-FCFF-DE8699C59FE4}"/>
              </a:ext>
            </a:extLst>
          </p:cNvPr>
          <p:cNvSpPr txBox="1"/>
          <p:nvPr/>
        </p:nvSpPr>
        <p:spPr>
          <a:xfrm>
            <a:off x="1698793" y="3607258"/>
            <a:ext cx="526754" cy="24622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APP2</a:t>
            </a:r>
          </a:p>
        </p:txBody>
      </p:sp>
      <p:sp>
        <p:nvSpPr>
          <p:cNvPr id="5156" name="テキスト ボックス 5155">
            <a:extLst>
              <a:ext uri="{FF2B5EF4-FFF2-40B4-BE49-F238E27FC236}">
                <a16:creationId xmlns:a16="http://schemas.microsoft.com/office/drawing/2014/main" id="{4048F362-8CCE-3716-244E-1DDDDB699E8C}"/>
              </a:ext>
            </a:extLst>
          </p:cNvPr>
          <p:cNvSpPr txBox="1"/>
          <p:nvPr/>
        </p:nvSpPr>
        <p:spPr>
          <a:xfrm>
            <a:off x="2332325" y="3614827"/>
            <a:ext cx="494239" cy="24622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APP3</a:t>
            </a:r>
          </a:p>
        </p:txBody>
      </p:sp>
      <p:sp>
        <p:nvSpPr>
          <p:cNvPr id="5160" name="テキスト ボックス 5159">
            <a:extLst>
              <a:ext uri="{FF2B5EF4-FFF2-40B4-BE49-F238E27FC236}">
                <a16:creationId xmlns:a16="http://schemas.microsoft.com/office/drawing/2014/main" id="{163B8F23-9DAE-8A29-D9B7-801ED738981F}"/>
              </a:ext>
            </a:extLst>
          </p:cNvPr>
          <p:cNvSpPr txBox="1"/>
          <p:nvPr/>
        </p:nvSpPr>
        <p:spPr>
          <a:xfrm>
            <a:off x="3981284" y="3142857"/>
            <a:ext cx="949219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Good but congested</a:t>
            </a:r>
          </a:p>
        </p:txBody>
      </p:sp>
      <p:sp>
        <p:nvSpPr>
          <p:cNvPr id="5161" name="テキスト ボックス 5160">
            <a:extLst>
              <a:ext uri="{FF2B5EF4-FFF2-40B4-BE49-F238E27FC236}">
                <a16:creationId xmlns:a16="http://schemas.microsoft.com/office/drawing/2014/main" id="{BF98C3C8-4EF7-EB15-EA51-BF24F933307B}"/>
              </a:ext>
            </a:extLst>
          </p:cNvPr>
          <p:cNvSpPr txBox="1"/>
          <p:nvPr/>
        </p:nvSpPr>
        <p:spPr>
          <a:xfrm>
            <a:off x="4275350" y="3840257"/>
            <a:ext cx="445581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Bad</a:t>
            </a:r>
          </a:p>
        </p:txBody>
      </p:sp>
      <p:sp>
        <p:nvSpPr>
          <p:cNvPr id="5162" name="正方形/長方形 5161">
            <a:extLst>
              <a:ext uri="{FF2B5EF4-FFF2-40B4-BE49-F238E27FC236}">
                <a16:creationId xmlns:a16="http://schemas.microsoft.com/office/drawing/2014/main" id="{08014F72-8176-509E-86E9-DE1A0E50721A}"/>
              </a:ext>
            </a:extLst>
          </p:cNvPr>
          <p:cNvSpPr/>
          <p:nvPr/>
        </p:nvSpPr>
        <p:spPr bwMode="auto">
          <a:xfrm>
            <a:off x="5414459" y="328213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63" name="正方形/長方形 5162">
            <a:extLst>
              <a:ext uri="{FF2B5EF4-FFF2-40B4-BE49-F238E27FC236}">
                <a16:creationId xmlns:a16="http://schemas.microsoft.com/office/drawing/2014/main" id="{7973D1FC-3676-C94E-6793-73974BFE4610}"/>
              </a:ext>
            </a:extLst>
          </p:cNvPr>
          <p:cNvSpPr/>
          <p:nvPr/>
        </p:nvSpPr>
        <p:spPr bwMode="auto">
          <a:xfrm>
            <a:off x="5509920" y="328213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64" name="正方形/長方形 5163">
            <a:extLst>
              <a:ext uri="{FF2B5EF4-FFF2-40B4-BE49-F238E27FC236}">
                <a16:creationId xmlns:a16="http://schemas.microsoft.com/office/drawing/2014/main" id="{6ADE47BA-D08D-0AE8-DBAE-63833FAAA647}"/>
              </a:ext>
            </a:extLst>
          </p:cNvPr>
          <p:cNvSpPr/>
          <p:nvPr/>
        </p:nvSpPr>
        <p:spPr bwMode="auto">
          <a:xfrm>
            <a:off x="5634857" y="328213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65" name="正方形/長方形 5164">
            <a:extLst>
              <a:ext uri="{FF2B5EF4-FFF2-40B4-BE49-F238E27FC236}">
                <a16:creationId xmlns:a16="http://schemas.microsoft.com/office/drawing/2014/main" id="{164C0C3F-878A-353B-69C8-6866E80FD34E}"/>
              </a:ext>
            </a:extLst>
          </p:cNvPr>
          <p:cNvSpPr/>
          <p:nvPr/>
        </p:nvSpPr>
        <p:spPr bwMode="auto">
          <a:xfrm>
            <a:off x="6023790" y="328213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66" name="正方形/長方形 5165">
            <a:extLst>
              <a:ext uri="{FF2B5EF4-FFF2-40B4-BE49-F238E27FC236}">
                <a16:creationId xmlns:a16="http://schemas.microsoft.com/office/drawing/2014/main" id="{1433A12C-FE3A-3021-47A9-279B88288040}"/>
              </a:ext>
            </a:extLst>
          </p:cNvPr>
          <p:cNvSpPr/>
          <p:nvPr/>
        </p:nvSpPr>
        <p:spPr bwMode="auto">
          <a:xfrm>
            <a:off x="5803392" y="3282139"/>
            <a:ext cx="75686" cy="14471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67" name="正方形/長方形 5166">
            <a:extLst>
              <a:ext uri="{FF2B5EF4-FFF2-40B4-BE49-F238E27FC236}">
                <a16:creationId xmlns:a16="http://schemas.microsoft.com/office/drawing/2014/main" id="{2A20EEF4-9934-F867-5605-C5E0E5490F0F}"/>
              </a:ext>
            </a:extLst>
          </p:cNvPr>
          <p:cNvSpPr/>
          <p:nvPr/>
        </p:nvSpPr>
        <p:spPr bwMode="auto">
          <a:xfrm>
            <a:off x="5923206" y="3282139"/>
            <a:ext cx="75686" cy="14471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68" name="正方形/長方形 5167">
            <a:extLst>
              <a:ext uri="{FF2B5EF4-FFF2-40B4-BE49-F238E27FC236}">
                <a16:creationId xmlns:a16="http://schemas.microsoft.com/office/drawing/2014/main" id="{89455F13-6F0E-57DD-5AF4-6ECB2451721D}"/>
              </a:ext>
            </a:extLst>
          </p:cNvPr>
          <p:cNvSpPr/>
          <p:nvPr/>
        </p:nvSpPr>
        <p:spPr bwMode="auto">
          <a:xfrm>
            <a:off x="6371739" y="3282139"/>
            <a:ext cx="75686" cy="144718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69" name="正方形/長方形 5168">
            <a:extLst>
              <a:ext uri="{FF2B5EF4-FFF2-40B4-BE49-F238E27FC236}">
                <a16:creationId xmlns:a16="http://schemas.microsoft.com/office/drawing/2014/main" id="{AB5859D8-6D04-46EB-36A7-BE7B90320284}"/>
              </a:ext>
            </a:extLst>
          </p:cNvPr>
          <p:cNvSpPr/>
          <p:nvPr/>
        </p:nvSpPr>
        <p:spPr bwMode="auto">
          <a:xfrm>
            <a:off x="7382497" y="3282139"/>
            <a:ext cx="75686" cy="144718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70" name="正方形/長方形 5169">
            <a:extLst>
              <a:ext uri="{FF2B5EF4-FFF2-40B4-BE49-F238E27FC236}">
                <a16:creationId xmlns:a16="http://schemas.microsoft.com/office/drawing/2014/main" id="{40E52C93-20DB-2E9D-D7B1-5116C3C270AF}"/>
              </a:ext>
            </a:extLst>
          </p:cNvPr>
          <p:cNvSpPr/>
          <p:nvPr/>
        </p:nvSpPr>
        <p:spPr bwMode="auto">
          <a:xfrm>
            <a:off x="6541885" y="328213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71" name="正方形/長方形 5170">
            <a:extLst>
              <a:ext uri="{FF2B5EF4-FFF2-40B4-BE49-F238E27FC236}">
                <a16:creationId xmlns:a16="http://schemas.microsoft.com/office/drawing/2014/main" id="{61824AB0-F833-409B-9A0F-C5BA758AA458}"/>
              </a:ext>
            </a:extLst>
          </p:cNvPr>
          <p:cNvSpPr/>
          <p:nvPr/>
        </p:nvSpPr>
        <p:spPr bwMode="auto">
          <a:xfrm>
            <a:off x="6637346" y="328213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72" name="正方形/長方形 5171">
            <a:extLst>
              <a:ext uri="{FF2B5EF4-FFF2-40B4-BE49-F238E27FC236}">
                <a16:creationId xmlns:a16="http://schemas.microsoft.com/office/drawing/2014/main" id="{98858463-4263-1711-5649-A966C5FBC4D2}"/>
              </a:ext>
            </a:extLst>
          </p:cNvPr>
          <p:cNvSpPr/>
          <p:nvPr/>
        </p:nvSpPr>
        <p:spPr bwMode="auto">
          <a:xfrm>
            <a:off x="6762283" y="328213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73" name="正方形/長方形 5172">
            <a:extLst>
              <a:ext uri="{FF2B5EF4-FFF2-40B4-BE49-F238E27FC236}">
                <a16:creationId xmlns:a16="http://schemas.microsoft.com/office/drawing/2014/main" id="{BCE34397-071B-C9DC-6F75-D2FCF1184E86}"/>
              </a:ext>
            </a:extLst>
          </p:cNvPr>
          <p:cNvSpPr/>
          <p:nvPr/>
        </p:nvSpPr>
        <p:spPr bwMode="auto">
          <a:xfrm>
            <a:off x="6972079" y="3282139"/>
            <a:ext cx="75686" cy="14471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74" name="正方形/長方形 5173">
            <a:extLst>
              <a:ext uri="{FF2B5EF4-FFF2-40B4-BE49-F238E27FC236}">
                <a16:creationId xmlns:a16="http://schemas.microsoft.com/office/drawing/2014/main" id="{57A82F32-44E5-D755-767D-3F1DC8DBAD83}"/>
              </a:ext>
            </a:extLst>
          </p:cNvPr>
          <p:cNvSpPr/>
          <p:nvPr/>
        </p:nvSpPr>
        <p:spPr bwMode="auto">
          <a:xfrm>
            <a:off x="7079047" y="3282139"/>
            <a:ext cx="75686" cy="14471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75" name="正方形/長方形 5174">
            <a:extLst>
              <a:ext uri="{FF2B5EF4-FFF2-40B4-BE49-F238E27FC236}">
                <a16:creationId xmlns:a16="http://schemas.microsoft.com/office/drawing/2014/main" id="{52304D4F-9F12-5FFF-0D67-4BDFF55FE4BB}"/>
              </a:ext>
            </a:extLst>
          </p:cNvPr>
          <p:cNvSpPr/>
          <p:nvPr/>
        </p:nvSpPr>
        <p:spPr bwMode="auto">
          <a:xfrm>
            <a:off x="6165361" y="328213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76" name="正方形/長方形 5175">
            <a:extLst>
              <a:ext uri="{FF2B5EF4-FFF2-40B4-BE49-F238E27FC236}">
                <a16:creationId xmlns:a16="http://schemas.microsoft.com/office/drawing/2014/main" id="{A6E28408-3621-68CA-98C1-070384BFFF97}"/>
              </a:ext>
            </a:extLst>
          </p:cNvPr>
          <p:cNvSpPr/>
          <p:nvPr/>
        </p:nvSpPr>
        <p:spPr bwMode="auto">
          <a:xfrm>
            <a:off x="6262964" y="328213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79" name="正方形/長方形 5178">
            <a:extLst>
              <a:ext uri="{FF2B5EF4-FFF2-40B4-BE49-F238E27FC236}">
                <a16:creationId xmlns:a16="http://schemas.microsoft.com/office/drawing/2014/main" id="{5A197DAF-43C7-F052-FA5A-492F8CD1D061}"/>
              </a:ext>
            </a:extLst>
          </p:cNvPr>
          <p:cNvSpPr/>
          <p:nvPr/>
        </p:nvSpPr>
        <p:spPr bwMode="auto">
          <a:xfrm>
            <a:off x="7207103" y="328213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80" name="正方形/長方形 5179">
            <a:extLst>
              <a:ext uri="{FF2B5EF4-FFF2-40B4-BE49-F238E27FC236}">
                <a16:creationId xmlns:a16="http://schemas.microsoft.com/office/drawing/2014/main" id="{7D5C9773-8F91-3FB5-B869-C95BC5CB3E0B}"/>
              </a:ext>
            </a:extLst>
          </p:cNvPr>
          <p:cNvSpPr/>
          <p:nvPr/>
        </p:nvSpPr>
        <p:spPr bwMode="auto">
          <a:xfrm>
            <a:off x="6872578" y="3282139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82" name="矢印: 下 5181">
            <a:extLst>
              <a:ext uri="{FF2B5EF4-FFF2-40B4-BE49-F238E27FC236}">
                <a16:creationId xmlns:a16="http://schemas.microsoft.com/office/drawing/2014/main" id="{C40008B7-1179-E39D-AE12-999F6E5FACBD}"/>
              </a:ext>
            </a:extLst>
          </p:cNvPr>
          <p:cNvSpPr/>
          <p:nvPr/>
        </p:nvSpPr>
        <p:spPr bwMode="auto">
          <a:xfrm>
            <a:off x="5292080" y="4108162"/>
            <a:ext cx="537870" cy="273482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3C7E846-A5CF-58BD-4110-B524D9BE5C74}"/>
              </a:ext>
            </a:extLst>
          </p:cNvPr>
          <p:cNvSpPr txBox="1"/>
          <p:nvPr/>
        </p:nvSpPr>
        <p:spPr>
          <a:xfrm>
            <a:off x="4077036" y="3541077"/>
            <a:ext cx="671638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Medium</a:t>
            </a: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64DA5D01-7F36-2B37-4D74-FB7DD10D96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907" y="1556792"/>
            <a:ext cx="8455952" cy="35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altLang="ja-JP" sz="2400" b="1" dirty="0">
                <a:ea typeface="ＭＳ Ｐゴシック" panose="020B0600070205080204" pitchFamily="50" charset="-128"/>
              </a:rPr>
              <a:t>Which application traffic should be mapped to which link ?</a:t>
            </a:r>
          </a:p>
          <a:p>
            <a:pPr marL="457200" lvl="1" indent="0">
              <a:buNone/>
            </a:pPr>
            <a:r>
              <a:rPr lang="en-US" altLang="ja-JP" sz="2400" b="1" dirty="0">
                <a:ea typeface="ＭＳ Ｐゴシック" panose="020B0600070205080204" pitchFamily="50" charset="-128"/>
              </a:rPr>
              <a:t>Higher layer decide it according to PHY information.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84E1A0F0-3D08-4722-C800-B9D073368091}"/>
              </a:ext>
            </a:extLst>
          </p:cNvPr>
          <p:cNvCxnSpPr/>
          <p:nvPr/>
        </p:nvCxnSpPr>
        <p:spPr bwMode="auto">
          <a:xfrm>
            <a:off x="1000779" y="5294705"/>
            <a:ext cx="187246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22" name="テキスト ボックス 5221">
            <a:extLst>
              <a:ext uri="{FF2B5EF4-FFF2-40B4-BE49-F238E27FC236}">
                <a16:creationId xmlns:a16="http://schemas.microsoft.com/office/drawing/2014/main" id="{3EC77C9D-5DFC-9F8F-A93C-84A1BA60BB1B}"/>
              </a:ext>
            </a:extLst>
          </p:cNvPr>
          <p:cNvSpPr txBox="1"/>
          <p:nvPr/>
        </p:nvSpPr>
        <p:spPr>
          <a:xfrm>
            <a:off x="8349878" y="3270880"/>
            <a:ext cx="64267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b="1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AP</a:t>
            </a:r>
          </a:p>
        </p:txBody>
      </p:sp>
      <p:cxnSp>
        <p:nvCxnSpPr>
          <p:cNvPr id="5127" name="直線矢印コネクタ 5126">
            <a:extLst>
              <a:ext uri="{FF2B5EF4-FFF2-40B4-BE49-F238E27FC236}">
                <a16:creationId xmlns:a16="http://schemas.microsoft.com/office/drawing/2014/main" id="{2130981C-747A-BA24-2450-E5B300017D11}"/>
              </a:ext>
            </a:extLst>
          </p:cNvPr>
          <p:cNvCxnSpPr/>
          <p:nvPr/>
        </p:nvCxnSpPr>
        <p:spPr bwMode="auto">
          <a:xfrm flipH="1">
            <a:off x="5050385" y="4611054"/>
            <a:ext cx="274377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8" name="直線矢印コネクタ 5127">
            <a:extLst>
              <a:ext uri="{FF2B5EF4-FFF2-40B4-BE49-F238E27FC236}">
                <a16:creationId xmlns:a16="http://schemas.microsoft.com/office/drawing/2014/main" id="{6E10C518-1E88-173F-2767-B60F21640050}"/>
              </a:ext>
            </a:extLst>
          </p:cNvPr>
          <p:cNvCxnSpPr/>
          <p:nvPr/>
        </p:nvCxnSpPr>
        <p:spPr bwMode="auto">
          <a:xfrm flipH="1">
            <a:off x="5050385" y="4924536"/>
            <a:ext cx="274377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29" name="直線矢印コネクタ 5128">
            <a:extLst>
              <a:ext uri="{FF2B5EF4-FFF2-40B4-BE49-F238E27FC236}">
                <a16:creationId xmlns:a16="http://schemas.microsoft.com/office/drawing/2014/main" id="{CC0FB925-8501-C11C-0F86-6B63F2DAFD81}"/>
              </a:ext>
            </a:extLst>
          </p:cNvPr>
          <p:cNvCxnSpPr/>
          <p:nvPr/>
        </p:nvCxnSpPr>
        <p:spPr bwMode="auto">
          <a:xfrm flipH="1">
            <a:off x="5050385" y="5221977"/>
            <a:ext cx="274377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30" name="正方形/長方形 5129">
            <a:extLst>
              <a:ext uri="{FF2B5EF4-FFF2-40B4-BE49-F238E27FC236}">
                <a16:creationId xmlns:a16="http://schemas.microsoft.com/office/drawing/2014/main" id="{D2BD4006-EA49-D406-8E82-03150E8C5CE7}"/>
              </a:ext>
            </a:extLst>
          </p:cNvPr>
          <p:cNvSpPr/>
          <p:nvPr/>
        </p:nvSpPr>
        <p:spPr bwMode="auto">
          <a:xfrm>
            <a:off x="5414459" y="4465024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31" name="正方形/長方形 5130">
            <a:extLst>
              <a:ext uri="{FF2B5EF4-FFF2-40B4-BE49-F238E27FC236}">
                <a16:creationId xmlns:a16="http://schemas.microsoft.com/office/drawing/2014/main" id="{12687607-D703-4F73-A526-A9809D5A279D}"/>
              </a:ext>
            </a:extLst>
          </p:cNvPr>
          <p:cNvSpPr/>
          <p:nvPr/>
        </p:nvSpPr>
        <p:spPr bwMode="auto">
          <a:xfrm>
            <a:off x="5509920" y="4465024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32" name="正方形/長方形 5131">
            <a:extLst>
              <a:ext uri="{FF2B5EF4-FFF2-40B4-BE49-F238E27FC236}">
                <a16:creationId xmlns:a16="http://schemas.microsoft.com/office/drawing/2014/main" id="{C3F2D5CA-0BB8-EE84-B862-D1647782BCE6}"/>
              </a:ext>
            </a:extLst>
          </p:cNvPr>
          <p:cNvSpPr/>
          <p:nvPr/>
        </p:nvSpPr>
        <p:spPr bwMode="auto">
          <a:xfrm>
            <a:off x="5634857" y="4465024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33" name="正方形/長方形 5132">
            <a:extLst>
              <a:ext uri="{FF2B5EF4-FFF2-40B4-BE49-F238E27FC236}">
                <a16:creationId xmlns:a16="http://schemas.microsoft.com/office/drawing/2014/main" id="{AE487945-92CB-4954-ED67-7C759C1E0DBC}"/>
              </a:ext>
            </a:extLst>
          </p:cNvPr>
          <p:cNvSpPr/>
          <p:nvPr/>
        </p:nvSpPr>
        <p:spPr bwMode="auto">
          <a:xfrm>
            <a:off x="6023790" y="4465024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37" name="正方形/長方形 5136">
            <a:extLst>
              <a:ext uri="{FF2B5EF4-FFF2-40B4-BE49-F238E27FC236}">
                <a16:creationId xmlns:a16="http://schemas.microsoft.com/office/drawing/2014/main" id="{BB4AB98F-2905-7F03-4A9A-273DB84FA671}"/>
              </a:ext>
            </a:extLst>
          </p:cNvPr>
          <p:cNvSpPr/>
          <p:nvPr/>
        </p:nvSpPr>
        <p:spPr bwMode="auto">
          <a:xfrm>
            <a:off x="6371739" y="5069701"/>
            <a:ext cx="75686" cy="144718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38" name="正方形/長方形 5137">
            <a:extLst>
              <a:ext uri="{FF2B5EF4-FFF2-40B4-BE49-F238E27FC236}">
                <a16:creationId xmlns:a16="http://schemas.microsoft.com/office/drawing/2014/main" id="{2B58F0EA-406B-C653-FEAE-7B6A91E61956}"/>
              </a:ext>
            </a:extLst>
          </p:cNvPr>
          <p:cNvSpPr/>
          <p:nvPr/>
        </p:nvSpPr>
        <p:spPr bwMode="auto">
          <a:xfrm>
            <a:off x="7382497" y="5069701"/>
            <a:ext cx="75686" cy="144718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39" name="正方形/長方形 5138">
            <a:extLst>
              <a:ext uri="{FF2B5EF4-FFF2-40B4-BE49-F238E27FC236}">
                <a16:creationId xmlns:a16="http://schemas.microsoft.com/office/drawing/2014/main" id="{0AD5A4B0-905C-972B-BEF5-12759D10188D}"/>
              </a:ext>
            </a:extLst>
          </p:cNvPr>
          <p:cNvSpPr/>
          <p:nvPr/>
        </p:nvSpPr>
        <p:spPr bwMode="auto">
          <a:xfrm>
            <a:off x="6541885" y="4465024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40" name="正方形/長方形 5139">
            <a:extLst>
              <a:ext uri="{FF2B5EF4-FFF2-40B4-BE49-F238E27FC236}">
                <a16:creationId xmlns:a16="http://schemas.microsoft.com/office/drawing/2014/main" id="{A57DBB62-3BC7-8F6B-C35A-BD4C821C88BE}"/>
              </a:ext>
            </a:extLst>
          </p:cNvPr>
          <p:cNvSpPr/>
          <p:nvPr/>
        </p:nvSpPr>
        <p:spPr bwMode="auto">
          <a:xfrm>
            <a:off x="6637346" y="4465024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41" name="正方形/長方形 5140">
            <a:extLst>
              <a:ext uri="{FF2B5EF4-FFF2-40B4-BE49-F238E27FC236}">
                <a16:creationId xmlns:a16="http://schemas.microsoft.com/office/drawing/2014/main" id="{8F6E28AA-48FB-FBE5-C5C6-565C6029CF17}"/>
              </a:ext>
            </a:extLst>
          </p:cNvPr>
          <p:cNvSpPr/>
          <p:nvPr/>
        </p:nvSpPr>
        <p:spPr bwMode="auto">
          <a:xfrm>
            <a:off x="6762283" y="4465024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47" name="正方形/長方形 5146">
            <a:extLst>
              <a:ext uri="{FF2B5EF4-FFF2-40B4-BE49-F238E27FC236}">
                <a16:creationId xmlns:a16="http://schemas.microsoft.com/office/drawing/2014/main" id="{54E12309-6643-182E-13B7-151AA53E027F}"/>
              </a:ext>
            </a:extLst>
          </p:cNvPr>
          <p:cNvSpPr/>
          <p:nvPr/>
        </p:nvSpPr>
        <p:spPr bwMode="auto">
          <a:xfrm>
            <a:off x="6165361" y="4465024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48" name="正方形/長方形 5147">
            <a:extLst>
              <a:ext uri="{FF2B5EF4-FFF2-40B4-BE49-F238E27FC236}">
                <a16:creationId xmlns:a16="http://schemas.microsoft.com/office/drawing/2014/main" id="{FD4200E6-3FC9-7E10-9E75-E2F2D3B11F4E}"/>
              </a:ext>
            </a:extLst>
          </p:cNvPr>
          <p:cNvSpPr/>
          <p:nvPr/>
        </p:nvSpPr>
        <p:spPr bwMode="auto">
          <a:xfrm>
            <a:off x="6262964" y="4465024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49" name="正方形/長方形 5148">
            <a:extLst>
              <a:ext uri="{FF2B5EF4-FFF2-40B4-BE49-F238E27FC236}">
                <a16:creationId xmlns:a16="http://schemas.microsoft.com/office/drawing/2014/main" id="{371AC440-B605-3E46-D99C-D51AFA526C0D}"/>
              </a:ext>
            </a:extLst>
          </p:cNvPr>
          <p:cNvSpPr/>
          <p:nvPr/>
        </p:nvSpPr>
        <p:spPr bwMode="auto">
          <a:xfrm>
            <a:off x="7207103" y="4465024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48" name="正方形/長方形 5247">
            <a:extLst>
              <a:ext uri="{FF2B5EF4-FFF2-40B4-BE49-F238E27FC236}">
                <a16:creationId xmlns:a16="http://schemas.microsoft.com/office/drawing/2014/main" id="{F7DBCBE1-1F7D-326F-A2AD-DD494102DB7D}"/>
              </a:ext>
            </a:extLst>
          </p:cNvPr>
          <p:cNvSpPr/>
          <p:nvPr/>
        </p:nvSpPr>
        <p:spPr bwMode="auto">
          <a:xfrm>
            <a:off x="6866192" y="4465024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84" name="テキスト ボックス 5283">
            <a:extLst>
              <a:ext uri="{FF2B5EF4-FFF2-40B4-BE49-F238E27FC236}">
                <a16:creationId xmlns:a16="http://schemas.microsoft.com/office/drawing/2014/main" id="{1CFB2BAA-6FE9-1A32-491E-A789CEE34BD0}"/>
              </a:ext>
            </a:extLst>
          </p:cNvPr>
          <p:cNvSpPr txBox="1"/>
          <p:nvPr/>
        </p:nvSpPr>
        <p:spPr>
          <a:xfrm>
            <a:off x="3851920" y="2929325"/>
            <a:ext cx="1308756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Signal Quality</a:t>
            </a:r>
          </a:p>
        </p:txBody>
      </p:sp>
      <p:sp>
        <p:nvSpPr>
          <p:cNvPr id="5285" name="テキスト ボックス 5284">
            <a:extLst>
              <a:ext uri="{FF2B5EF4-FFF2-40B4-BE49-F238E27FC236}">
                <a16:creationId xmlns:a16="http://schemas.microsoft.com/office/drawing/2014/main" id="{9B87B876-E3E6-BD2A-8A62-5C5CE0124DF6}"/>
              </a:ext>
            </a:extLst>
          </p:cNvPr>
          <p:cNvSpPr txBox="1"/>
          <p:nvPr/>
        </p:nvSpPr>
        <p:spPr>
          <a:xfrm>
            <a:off x="4632121" y="4410511"/>
            <a:ext cx="59628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Link1</a:t>
            </a:r>
          </a:p>
        </p:txBody>
      </p:sp>
      <p:sp>
        <p:nvSpPr>
          <p:cNvPr id="5286" name="テキスト ボックス 5285">
            <a:extLst>
              <a:ext uri="{FF2B5EF4-FFF2-40B4-BE49-F238E27FC236}">
                <a16:creationId xmlns:a16="http://schemas.microsoft.com/office/drawing/2014/main" id="{3ABF30A3-7DA0-4DC6-335B-CEDB77A57488}"/>
              </a:ext>
            </a:extLst>
          </p:cNvPr>
          <p:cNvSpPr txBox="1"/>
          <p:nvPr/>
        </p:nvSpPr>
        <p:spPr>
          <a:xfrm>
            <a:off x="4635390" y="4714853"/>
            <a:ext cx="59628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Link2</a:t>
            </a:r>
          </a:p>
        </p:txBody>
      </p:sp>
      <p:sp>
        <p:nvSpPr>
          <p:cNvPr id="5287" name="テキスト ボックス 5286">
            <a:extLst>
              <a:ext uri="{FF2B5EF4-FFF2-40B4-BE49-F238E27FC236}">
                <a16:creationId xmlns:a16="http://schemas.microsoft.com/office/drawing/2014/main" id="{A4A62B9B-1254-BC64-E442-C881315A7967}"/>
              </a:ext>
            </a:extLst>
          </p:cNvPr>
          <p:cNvSpPr txBox="1"/>
          <p:nvPr/>
        </p:nvSpPr>
        <p:spPr>
          <a:xfrm>
            <a:off x="4635390" y="5020382"/>
            <a:ext cx="59628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Link3</a:t>
            </a:r>
          </a:p>
        </p:txBody>
      </p:sp>
      <p:sp>
        <p:nvSpPr>
          <p:cNvPr id="5288" name="正方形/長方形 5287">
            <a:extLst>
              <a:ext uri="{FF2B5EF4-FFF2-40B4-BE49-F238E27FC236}">
                <a16:creationId xmlns:a16="http://schemas.microsoft.com/office/drawing/2014/main" id="{C95FEE32-7D7D-A34F-56BF-315365D76F01}"/>
              </a:ext>
            </a:extLst>
          </p:cNvPr>
          <p:cNvSpPr/>
          <p:nvPr/>
        </p:nvSpPr>
        <p:spPr bwMode="auto">
          <a:xfrm>
            <a:off x="5803392" y="4776039"/>
            <a:ext cx="75686" cy="14471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89" name="正方形/長方形 5288">
            <a:extLst>
              <a:ext uri="{FF2B5EF4-FFF2-40B4-BE49-F238E27FC236}">
                <a16:creationId xmlns:a16="http://schemas.microsoft.com/office/drawing/2014/main" id="{77D9F254-2BE1-E614-A938-6A47C4379F82}"/>
              </a:ext>
            </a:extLst>
          </p:cNvPr>
          <p:cNvSpPr/>
          <p:nvPr/>
        </p:nvSpPr>
        <p:spPr bwMode="auto">
          <a:xfrm>
            <a:off x="5923206" y="4776039"/>
            <a:ext cx="75686" cy="14471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90" name="正方形/長方形 5289">
            <a:extLst>
              <a:ext uri="{FF2B5EF4-FFF2-40B4-BE49-F238E27FC236}">
                <a16:creationId xmlns:a16="http://schemas.microsoft.com/office/drawing/2014/main" id="{BC475C0F-ACBF-419B-FC0B-640975F0AB6A}"/>
              </a:ext>
            </a:extLst>
          </p:cNvPr>
          <p:cNvSpPr/>
          <p:nvPr/>
        </p:nvSpPr>
        <p:spPr bwMode="auto">
          <a:xfrm>
            <a:off x="6959233" y="4776039"/>
            <a:ext cx="75686" cy="14471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91" name="正方形/長方形 5290">
            <a:extLst>
              <a:ext uri="{FF2B5EF4-FFF2-40B4-BE49-F238E27FC236}">
                <a16:creationId xmlns:a16="http://schemas.microsoft.com/office/drawing/2014/main" id="{60A17004-7DC2-C0EB-D3E7-2DA028C3A8D7}"/>
              </a:ext>
            </a:extLst>
          </p:cNvPr>
          <p:cNvSpPr/>
          <p:nvPr/>
        </p:nvSpPr>
        <p:spPr bwMode="auto">
          <a:xfrm>
            <a:off x="7079047" y="4776039"/>
            <a:ext cx="75686" cy="144718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5292" name="図 5291">
            <a:extLst>
              <a:ext uri="{FF2B5EF4-FFF2-40B4-BE49-F238E27FC236}">
                <a16:creationId xmlns:a16="http://schemas.microsoft.com/office/drawing/2014/main" id="{170EAEFD-C6F3-DB0E-4C27-973EDAC94274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049562" y="4476301"/>
            <a:ext cx="563297" cy="563297"/>
          </a:xfrm>
          <a:prstGeom prst="rect">
            <a:avLst/>
          </a:prstGeom>
        </p:spPr>
      </p:pic>
      <p:sp>
        <p:nvSpPr>
          <p:cNvPr id="5293" name="テキスト ボックス 5292">
            <a:extLst>
              <a:ext uri="{FF2B5EF4-FFF2-40B4-BE49-F238E27FC236}">
                <a16:creationId xmlns:a16="http://schemas.microsoft.com/office/drawing/2014/main" id="{CD633E04-67A9-451B-CD6C-BB520FE39094}"/>
              </a:ext>
            </a:extLst>
          </p:cNvPr>
          <p:cNvSpPr txBox="1"/>
          <p:nvPr/>
        </p:nvSpPr>
        <p:spPr>
          <a:xfrm>
            <a:off x="8349878" y="4495016"/>
            <a:ext cx="64267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b="1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AP</a:t>
            </a:r>
          </a:p>
        </p:txBody>
      </p:sp>
      <p:sp>
        <p:nvSpPr>
          <p:cNvPr id="5350" name="Rectangle 3">
            <a:extLst>
              <a:ext uri="{FF2B5EF4-FFF2-40B4-BE49-F238E27FC236}">
                <a16:creationId xmlns:a16="http://schemas.microsoft.com/office/drawing/2014/main" id="{3D80440A-0426-BE84-C1D7-9DB7873984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31418" y="4050188"/>
            <a:ext cx="3397535" cy="35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en-US" altLang="ja-JP" sz="1400" dirty="0">
                <a:ea typeface="ＭＳ Ｐゴシック" panose="020B0600070205080204" pitchFamily="50" charset="-128"/>
              </a:rPr>
              <a:t>map an application to an appropriate link</a:t>
            </a:r>
          </a:p>
        </p:txBody>
      </p:sp>
      <p:pic>
        <p:nvPicPr>
          <p:cNvPr id="5353" name="Picture 84">
            <a:extLst>
              <a:ext uri="{FF2B5EF4-FFF2-40B4-BE49-F238E27FC236}">
                <a16:creationId xmlns:a16="http://schemas.microsoft.com/office/drawing/2014/main" id="{2E1B5D84-71EE-9F01-2F27-BEA12ADC7416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0433" y="3425347"/>
            <a:ext cx="479559" cy="40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54" name="Picture 84">
            <a:extLst>
              <a:ext uri="{FF2B5EF4-FFF2-40B4-BE49-F238E27FC236}">
                <a16:creationId xmlns:a16="http://schemas.microsoft.com/office/drawing/2014/main" id="{93A37A2F-6896-841E-0D92-8865EAC23B9C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0433" y="4596566"/>
            <a:ext cx="479559" cy="40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57" name="テキスト ボックス 5356">
            <a:extLst>
              <a:ext uri="{FF2B5EF4-FFF2-40B4-BE49-F238E27FC236}">
                <a16:creationId xmlns:a16="http://schemas.microsoft.com/office/drawing/2014/main" id="{243E2F8C-D4EB-8458-5A82-DF6845DF9E6D}"/>
              </a:ext>
            </a:extLst>
          </p:cNvPr>
          <p:cNvSpPr txBox="1"/>
          <p:nvPr/>
        </p:nvSpPr>
        <p:spPr>
          <a:xfrm>
            <a:off x="3449342" y="3212976"/>
            <a:ext cx="64267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b="1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STA</a:t>
            </a:r>
          </a:p>
        </p:txBody>
      </p:sp>
      <p:sp>
        <p:nvSpPr>
          <p:cNvPr id="5358" name="テキスト ボックス 5357">
            <a:extLst>
              <a:ext uri="{FF2B5EF4-FFF2-40B4-BE49-F238E27FC236}">
                <a16:creationId xmlns:a16="http://schemas.microsoft.com/office/drawing/2014/main" id="{A0BEDB76-6A5F-F926-BD40-3F006AEAA26D}"/>
              </a:ext>
            </a:extLst>
          </p:cNvPr>
          <p:cNvSpPr txBox="1"/>
          <p:nvPr/>
        </p:nvSpPr>
        <p:spPr>
          <a:xfrm>
            <a:off x="3449342" y="4960672"/>
            <a:ext cx="64267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b="1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STA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5D8A33AB-8E16-939E-8629-277880D6B505}"/>
              </a:ext>
            </a:extLst>
          </p:cNvPr>
          <p:cNvSpPr/>
          <p:nvPr/>
        </p:nvSpPr>
        <p:spPr bwMode="auto">
          <a:xfrm>
            <a:off x="1914276" y="3887293"/>
            <a:ext cx="921855" cy="474273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AI/ML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86346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D739504-CA9E-CBA2-4A9A-86FF3D68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r>
              <a:rPr lang="en-US" altLang="ja-JP" dirty="0"/>
              <a:t>November 2023</a:t>
            </a:r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03D26610-B6D3-CCB1-F01C-293A9CAAC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077200" y="6558806"/>
            <a:ext cx="466725" cy="182562"/>
          </a:xfrm>
        </p:spPr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53FDD4B0-2FCB-1A35-E141-5E58B69C7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16347" y="4878408"/>
            <a:ext cx="530225" cy="182562"/>
          </a:xfrm>
        </p:spPr>
        <p:txBody>
          <a:bodyPr/>
          <a:lstStyle/>
          <a:p>
            <a:r>
              <a:rPr lang="en-US" altLang="ja-JP"/>
              <a:t>Slide </a:t>
            </a:r>
            <a:fld id="{A91788E5-D623-4462-BB9B-43696DA0CD2B}" type="slidenum">
              <a:rPr lang="en-US" altLang="ja-JP"/>
              <a:pPr/>
              <a:t>8</a:t>
            </a:fld>
            <a:endParaRPr lang="en-US" altLang="ja-JP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94BCB5A-FFFB-F9E4-C8B0-3BFFF0183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49434"/>
            <a:ext cx="7772400" cy="696640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Scenario2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ACD992B-E27D-8B09-1C08-DB88918E3A6E}"/>
              </a:ext>
            </a:extLst>
          </p:cNvPr>
          <p:cNvSpPr/>
          <p:nvPr/>
        </p:nvSpPr>
        <p:spPr bwMode="auto">
          <a:xfrm>
            <a:off x="1000778" y="3164445"/>
            <a:ext cx="1872469" cy="243694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83ECAD00-1533-8727-E18A-FFCBF809B2FF}"/>
              </a:ext>
            </a:extLst>
          </p:cNvPr>
          <p:cNvSpPr txBox="1"/>
          <p:nvPr/>
        </p:nvSpPr>
        <p:spPr>
          <a:xfrm>
            <a:off x="987217" y="5316867"/>
            <a:ext cx="155655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PHY</a:t>
            </a:r>
            <a:r>
              <a:rPr lang="ja-JP" altLang="en-US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・</a:t>
            </a:r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MAC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31397ACD-948D-6150-9E99-301B0CAF394F}"/>
              </a:ext>
            </a:extLst>
          </p:cNvPr>
          <p:cNvSpPr txBox="1"/>
          <p:nvPr/>
        </p:nvSpPr>
        <p:spPr>
          <a:xfrm>
            <a:off x="775934" y="3148361"/>
            <a:ext cx="1556552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Application</a:t>
            </a:r>
          </a:p>
        </p:txBody>
      </p: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8223594C-54DB-93A3-A321-76A6BC5239AE}"/>
              </a:ext>
            </a:extLst>
          </p:cNvPr>
          <p:cNvCxnSpPr/>
          <p:nvPr/>
        </p:nvCxnSpPr>
        <p:spPr bwMode="auto">
          <a:xfrm flipV="1">
            <a:off x="1242388" y="3998561"/>
            <a:ext cx="0" cy="13190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F79A7D7F-D566-69C1-7670-9CEAC3CCA908}"/>
              </a:ext>
            </a:extLst>
          </p:cNvPr>
          <p:cNvSpPr txBox="1"/>
          <p:nvPr/>
        </p:nvSpPr>
        <p:spPr>
          <a:xfrm>
            <a:off x="-180528" y="4399668"/>
            <a:ext cx="1647666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statistics info </a:t>
            </a:r>
          </a:p>
          <a:p>
            <a:pPr algn="ctr"/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of Lower layer </a:t>
            </a: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996BC6B4-3E7E-3EE4-3C13-51106859A4CD}"/>
              </a:ext>
            </a:extLst>
          </p:cNvPr>
          <p:cNvSpPr txBox="1"/>
          <p:nvPr/>
        </p:nvSpPr>
        <p:spPr>
          <a:xfrm>
            <a:off x="1615677" y="5641503"/>
            <a:ext cx="642670" cy="30777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STA</a:t>
            </a:r>
          </a:p>
        </p:txBody>
      </p:sp>
      <p:cxnSp>
        <p:nvCxnSpPr>
          <p:cNvPr id="24" name="直線矢印コネクタ 23">
            <a:extLst>
              <a:ext uri="{FF2B5EF4-FFF2-40B4-BE49-F238E27FC236}">
                <a16:creationId xmlns:a16="http://schemas.microsoft.com/office/drawing/2014/main" id="{520A3EA6-61C2-77DA-6F5E-894963F853FC}"/>
              </a:ext>
            </a:extLst>
          </p:cNvPr>
          <p:cNvCxnSpPr/>
          <p:nvPr/>
        </p:nvCxnSpPr>
        <p:spPr bwMode="auto">
          <a:xfrm>
            <a:off x="1490589" y="4008014"/>
            <a:ext cx="0" cy="133631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24623DB6-70FB-5C29-F62A-AA0640DDD52B}"/>
              </a:ext>
            </a:extLst>
          </p:cNvPr>
          <p:cNvSpPr txBox="1"/>
          <p:nvPr/>
        </p:nvSpPr>
        <p:spPr>
          <a:xfrm>
            <a:off x="1606511" y="4375657"/>
            <a:ext cx="2216768" cy="52322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control</a:t>
            </a:r>
            <a:r>
              <a:rPr lang="ja-JP" altLang="en-US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 </a:t>
            </a:r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how</a:t>
            </a:r>
            <a:r>
              <a:rPr lang="ja-JP" altLang="en-US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 </a:t>
            </a:r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to</a:t>
            </a:r>
            <a:r>
              <a:rPr lang="ja-JP" altLang="en-US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 </a:t>
            </a:r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use</a:t>
            </a:r>
          </a:p>
          <a:p>
            <a:r>
              <a:rPr lang="en-US" altLang="ja-JP" sz="14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Lower layer resources</a:t>
            </a:r>
          </a:p>
        </p:txBody>
      </p:sp>
      <p:cxnSp>
        <p:nvCxnSpPr>
          <p:cNvPr id="28" name="直線コネクタ 27">
            <a:extLst>
              <a:ext uri="{FF2B5EF4-FFF2-40B4-BE49-F238E27FC236}">
                <a16:creationId xmlns:a16="http://schemas.microsoft.com/office/drawing/2014/main" id="{E609856F-61F4-2B57-C401-8F205A96F8FB}"/>
              </a:ext>
            </a:extLst>
          </p:cNvPr>
          <p:cNvCxnSpPr/>
          <p:nvPr/>
        </p:nvCxnSpPr>
        <p:spPr bwMode="auto">
          <a:xfrm>
            <a:off x="1000779" y="4129473"/>
            <a:ext cx="1872468" cy="2185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EAE05E94-83C0-401E-BF31-33FA7A6E3899}"/>
              </a:ext>
            </a:extLst>
          </p:cNvPr>
          <p:cNvSpPr txBox="1"/>
          <p:nvPr/>
        </p:nvSpPr>
        <p:spPr>
          <a:xfrm>
            <a:off x="1056855" y="3465494"/>
            <a:ext cx="545596" cy="24622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APP1</a:t>
            </a:r>
          </a:p>
        </p:txBody>
      </p:sp>
      <p:sp>
        <p:nvSpPr>
          <p:cNvPr id="5155" name="テキスト ボックス 5154">
            <a:extLst>
              <a:ext uri="{FF2B5EF4-FFF2-40B4-BE49-F238E27FC236}">
                <a16:creationId xmlns:a16="http://schemas.microsoft.com/office/drawing/2014/main" id="{63C0E867-A3C4-97BD-FCFF-DE8699C59FE4}"/>
              </a:ext>
            </a:extLst>
          </p:cNvPr>
          <p:cNvSpPr txBox="1"/>
          <p:nvPr/>
        </p:nvSpPr>
        <p:spPr>
          <a:xfrm>
            <a:off x="1698793" y="3463242"/>
            <a:ext cx="526754" cy="246221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APP2</a:t>
            </a:r>
          </a:p>
        </p:txBody>
      </p:sp>
      <p:sp>
        <p:nvSpPr>
          <p:cNvPr id="5156" name="テキスト ボックス 5155">
            <a:extLst>
              <a:ext uri="{FF2B5EF4-FFF2-40B4-BE49-F238E27FC236}">
                <a16:creationId xmlns:a16="http://schemas.microsoft.com/office/drawing/2014/main" id="{4048F362-8CCE-3716-244E-1DDDDB699E8C}"/>
              </a:ext>
            </a:extLst>
          </p:cNvPr>
          <p:cNvSpPr txBox="1"/>
          <p:nvPr/>
        </p:nvSpPr>
        <p:spPr>
          <a:xfrm>
            <a:off x="2332325" y="3470811"/>
            <a:ext cx="494239" cy="24622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00" dirty="0">
                <a:solidFill>
                  <a:schemeClr val="bg1"/>
                </a:solidFill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APP3</a:t>
            </a:r>
          </a:p>
        </p:txBody>
      </p:sp>
      <p:cxnSp>
        <p:nvCxnSpPr>
          <p:cNvPr id="20" name="直線コネクタ 19">
            <a:extLst>
              <a:ext uri="{FF2B5EF4-FFF2-40B4-BE49-F238E27FC236}">
                <a16:creationId xmlns:a16="http://schemas.microsoft.com/office/drawing/2014/main" id="{84E1A0F0-3D08-4722-C800-B9D073368091}"/>
              </a:ext>
            </a:extLst>
          </p:cNvPr>
          <p:cNvCxnSpPr/>
          <p:nvPr/>
        </p:nvCxnSpPr>
        <p:spPr bwMode="auto">
          <a:xfrm>
            <a:off x="1000779" y="5150689"/>
            <a:ext cx="187246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177" name="Rectangle 3">
            <a:extLst>
              <a:ext uri="{FF2B5EF4-FFF2-40B4-BE49-F238E27FC236}">
                <a16:creationId xmlns:a16="http://schemas.microsoft.com/office/drawing/2014/main" id="{981618E5-BE81-D6E1-E1B2-4F7845C1AB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1645" y="1545196"/>
            <a:ext cx="8092280" cy="35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altLang="ja-JP" sz="2400" b="1" dirty="0">
                <a:ea typeface="ＭＳ Ｐゴシック" panose="020B0600070205080204" pitchFamily="50" charset="-128"/>
              </a:rPr>
              <a:t>Higher layer changes application traffic characteristics according to PHY information</a:t>
            </a:r>
          </a:p>
          <a:p>
            <a:pPr marL="0" indent="0">
              <a:buNone/>
            </a:pPr>
            <a:endParaRPr lang="en-US" altLang="ja-JP" sz="2800" dirty="0">
              <a:ea typeface="ＭＳ Ｐゴシック" panose="020B0600070205080204" pitchFamily="50" charset="-128"/>
            </a:endParaRPr>
          </a:p>
        </p:txBody>
      </p:sp>
      <p:pic>
        <p:nvPicPr>
          <p:cNvPr id="5294" name="図 5293">
            <a:extLst>
              <a:ext uri="{FF2B5EF4-FFF2-40B4-BE49-F238E27FC236}">
                <a16:creationId xmlns:a16="http://schemas.microsoft.com/office/drawing/2014/main" id="{E151976C-C1CA-4544-80C6-E1F05421FE5B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67067" y="3121660"/>
            <a:ext cx="563297" cy="563297"/>
          </a:xfrm>
          <a:prstGeom prst="rect">
            <a:avLst/>
          </a:prstGeom>
        </p:spPr>
      </p:pic>
      <p:cxnSp>
        <p:nvCxnSpPr>
          <p:cNvPr id="5295" name="直線矢印コネクタ 5294">
            <a:extLst>
              <a:ext uri="{FF2B5EF4-FFF2-40B4-BE49-F238E27FC236}">
                <a16:creationId xmlns:a16="http://schemas.microsoft.com/office/drawing/2014/main" id="{17B76AD3-CC6E-4A5B-B014-CCD309DB76FC}"/>
              </a:ext>
            </a:extLst>
          </p:cNvPr>
          <p:cNvCxnSpPr/>
          <p:nvPr/>
        </p:nvCxnSpPr>
        <p:spPr bwMode="auto">
          <a:xfrm flipH="1">
            <a:off x="5174144" y="3351707"/>
            <a:ext cx="274377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96" name="テキスト ボックス 5295">
            <a:extLst>
              <a:ext uri="{FF2B5EF4-FFF2-40B4-BE49-F238E27FC236}">
                <a16:creationId xmlns:a16="http://schemas.microsoft.com/office/drawing/2014/main" id="{2991AC40-8236-5723-7D33-999D49FC14CA}"/>
              </a:ext>
            </a:extLst>
          </p:cNvPr>
          <p:cNvSpPr txBox="1"/>
          <p:nvPr/>
        </p:nvSpPr>
        <p:spPr>
          <a:xfrm>
            <a:off x="4755880" y="3160274"/>
            <a:ext cx="59628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Link1</a:t>
            </a:r>
          </a:p>
        </p:txBody>
      </p:sp>
      <p:sp>
        <p:nvSpPr>
          <p:cNvPr id="5297" name="テキスト ボックス 5296">
            <a:extLst>
              <a:ext uri="{FF2B5EF4-FFF2-40B4-BE49-F238E27FC236}">
                <a16:creationId xmlns:a16="http://schemas.microsoft.com/office/drawing/2014/main" id="{6D17E6D5-353F-5EF6-1E91-CD60D78AB70F}"/>
              </a:ext>
            </a:extLst>
          </p:cNvPr>
          <p:cNvSpPr txBox="1"/>
          <p:nvPr/>
        </p:nvSpPr>
        <p:spPr>
          <a:xfrm>
            <a:off x="4759149" y="3462326"/>
            <a:ext cx="596285" cy="29792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Link2</a:t>
            </a:r>
          </a:p>
        </p:txBody>
      </p:sp>
      <p:cxnSp>
        <p:nvCxnSpPr>
          <p:cNvPr id="5298" name="直線矢印コネクタ 5297">
            <a:extLst>
              <a:ext uri="{FF2B5EF4-FFF2-40B4-BE49-F238E27FC236}">
                <a16:creationId xmlns:a16="http://schemas.microsoft.com/office/drawing/2014/main" id="{8ED7785E-BBDF-8CEA-EE6D-DFF428B9F2C8}"/>
              </a:ext>
            </a:extLst>
          </p:cNvPr>
          <p:cNvCxnSpPr/>
          <p:nvPr/>
        </p:nvCxnSpPr>
        <p:spPr bwMode="auto">
          <a:xfrm flipH="1">
            <a:off x="5174144" y="3665189"/>
            <a:ext cx="274377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00" name="正方形/長方形 5299">
            <a:extLst>
              <a:ext uri="{FF2B5EF4-FFF2-40B4-BE49-F238E27FC236}">
                <a16:creationId xmlns:a16="http://schemas.microsoft.com/office/drawing/2014/main" id="{725DD2FF-879A-060B-1F50-EAB0A75E8533}"/>
              </a:ext>
            </a:extLst>
          </p:cNvPr>
          <p:cNvSpPr/>
          <p:nvPr/>
        </p:nvSpPr>
        <p:spPr bwMode="auto">
          <a:xfrm>
            <a:off x="5538218" y="3205677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02" name="正方形/長方形 5301">
            <a:extLst>
              <a:ext uri="{FF2B5EF4-FFF2-40B4-BE49-F238E27FC236}">
                <a16:creationId xmlns:a16="http://schemas.microsoft.com/office/drawing/2014/main" id="{62B5956F-A3BC-2087-D810-F9FFA4B6E9D7}"/>
              </a:ext>
            </a:extLst>
          </p:cNvPr>
          <p:cNvSpPr/>
          <p:nvPr/>
        </p:nvSpPr>
        <p:spPr bwMode="auto">
          <a:xfrm>
            <a:off x="5827618" y="3205677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08" name="正方形/長方形 5307">
            <a:extLst>
              <a:ext uri="{FF2B5EF4-FFF2-40B4-BE49-F238E27FC236}">
                <a16:creationId xmlns:a16="http://schemas.microsoft.com/office/drawing/2014/main" id="{D567EC61-27A7-7625-BB0C-87C4C6C17592}"/>
              </a:ext>
            </a:extLst>
          </p:cNvPr>
          <p:cNvSpPr/>
          <p:nvPr/>
        </p:nvSpPr>
        <p:spPr bwMode="auto">
          <a:xfrm>
            <a:off x="6985218" y="3205677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10" name="正方形/長方形 5309">
            <a:extLst>
              <a:ext uri="{FF2B5EF4-FFF2-40B4-BE49-F238E27FC236}">
                <a16:creationId xmlns:a16="http://schemas.microsoft.com/office/drawing/2014/main" id="{A9F4A7E6-7D76-56AF-6142-37E15D386C76}"/>
              </a:ext>
            </a:extLst>
          </p:cNvPr>
          <p:cNvSpPr/>
          <p:nvPr/>
        </p:nvSpPr>
        <p:spPr bwMode="auto">
          <a:xfrm>
            <a:off x="7274618" y="3205677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13" name="正方形/長方形 5312">
            <a:extLst>
              <a:ext uri="{FF2B5EF4-FFF2-40B4-BE49-F238E27FC236}">
                <a16:creationId xmlns:a16="http://schemas.microsoft.com/office/drawing/2014/main" id="{EF9D736F-3299-F09B-2B23-469573D3F481}"/>
              </a:ext>
            </a:extLst>
          </p:cNvPr>
          <p:cNvSpPr/>
          <p:nvPr/>
        </p:nvSpPr>
        <p:spPr bwMode="auto">
          <a:xfrm>
            <a:off x="6406418" y="3205677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15" name="正方形/長方形 5314">
            <a:extLst>
              <a:ext uri="{FF2B5EF4-FFF2-40B4-BE49-F238E27FC236}">
                <a16:creationId xmlns:a16="http://schemas.microsoft.com/office/drawing/2014/main" id="{0528AD57-C6C2-FBFA-6C4F-D4A8E2B1177C}"/>
              </a:ext>
            </a:extLst>
          </p:cNvPr>
          <p:cNvSpPr/>
          <p:nvPr/>
        </p:nvSpPr>
        <p:spPr bwMode="auto">
          <a:xfrm>
            <a:off x="7564017" y="3205677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17" name="テキスト ボックス 5316">
            <a:extLst>
              <a:ext uri="{FF2B5EF4-FFF2-40B4-BE49-F238E27FC236}">
                <a16:creationId xmlns:a16="http://schemas.microsoft.com/office/drawing/2014/main" id="{FFCDDF58-2BD5-968F-AFE3-9D9318FC2442}"/>
              </a:ext>
            </a:extLst>
          </p:cNvPr>
          <p:cNvSpPr txBox="1"/>
          <p:nvPr/>
        </p:nvSpPr>
        <p:spPr>
          <a:xfrm>
            <a:off x="4200795" y="3464615"/>
            <a:ext cx="671638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bad</a:t>
            </a:r>
          </a:p>
        </p:txBody>
      </p:sp>
      <p:sp>
        <p:nvSpPr>
          <p:cNvPr id="5318" name="テキスト ボックス 5317">
            <a:extLst>
              <a:ext uri="{FF2B5EF4-FFF2-40B4-BE49-F238E27FC236}">
                <a16:creationId xmlns:a16="http://schemas.microsoft.com/office/drawing/2014/main" id="{BFD2A985-01B5-72F6-01A5-1AA426DB26B1}"/>
              </a:ext>
            </a:extLst>
          </p:cNvPr>
          <p:cNvSpPr txBox="1"/>
          <p:nvPr/>
        </p:nvSpPr>
        <p:spPr>
          <a:xfrm>
            <a:off x="8456466" y="3147231"/>
            <a:ext cx="64267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b="1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AP</a:t>
            </a:r>
          </a:p>
        </p:txBody>
      </p:sp>
      <p:sp>
        <p:nvSpPr>
          <p:cNvPr id="5319" name="テキスト ボックス 5318">
            <a:extLst>
              <a:ext uri="{FF2B5EF4-FFF2-40B4-BE49-F238E27FC236}">
                <a16:creationId xmlns:a16="http://schemas.microsoft.com/office/drawing/2014/main" id="{F472355D-4DD1-77BF-3BD3-6E83B19A6FFB}"/>
              </a:ext>
            </a:extLst>
          </p:cNvPr>
          <p:cNvSpPr txBox="1"/>
          <p:nvPr/>
        </p:nvSpPr>
        <p:spPr>
          <a:xfrm>
            <a:off x="3890017" y="3148107"/>
            <a:ext cx="1308756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Signal Quality</a:t>
            </a:r>
          </a:p>
        </p:txBody>
      </p:sp>
      <p:sp>
        <p:nvSpPr>
          <p:cNvPr id="5321" name="正方形/長方形 5320">
            <a:extLst>
              <a:ext uri="{FF2B5EF4-FFF2-40B4-BE49-F238E27FC236}">
                <a16:creationId xmlns:a16="http://schemas.microsoft.com/office/drawing/2014/main" id="{687B57F3-0DB9-0C43-5E3C-A81F2A7D496B}"/>
              </a:ext>
            </a:extLst>
          </p:cNvPr>
          <p:cNvSpPr/>
          <p:nvPr/>
        </p:nvSpPr>
        <p:spPr bwMode="auto">
          <a:xfrm>
            <a:off x="6117018" y="3205677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24" name="正方形/長方形 5323">
            <a:extLst>
              <a:ext uri="{FF2B5EF4-FFF2-40B4-BE49-F238E27FC236}">
                <a16:creationId xmlns:a16="http://schemas.microsoft.com/office/drawing/2014/main" id="{3888C9A0-977A-984E-0ABB-F64C11C03426}"/>
              </a:ext>
            </a:extLst>
          </p:cNvPr>
          <p:cNvSpPr/>
          <p:nvPr/>
        </p:nvSpPr>
        <p:spPr bwMode="auto">
          <a:xfrm>
            <a:off x="6695818" y="3205677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cxnSp>
        <p:nvCxnSpPr>
          <p:cNvPr id="5327" name="直線矢印コネクタ 5326">
            <a:extLst>
              <a:ext uri="{FF2B5EF4-FFF2-40B4-BE49-F238E27FC236}">
                <a16:creationId xmlns:a16="http://schemas.microsoft.com/office/drawing/2014/main" id="{62E6E011-3DC1-5DEF-071D-FDDC03598190}"/>
              </a:ext>
            </a:extLst>
          </p:cNvPr>
          <p:cNvCxnSpPr/>
          <p:nvPr/>
        </p:nvCxnSpPr>
        <p:spPr bwMode="auto">
          <a:xfrm flipH="1">
            <a:off x="5174144" y="4457013"/>
            <a:ext cx="274377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28" name="テキスト ボックス 5327">
            <a:extLst>
              <a:ext uri="{FF2B5EF4-FFF2-40B4-BE49-F238E27FC236}">
                <a16:creationId xmlns:a16="http://schemas.microsoft.com/office/drawing/2014/main" id="{3D59FA42-114D-BC77-F730-BDFAFB94357C}"/>
              </a:ext>
            </a:extLst>
          </p:cNvPr>
          <p:cNvSpPr txBox="1"/>
          <p:nvPr/>
        </p:nvSpPr>
        <p:spPr>
          <a:xfrm>
            <a:off x="4755880" y="4265580"/>
            <a:ext cx="596285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Link1</a:t>
            </a:r>
          </a:p>
        </p:txBody>
      </p:sp>
      <p:sp>
        <p:nvSpPr>
          <p:cNvPr id="5329" name="テキスト ボックス 5328">
            <a:extLst>
              <a:ext uri="{FF2B5EF4-FFF2-40B4-BE49-F238E27FC236}">
                <a16:creationId xmlns:a16="http://schemas.microsoft.com/office/drawing/2014/main" id="{8E33A879-6183-C423-7130-31E48A242C97}"/>
              </a:ext>
            </a:extLst>
          </p:cNvPr>
          <p:cNvSpPr txBox="1"/>
          <p:nvPr/>
        </p:nvSpPr>
        <p:spPr>
          <a:xfrm>
            <a:off x="4759149" y="4579491"/>
            <a:ext cx="596285" cy="22383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0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Link2</a:t>
            </a:r>
          </a:p>
        </p:txBody>
      </p:sp>
      <p:cxnSp>
        <p:nvCxnSpPr>
          <p:cNvPr id="5330" name="直線矢印コネクタ 5329">
            <a:extLst>
              <a:ext uri="{FF2B5EF4-FFF2-40B4-BE49-F238E27FC236}">
                <a16:creationId xmlns:a16="http://schemas.microsoft.com/office/drawing/2014/main" id="{9C5A0D49-1093-F534-058D-CF706E610F7B}"/>
              </a:ext>
            </a:extLst>
          </p:cNvPr>
          <p:cNvCxnSpPr/>
          <p:nvPr/>
        </p:nvCxnSpPr>
        <p:spPr bwMode="auto">
          <a:xfrm flipH="1">
            <a:off x="5174144" y="4770495"/>
            <a:ext cx="2743770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332" name="正方形/長方形 5331">
            <a:extLst>
              <a:ext uri="{FF2B5EF4-FFF2-40B4-BE49-F238E27FC236}">
                <a16:creationId xmlns:a16="http://schemas.microsoft.com/office/drawing/2014/main" id="{671BB92C-F9C8-F938-112E-F975760BDE90}"/>
              </a:ext>
            </a:extLst>
          </p:cNvPr>
          <p:cNvSpPr/>
          <p:nvPr/>
        </p:nvSpPr>
        <p:spPr bwMode="auto">
          <a:xfrm>
            <a:off x="5538218" y="431098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33" name="正方形/長方形 5332">
            <a:extLst>
              <a:ext uri="{FF2B5EF4-FFF2-40B4-BE49-F238E27FC236}">
                <a16:creationId xmlns:a16="http://schemas.microsoft.com/office/drawing/2014/main" id="{717AA9B5-5E51-A956-FC30-E3809E3C60C8}"/>
              </a:ext>
            </a:extLst>
          </p:cNvPr>
          <p:cNvSpPr/>
          <p:nvPr/>
        </p:nvSpPr>
        <p:spPr bwMode="auto">
          <a:xfrm>
            <a:off x="5827618" y="431098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34" name="正方形/長方形 5333">
            <a:extLst>
              <a:ext uri="{FF2B5EF4-FFF2-40B4-BE49-F238E27FC236}">
                <a16:creationId xmlns:a16="http://schemas.microsoft.com/office/drawing/2014/main" id="{FE92C547-6905-1843-4733-690C9C83F713}"/>
              </a:ext>
            </a:extLst>
          </p:cNvPr>
          <p:cNvSpPr/>
          <p:nvPr/>
        </p:nvSpPr>
        <p:spPr bwMode="auto">
          <a:xfrm>
            <a:off x="6985218" y="431098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35" name="正方形/長方形 5334">
            <a:extLst>
              <a:ext uri="{FF2B5EF4-FFF2-40B4-BE49-F238E27FC236}">
                <a16:creationId xmlns:a16="http://schemas.microsoft.com/office/drawing/2014/main" id="{3240DDFE-99C8-D72C-7E60-F41EBCEDBEA5}"/>
              </a:ext>
            </a:extLst>
          </p:cNvPr>
          <p:cNvSpPr/>
          <p:nvPr/>
        </p:nvSpPr>
        <p:spPr bwMode="auto">
          <a:xfrm>
            <a:off x="7274618" y="431098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36" name="正方形/長方形 5335">
            <a:extLst>
              <a:ext uri="{FF2B5EF4-FFF2-40B4-BE49-F238E27FC236}">
                <a16:creationId xmlns:a16="http://schemas.microsoft.com/office/drawing/2014/main" id="{B3A68BA7-1DF6-D7C8-B292-659C19FB87B6}"/>
              </a:ext>
            </a:extLst>
          </p:cNvPr>
          <p:cNvSpPr/>
          <p:nvPr/>
        </p:nvSpPr>
        <p:spPr bwMode="auto">
          <a:xfrm>
            <a:off x="6406418" y="431098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37" name="正方形/長方形 5336">
            <a:extLst>
              <a:ext uri="{FF2B5EF4-FFF2-40B4-BE49-F238E27FC236}">
                <a16:creationId xmlns:a16="http://schemas.microsoft.com/office/drawing/2014/main" id="{FB4DC91E-82CD-CF1F-C498-F4AACD480E25}"/>
              </a:ext>
            </a:extLst>
          </p:cNvPr>
          <p:cNvSpPr/>
          <p:nvPr/>
        </p:nvSpPr>
        <p:spPr bwMode="auto">
          <a:xfrm>
            <a:off x="7564017" y="431098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40" name="正方形/長方形 5339">
            <a:extLst>
              <a:ext uri="{FF2B5EF4-FFF2-40B4-BE49-F238E27FC236}">
                <a16:creationId xmlns:a16="http://schemas.microsoft.com/office/drawing/2014/main" id="{04A5632E-61C7-80EB-10A1-6E5C338022B6}"/>
              </a:ext>
            </a:extLst>
          </p:cNvPr>
          <p:cNvSpPr/>
          <p:nvPr/>
        </p:nvSpPr>
        <p:spPr bwMode="auto">
          <a:xfrm>
            <a:off x="6117018" y="431098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41" name="正方形/長方形 5340">
            <a:extLst>
              <a:ext uri="{FF2B5EF4-FFF2-40B4-BE49-F238E27FC236}">
                <a16:creationId xmlns:a16="http://schemas.microsoft.com/office/drawing/2014/main" id="{61E9B540-328D-9DAD-63AD-25913AE582DC}"/>
              </a:ext>
            </a:extLst>
          </p:cNvPr>
          <p:cNvSpPr/>
          <p:nvPr/>
        </p:nvSpPr>
        <p:spPr bwMode="auto">
          <a:xfrm>
            <a:off x="6695818" y="431098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42" name="正方形/長方形 5341">
            <a:extLst>
              <a:ext uri="{FF2B5EF4-FFF2-40B4-BE49-F238E27FC236}">
                <a16:creationId xmlns:a16="http://schemas.microsoft.com/office/drawing/2014/main" id="{560DC501-E39F-BAD5-2818-CD119B30BC22}"/>
              </a:ext>
            </a:extLst>
          </p:cNvPr>
          <p:cNvSpPr/>
          <p:nvPr/>
        </p:nvSpPr>
        <p:spPr bwMode="auto">
          <a:xfrm>
            <a:off x="5686654" y="431098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43" name="正方形/長方形 5342">
            <a:extLst>
              <a:ext uri="{FF2B5EF4-FFF2-40B4-BE49-F238E27FC236}">
                <a16:creationId xmlns:a16="http://schemas.microsoft.com/office/drawing/2014/main" id="{BB4D037D-E299-89A4-B667-95B8A4A225DB}"/>
              </a:ext>
            </a:extLst>
          </p:cNvPr>
          <p:cNvSpPr/>
          <p:nvPr/>
        </p:nvSpPr>
        <p:spPr bwMode="auto">
          <a:xfrm>
            <a:off x="5976054" y="431098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44" name="正方形/長方形 5343">
            <a:extLst>
              <a:ext uri="{FF2B5EF4-FFF2-40B4-BE49-F238E27FC236}">
                <a16:creationId xmlns:a16="http://schemas.microsoft.com/office/drawing/2014/main" id="{4ECE33F4-799C-CE8E-0C58-275963B8BB82}"/>
              </a:ext>
            </a:extLst>
          </p:cNvPr>
          <p:cNvSpPr/>
          <p:nvPr/>
        </p:nvSpPr>
        <p:spPr bwMode="auto">
          <a:xfrm>
            <a:off x="7133654" y="431098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45" name="正方形/長方形 5344">
            <a:extLst>
              <a:ext uri="{FF2B5EF4-FFF2-40B4-BE49-F238E27FC236}">
                <a16:creationId xmlns:a16="http://schemas.microsoft.com/office/drawing/2014/main" id="{47840EB1-C1F0-602C-9522-6B6930BEB16D}"/>
              </a:ext>
            </a:extLst>
          </p:cNvPr>
          <p:cNvSpPr/>
          <p:nvPr/>
        </p:nvSpPr>
        <p:spPr bwMode="auto">
          <a:xfrm>
            <a:off x="7423054" y="431098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46" name="正方形/長方形 5345">
            <a:extLst>
              <a:ext uri="{FF2B5EF4-FFF2-40B4-BE49-F238E27FC236}">
                <a16:creationId xmlns:a16="http://schemas.microsoft.com/office/drawing/2014/main" id="{3357F218-DB23-B342-243E-167EA0137198}"/>
              </a:ext>
            </a:extLst>
          </p:cNvPr>
          <p:cNvSpPr/>
          <p:nvPr/>
        </p:nvSpPr>
        <p:spPr bwMode="auto">
          <a:xfrm>
            <a:off x="6554854" y="431098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47" name="正方形/長方形 5346">
            <a:extLst>
              <a:ext uri="{FF2B5EF4-FFF2-40B4-BE49-F238E27FC236}">
                <a16:creationId xmlns:a16="http://schemas.microsoft.com/office/drawing/2014/main" id="{4ADC46D0-1D11-0A57-88F4-45DADA684417}"/>
              </a:ext>
            </a:extLst>
          </p:cNvPr>
          <p:cNvSpPr/>
          <p:nvPr/>
        </p:nvSpPr>
        <p:spPr bwMode="auto">
          <a:xfrm>
            <a:off x="7712453" y="431098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48" name="正方形/長方形 5347">
            <a:extLst>
              <a:ext uri="{FF2B5EF4-FFF2-40B4-BE49-F238E27FC236}">
                <a16:creationId xmlns:a16="http://schemas.microsoft.com/office/drawing/2014/main" id="{7339CD04-74DC-F8B8-A69E-BFE4882C79FA}"/>
              </a:ext>
            </a:extLst>
          </p:cNvPr>
          <p:cNvSpPr/>
          <p:nvPr/>
        </p:nvSpPr>
        <p:spPr bwMode="auto">
          <a:xfrm>
            <a:off x="6265454" y="431098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49" name="正方形/長方形 5348">
            <a:extLst>
              <a:ext uri="{FF2B5EF4-FFF2-40B4-BE49-F238E27FC236}">
                <a16:creationId xmlns:a16="http://schemas.microsoft.com/office/drawing/2014/main" id="{D62D9C9A-8775-4822-AF51-B2E974DFB13A}"/>
              </a:ext>
            </a:extLst>
          </p:cNvPr>
          <p:cNvSpPr/>
          <p:nvPr/>
        </p:nvSpPr>
        <p:spPr bwMode="auto">
          <a:xfrm>
            <a:off x="6844254" y="4310983"/>
            <a:ext cx="75686" cy="14471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pic>
        <p:nvPicPr>
          <p:cNvPr id="5351" name="図 5350">
            <a:extLst>
              <a:ext uri="{FF2B5EF4-FFF2-40B4-BE49-F238E27FC236}">
                <a16:creationId xmlns:a16="http://schemas.microsoft.com/office/drawing/2014/main" id="{8736F34B-5BEE-DADA-6F0D-055AA722F7EF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167067" y="4046482"/>
            <a:ext cx="563297" cy="563297"/>
          </a:xfrm>
          <a:prstGeom prst="rect">
            <a:avLst/>
          </a:prstGeom>
        </p:spPr>
      </p:pic>
      <p:sp>
        <p:nvSpPr>
          <p:cNvPr id="5352" name="テキスト ボックス 5351">
            <a:extLst>
              <a:ext uri="{FF2B5EF4-FFF2-40B4-BE49-F238E27FC236}">
                <a16:creationId xmlns:a16="http://schemas.microsoft.com/office/drawing/2014/main" id="{8D2897BB-57D1-50BB-8B5D-EA4820DF1E25}"/>
              </a:ext>
            </a:extLst>
          </p:cNvPr>
          <p:cNvSpPr txBox="1"/>
          <p:nvPr/>
        </p:nvSpPr>
        <p:spPr>
          <a:xfrm>
            <a:off x="8483167" y="4108799"/>
            <a:ext cx="64267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b="1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AP</a:t>
            </a:r>
          </a:p>
        </p:txBody>
      </p:sp>
      <p:pic>
        <p:nvPicPr>
          <p:cNvPr id="5355" name="Picture 84">
            <a:extLst>
              <a:ext uri="{FF2B5EF4-FFF2-40B4-BE49-F238E27FC236}">
                <a16:creationId xmlns:a16="http://schemas.microsoft.com/office/drawing/2014/main" id="{B10F3648-E19B-C762-AECA-2841B448531A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792" y="3429000"/>
            <a:ext cx="479559" cy="40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56" name="Picture 84">
            <a:extLst>
              <a:ext uri="{FF2B5EF4-FFF2-40B4-BE49-F238E27FC236}">
                <a16:creationId xmlns:a16="http://schemas.microsoft.com/office/drawing/2014/main" id="{0CF22561-C1BA-48E6-CC5B-6449FC583BFE}"/>
              </a:ext>
            </a:extLst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792" y="4488699"/>
            <a:ext cx="479559" cy="402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59" name="テキスト ボックス 5358">
            <a:extLst>
              <a:ext uri="{FF2B5EF4-FFF2-40B4-BE49-F238E27FC236}">
                <a16:creationId xmlns:a16="http://schemas.microsoft.com/office/drawing/2014/main" id="{7AB7868B-F6B3-0166-FC0B-95020C7A8E20}"/>
              </a:ext>
            </a:extLst>
          </p:cNvPr>
          <p:cNvSpPr txBox="1"/>
          <p:nvPr/>
        </p:nvSpPr>
        <p:spPr>
          <a:xfrm>
            <a:off x="3420701" y="3862673"/>
            <a:ext cx="64267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b="1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STA</a:t>
            </a:r>
          </a:p>
        </p:txBody>
      </p:sp>
      <p:sp>
        <p:nvSpPr>
          <p:cNvPr id="5360" name="テキスト ボックス 5359">
            <a:extLst>
              <a:ext uri="{FF2B5EF4-FFF2-40B4-BE49-F238E27FC236}">
                <a16:creationId xmlns:a16="http://schemas.microsoft.com/office/drawing/2014/main" id="{15341F04-6663-D5B3-76C9-B97F00A69E40}"/>
              </a:ext>
            </a:extLst>
          </p:cNvPr>
          <p:cNvSpPr txBox="1"/>
          <p:nvPr/>
        </p:nvSpPr>
        <p:spPr>
          <a:xfrm>
            <a:off x="3420701" y="4787495"/>
            <a:ext cx="642670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050" b="1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STA</a:t>
            </a:r>
          </a:p>
        </p:txBody>
      </p:sp>
      <p:sp>
        <p:nvSpPr>
          <p:cNvPr id="5361" name="矢印: 下 5360">
            <a:extLst>
              <a:ext uri="{FF2B5EF4-FFF2-40B4-BE49-F238E27FC236}">
                <a16:creationId xmlns:a16="http://schemas.microsoft.com/office/drawing/2014/main" id="{B5D3F543-FC3C-59C0-BCB2-C4FE7379A240}"/>
              </a:ext>
            </a:extLst>
          </p:cNvPr>
          <p:cNvSpPr/>
          <p:nvPr/>
        </p:nvSpPr>
        <p:spPr bwMode="auto">
          <a:xfrm>
            <a:off x="5263439" y="3870584"/>
            <a:ext cx="537870" cy="273482"/>
          </a:xfrm>
          <a:prstGeom prst="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362" name="Rectangle 3">
            <a:extLst>
              <a:ext uri="{FF2B5EF4-FFF2-40B4-BE49-F238E27FC236}">
                <a16:creationId xmlns:a16="http://schemas.microsoft.com/office/drawing/2014/main" id="{1109CAF8-9A39-A5A2-B292-106316B68F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7836" y="3722283"/>
            <a:ext cx="2260723" cy="352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58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287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77165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•"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None/>
            </a:pPr>
            <a:r>
              <a:rPr lang="en-US" altLang="ja-JP" sz="1400" dirty="0">
                <a:ea typeface="ＭＳ Ｐゴシック" panose="020B0600070205080204" pitchFamily="50" charset="-128"/>
              </a:rPr>
              <a:t>change streaming bit rate according to PHY statistics </a:t>
            </a:r>
          </a:p>
        </p:txBody>
      </p:sp>
      <p:sp>
        <p:nvSpPr>
          <p:cNvPr id="12" name="楕円 11">
            <a:extLst>
              <a:ext uri="{FF2B5EF4-FFF2-40B4-BE49-F238E27FC236}">
                <a16:creationId xmlns:a16="http://schemas.microsoft.com/office/drawing/2014/main" id="{5D8A33AB-8E16-939E-8629-277880D6B505}"/>
              </a:ext>
            </a:extLst>
          </p:cNvPr>
          <p:cNvSpPr/>
          <p:nvPr/>
        </p:nvSpPr>
        <p:spPr bwMode="auto">
          <a:xfrm>
            <a:off x="1914276" y="3743277"/>
            <a:ext cx="921855" cy="474273"/>
          </a:xfrm>
          <a:prstGeom prst="ellipse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rPr>
              <a:t>AI/ML</a:t>
            </a:r>
            <a:endParaRPr kumimoji="0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017054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CD739504-CA9E-CBA2-4A9A-86FF3D68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altLang="ja-JP" dirty="0"/>
              <a:t>November 2023</a:t>
            </a:r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03D26610-B6D3-CCB1-F01C-293A9CAAC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ja-JP"/>
              <a:t>Atsushi Shirakawa, Sharp Corporation</a:t>
            </a:r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53FDD4B0-2FCB-1A35-E141-5E58B69C73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A91788E5-D623-4462-BB9B-43696DA0CD2B}" type="slidenum">
              <a:rPr lang="en-US" altLang="ja-JP"/>
              <a:pPr/>
              <a:t>9</a:t>
            </a:fld>
            <a:endParaRPr lang="en-US" altLang="ja-JP"/>
          </a:p>
        </p:txBody>
      </p:sp>
      <p:sp>
        <p:nvSpPr>
          <p:cNvPr id="5122" name="Rectangle 2">
            <a:extLst>
              <a:ext uri="{FF2B5EF4-FFF2-40B4-BE49-F238E27FC236}">
                <a16:creationId xmlns:a16="http://schemas.microsoft.com/office/drawing/2014/main" id="{794BCB5A-FFFB-F9E4-C8B0-3BFFF01836C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638070"/>
            <a:ext cx="7772400" cy="774706"/>
          </a:xfrm>
          <a:noFill/>
          <a:ln/>
        </p:spPr>
        <p:txBody>
          <a:bodyPr/>
          <a:lstStyle/>
          <a:p>
            <a:r>
              <a:rPr lang="en-US" altLang="ja-JP" dirty="0">
                <a:ea typeface="ＭＳ Ｐゴシック" panose="020B0600070205080204" pitchFamily="50" charset="-128"/>
              </a:rPr>
              <a:t>Scenario 3</a:t>
            </a:r>
          </a:p>
        </p:txBody>
      </p:sp>
      <p:sp>
        <p:nvSpPr>
          <p:cNvPr id="5132" name="テキスト ボックス 5131">
            <a:extLst>
              <a:ext uri="{FF2B5EF4-FFF2-40B4-BE49-F238E27FC236}">
                <a16:creationId xmlns:a16="http://schemas.microsoft.com/office/drawing/2014/main" id="{BCD0C210-3E55-19C0-76FA-24966E686127}"/>
              </a:ext>
            </a:extLst>
          </p:cNvPr>
          <p:cNvSpPr txBox="1"/>
          <p:nvPr/>
        </p:nvSpPr>
        <p:spPr>
          <a:xfrm>
            <a:off x="916038" y="1340768"/>
            <a:ext cx="747238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000" b="1" dirty="0">
                <a:ea typeface="ＭＳ Ｐゴシック" panose="020B0600070205080204" pitchFamily="50" charset="-128"/>
              </a:rPr>
              <a:t>STAs PHY layer information is sent to peer APs higher layer and  APs higher layer utilizes it to perform Multi-AP coordination.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89014D73-A5CC-5852-2E6A-A0CD4470BD5D}"/>
              </a:ext>
            </a:extLst>
          </p:cNvPr>
          <p:cNvGrpSpPr/>
          <p:nvPr/>
        </p:nvGrpSpPr>
        <p:grpSpPr>
          <a:xfrm>
            <a:off x="82402" y="2047340"/>
            <a:ext cx="7866177" cy="2458011"/>
            <a:chOff x="4798601" y="1737696"/>
            <a:chExt cx="6691263" cy="1988573"/>
          </a:xfrm>
        </p:grpSpPr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E0D07AF1-D3CE-4CF2-90B1-52E8067F08A9}"/>
                </a:ext>
              </a:extLst>
            </p:cNvPr>
            <p:cNvSpPr txBox="1"/>
            <p:nvPr/>
          </p:nvSpPr>
          <p:spPr>
            <a:xfrm>
              <a:off x="9295864" y="1737696"/>
              <a:ext cx="1470334" cy="2240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Coordinator AP</a:t>
              </a:r>
            </a:p>
          </p:txBody>
        </p:sp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7372853D-DFEB-03E7-8B5C-ECA8212BC526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8814502" y="1739085"/>
              <a:ext cx="563297" cy="563297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A0A88AAA-4B6A-E4FD-6994-0972C7D4D6A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7855879" y="2558914"/>
              <a:ext cx="472480" cy="472480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192A307E-A52A-3C0C-70E9-B571D538916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tretch>
              <a:fillRect/>
            </a:stretch>
          </p:blipFill>
          <p:spPr>
            <a:xfrm>
              <a:off x="9071944" y="2673409"/>
              <a:ext cx="510209" cy="510209"/>
            </a:xfrm>
            <a:prstGeom prst="rect">
              <a:avLst/>
            </a:prstGeom>
          </p:spPr>
        </p:pic>
        <p:pic>
          <p:nvPicPr>
            <p:cNvPr id="18" name="Picture 84">
              <a:extLst>
                <a:ext uri="{FF2B5EF4-FFF2-40B4-BE49-F238E27FC236}">
                  <a16:creationId xmlns:a16="http://schemas.microsoft.com/office/drawing/2014/main" id="{6D62F418-4D1F-CB16-ACC1-FE52D15124D9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80025" y="3365545"/>
              <a:ext cx="381817" cy="335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F9152E1A-BDBA-30B2-850D-232BB5AA33DB}"/>
                </a:ext>
              </a:extLst>
            </p:cNvPr>
            <p:cNvSpPr txBox="1"/>
            <p:nvPr/>
          </p:nvSpPr>
          <p:spPr>
            <a:xfrm>
              <a:off x="7057052" y="2680059"/>
              <a:ext cx="936890" cy="2240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dirty="0"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S</a:t>
              </a:r>
              <a:r>
                <a:rPr lang="en-US" altLang="ja-JP" sz="1200" dirty="0"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hared AP</a:t>
              </a:r>
            </a:p>
          </p:txBody>
        </p:sp>
        <p:sp>
          <p:nvSpPr>
            <p:cNvPr id="20" name="テキスト ボックス 19">
              <a:extLst>
                <a:ext uri="{FF2B5EF4-FFF2-40B4-BE49-F238E27FC236}">
                  <a16:creationId xmlns:a16="http://schemas.microsoft.com/office/drawing/2014/main" id="{92E4B7E0-9667-0F2C-6444-219A3DE5A7F4}"/>
                </a:ext>
              </a:extLst>
            </p:cNvPr>
            <p:cNvSpPr txBox="1"/>
            <p:nvPr/>
          </p:nvSpPr>
          <p:spPr>
            <a:xfrm>
              <a:off x="7078660" y="3494313"/>
              <a:ext cx="893675" cy="22409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200" dirty="0"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STA</a:t>
              </a:r>
            </a:p>
          </p:txBody>
        </p:sp>
        <p:cxnSp>
          <p:nvCxnSpPr>
            <p:cNvPr id="21" name="直線矢印コネクタ 20">
              <a:extLst>
                <a:ext uri="{FF2B5EF4-FFF2-40B4-BE49-F238E27FC236}">
                  <a16:creationId xmlns:a16="http://schemas.microsoft.com/office/drawing/2014/main" id="{940DBBE6-E074-7180-A5AA-FE8D369784F6}"/>
                </a:ext>
              </a:extLst>
            </p:cNvPr>
            <p:cNvCxnSpPr/>
            <p:nvPr/>
          </p:nvCxnSpPr>
          <p:spPr bwMode="auto">
            <a:xfrm flipV="1">
              <a:off x="8335725" y="2229178"/>
              <a:ext cx="437581" cy="29322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" name="直線矢印コネクタ 21">
              <a:extLst>
                <a:ext uri="{FF2B5EF4-FFF2-40B4-BE49-F238E27FC236}">
                  <a16:creationId xmlns:a16="http://schemas.microsoft.com/office/drawing/2014/main" id="{99C0957B-E56E-BCDD-4EF3-BA41EA39D206}"/>
                </a:ext>
              </a:extLst>
            </p:cNvPr>
            <p:cNvCxnSpPr/>
            <p:nvPr/>
          </p:nvCxnSpPr>
          <p:spPr bwMode="auto">
            <a:xfrm flipH="1">
              <a:off x="8369378" y="2312239"/>
              <a:ext cx="483138" cy="33226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" name="直線矢印コネクタ 23">
              <a:extLst>
                <a:ext uri="{FF2B5EF4-FFF2-40B4-BE49-F238E27FC236}">
                  <a16:creationId xmlns:a16="http://schemas.microsoft.com/office/drawing/2014/main" id="{A437DBFA-A7A4-A968-AE0E-E0A0F2445A77}"/>
                </a:ext>
              </a:extLst>
            </p:cNvPr>
            <p:cNvCxnSpPr>
              <a:stCxn id="18" idx="0"/>
            </p:cNvCxnSpPr>
            <p:nvPr/>
          </p:nvCxnSpPr>
          <p:spPr bwMode="auto">
            <a:xfrm flipV="1">
              <a:off x="7670934" y="3030097"/>
              <a:ext cx="273463" cy="33544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pic>
          <p:nvPicPr>
            <p:cNvPr id="25" name="Picture 84">
              <a:extLst>
                <a:ext uri="{FF2B5EF4-FFF2-40B4-BE49-F238E27FC236}">
                  <a16:creationId xmlns:a16="http://schemas.microsoft.com/office/drawing/2014/main" id="{493B1112-CF77-BAF0-101C-DDA9166EADD8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894963" y="3340239"/>
              <a:ext cx="381817" cy="335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26" name="直線矢印コネクタ 25">
              <a:extLst>
                <a:ext uri="{FF2B5EF4-FFF2-40B4-BE49-F238E27FC236}">
                  <a16:creationId xmlns:a16="http://schemas.microsoft.com/office/drawing/2014/main" id="{A03A85D3-82FB-F077-AF24-AB63EDD85A02}"/>
                </a:ext>
              </a:extLst>
            </p:cNvPr>
            <p:cNvCxnSpPr>
              <a:stCxn id="25" idx="0"/>
            </p:cNvCxnSpPr>
            <p:nvPr/>
          </p:nvCxnSpPr>
          <p:spPr bwMode="auto">
            <a:xfrm flipV="1">
              <a:off x="8085872" y="2994518"/>
              <a:ext cx="51426" cy="345721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7" name="直線矢印コネクタ 26">
              <a:extLst>
                <a:ext uri="{FF2B5EF4-FFF2-40B4-BE49-F238E27FC236}">
                  <a16:creationId xmlns:a16="http://schemas.microsoft.com/office/drawing/2014/main" id="{2CB7EE7E-2C94-8363-62C0-FA7C60769F61}"/>
                </a:ext>
              </a:extLst>
            </p:cNvPr>
            <p:cNvCxnSpPr/>
            <p:nvPr/>
          </p:nvCxnSpPr>
          <p:spPr bwMode="auto">
            <a:xfrm>
              <a:off x="9211028" y="2290559"/>
              <a:ext cx="70863" cy="375610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直線矢印コネクタ 27">
              <a:extLst>
                <a:ext uri="{FF2B5EF4-FFF2-40B4-BE49-F238E27FC236}">
                  <a16:creationId xmlns:a16="http://schemas.microsoft.com/office/drawing/2014/main" id="{42E08EDE-D8F5-E0FD-3E77-1C380C48A37E}"/>
                </a:ext>
              </a:extLst>
            </p:cNvPr>
            <p:cNvCxnSpPr/>
            <p:nvPr/>
          </p:nvCxnSpPr>
          <p:spPr bwMode="auto">
            <a:xfrm flipH="1" flipV="1">
              <a:off x="9095069" y="2271221"/>
              <a:ext cx="61138" cy="461553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52" name="直線矢印コネクタ 5151">
              <a:extLst>
                <a:ext uri="{FF2B5EF4-FFF2-40B4-BE49-F238E27FC236}">
                  <a16:creationId xmlns:a16="http://schemas.microsoft.com/office/drawing/2014/main" id="{1304A1C1-4EC3-EDCC-F699-740918DD306E}"/>
                </a:ext>
              </a:extLst>
            </p:cNvPr>
            <p:cNvCxnSpPr/>
            <p:nvPr/>
          </p:nvCxnSpPr>
          <p:spPr bwMode="auto">
            <a:xfrm flipV="1">
              <a:off x="8735003" y="3146404"/>
              <a:ext cx="266058" cy="242509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54" name="直線矢印コネクタ 5153">
              <a:extLst>
                <a:ext uri="{FF2B5EF4-FFF2-40B4-BE49-F238E27FC236}">
                  <a16:creationId xmlns:a16="http://schemas.microsoft.com/office/drawing/2014/main" id="{F54762C2-6562-61AB-6474-A0FEE9211D71}"/>
                </a:ext>
              </a:extLst>
            </p:cNvPr>
            <p:cNvCxnSpPr>
              <a:stCxn id="5157" idx="0"/>
            </p:cNvCxnSpPr>
            <p:nvPr/>
          </p:nvCxnSpPr>
          <p:spPr bwMode="auto">
            <a:xfrm flipV="1">
              <a:off x="9104956" y="3162227"/>
              <a:ext cx="56872" cy="204028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pic>
          <p:nvPicPr>
            <p:cNvPr id="5155" name="Picture 84">
              <a:extLst>
                <a:ext uri="{FF2B5EF4-FFF2-40B4-BE49-F238E27FC236}">
                  <a16:creationId xmlns:a16="http://schemas.microsoft.com/office/drawing/2014/main" id="{B807C431-CC79-F322-57CE-8409CF6487AC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440200" y="3390772"/>
              <a:ext cx="381817" cy="335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7" name="Picture 84">
              <a:extLst>
                <a:ext uri="{FF2B5EF4-FFF2-40B4-BE49-F238E27FC236}">
                  <a16:creationId xmlns:a16="http://schemas.microsoft.com/office/drawing/2014/main" id="{AB259F46-01B6-AE31-C6C3-BC5FE8FC0F13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914047" y="3366255"/>
              <a:ext cx="381817" cy="335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59" name="Picture 84">
              <a:extLst>
                <a:ext uri="{FF2B5EF4-FFF2-40B4-BE49-F238E27FC236}">
                  <a16:creationId xmlns:a16="http://schemas.microsoft.com/office/drawing/2014/main" id="{1A0950C4-EA26-84F0-1616-D7F52863A215}"/>
                </a:ext>
              </a:extLst>
            </p:cNvPr>
            <p:cNvPicPr/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23434" y="3307807"/>
              <a:ext cx="381817" cy="335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cxnSp>
          <p:nvCxnSpPr>
            <p:cNvPr id="5161" name="直線矢印コネクタ 5160">
              <a:extLst>
                <a:ext uri="{FF2B5EF4-FFF2-40B4-BE49-F238E27FC236}">
                  <a16:creationId xmlns:a16="http://schemas.microsoft.com/office/drawing/2014/main" id="{5F6AD663-1367-4A19-3445-21515694E7F4}"/>
                </a:ext>
              </a:extLst>
            </p:cNvPr>
            <p:cNvCxnSpPr>
              <a:stCxn id="5159" idx="0"/>
            </p:cNvCxnSpPr>
            <p:nvPr/>
          </p:nvCxnSpPr>
          <p:spPr bwMode="auto">
            <a:xfrm flipH="1" flipV="1">
              <a:off x="9434927" y="3091552"/>
              <a:ext cx="79416" cy="21625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7030A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64" name="テキスト ボックス 5163">
              <a:extLst>
                <a:ext uri="{FF2B5EF4-FFF2-40B4-BE49-F238E27FC236}">
                  <a16:creationId xmlns:a16="http://schemas.microsoft.com/office/drawing/2014/main" id="{A7F9B67A-11D0-3C44-FCAA-0DD81B22724D}"/>
                </a:ext>
              </a:extLst>
            </p:cNvPr>
            <p:cNvSpPr txBox="1"/>
            <p:nvPr/>
          </p:nvSpPr>
          <p:spPr>
            <a:xfrm>
              <a:off x="9822513" y="2676985"/>
              <a:ext cx="1667351" cy="59759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sz="1400" dirty="0">
                  <a:solidFill>
                    <a:srgbClr val="92D050"/>
                  </a:solidFill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Perform coordination</a:t>
              </a:r>
            </a:p>
            <a:p>
              <a:r>
                <a:rPr lang="en-US" altLang="ja-JP" sz="1400" dirty="0">
                  <a:solidFill>
                    <a:srgbClr val="92D050"/>
                  </a:solidFill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according to collected info.</a:t>
              </a:r>
            </a:p>
          </p:txBody>
        </p:sp>
        <p:cxnSp>
          <p:nvCxnSpPr>
            <p:cNvPr id="5165" name="直線矢印コネクタ 5164">
              <a:extLst>
                <a:ext uri="{FF2B5EF4-FFF2-40B4-BE49-F238E27FC236}">
                  <a16:creationId xmlns:a16="http://schemas.microsoft.com/office/drawing/2014/main" id="{D3F70127-55A2-37C1-43EF-8402BC8A7C8A}"/>
                </a:ext>
              </a:extLst>
            </p:cNvPr>
            <p:cNvCxnSpPr/>
            <p:nvPr/>
          </p:nvCxnSpPr>
          <p:spPr bwMode="auto">
            <a:xfrm flipH="1">
              <a:off x="7479873" y="2975394"/>
              <a:ext cx="370357" cy="434171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69" name="直線矢印コネクタ 5168">
              <a:extLst>
                <a:ext uri="{FF2B5EF4-FFF2-40B4-BE49-F238E27FC236}">
                  <a16:creationId xmlns:a16="http://schemas.microsoft.com/office/drawing/2014/main" id="{3FA71E1E-0BB1-F0F3-A77E-C9A92915B1FD}"/>
                </a:ext>
              </a:extLst>
            </p:cNvPr>
            <p:cNvCxnSpPr/>
            <p:nvPr/>
          </p:nvCxnSpPr>
          <p:spPr bwMode="auto">
            <a:xfrm flipH="1">
              <a:off x="8210199" y="2992305"/>
              <a:ext cx="30869" cy="282272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70" name="直線矢印コネクタ 5169">
              <a:extLst>
                <a:ext uri="{FF2B5EF4-FFF2-40B4-BE49-F238E27FC236}">
                  <a16:creationId xmlns:a16="http://schemas.microsoft.com/office/drawing/2014/main" id="{940628DF-65FD-9986-8414-5A292CA49466}"/>
                </a:ext>
              </a:extLst>
            </p:cNvPr>
            <p:cNvCxnSpPr/>
            <p:nvPr/>
          </p:nvCxnSpPr>
          <p:spPr bwMode="auto">
            <a:xfrm flipH="1">
              <a:off x="8710857" y="3031394"/>
              <a:ext cx="264694" cy="227756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71" name="直線矢印コネクタ 5170">
              <a:extLst>
                <a:ext uri="{FF2B5EF4-FFF2-40B4-BE49-F238E27FC236}">
                  <a16:creationId xmlns:a16="http://schemas.microsoft.com/office/drawing/2014/main" id="{CB10903F-49BA-5484-FC81-192E50C3FDA1}"/>
                </a:ext>
              </a:extLst>
            </p:cNvPr>
            <p:cNvCxnSpPr/>
            <p:nvPr/>
          </p:nvCxnSpPr>
          <p:spPr bwMode="auto">
            <a:xfrm flipH="1">
              <a:off x="9241421" y="3193929"/>
              <a:ext cx="24163" cy="180104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72" name="直線矢印コネクタ 5171">
              <a:extLst>
                <a:ext uri="{FF2B5EF4-FFF2-40B4-BE49-F238E27FC236}">
                  <a16:creationId xmlns:a16="http://schemas.microsoft.com/office/drawing/2014/main" id="{4B77D0DA-3011-2745-3C5D-A15DEE50F4DF}"/>
                </a:ext>
              </a:extLst>
            </p:cNvPr>
            <p:cNvCxnSpPr/>
            <p:nvPr/>
          </p:nvCxnSpPr>
          <p:spPr bwMode="auto">
            <a:xfrm>
              <a:off x="9538505" y="3057735"/>
              <a:ext cx="97737" cy="230715"/>
            </a:xfrm>
            <a:prstGeom prst="straightConnector1">
              <a:avLst/>
            </a:prstGeom>
            <a:solidFill>
              <a:schemeClr val="accent1"/>
            </a:solidFill>
            <a:ln w="38100" cap="flat" cmpd="sng" algn="ctr">
              <a:solidFill>
                <a:srgbClr val="92D050"/>
              </a:solidFill>
              <a:prstDash val="solid"/>
              <a:round/>
              <a:headEnd type="none" w="sm" len="sm"/>
              <a:tailEnd type="triangle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73" name="テキスト ボックス 5172">
              <a:extLst>
                <a:ext uri="{FF2B5EF4-FFF2-40B4-BE49-F238E27FC236}">
                  <a16:creationId xmlns:a16="http://schemas.microsoft.com/office/drawing/2014/main" id="{75647055-BD48-1CA4-3509-D5F6B484E212}"/>
                </a:ext>
              </a:extLst>
            </p:cNvPr>
            <p:cNvSpPr txBox="1"/>
            <p:nvPr/>
          </p:nvSpPr>
          <p:spPr>
            <a:xfrm>
              <a:off x="4798601" y="2621122"/>
              <a:ext cx="2149511" cy="77188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ja-JP" sz="1400" dirty="0">
                  <a:solidFill>
                    <a:srgbClr val="7030A0"/>
                  </a:solidFill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Coordinator AP collects</a:t>
              </a:r>
            </a:p>
            <a:p>
              <a:pPr algn="r"/>
              <a:r>
                <a:rPr lang="en-US" altLang="ja-JP" sz="1400" dirty="0">
                  <a:solidFill>
                    <a:srgbClr val="7030A0"/>
                  </a:solidFill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PHY layer statistics info and application traffic requirements of each STA </a:t>
              </a:r>
            </a:p>
          </p:txBody>
        </p:sp>
      </p:grpSp>
      <p:grpSp>
        <p:nvGrpSpPr>
          <p:cNvPr id="5145" name="グループ化 5144">
            <a:extLst>
              <a:ext uri="{FF2B5EF4-FFF2-40B4-BE49-F238E27FC236}">
                <a16:creationId xmlns:a16="http://schemas.microsoft.com/office/drawing/2014/main" id="{1320D38B-EBA1-DA0E-97BC-D5ADE0E405D9}"/>
              </a:ext>
            </a:extLst>
          </p:cNvPr>
          <p:cNvGrpSpPr/>
          <p:nvPr/>
        </p:nvGrpSpPr>
        <p:grpSpPr>
          <a:xfrm>
            <a:off x="1366411" y="4870757"/>
            <a:ext cx="1268648" cy="1576384"/>
            <a:chOff x="890697" y="1963192"/>
            <a:chExt cx="2011192" cy="2499045"/>
          </a:xfrm>
        </p:grpSpPr>
        <p:sp>
          <p:nvSpPr>
            <p:cNvPr id="5174" name="正方形/長方形 5173">
              <a:extLst>
                <a:ext uri="{FF2B5EF4-FFF2-40B4-BE49-F238E27FC236}">
                  <a16:creationId xmlns:a16="http://schemas.microsoft.com/office/drawing/2014/main" id="{E40C394F-BC29-9B39-F2B9-26A3FB70022B}"/>
                </a:ext>
              </a:extLst>
            </p:cNvPr>
            <p:cNvSpPr/>
            <p:nvPr/>
          </p:nvSpPr>
          <p:spPr bwMode="auto">
            <a:xfrm>
              <a:off x="1029420" y="1963192"/>
              <a:ext cx="1872469" cy="207551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5175" name="テキスト ボックス 5174">
              <a:extLst>
                <a:ext uri="{FF2B5EF4-FFF2-40B4-BE49-F238E27FC236}">
                  <a16:creationId xmlns:a16="http://schemas.microsoft.com/office/drawing/2014/main" id="{88AD1128-D6AF-5672-409A-EB9374060D8E}"/>
                </a:ext>
              </a:extLst>
            </p:cNvPr>
            <p:cNvSpPr txBox="1"/>
            <p:nvPr/>
          </p:nvSpPr>
          <p:spPr>
            <a:xfrm>
              <a:off x="1015858" y="3642855"/>
              <a:ext cx="1556552" cy="35832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100" dirty="0"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PHY</a:t>
              </a:r>
              <a:r>
                <a:rPr lang="ja-JP" altLang="en-US" sz="1100" dirty="0"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・</a:t>
              </a:r>
              <a:r>
                <a:rPr lang="en-US" altLang="ja-JP" sz="1100" dirty="0"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MAC</a:t>
              </a:r>
            </a:p>
          </p:txBody>
        </p:sp>
        <p:sp>
          <p:nvSpPr>
            <p:cNvPr id="5177" name="テキスト ボックス 5176">
              <a:extLst>
                <a:ext uri="{FF2B5EF4-FFF2-40B4-BE49-F238E27FC236}">
                  <a16:creationId xmlns:a16="http://schemas.microsoft.com/office/drawing/2014/main" id="{FD2CA61C-6075-A878-EA2A-F591D5C996C5}"/>
                </a:ext>
              </a:extLst>
            </p:cNvPr>
            <p:cNvSpPr txBox="1"/>
            <p:nvPr/>
          </p:nvSpPr>
          <p:spPr>
            <a:xfrm>
              <a:off x="890697" y="2062880"/>
              <a:ext cx="1556552" cy="35832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100" dirty="0"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Application</a:t>
              </a:r>
            </a:p>
          </p:txBody>
        </p:sp>
        <p:cxnSp>
          <p:nvCxnSpPr>
            <p:cNvPr id="5178" name="直線矢印コネクタ 5177">
              <a:extLst>
                <a:ext uri="{FF2B5EF4-FFF2-40B4-BE49-F238E27FC236}">
                  <a16:creationId xmlns:a16="http://schemas.microsoft.com/office/drawing/2014/main" id="{45FE2DD2-CDAE-C03D-EC11-A323A03AED72}"/>
                </a:ext>
              </a:extLst>
            </p:cNvPr>
            <p:cNvCxnSpPr/>
            <p:nvPr/>
          </p:nvCxnSpPr>
          <p:spPr bwMode="auto">
            <a:xfrm flipV="1">
              <a:off x="1271029" y="2414385"/>
              <a:ext cx="0" cy="1319018"/>
            </a:xfrm>
            <a:prstGeom prst="straightConnector1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triangle" w="med" len="med"/>
              <a:tailEnd type="none" w="med" len="med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80" name="テキスト ボックス 5179">
              <a:extLst>
                <a:ext uri="{FF2B5EF4-FFF2-40B4-BE49-F238E27FC236}">
                  <a16:creationId xmlns:a16="http://schemas.microsoft.com/office/drawing/2014/main" id="{12926EE0-EEB2-38B3-726E-5C7CE9719BD9}"/>
                </a:ext>
              </a:extLst>
            </p:cNvPr>
            <p:cNvSpPr txBox="1"/>
            <p:nvPr/>
          </p:nvSpPr>
          <p:spPr>
            <a:xfrm>
              <a:off x="1392843" y="4057327"/>
              <a:ext cx="820662" cy="404910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100" b="1" dirty="0"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STA</a:t>
              </a:r>
            </a:p>
          </p:txBody>
        </p:sp>
        <p:cxnSp>
          <p:nvCxnSpPr>
            <p:cNvPr id="5182" name="直線コネクタ 5181">
              <a:extLst>
                <a:ext uri="{FF2B5EF4-FFF2-40B4-BE49-F238E27FC236}">
                  <a16:creationId xmlns:a16="http://schemas.microsoft.com/office/drawing/2014/main" id="{5A515B55-43FC-D193-0953-08F3D8C9CED8}"/>
                </a:ext>
              </a:extLst>
            </p:cNvPr>
            <p:cNvCxnSpPr/>
            <p:nvPr/>
          </p:nvCxnSpPr>
          <p:spPr bwMode="auto">
            <a:xfrm>
              <a:off x="1029420" y="2545297"/>
              <a:ext cx="1872468" cy="2185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44" name="直線コネクタ 5143">
              <a:extLst>
                <a:ext uri="{FF2B5EF4-FFF2-40B4-BE49-F238E27FC236}">
                  <a16:creationId xmlns:a16="http://schemas.microsoft.com/office/drawing/2014/main" id="{0E0127BF-0444-A0FA-0CE5-14F7E39BFB28}"/>
                </a:ext>
              </a:extLst>
            </p:cNvPr>
            <p:cNvCxnSpPr/>
            <p:nvPr/>
          </p:nvCxnSpPr>
          <p:spPr bwMode="auto">
            <a:xfrm>
              <a:off x="1029420" y="3566513"/>
              <a:ext cx="187246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147" name="テキスト ボックス 5146">
            <a:extLst>
              <a:ext uri="{FF2B5EF4-FFF2-40B4-BE49-F238E27FC236}">
                <a16:creationId xmlns:a16="http://schemas.microsoft.com/office/drawing/2014/main" id="{50351796-A615-B89D-4188-E08C51087BCF}"/>
              </a:ext>
            </a:extLst>
          </p:cNvPr>
          <p:cNvSpPr txBox="1"/>
          <p:nvPr/>
        </p:nvSpPr>
        <p:spPr>
          <a:xfrm>
            <a:off x="-30327" y="5423782"/>
            <a:ext cx="1647666" cy="2616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traffic requirement</a:t>
            </a:r>
          </a:p>
        </p:txBody>
      </p:sp>
      <p:grpSp>
        <p:nvGrpSpPr>
          <p:cNvPr id="5149" name="グループ化 5148">
            <a:extLst>
              <a:ext uri="{FF2B5EF4-FFF2-40B4-BE49-F238E27FC236}">
                <a16:creationId xmlns:a16="http://schemas.microsoft.com/office/drawing/2014/main" id="{6EE138F1-56A5-D37A-7967-B0ADB43386EC}"/>
              </a:ext>
            </a:extLst>
          </p:cNvPr>
          <p:cNvGrpSpPr/>
          <p:nvPr/>
        </p:nvGrpSpPr>
        <p:grpSpPr>
          <a:xfrm>
            <a:off x="3914795" y="4870757"/>
            <a:ext cx="1268648" cy="1582579"/>
            <a:chOff x="890697" y="1963192"/>
            <a:chExt cx="2011192" cy="2508866"/>
          </a:xfrm>
        </p:grpSpPr>
        <p:sp>
          <p:nvSpPr>
            <p:cNvPr id="5151" name="正方形/長方形 5150">
              <a:extLst>
                <a:ext uri="{FF2B5EF4-FFF2-40B4-BE49-F238E27FC236}">
                  <a16:creationId xmlns:a16="http://schemas.microsoft.com/office/drawing/2014/main" id="{0A15393C-72A7-4ABA-8D0D-7135D94B0D7F}"/>
                </a:ext>
              </a:extLst>
            </p:cNvPr>
            <p:cNvSpPr/>
            <p:nvPr/>
          </p:nvSpPr>
          <p:spPr bwMode="auto">
            <a:xfrm>
              <a:off x="1029420" y="1963192"/>
              <a:ext cx="1872469" cy="207551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5184" name="テキスト ボックス 5183">
              <a:extLst>
                <a:ext uri="{FF2B5EF4-FFF2-40B4-BE49-F238E27FC236}">
                  <a16:creationId xmlns:a16="http://schemas.microsoft.com/office/drawing/2014/main" id="{E6BA5430-C861-719C-9B8D-D47751AF9831}"/>
                </a:ext>
              </a:extLst>
            </p:cNvPr>
            <p:cNvSpPr txBox="1"/>
            <p:nvPr/>
          </p:nvSpPr>
          <p:spPr>
            <a:xfrm>
              <a:off x="1015858" y="3642855"/>
              <a:ext cx="1556552" cy="35832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100" dirty="0"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PHY</a:t>
              </a:r>
              <a:r>
                <a:rPr lang="ja-JP" altLang="en-US" sz="1100" dirty="0"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・</a:t>
              </a:r>
              <a:r>
                <a:rPr lang="en-US" altLang="ja-JP" sz="1100" dirty="0"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MAC</a:t>
              </a:r>
            </a:p>
          </p:txBody>
        </p:sp>
        <p:sp>
          <p:nvSpPr>
            <p:cNvPr id="5185" name="テキスト ボックス 5184">
              <a:extLst>
                <a:ext uri="{FF2B5EF4-FFF2-40B4-BE49-F238E27FC236}">
                  <a16:creationId xmlns:a16="http://schemas.microsoft.com/office/drawing/2014/main" id="{BEDCB41D-D1F2-8A5B-67C4-E5ECC39AFCBE}"/>
                </a:ext>
              </a:extLst>
            </p:cNvPr>
            <p:cNvSpPr txBox="1"/>
            <p:nvPr/>
          </p:nvSpPr>
          <p:spPr>
            <a:xfrm>
              <a:off x="890697" y="2062880"/>
              <a:ext cx="1556552" cy="35832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100" dirty="0"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Application</a:t>
              </a:r>
            </a:p>
          </p:txBody>
        </p:sp>
        <p:sp>
          <p:nvSpPr>
            <p:cNvPr id="5187" name="テキスト ボックス 5186">
              <a:extLst>
                <a:ext uri="{FF2B5EF4-FFF2-40B4-BE49-F238E27FC236}">
                  <a16:creationId xmlns:a16="http://schemas.microsoft.com/office/drawing/2014/main" id="{00F9D441-DD0B-CB6F-AE42-97A74C3B0A2F}"/>
                </a:ext>
              </a:extLst>
            </p:cNvPr>
            <p:cNvSpPr txBox="1"/>
            <p:nvPr/>
          </p:nvSpPr>
          <p:spPr>
            <a:xfrm>
              <a:off x="1159734" y="4057327"/>
              <a:ext cx="1485719" cy="4147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100" b="1" dirty="0"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shared AP</a:t>
              </a:r>
            </a:p>
          </p:txBody>
        </p:sp>
        <p:cxnSp>
          <p:nvCxnSpPr>
            <p:cNvPr id="5188" name="直線コネクタ 5187">
              <a:extLst>
                <a:ext uri="{FF2B5EF4-FFF2-40B4-BE49-F238E27FC236}">
                  <a16:creationId xmlns:a16="http://schemas.microsoft.com/office/drawing/2014/main" id="{5CBBE4D6-D922-5C56-5056-45969BAB1A88}"/>
                </a:ext>
              </a:extLst>
            </p:cNvPr>
            <p:cNvCxnSpPr/>
            <p:nvPr/>
          </p:nvCxnSpPr>
          <p:spPr bwMode="auto">
            <a:xfrm>
              <a:off x="1029420" y="2545297"/>
              <a:ext cx="1872468" cy="2185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89" name="直線コネクタ 5188">
              <a:extLst>
                <a:ext uri="{FF2B5EF4-FFF2-40B4-BE49-F238E27FC236}">
                  <a16:creationId xmlns:a16="http://schemas.microsoft.com/office/drawing/2014/main" id="{83D5F13F-011F-1796-41E7-FEF90DFA4EB7}"/>
                </a:ext>
              </a:extLst>
            </p:cNvPr>
            <p:cNvCxnSpPr/>
            <p:nvPr/>
          </p:nvCxnSpPr>
          <p:spPr bwMode="auto">
            <a:xfrm>
              <a:off x="1029420" y="3566513"/>
              <a:ext cx="187246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190" name="グループ化 5189">
            <a:extLst>
              <a:ext uri="{FF2B5EF4-FFF2-40B4-BE49-F238E27FC236}">
                <a16:creationId xmlns:a16="http://schemas.microsoft.com/office/drawing/2014/main" id="{57801919-F6E5-25DB-FC79-5007DC8952EA}"/>
              </a:ext>
            </a:extLst>
          </p:cNvPr>
          <p:cNvGrpSpPr/>
          <p:nvPr/>
        </p:nvGrpSpPr>
        <p:grpSpPr>
          <a:xfrm>
            <a:off x="6388758" y="4870757"/>
            <a:ext cx="1415084" cy="1582579"/>
            <a:chOff x="777517" y="1963192"/>
            <a:chExt cx="2243337" cy="2508866"/>
          </a:xfrm>
        </p:grpSpPr>
        <p:sp>
          <p:nvSpPr>
            <p:cNvPr id="5191" name="正方形/長方形 5190">
              <a:extLst>
                <a:ext uri="{FF2B5EF4-FFF2-40B4-BE49-F238E27FC236}">
                  <a16:creationId xmlns:a16="http://schemas.microsoft.com/office/drawing/2014/main" id="{2163262E-7E36-FA8C-C25D-2CB8B62ED718}"/>
                </a:ext>
              </a:extLst>
            </p:cNvPr>
            <p:cNvSpPr/>
            <p:nvPr/>
          </p:nvSpPr>
          <p:spPr bwMode="auto">
            <a:xfrm>
              <a:off x="1029420" y="1963192"/>
              <a:ext cx="1872469" cy="2075511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ja-JP" altLang="en-US" sz="105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</a:endParaRPr>
            </a:p>
          </p:txBody>
        </p:sp>
        <p:sp>
          <p:nvSpPr>
            <p:cNvPr id="5192" name="テキスト ボックス 5191">
              <a:extLst>
                <a:ext uri="{FF2B5EF4-FFF2-40B4-BE49-F238E27FC236}">
                  <a16:creationId xmlns:a16="http://schemas.microsoft.com/office/drawing/2014/main" id="{887D8E7B-F89E-DC35-263A-C56EEABFC75B}"/>
                </a:ext>
              </a:extLst>
            </p:cNvPr>
            <p:cNvSpPr txBox="1"/>
            <p:nvPr/>
          </p:nvSpPr>
          <p:spPr>
            <a:xfrm>
              <a:off x="1015858" y="3642855"/>
              <a:ext cx="1556552" cy="35832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100" dirty="0"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PHY</a:t>
              </a:r>
              <a:r>
                <a:rPr lang="ja-JP" altLang="en-US" sz="1100" dirty="0"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・</a:t>
              </a:r>
              <a:r>
                <a:rPr lang="en-US" altLang="ja-JP" sz="1100" dirty="0"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MAC</a:t>
              </a:r>
            </a:p>
          </p:txBody>
        </p:sp>
        <p:sp>
          <p:nvSpPr>
            <p:cNvPr id="5193" name="テキスト ボックス 5192">
              <a:extLst>
                <a:ext uri="{FF2B5EF4-FFF2-40B4-BE49-F238E27FC236}">
                  <a16:creationId xmlns:a16="http://schemas.microsoft.com/office/drawing/2014/main" id="{C481C52E-92D6-F994-C6A3-950BA0CEF103}"/>
                </a:ext>
              </a:extLst>
            </p:cNvPr>
            <p:cNvSpPr txBox="1"/>
            <p:nvPr/>
          </p:nvSpPr>
          <p:spPr>
            <a:xfrm>
              <a:off x="890697" y="2062880"/>
              <a:ext cx="1556552" cy="358325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100" dirty="0"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Application</a:t>
              </a:r>
            </a:p>
          </p:txBody>
        </p:sp>
        <p:sp>
          <p:nvSpPr>
            <p:cNvPr id="5195" name="テキスト ボックス 5194">
              <a:extLst>
                <a:ext uri="{FF2B5EF4-FFF2-40B4-BE49-F238E27FC236}">
                  <a16:creationId xmlns:a16="http://schemas.microsoft.com/office/drawing/2014/main" id="{944FDCCA-0A50-0591-22E9-679CA865CBCF}"/>
                </a:ext>
              </a:extLst>
            </p:cNvPr>
            <p:cNvSpPr txBox="1"/>
            <p:nvPr/>
          </p:nvSpPr>
          <p:spPr>
            <a:xfrm>
              <a:off x="777517" y="4057327"/>
              <a:ext cx="2243337" cy="4147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ja-JP" sz="1100" b="1" dirty="0">
                  <a:latin typeface="源ノ角ゴシック JP Normal" panose="020B0400000000000000" pitchFamily="34" charset="-128"/>
                  <a:ea typeface="源ノ角ゴシック JP Normal" panose="020B0400000000000000" pitchFamily="34" charset="-128"/>
                </a:rPr>
                <a:t>Coordinator AP</a:t>
              </a:r>
            </a:p>
          </p:txBody>
        </p:sp>
        <p:cxnSp>
          <p:nvCxnSpPr>
            <p:cNvPr id="5196" name="直線コネクタ 5195">
              <a:extLst>
                <a:ext uri="{FF2B5EF4-FFF2-40B4-BE49-F238E27FC236}">
                  <a16:creationId xmlns:a16="http://schemas.microsoft.com/office/drawing/2014/main" id="{3F1813B3-7592-2B6B-35B1-5CD9A7FF1A77}"/>
                </a:ext>
              </a:extLst>
            </p:cNvPr>
            <p:cNvCxnSpPr/>
            <p:nvPr/>
          </p:nvCxnSpPr>
          <p:spPr bwMode="auto">
            <a:xfrm>
              <a:off x="1029420" y="2545297"/>
              <a:ext cx="1872468" cy="21857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197" name="直線コネクタ 5196">
              <a:extLst>
                <a:ext uri="{FF2B5EF4-FFF2-40B4-BE49-F238E27FC236}">
                  <a16:creationId xmlns:a16="http://schemas.microsoft.com/office/drawing/2014/main" id="{E7009718-94F2-65BF-5C9C-A4E2F92D8BC1}"/>
                </a:ext>
              </a:extLst>
            </p:cNvPr>
            <p:cNvCxnSpPr/>
            <p:nvPr/>
          </p:nvCxnSpPr>
          <p:spPr bwMode="auto">
            <a:xfrm>
              <a:off x="1029420" y="3566513"/>
              <a:ext cx="1872468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198" name="矢印: 上カーブ 5197">
            <a:extLst>
              <a:ext uri="{FF2B5EF4-FFF2-40B4-BE49-F238E27FC236}">
                <a16:creationId xmlns:a16="http://schemas.microsoft.com/office/drawing/2014/main" id="{C8F794C0-B634-95A1-2E6B-AF64331DDEB1}"/>
              </a:ext>
            </a:extLst>
          </p:cNvPr>
          <p:cNvSpPr/>
          <p:nvPr/>
        </p:nvSpPr>
        <p:spPr bwMode="auto">
          <a:xfrm>
            <a:off x="2763282" y="6021288"/>
            <a:ext cx="1141505" cy="360040"/>
          </a:xfrm>
          <a:prstGeom prst="curved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199" name="テキスト ボックス 5198">
            <a:extLst>
              <a:ext uri="{FF2B5EF4-FFF2-40B4-BE49-F238E27FC236}">
                <a16:creationId xmlns:a16="http://schemas.microsoft.com/office/drawing/2014/main" id="{20E932CF-0E12-62A4-40D8-5161A04A0969}"/>
              </a:ext>
            </a:extLst>
          </p:cNvPr>
          <p:cNvSpPr txBox="1"/>
          <p:nvPr/>
        </p:nvSpPr>
        <p:spPr>
          <a:xfrm>
            <a:off x="2518935" y="5407172"/>
            <a:ext cx="1647666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err="1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STAs’</a:t>
            </a:r>
            <a:endParaRPr lang="en-US" altLang="ja-JP" sz="1100" dirty="0">
              <a:latin typeface="源ノ角ゴシック JP Normal" panose="020B0400000000000000" pitchFamily="34" charset="-128"/>
              <a:ea typeface="源ノ角ゴシック JP Normal" panose="020B0400000000000000" pitchFamily="34" charset="-128"/>
            </a:endParaRPr>
          </a:p>
          <a:p>
            <a:pPr algn="ctr"/>
            <a:r>
              <a:rPr lang="en-US" altLang="ja-JP" sz="11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traffic requirement, measurement result</a:t>
            </a:r>
          </a:p>
          <a:p>
            <a:pPr algn="ctr"/>
            <a:endParaRPr lang="en-US" altLang="ja-JP" sz="1100" dirty="0">
              <a:latin typeface="源ノ角ゴシック JP Normal" panose="020B0400000000000000" pitchFamily="34" charset="-128"/>
              <a:ea typeface="源ノ角ゴシック JP Normal" panose="020B0400000000000000" pitchFamily="34" charset="-128"/>
            </a:endParaRPr>
          </a:p>
        </p:txBody>
      </p:sp>
      <p:sp>
        <p:nvSpPr>
          <p:cNvPr id="5200" name="矢印: 上カーブ 5199">
            <a:extLst>
              <a:ext uri="{FF2B5EF4-FFF2-40B4-BE49-F238E27FC236}">
                <a16:creationId xmlns:a16="http://schemas.microsoft.com/office/drawing/2014/main" id="{FE290BEC-723F-8289-5925-7ED19DBFE9CA}"/>
              </a:ext>
            </a:extLst>
          </p:cNvPr>
          <p:cNvSpPr/>
          <p:nvPr/>
        </p:nvSpPr>
        <p:spPr bwMode="auto">
          <a:xfrm>
            <a:off x="5312544" y="6021288"/>
            <a:ext cx="1141505" cy="360040"/>
          </a:xfrm>
          <a:prstGeom prst="curvedUp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5201" name="テキスト ボックス 5200">
            <a:extLst>
              <a:ext uri="{FF2B5EF4-FFF2-40B4-BE49-F238E27FC236}">
                <a16:creationId xmlns:a16="http://schemas.microsoft.com/office/drawing/2014/main" id="{48BCC7C1-32A0-CE44-B569-ECE16C41E90A}"/>
              </a:ext>
            </a:extLst>
          </p:cNvPr>
          <p:cNvSpPr txBox="1"/>
          <p:nvPr/>
        </p:nvSpPr>
        <p:spPr>
          <a:xfrm>
            <a:off x="5068197" y="5407172"/>
            <a:ext cx="1647666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err="1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STAs’</a:t>
            </a:r>
            <a:endParaRPr lang="en-US" altLang="ja-JP" sz="1100" dirty="0">
              <a:latin typeface="源ノ角ゴシック JP Normal" panose="020B0400000000000000" pitchFamily="34" charset="-128"/>
              <a:ea typeface="源ノ角ゴシック JP Normal" panose="020B0400000000000000" pitchFamily="34" charset="-128"/>
            </a:endParaRPr>
          </a:p>
          <a:p>
            <a:pPr algn="ctr"/>
            <a:r>
              <a:rPr lang="en-US" altLang="ja-JP" sz="11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traffic requirement, measurement result</a:t>
            </a:r>
          </a:p>
          <a:p>
            <a:pPr algn="ctr"/>
            <a:endParaRPr lang="en-US" altLang="ja-JP" sz="1100" dirty="0">
              <a:latin typeface="源ノ角ゴシック JP Normal" panose="020B0400000000000000" pitchFamily="34" charset="-128"/>
              <a:ea typeface="源ノ角ゴシック JP Normal" panose="020B0400000000000000" pitchFamily="34" charset="-128"/>
            </a:endParaRPr>
          </a:p>
        </p:txBody>
      </p:sp>
      <p:cxnSp>
        <p:nvCxnSpPr>
          <p:cNvPr id="5202" name="直線矢印コネクタ 5201">
            <a:extLst>
              <a:ext uri="{FF2B5EF4-FFF2-40B4-BE49-F238E27FC236}">
                <a16:creationId xmlns:a16="http://schemas.microsoft.com/office/drawing/2014/main" id="{41806BB4-BB55-E310-3D38-78F831DCE08A}"/>
              </a:ext>
            </a:extLst>
          </p:cNvPr>
          <p:cNvCxnSpPr/>
          <p:nvPr/>
        </p:nvCxnSpPr>
        <p:spPr bwMode="auto">
          <a:xfrm>
            <a:off x="7587818" y="5110754"/>
            <a:ext cx="0" cy="838526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03" name="テキスト ボックス 5202">
            <a:extLst>
              <a:ext uri="{FF2B5EF4-FFF2-40B4-BE49-F238E27FC236}">
                <a16:creationId xmlns:a16="http://schemas.microsoft.com/office/drawing/2014/main" id="{5CBE3BDC-89E3-6B63-4B02-44571CA46429}"/>
              </a:ext>
            </a:extLst>
          </p:cNvPr>
          <p:cNvSpPr txBox="1"/>
          <p:nvPr/>
        </p:nvSpPr>
        <p:spPr>
          <a:xfrm>
            <a:off x="7690083" y="5186660"/>
            <a:ext cx="1515662" cy="76944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altLang="ja-JP" sz="1100" dirty="0" err="1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STAs’</a:t>
            </a:r>
            <a:endParaRPr lang="en-US" altLang="ja-JP" sz="1100" dirty="0">
              <a:latin typeface="源ノ角ゴシック JP Normal" panose="020B0400000000000000" pitchFamily="34" charset="-128"/>
              <a:ea typeface="源ノ角ゴシック JP Normal" panose="020B0400000000000000" pitchFamily="34" charset="-128"/>
            </a:endParaRPr>
          </a:p>
          <a:p>
            <a:pPr algn="ctr"/>
            <a:r>
              <a:rPr lang="en-US" altLang="ja-JP" sz="1100" dirty="0">
                <a:latin typeface="源ノ角ゴシック JP Normal" panose="020B0400000000000000" pitchFamily="34" charset="-128"/>
                <a:ea typeface="源ノ角ゴシック JP Normal" panose="020B0400000000000000" pitchFamily="34" charset="-128"/>
              </a:rPr>
              <a:t>traffic requirement, measurement result</a:t>
            </a:r>
          </a:p>
          <a:p>
            <a:pPr algn="ctr"/>
            <a:endParaRPr lang="en-US" altLang="ja-JP" sz="1100" dirty="0">
              <a:latin typeface="源ノ角ゴシック JP Normal" panose="020B0400000000000000" pitchFamily="34" charset="-128"/>
              <a:ea typeface="源ノ角ゴシック JP Normal" panose="020B04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4190547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ja-JP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13474</TotalTime>
  <Words>1202</Words>
  <Application>Microsoft Office PowerPoint</Application>
  <PresentationFormat>画面に合わせる (4:3)</PresentationFormat>
  <Paragraphs>211</Paragraphs>
  <Slides>12</Slides>
  <Notes>12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7" baseType="lpstr">
      <vt:lpstr>源ノ角ゴシック JP Normal</vt:lpstr>
      <vt:lpstr>Arial</vt:lpstr>
      <vt:lpstr>Times New Roman</vt:lpstr>
      <vt:lpstr>802-11-Submission</vt:lpstr>
      <vt:lpstr>Document</vt:lpstr>
      <vt:lpstr>Information sharing between layers</vt:lpstr>
      <vt:lpstr>Background 1</vt:lpstr>
      <vt:lpstr>Background 2</vt:lpstr>
      <vt:lpstr>Motivation 1</vt:lpstr>
      <vt:lpstr>Motivation 2</vt:lpstr>
      <vt:lpstr>Objective</vt:lpstr>
      <vt:lpstr>Scenario1</vt:lpstr>
      <vt:lpstr>Scenario2</vt:lpstr>
      <vt:lpstr>Scenario 3</vt:lpstr>
      <vt:lpstr>Existing PHY information shared to SME</vt:lpstr>
      <vt:lpstr>Summary</vt:lpstr>
      <vt:lpstr>Reference</vt:lpstr>
    </vt:vector>
  </TitlesOfParts>
  <Company>Sharp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Atsushi Shirakawa</dc:creator>
  <cp:lastModifiedBy>白川淳/主任研究員</cp:lastModifiedBy>
  <cp:revision>201</cp:revision>
  <cp:lastPrinted>1998-02-10T13:28:06Z</cp:lastPrinted>
  <dcterms:created xsi:type="dcterms:W3CDTF">2023-07-31T06:05:01Z</dcterms:created>
  <dcterms:modified xsi:type="dcterms:W3CDTF">2023-11-12T04:17:32Z</dcterms:modified>
</cp:coreProperties>
</file>