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40" r:id="rId3"/>
    <p:sldId id="360" r:id="rId4"/>
    <p:sldId id="361" r:id="rId5"/>
    <p:sldId id="351" r:id="rId6"/>
    <p:sldId id="362" r:id="rId7"/>
    <p:sldId id="350" r:id="rId8"/>
    <p:sldId id="356" r:id="rId9"/>
    <p:sldId id="35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93" d="100"/>
          <a:sy n="93" d="100"/>
        </p:scale>
        <p:origin x="118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802.11-23/1944r2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Jan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Genadiy Tsodik,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2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Impact of Tx EVM on MIMO Detection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2024-01-10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66957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Genadiy.tsodik@huawei.com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Doron Ezri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Yoav Levinbook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72440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MIMO techniques are widely used in wireless systems (e.g. WLAN) to achieve higher spectral efficiency and increase the throughput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In order to exploit the maximum gain of MIMO transmissions, nonlinear (near ML) detection is often applied at the receiver side, as it significantly outperforms linear detection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However, in practice nonlinear detection is sensitive to RF impairments and requires a higher Tx EVM in order to achieve the desired performance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>
                <a:ea typeface="+mn-ea"/>
                <a:cs typeface="+mn-cs"/>
              </a:rPr>
              <a:t>Strong impairments may have a significant impact on the performance of nonlinear detectors, such that in some cases linear detection outperforms nonlinear detection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We look into this issue in order to understand what may be done to ensure WLAN receivers can employ near ML detectors to yield a large performance gain (as expected from theory)</a:t>
            </a:r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Background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8001001" cy="472440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We expect a significant gain that can be achieved by a nonlinear detector in case of MIMO transmission (MU or SU)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It is clear that near-ML detection is much more complex, but one may consider this higher complexity worth the effort in order to achieve a significant performance improvement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endParaRPr lang="en-US" sz="1800" kern="1200" dirty="0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Expected Gain of Non-Linear Decoder</a:t>
            </a:r>
            <a:endParaRPr lang="zh-CN" altLang="en-US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8A47D5-4C36-406A-92F0-459CB5CC2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09800"/>
            <a:ext cx="4664797" cy="29718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D825E9-D209-4C7B-8F80-0DEEC6B26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1220" y="2750164"/>
            <a:ext cx="2840521" cy="166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5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72440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1800" kern="1200" dirty="0"/>
              <a:t>In practice, RF impairments that cause a Tx EVM degradation lead to completely different results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1800" kern="1200" dirty="0"/>
              <a:t>We simulated MIMO detection when we apply the OBO that needed to meet standard Tx EVM requirement (OBO = 7.4dB)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1800" kern="1200" dirty="0"/>
              <a:t>This misconception may make non-linear detection less attractive and prevents achieving higher efficiency in WLAN communication</a:t>
            </a:r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Practical Scenario</a:t>
            </a:r>
            <a:endParaRPr lang="zh-CN" altLang="en-US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D825E9-D209-4C7B-8F80-0DEEC6B26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220" y="3200400"/>
            <a:ext cx="2840521" cy="1665424"/>
          </a:xfrm>
          <a:prstGeom prst="rect">
            <a:avLst/>
          </a:prstGeom>
        </p:spPr>
      </p:pic>
      <p:pic>
        <p:nvPicPr>
          <p:cNvPr id="8" name="Picture 1" descr="image001">
            <a:extLst>
              <a:ext uri="{FF2B5EF4-FFF2-40B4-BE49-F238E27FC236}">
                <a16:creationId xmlns:a16="http://schemas.microsoft.com/office/drawing/2014/main" id="{55AB32C6-C525-4315-BD47-BF5EDB03E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076" y="2918325"/>
            <a:ext cx="3561519" cy="2671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EC8A255-697A-445C-949D-444CD38A8C5F}"/>
              </a:ext>
            </a:extLst>
          </p:cNvPr>
          <p:cNvCxnSpPr/>
          <p:nvPr/>
        </p:nvCxnSpPr>
        <p:spPr bwMode="auto">
          <a:xfrm flipV="1">
            <a:off x="2514600" y="3818020"/>
            <a:ext cx="685800" cy="990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4C5ACBD-5680-4B7F-AC0D-E83FD4B1E249}"/>
              </a:ext>
            </a:extLst>
          </p:cNvPr>
          <p:cNvSpPr txBox="1"/>
          <p:nvPr/>
        </p:nvSpPr>
        <p:spPr>
          <a:xfrm>
            <a:off x="2514600" y="4414212"/>
            <a:ext cx="1522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ea typeface="Arial Unicode MS" pitchFamily="34" charset="-128"/>
              </a:rPr>
              <a:t>MMSE outperforms ML!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DA12BB4-C035-4CFF-BEC7-6432D7EB9A1D}"/>
              </a:ext>
            </a:extLst>
          </p:cNvPr>
          <p:cNvCxnSpPr/>
          <p:nvPr/>
        </p:nvCxnSpPr>
        <p:spPr bwMode="auto">
          <a:xfrm flipH="1">
            <a:off x="4019748" y="5502644"/>
            <a:ext cx="8366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C744124-FBD1-44BB-A49C-B4BD3334C485}"/>
              </a:ext>
            </a:extLst>
          </p:cNvPr>
          <p:cNvSpPr txBox="1"/>
          <p:nvPr/>
        </p:nvSpPr>
        <p:spPr>
          <a:xfrm>
            <a:off x="4421213" y="5232744"/>
            <a:ext cx="2434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a typeface="Arial Unicode MS" pitchFamily="34" charset="-128"/>
              </a:rPr>
              <a:t>x-axis adjusted to SNR+OBO</a:t>
            </a:r>
          </a:p>
        </p:txBody>
      </p:sp>
    </p:spTree>
    <p:extLst>
      <p:ext uri="{BB962C8B-B14F-4D97-AF65-F5344CB8AC3E}">
        <p14:creationId xmlns:p14="http://schemas.microsoft.com/office/powerpoint/2010/main" val="3806629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Tx EVM Impact on MIMO performance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The spec mandates maximal Tx EVM per MCS – for example you must have Tx EVM lower (better) than -27dB for MCS 7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How you get there (better RF, higher output back-off) is up to each vendor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So let’s try to analyze the impact of Tx EVM on MIMO detection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Let’s assume for simplicity that instead of    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the transmitter transmits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where                        and       is the EVM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power 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So the received signal with Tx EVM is </a:t>
            </a:r>
          </a:p>
          <a:p>
            <a:pPr marL="342900" indent="-342900">
              <a:spcBef>
                <a:spcPts val="2400"/>
              </a:spcBef>
              <a:buChar char="•"/>
            </a:pPr>
            <a:endParaRPr lang="en-US" altLang="zh-CN" sz="1800" b="1" dirty="0">
              <a:latin typeface="+mn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539F78A-D159-47ED-89BD-D9E9428027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414110"/>
              </p:ext>
            </p:extLst>
          </p:nvPr>
        </p:nvGraphicFramePr>
        <p:xfrm>
          <a:off x="4999300" y="3426688"/>
          <a:ext cx="152280" cy="209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tion" r:id="rId3" imgW="101520" imgH="139680" progId="Equation.DSMT4">
                  <p:embed/>
                </p:oleObj>
              </mc:Choice>
              <mc:Fallback>
                <p:oleObj name="Equation" r:id="rId3" imgW="101520" imgH="1396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ED7AA0D-D090-4002-9637-5545847464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99300" y="3426688"/>
                        <a:ext cx="152280" cy="209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564AABB-E24A-4B75-BE1A-8FD6412CF7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736840"/>
              </p:ext>
            </p:extLst>
          </p:nvPr>
        </p:nvGraphicFramePr>
        <p:xfrm>
          <a:off x="3440120" y="3647508"/>
          <a:ext cx="1047600" cy="24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5" imgW="698400" imgH="164880" progId="Equation.DSMT4">
                  <p:embed/>
                </p:oleObj>
              </mc:Choice>
              <mc:Fallback>
                <p:oleObj name="Equation" r:id="rId5" imgW="698400" imgH="164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6BB0ADA-5CC9-41CF-8DA4-8DA5D27061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0120" y="3647508"/>
                        <a:ext cx="1047600" cy="247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D6688FE-03B0-4C7C-954E-76FF814DC7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102348"/>
              </p:ext>
            </p:extLst>
          </p:nvPr>
        </p:nvGraphicFramePr>
        <p:xfrm>
          <a:off x="1485224" y="3874044"/>
          <a:ext cx="1294920" cy="38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7" imgW="863280" imgH="253800" progId="Equation.DSMT4">
                  <p:embed/>
                </p:oleObj>
              </mc:Choice>
              <mc:Fallback>
                <p:oleObj name="Equation" r:id="rId7" imgW="86328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8EEEA91-CD51-42F0-BE8E-FAD8C2D338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5224" y="3874044"/>
                        <a:ext cx="1294920" cy="38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66808B5-6EF6-47DF-9D94-E1822F75E1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004908"/>
              </p:ext>
            </p:extLst>
          </p:nvPr>
        </p:nvGraphicFramePr>
        <p:xfrm>
          <a:off x="3255629" y="3855572"/>
          <a:ext cx="304560" cy="323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tion" r:id="rId9" imgW="203040" imgH="215640" progId="Equation.DSMT4">
                  <p:embed/>
                </p:oleObj>
              </mc:Choice>
              <mc:Fallback>
                <p:oleObj name="Equation" r:id="rId9" imgW="203040" imgH="2156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BB2634E6-313E-4FC0-B084-DE1B5A2315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55629" y="3855572"/>
                        <a:ext cx="304560" cy="323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6E5A0E5-0CA5-4DB8-BE63-BC23EB273A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058985"/>
              </p:ext>
            </p:extLst>
          </p:nvPr>
        </p:nvGraphicFramePr>
        <p:xfrm>
          <a:off x="1995353" y="5310826"/>
          <a:ext cx="2971620" cy="59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11" imgW="1981080" imgH="393480" progId="Equation.DSMT4">
                  <p:embed/>
                </p:oleObj>
              </mc:Choice>
              <mc:Fallback>
                <p:oleObj name="Equation" r:id="rId11" imgW="1981080" imgH="393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DB80FE3-F645-4C48-8A43-55574FB69F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95353" y="5310826"/>
                        <a:ext cx="2971620" cy="590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9483D0F9-247E-41E8-93D0-C46A1C2512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91736" y="3270987"/>
            <a:ext cx="3388677" cy="198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3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Short Proof of the Tx EVM Impact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Char char="•"/>
            </a:pPr>
            <a:r>
              <a:rPr lang="en-US" altLang="zh-CN" sz="1800" b="1" dirty="0">
                <a:latin typeface="+mn-lt"/>
              </a:rPr>
              <a:t>The Covariance of the colored noise is of course </a:t>
            </a:r>
          </a:p>
          <a:p>
            <a:pPr marL="342900" indent="-342900">
              <a:spcBef>
                <a:spcPts val="1800"/>
              </a:spcBef>
              <a:buChar char="•"/>
            </a:pPr>
            <a:endParaRPr lang="en-US" altLang="zh-CN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1800" b="1" dirty="0">
                <a:latin typeface="+mn-lt"/>
              </a:rPr>
              <a:t>And the ML receiver for this model involves whitening with inverse Cholesky of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1800" b="1" dirty="0">
                <a:latin typeface="+mn-lt"/>
              </a:rPr>
              <a:t>When the Tx EVM component is more dominant, i.e. when                 we get 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1800" b="1" dirty="0">
                <a:latin typeface="+mn-lt"/>
              </a:rPr>
              <a:t>So in this case the optimal (EVM-aware) MLD coincides with linear detection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977B1CE-2489-4D23-8D8A-B253093685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618942"/>
              </p:ext>
            </p:extLst>
          </p:nvPr>
        </p:nvGraphicFramePr>
        <p:xfrm>
          <a:off x="3162570" y="1771800"/>
          <a:ext cx="16950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3" imgW="1130040" imgH="241200" progId="Equation.DSMT4">
                  <p:embed/>
                </p:oleObj>
              </mc:Choice>
              <mc:Fallback>
                <p:oleObj name="Equation" r:id="rId3" imgW="1130040" imgH="2412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CD250B0-8371-4071-B8EA-99A60BEC45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2570" y="1771800"/>
                        <a:ext cx="16950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C444A7B-6F46-4A6C-BC8A-AB9C37A832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302840"/>
              </p:ext>
            </p:extLst>
          </p:nvPr>
        </p:nvGraphicFramePr>
        <p:xfrm>
          <a:off x="8669484" y="2352964"/>
          <a:ext cx="228420" cy="266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5" imgW="152280" imgH="177480" progId="Equation.DSMT4">
                  <p:embed/>
                </p:oleObj>
              </mc:Choice>
              <mc:Fallback>
                <p:oleObj name="Equation" r:id="rId5" imgW="15228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8790386-B7FD-4361-93B4-D599BD686C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69484" y="2352964"/>
                        <a:ext cx="228420" cy="266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DFD9CFD8-F223-4684-B577-687DA2A2B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6076"/>
              </p:ext>
            </p:extLst>
          </p:nvPr>
        </p:nvGraphicFramePr>
        <p:xfrm>
          <a:off x="2678113" y="2922411"/>
          <a:ext cx="33337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7" imgW="2222280" imgH="393480" progId="Equation.DSMT4">
                  <p:embed/>
                </p:oleObj>
              </mc:Choice>
              <mc:Fallback>
                <p:oleObj name="Equation" r:id="rId7" imgW="222228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7E18DF6-30D0-47BA-B7D0-A8446E6D02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78113" y="2922411"/>
                        <a:ext cx="333375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0CF5148A-8D02-4910-BC00-A1A38F39E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133217"/>
              </p:ext>
            </p:extLst>
          </p:nvPr>
        </p:nvGraphicFramePr>
        <p:xfrm>
          <a:off x="6629400" y="3827657"/>
          <a:ext cx="848291" cy="328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9" imgW="622080" imgH="241200" progId="Equation.DSMT4">
                  <p:embed/>
                </p:oleObj>
              </mc:Choice>
              <mc:Fallback>
                <p:oleObj name="Equation" r:id="rId9" imgW="62208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12810CD3-3E08-414B-A3DE-B7E7BB2029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29400" y="3827657"/>
                        <a:ext cx="848291" cy="3289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16">
                <a:extLst>
                  <a:ext uri="{FF2B5EF4-FFF2-40B4-BE49-F238E27FC236}">
                    <a16:creationId xmlns:a16="http://schemas.microsoft.com/office/drawing/2014/main" id="{A6462563-A776-4FA7-BD0F-46007EABC439}"/>
                  </a:ext>
                </a:extLst>
              </p:cNvPr>
              <p:cNvSpPr txBox="1"/>
              <p:nvPr/>
            </p:nvSpPr>
            <p:spPr>
              <a:xfrm>
                <a:off x="1851699" y="4471261"/>
                <a:ext cx="6011862" cy="53498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ML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nor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QA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𝐇𝐬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𝐇𝐬</m:t>
                          </m:r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nor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QA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𝐬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Object 16">
                <a:extLst>
                  <a:ext uri="{FF2B5EF4-FFF2-40B4-BE49-F238E27FC236}">
                    <a16:creationId xmlns:a16="http://schemas.microsoft.com/office/drawing/2014/main" id="{A6462563-A776-4FA7-BD0F-46007EABC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699" y="4471261"/>
                <a:ext cx="6011862" cy="5349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373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How can we resolve this issue?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0"/>
              </a:spcBef>
              <a:buFontTx/>
              <a:buChar char="•"/>
            </a:pPr>
            <a:r>
              <a:rPr lang="en-US" altLang="zh-CN" sz="1800" b="1" dirty="0">
                <a:latin typeface="+mn-lt"/>
              </a:rPr>
              <a:t>As we showed in the previous slide, </a:t>
            </a:r>
            <a:r>
              <a:rPr lang="en-US" altLang="zh-CN" sz="1800" b="1" dirty="0"/>
              <a:t>the problem happens when the Tx EVM component is stronger than the white noise in </a:t>
            </a:r>
            <a:r>
              <a:rPr lang="en-US" altLang="zh-CN" sz="1800" b="1" dirty="0">
                <a:latin typeface="+mn-lt"/>
              </a:rPr>
              <a:t>the covariance of the colored noise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And we observed this issue when we used an OBO that meets standard Tx EVM requirements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Following this understanding, we may assume that standard Tx EVM requirement better fits linear detection in case of MIMO transmission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Thus, operating with OBO that meets standard Tx EVM requirement may limit MIMO performance when non-linear detection is employed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So maybe we need to set OBO differently when near-ML detection is applied at the receiver?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E340882-AD63-4E36-9C1C-9892ECA13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099813"/>
              </p:ext>
            </p:extLst>
          </p:nvPr>
        </p:nvGraphicFramePr>
        <p:xfrm>
          <a:off x="3497458" y="1981200"/>
          <a:ext cx="16950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1130040" imgH="241200" progId="Equation.DSMT4">
                  <p:embed/>
                </p:oleObj>
              </mc:Choice>
              <mc:Fallback>
                <p:oleObj name="Equation" r:id="rId3" imgW="113004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977B1CE-2489-4D23-8D8A-B253093685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7458" y="1981200"/>
                        <a:ext cx="16950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8528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106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Simulation With Larger OBO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simulated the same scenarios, where we use a larger BO than that needed to meet standard Tx EVM requirements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In particular we compared again the results of nonlinear detection with those of MMSE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that the impact of OBO on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PER in case of MMSE detection is very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small (although increasing OBO may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improve MMSE as well)</a:t>
            </a:r>
          </a:p>
          <a:p>
            <a:pPr marL="800100" lvl="1" indent="-342900">
              <a:spcBef>
                <a:spcPts val="2400"/>
              </a:spcBef>
              <a:buChar char="•"/>
            </a:pPr>
            <a:r>
              <a:rPr lang="en-US" altLang="zh-CN" sz="1400" b="1" dirty="0">
                <a:latin typeface="+mn-lt"/>
              </a:rPr>
              <a:t>But near-ML is impacted significantly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that near ML detection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outperforms MMSE detection </a:t>
            </a:r>
            <a:r>
              <a:rPr lang="en-US" altLang="zh-CN" sz="1800" b="1" dirty="0">
                <a:solidFill>
                  <a:srgbClr val="FF0000"/>
                </a:solidFill>
                <a:latin typeface="+mn-lt"/>
              </a:rPr>
              <a:t>by 6dB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(including consideration of the reduced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power due to higher BO)</a:t>
            </a:r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A85CA089-47B1-4138-9F08-DB6106851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464" y="2667000"/>
            <a:ext cx="4748336" cy="357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80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While in theory nonlinear MIMO detection is superior to linear detection, in practice it suffers from the impact of RF impairments</a:t>
            </a:r>
          </a:p>
          <a:p>
            <a:pPr marL="800100" lvl="1" indent="-342900">
              <a:spcBef>
                <a:spcPts val="3000"/>
              </a:spcBef>
              <a:buChar char="•"/>
            </a:pPr>
            <a:r>
              <a:rPr lang="en-US" altLang="zh-CN" sz="1800" dirty="0">
                <a:latin typeface="+mn-lt"/>
              </a:rPr>
              <a:t>An additional Tx EVM improvement of 1-2dB may result in PER gain of many dBs for a MIMO transmission (e.g. 6dB gain as shown on the previous slide)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/>
              <a:t>We may significantly improve performance if we adjust the Tx EVM for the specific MIMO scheme and the detector type being </a:t>
            </a:r>
            <a:r>
              <a:rPr lang="en-US" altLang="zh-CN" sz="1800" b="1"/>
              <a:t>employed by </a:t>
            </a:r>
            <a:r>
              <a:rPr lang="en-US" altLang="zh-CN" sz="1800" b="1" dirty="0"/>
              <a:t>the receiver</a:t>
            </a:r>
            <a:endParaRPr lang="en-US" altLang="zh-CN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51882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107678</TotalTime>
  <Words>779</Words>
  <Application>Microsoft Office PowerPoint</Application>
  <PresentationFormat>On-screen Show (4:3)</PresentationFormat>
  <Paragraphs>96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Gothic</vt:lpstr>
      <vt:lpstr>ＭＳ Ｐゴシック</vt:lpstr>
      <vt:lpstr>宋体</vt:lpstr>
      <vt:lpstr>Arial Unicode MS</vt:lpstr>
      <vt:lpstr>Cambria Math</vt:lpstr>
      <vt:lpstr>FrutigerNext LT Medium</vt:lpstr>
      <vt:lpstr>Times New Roman</vt:lpstr>
      <vt:lpstr>802-11-Submission</vt:lpstr>
      <vt:lpstr>Equation</vt:lpstr>
      <vt:lpstr>Impact of Tx EVM on MIMO Detection</vt:lpstr>
      <vt:lpstr>PowerPoint Presentation</vt:lpstr>
      <vt:lpstr>PowerPoint Presentation</vt:lpstr>
      <vt:lpstr>PowerPoint Presentation</vt:lpstr>
      <vt:lpstr>Tx EVM Impact on MIMO performance</vt:lpstr>
      <vt:lpstr>Short Proof of the Tx EVM Impact</vt:lpstr>
      <vt:lpstr>How can we resolve this issue?</vt:lpstr>
      <vt:lpstr>Simulation With Larger OBO</vt:lpstr>
      <vt:lpstr>Summary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Shimi Shilo (TRC)</cp:lastModifiedBy>
  <cp:revision>1774</cp:revision>
  <cp:lastPrinted>1998-02-10T13:28:06Z</cp:lastPrinted>
  <dcterms:created xsi:type="dcterms:W3CDTF">2013-11-12T18:41:50Z</dcterms:created>
  <dcterms:modified xsi:type="dcterms:W3CDTF">2024-01-16T21:25:17Z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(3)5Hc3VZXARLJ14iviMrP76729UplilUtIS9a97gbEs5YYFEAt6NidOm8x3gUgrIwc4CnPJFtt
A4zP3TtrSeiylxAWuWG4WNm7gVIirQ5KeVk7ocmiqBLhgP7yhQdUAgj/vuXt8WWhsF8y+3VA
kn/x34I1CqGB1U21AhLDiOwxoKEJy6ZDlgY+SEfjdDY6YC1O5FfEc0hLCbFK6mIdFmTZjzu+
aDsbJHjvho4+frxM5W</vt:lpwstr>
  </property>
  <property fmtid="{D5CDD505-2E9C-101B-9397-08002B2CF9AE}" pid="4" name="_2015_ms_pID_7253431">
    <vt:lpwstr>YqxDFBo+mtJmjAn+TdtVWACLJ5mEGs/Mr6gD7F75NwmJMNTJX49kx6
tmuOCTyQpXGU8UEVSCA5mhCNKdilXW+ktkE/rDgW/+3NoJTtIq3pW0vUyg3PoMcIBUZ7QVFA
NvTIjMWhdVL/VSHOwEmz6P8RGUywzrVkq08QaKiw2e06gO5K99WxG0cFFLoWJ6gQERIEtL7m
zRkkLn0vKLJnwJovbSX1KxWr9nOaMiZlCNpt</vt:lpwstr>
  </property>
  <property fmtid="{D5CDD505-2E9C-101B-9397-08002B2CF9AE}" pid="5" name="_2015_ms_pID_7253432">
    <vt:lpwstr>FabMPzrOvXJrvAS5p0CEXu8=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