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69" r:id="rId2"/>
    <p:sldId id="340" r:id="rId3"/>
    <p:sldId id="360" r:id="rId4"/>
    <p:sldId id="361" r:id="rId5"/>
    <p:sldId id="351" r:id="rId6"/>
    <p:sldId id="362" r:id="rId7"/>
    <p:sldId id="350" r:id="rId8"/>
    <p:sldId id="356" r:id="rId9"/>
    <p:sldId id="359" r:id="rId10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yx" initials="yx" lastIdx="4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00FF00"/>
    <a:srgbClr val="1E1EFA"/>
    <a:srgbClr val="DFB7D9"/>
    <a:srgbClr val="C2C2FE"/>
    <a:srgbClr val="90FA93"/>
    <a:srgbClr val="F49088"/>
    <a:srgbClr val="FFABFF"/>
    <a:srgbClr val="FFCCFF"/>
    <a:srgbClr val="FFE5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浅色样式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56" autoAdjust="0"/>
    <p:restoredTop sz="94660"/>
  </p:normalViewPr>
  <p:slideViewPr>
    <p:cSldViewPr>
      <p:cViewPr varScale="1">
        <p:scale>
          <a:sx n="104" d="100"/>
          <a:sy n="104" d="100"/>
        </p:scale>
        <p:origin x="1848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7" d="100"/>
          <a:sy n="87" d="100"/>
        </p:scale>
        <p:origin x="3822" y="96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6.wmf"/><Relationship Id="rId2" Type="http://schemas.openxmlformats.org/officeDocument/2006/relationships/image" Target="../media/image5.wmf"/><Relationship Id="rId1" Type="http://schemas.openxmlformats.org/officeDocument/2006/relationships/image" Target="../media/image4.wmf"/><Relationship Id="rId5" Type="http://schemas.openxmlformats.org/officeDocument/2006/relationships/image" Target="../media/image8.wmf"/><Relationship Id="rId4" Type="http://schemas.openxmlformats.org/officeDocument/2006/relationships/image" Target="../media/image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/>
            </a:lvl1pPr>
          </a:lstStyle>
          <a:p>
            <a:r>
              <a:rPr lang="en-US"/>
              <a:t>doc.: IEEE 802.11-13/xxxxr0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Philip Levis, Stanford University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/>
            </a:lvl1pPr>
          </a:lstStyle>
          <a:p>
            <a:r>
              <a:rPr lang="en-US"/>
              <a:t>Page </a:t>
            </a:r>
            <a:fld id="{7BB2AFA7-5586-BD46-B254-20B26FA49A88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pPr defTabSz="933450"/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174413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51921" y="79930"/>
            <a:ext cx="191077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200" b="1"/>
            </a:lvl1pPr>
            <a:lvl5pPr>
              <a:defRPr sz="1200" b="1"/>
            </a:lvl5pPr>
          </a:lstStyle>
          <a:p>
            <a:pPr marL="0" lvl="4" algn="r" defTabSz="933450"/>
            <a:r>
              <a:rPr lang="en-US"/>
              <a:t>doc.: IEEE 802.11-13/1421r1</a:t>
            </a:r>
          </a:p>
          <a:p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/>
            </a:lvl1pPr>
          </a:lstStyle>
          <a:p>
            <a:r>
              <a:rPr lang="en-US"/>
              <a:t>November 2013</a:t>
            </a: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/>
            </a:lvl5pPr>
          </a:lstStyle>
          <a:p>
            <a:pPr lvl="4"/>
            <a:r>
              <a:rPr lang="en-US"/>
              <a:t>Philip Levis, Stanford University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/>
            </a:lvl1pPr>
          </a:lstStyle>
          <a:p>
            <a:r>
              <a:rPr lang="en-US"/>
              <a:t>Page </a:t>
            </a:r>
            <a:fld id="{3B191D38-BDD1-6541-816B-CB820FB164E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08558079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ＭＳ Ｐゴシック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 dirty="0"/>
              <a:t>doc.: IEEE 802.11-13/xxxxr0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 dirty="0"/>
              <a:t>November 2013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pPr lvl="4"/>
            <a:r>
              <a:rPr lang="en-US" dirty="0"/>
              <a:t>Philip Levis, Stanford University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 dirty="0"/>
              <a:t>Page </a:t>
            </a:r>
            <a:fld id="{BDEF6872-0A84-C942-A3A2-ABF96B18CF88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17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28988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ECEF215-4BA6-7E4B-B3E6-576F7C1A8727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3909A9A-17AB-D64E-ABDB-B2DAB46BA19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5849896-531F-E649-85B6-C4BB428659A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303B08C7-0CD1-8846-8502-BF7BB64F440C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CE281B3-A5CB-F64F-B915-055FA19C701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14693F8C-6A96-8140-9ED0-8C47DF1C828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FF52CB4B-E5D4-424D-A7DD-3DCF430E6D2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A5ED327D-21C3-674C-981C-8A8BC9E6D25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E1A22FF3-B0EE-3C41-8A57-F9CEF858FB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403FA230-405D-B44B-BF48-A2D0EC29C9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r>
              <a:rPr lang="en-US"/>
              <a:t>Slide </a:t>
            </a:r>
            <a:fld id="{7276F568-1379-2143-A0B7-604112B6CE93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r>
              <a:rPr lang="en-US"/>
              <a:t>Slide </a:t>
            </a:r>
            <a:fld id="{4C64FA26-C19D-454E-AC49-D681356F58D2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624151" y="332601"/>
            <a:ext cx="282135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prstTxWarp prst="textNoShape">
              <a:avLst/>
            </a:prstTxWarp>
            <a:spAutoFit/>
          </a:bodyPr>
          <a:lstStyle/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802.11-23/1944r1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prstTxWarp prst="textNoShape">
              <a:avLst/>
            </a:prstTxWarp>
            <a:spAutoFit/>
          </a:bodyPr>
          <a:lstStyle/>
          <a:p>
            <a:r>
              <a:rPr lang="en-US" dirty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Rectangle 7"/>
          <p:cNvSpPr>
            <a:spLocks noChangeArrowheads="1"/>
          </p:cNvSpPr>
          <p:nvPr userDrawn="1"/>
        </p:nvSpPr>
        <p:spPr bwMode="auto">
          <a:xfrm>
            <a:off x="685800" y="308403"/>
            <a:ext cx="18288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/>
              <a:t>Jan 2024</a:t>
            </a:r>
          </a:p>
        </p:txBody>
      </p:sp>
      <p:sp>
        <p:nvSpPr>
          <p:cNvPr id="12" name="Rectangle 7"/>
          <p:cNvSpPr>
            <a:spLocks noChangeArrowheads="1"/>
          </p:cNvSpPr>
          <p:nvPr userDrawn="1"/>
        </p:nvSpPr>
        <p:spPr bwMode="auto">
          <a:xfrm>
            <a:off x="5943601" y="6477000"/>
            <a:ext cx="259080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b">
            <a:prstTxWarp prst="textNoShape">
              <a:avLst/>
            </a:prstTxWarp>
            <a:spAutoFit/>
          </a:bodyPr>
          <a:lstStyle/>
          <a:p>
            <a:pPr marL="457200" marR="0" lvl="4" indent="-45720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Genadiy Tsodik, Huawei Technologies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ea typeface="ＭＳ Ｐゴシック" charset="-128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ＭＳ Ｐゴシック" charset="-128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-128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wmf"/><Relationship Id="rId13" Type="http://schemas.openxmlformats.org/officeDocument/2006/relationships/image" Target="../media/image2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8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5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7.wmf"/><Relationship Id="rId4" Type="http://schemas.openxmlformats.org/officeDocument/2006/relationships/image" Target="../media/image4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image" Target="../media/image13.png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9.bin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9.wmf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dirty="0"/>
              <a:t>Slide </a:t>
            </a:r>
            <a:fld id="{A1DF4EA4-62C6-4747-AA37-39380629ED0A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167488" y="763509"/>
            <a:ext cx="9029701" cy="762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lnSpc>
                <a:spcPct val="120000"/>
              </a:lnSpc>
            </a:pPr>
            <a:r>
              <a:rPr lang="en-US" dirty="0"/>
              <a:t>Impact of Tx EVM on MIMO Detection</a:t>
            </a:r>
            <a:endParaRPr lang="en-US" sz="2800" dirty="0">
              <a:solidFill>
                <a:schemeClr val="tx1"/>
              </a:solidFill>
            </a:endParaRPr>
          </a:p>
        </p:txBody>
      </p:sp>
      <p:sp>
        <p:nvSpPr>
          <p:cNvPr id="30726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09599" y="1600200"/>
            <a:ext cx="7772400" cy="381000"/>
          </a:xfrm>
          <a:noFill/>
          <a:ln/>
        </p:spPr>
        <p:txBody>
          <a:bodyPr/>
          <a:lstStyle/>
          <a:p>
            <a:pPr algn="ctr"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2024-01-10</a:t>
            </a:r>
          </a:p>
        </p:txBody>
      </p:sp>
      <p:sp>
        <p:nvSpPr>
          <p:cNvPr id="30732" name="Rectangle 12"/>
          <p:cNvSpPr>
            <a:spLocks noChangeArrowheads="1"/>
          </p:cNvSpPr>
          <p:nvPr/>
        </p:nvSpPr>
        <p:spPr bwMode="auto">
          <a:xfrm>
            <a:off x="1062037" y="20574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92075" tIns="46038" rIns="92075" bIns="46038">
            <a:prstTxWarp prst="textNoShape">
              <a:avLst/>
            </a:prstTxWarp>
          </a:bodyPr>
          <a:lstStyle/>
          <a:p>
            <a:pPr marL="342900" indent="-34290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  <p:graphicFrame>
        <p:nvGraphicFramePr>
          <p:cNvPr id="2" name="表格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5066957"/>
              </p:ext>
            </p:extLst>
          </p:nvPr>
        </p:nvGraphicFramePr>
        <p:xfrm>
          <a:off x="647700" y="2819400"/>
          <a:ext cx="8115299" cy="18948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78614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44444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152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7849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229092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altLang="zh-CN" sz="14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Name</a:t>
                      </a:r>
                      <a:endParaRPr lang="zh-CN" alt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Affiliations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Address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Phone</a:t>
                      </a:r>
                      <a:endParaRPr lang="zh-CN" sz="80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email</a:t>
                      </a:r>
                      <a:endParaRPr lang="zh-CN" sz="8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Genadiy Tsodik</a:t>
                      </a:r>
                    </a:p>
                  </a:txBody>
                  <a:tcPr anchor="ctr"/>
                </a:tc>
                <a:tc rowSpan="5">
                  <a:txBody>
                    <a:bodyPr/>
                    <a:lstStyle/>
                    <a:p>
                      <a:pPr algn="ctr" fontAlgn="b"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Times New Roman" panose="02020603050405020304" pitchFamily="18" charset="0"/>
                          <a:ea typeface="宋体" panose="02010600030101010101" pitchFamily="2" charset="-122"/>
                        </a:rPr>
                        <a:t>Huawei</a:t>
                      </a:r>
                      <a:endParaRPr lang="zh-CN" sz="900" dirty="0"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400" dirty="0"/>
                        <a:t>Genadiy.tsodik@huawei.com</a:t>
                      </a:r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algn="ctr"/>
                      <a:r>
                        <a:rPr lang="en-US" altLang="zh-CN" sz="1400" dirty="0"/>
                        <a:t>Shimi Shilo</a:t>
                      </a: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Doron Ezri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Yoav Levinbook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pPr marL="0" marR="0" lvl="0" indent="0" algn="ctr" defTabSz="4572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CN" altLang="zh-CN" sz="120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宋体" panose="02010600030101010101" pitchFamily="2" charset="-122"/>
                        <a:cs typeface="+mn-cs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85420">
                <a:tc>
                  <a:txBody>
                    <a:bodyPr/>
                    <a:lstStyle/>
                    <a:p>
                      <a:pPr marL="0" algn="ctr" defTabSz="457200" rtl="0" eaLnBrk="1" latinLnBrk="0" hangingPunct="1"/>
                      <a:r>
                        <a:rPr lang="en-US" altLang="zh-CN" sz="14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Oded Redlich</a:t>
                      </a:r>
                      <a:endParaRPr lang="zh-CN" altLang="en-US" sz="14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zh-CN" altLang="en-US" sz="1400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2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72440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MIMO techniques are widely used in wireless systems (e.g. WLAN) to achieve higher spectral efficiency and increase the throughput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In order to exploit the maximum gain of MIMO transmissions, nonlinear (near ML) detection is often applied at the receiver side, as it significantly outperforms linear detection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However, in practice nonlinear detection is sensitive to RF impairments and requires a higher Tx EVM in order to achieve the desired performance</a:t>
            </a:r>
          </a:p>
          <a:p>
            <a:pPr lvl="1"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>
                <a:ea typeface="+mn-ea"/>
                <a:cs typeface="+mn-cs"/>
              </a:rPr>
              <a:t>Strong impairments may have a significant impact on the performance of nonlinear detectors, such that in some cases linear detection outperforms nonlinear detection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We look into this issue in order to understand what may be done to ensure WLAN receivers can employ near ML detectors to yield a large performance gain (as expected from theory)</a:t>
            </a:r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Background</a:t>
            </a:r>
            <a:endParaRPr lang="zh-CN" altLang="en-US" kern="0" dirty="0"/>
          </a:p>
        </p:txBody>
      </p:sp>
    </p:spTree>
    <p:extLst>
      <p:ext uri="{BB962C8B-B14F-4D97-AF65-F5344CB8AC3E}">
        <p14:creationId xmlns:p14="http://schemas.microsoft.com/office/powerpoint/2010/main" val="37978885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1447800"/>
            <a:ext cx="8001001" cy="4724401"/>
          </a:xfrm>
        </p:spPr>
        <p:txBody>
          <a:bodyPr/>
          <a:lstStyle/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We expect a significant gain that can be achieved by a nonlinear detector in case of MIMO transmission (MU or SU)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r>
              <a:rPr lang="en-US" sz="1800" kern="1200" dirty="0"/>
              <a:t>It is clear that near-ML detection is much more complex, but one may consider this higher complexity worth the effort in order to achieve a significant performance improvement</a:t>
            </a:r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200"/>
              </a:spcBef>
              <a:spcAft>
                <a:spcPts val="0"/>
              </a:spcAft>
            </a:pPr>
            <a:endParaRPr lang="en-US" sz="1800" kern="1200" dirty="0"/>
          </a:p>
          <a:p>
            <a:pPr marL="0" indent="0">
              <a:spcBef>
                <a:spcPts val="1200"/>
              </a:spcBef>
              <a:spcAft>
                <a:spcPts val="0"/>
              </a:spcAft>
              <a:buNone/>
            </a:pPr>
            <a:endParaRPr lang="en-US" sz="1800" kern="1200" dirty="0"/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Expected Gain of Non-Linear Decoder</a:t>
            </a:r>
            <a:endParaRPr lang="zh-CN" altLang="en-US" kern="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198A47D5-4C36-406A-92F0-459CB5CC2744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209800"/>
            <a:ext cx="4664797" cy="2971838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49D825E9-D209-4C7B-8F80-0DEEC6B26AB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51220" y="2750164"/>
            <a:ext cx="2840521" cy="166542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25973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4</a:t>
            </a:fld>
            <a:endParaRPr lang="en-US"/>
          </a:p>
        </p:txBody>
      </p:sp>
      <p:sp>
        <p:nvSpPr>
          <p:cNvPr id="9" name="内容占位符 1">
            <a:extLst>
              <a:ext uri="{FF2B5EF4-FFF2-40B4-BE49-F238E27FC236}">
                <a16:creationId xmlns:a16="http://schemas.microsoft.com/office/drawing/2014/main" id="{7BFB26FB-22A8-4554-AFBD-44AA36B885B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523999"/>
            <a:ext cx="7772400" cy="4724401"/>
          </a:xfrm>
        </p:spPr>
        <p:txBody>
          <a:bodyPr/>
          <a:lstStyle/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1800" kern="1200" dirty="0"/>
              <a:t>In practice, RF impairments that cause a Tx EVM degradation lead to completely different results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1800" kern="1200" dirty="0"/>
              <a:t>We simulated MIMO detection when we apply the OBO that needed to meet standard Tx EVM requirement (OBO = 7.4dB)</a:t>
            </a:r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endParaRPr lang="en-US" sz="1800" kern="1200" dirty="0"/>
          </a:p>
          <a:p>
            <a:pPr marL="0" indent="0">
              <a:spcBef>
                <a:spcPts val="1000"/>
              </a:spcBef>
              <a:spcAft>
                <a:spcPts val="0"/>
              </a:spcAft>
              <a:buNone/>
            </a:pPr>
            <a:endParaRPr lang="en-US" sz="1800" kern="1200" dirty="0"/>
          </a:p>
          <a:p>
            <a:pPr>
              <a:spcBef>
                <a:spcPts val="1000"/>
              </a:spcBef>
              <a:spcAft>
                <a:spcPts val="0"/>
              </a:spcAft>
            </a:pPr>
            <a:r>
              <a:rPr lang="en-US" sz="1800" kern="1200" dirty="0"/>
              <a:t>This misconception may make non-linear detection less attractive and prevents achieving higher efficiency in WLAN communication</a:t>
            </a:r>
          </a:p>
        </p:txBody>
      </p:sp>
      <p:sp>
        <p:nvSpPr>
          <p:cNvPr id="5" name="标题 3"/>
          <p:cNvSpPr txBox="1">
            <a:spLocks/>
          </p:cNvSpPr>
          <p:nvPr/>
        </p:nvSpPr>
        <p:spPr bwMode="auto">
          <a:xfrm>
            <a:off x="685800" y="685800"/>
            <a:ext cx="7772400" cy="4506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sz="3200" b="1">
                <a:solidFill>
                  <a:schemeClr val="tx2"/>
                </a:solidFill>
                <a:latin typeface="Times New Roman" charset="0"/>
              </a:defRPr>
            </a:lvl9pPr>
          </a:lstStyle>
          <a:p>
            <a:r>
              <a:rPr lang="en-IE" kern="0" dirty="0">
                <a:latin typeface="FrutigerNext LT Medium" pitchFamily="34" charset="0"/>
              </a:rPr>
              <a:t>Practical Scenario</a:t>
            </a:r>
            <a:endParaRPr lang="zh-CN" altLang="en-US" kern="0" dirty="0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49D825E9-D209-4C7B-8F80-0DEEC6B26AB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51220" y="3200400"/>
            <a:ext cx="2840521" cy="1665424"/>
          </a:xfrm>
          <a:prstGeom prst="rect">
            <a:avLst/>
          </a:prstGeom>
        </p:spPr>
      </p:pic>
      <p:pic>
        <p:nvPicPr>
          <p:cNvPr id="8" name="Picture 1" descr="image001">
            <a:extLst>
              <a:ext uri="{FF2B5EF4-FFF2-40B4-BE49-F238E27FC236}">
                <a16:creationId xmlns:a16="http://schemas.microsoft.com/office/drawing/2014/main" id="{55AB32C6-C525-4315-BD47-BF5EDB03E2A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076" y="2918325"/>
            <a:ext cx="3561519" cy="26711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4" name="Straight Arrow Connector 3">
            <a:extLst>
              <a:ext uri="{FF2B5EF4-FFF2-40B4-BE49-F238E27FC236}">
                <a16:creationId xmlns:a16="http://schemas.microsoft.com/office/drawing/2014/main" id="{DEC8A255-697A-445C-949D-444CD38A8C5F}"/>
              </a:ext>
            </a:extLst>
          </p:cNvPr>
          <p:cNvCxnSpPr/>
          <p:nvPr/>
        </p:nvCxnSpPr>
        <p:spPr bwMode="auto">
          <a:xfrm flipV="1">
            <a:off x="2514600" y="3818020"/>
            <a:ext cx="685800" cy="9906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44C5ACBD-5680-4B7F-AC0D-E83FD4B1E249}"/>
              </a:ext>
            </a:extLst>
          </p:cNvPr>
          <p:cNvSpPr txBox="1"/>
          <p:nvPr/>
        </p:nvSpPr>
        <p:spPr>
          <a:xfrm>
            <a:off x="2514600" y="4414212"/>
            <a:ext cx="152232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b="1" dirty="0">
                <a:solidFill>
                  <a:srgbClr val="FF0000"/>
                </a:solidFill>
                <a:ea typeface="Arial Unicode MS" pitchFamily="34" charset="-128"/>
              </a:rPr>
              <a:t>MMSE outperforms ML!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DA12BB4-C035-4CFF-BEC7-6432D7EB9A1D}"/>
              </a:ext>
            </a:extLst>
          </p:cNvPr>
          <p:cNvCxnSpPr/>
          <p:nvPr/>
        </p:nvCxnSpPr>
        <p:spPr bwMode="auto">
          <a:xfrm flipH="1">
            <a:off x="4019748" y="5502644"/>
            <a:ext cx="836613" cy="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DC744124-FBD1-44BB-A49C-B4BD3334C485}"/>
              </a:ext>
            </a:extLst>
          </p:cNvPr>
          <p:cNvSpPr txBox="1"/>
          <p:nvPr/>
        </p:nvSpPr>
        <p:spPr>
          <a:xfrm>
            <a:off x="4421213" y="5232744"/>
            <a:ext cx="243475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>
                <a:solidFill>
                  <a:srgbClr val="FF0000"/>
                </a:solidFill>
                <a:ea typeface="Arial Unicode MS" pitchFamily="34" charset="-128"/>
              </a:rPr>
              <a:t>x-axis adjusted to SNR+OBO</a:t>
            </a:r>
          </a:p>
        </p:txBody>
      </p:sp>
    </p:spTree>
    <p:extLst>
      <p:ext uri="{BB962C8B-B14F-4D97-AF65-F5344CB8AC3E}">
        <p14:creationId xmlns:p14="http://schemas.microsoft.com/office/powerpoint/2010/main" val="380662918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5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9100" y="685800"/>
            <a:ext cx="83058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Tx EVM Impact on MIMO performance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The spec mandates maximal Tx EVM per MCS – for example you must have Tx EVM lower (better) than -27dB for MCS 7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How you get there (better RF, higher output back-off) is up to each vendor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So let’s try to analyze the impact of Tx EVM on MIMO detection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Let’s assume for simplicity that instead of    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the transmitter transmits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where                        and       is the EVM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power 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So the received signal with Tx EVM is </a:t>
            </a:r>
          </a:p>
          <a:p>
            <a:pPr marL="342900" indent="-342900">
              <a:spcBef>
                <a:spcPts val="2400"/>
              </a:spcBef>
              <a:buChar char="•"/>
            </a:pPr>
            <a:endParaRPr lang="en-US" altLang="zh-CN" sz="1800" b="1" dirty="0">
              <a:latin typeface="+mn-lt"/>
            </a:endParaRPr>
          </a:p>
        </p:txBody>
      </p:sp>
      <p:graphicFrame>
        <p:nvGraphicFramePr>
          <p:cNvPr id="6" name="Object 5">
            <a:extLst>
              <a:ext uri="{FF2B5EF4-FFF2-40B4-BE49-F238E27FC236}">
                <a16:creationId xmlns:a16="http://schemas.microsoft.com/office/drawing/2014/main" id="{D539F78A-D159-47ED-89BD-D9E9428027C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0414110"/>
              </p:ext>
            </p:extLst>
          </p:nvPr>
        </p:nvGraphicFramePr>
        <p:xfrm>
          <a:off x="4999300" y="3426688"/>
          <a:ext cx="152280" cy="2095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2" name="Equation" r:id="rId3" imgW="101520" imgH="139680" progId="Equation.DSMT4">
                  <p:embed/>
                </p:oleObj>
              </mc:Choice>
              <mc:Fallback>
                <p:oleObj name="Equation" r:id="rId3" imgW="101520" imgH="139680" progId="Equation.DSMT4">
                  <p:embed/>
                  <p:pic>
                    <p:nvPicPr>
                      <p:cNvPr id="2" name="Object 1">
                        <a:extLst>
                          <a:ext uri="{FF2B5EF4-FFF2-40B4-BE49-F238E27FC236}">
                            <a16:creationId xmlns:a16="http://schemas.microsoft.com/office/drawing/2014/main" id="{CED7AA0D-D090-4002-9637-55458474644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999300" y="3426688"/>
                        <a:ext cx="152280" cy="2095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D564AABB-E24A-4B75-BE1A-8FD6412CF7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0736840"/>
              </p:ext>
            </p:extLst>
          </p:nvPr>
        </p:nvGraphicFramePr>
        <p:xfrm>
          <a:off x="3440120" y="3647508"/>
          <a:ext cx="1047600" cy="2473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3" name="Equation" r:id="rId5" imgW="698400" imgH="164880" progId="Equation.DSMT4">
                  <p:embed/>
                </p:oleObj>
              </mc:Choice>
              <mc:Fallback>
                <p:oleObj name="Equation" r:id="rId5" imgW="698400" imgH="164880" progId="Equation.DSMT4">
                  <p:embed/>
                  <p:pic>
                    <p:nvPicPr>
                      <p:cNvPr id="6" name="Object 5">
                        <a:extLst>
                          <a:ext uri="{FF2B5EF4-FFF2-40B4-BE49-F238E27FC236}">
                            <a16:creationId xmlns:a16="http://schemas.microsoft.com/office/drawing/2014/main" id="{56BB0ADA-5CC9-41CF-8DA4-8DA5D270616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40120" y="3647508"/>
                        <a:ext cx="1047600" cy="2473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D6688FE-03B0-4C7C-954E-76FF814DC78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08102348"/>
              </p:ext>
            </p:extLst>
          </p:nvPr>
        </p:nvGraphicFramePr>
        <p:xfrm>
          <a:off x="1485224" y="3874044"/>
          <a:ext cx="1294920" cy="380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4" name="Equation" r:id="rId7" imgW="863280" imgH="253800" progId="Equation.DSMT4">
                  <p:embed/>
                </p:oleObj>
              </mc:Choice>
              <mc:Fallback>
                <p:oleObj name="Equation" r:id="rId7" imgW="863280" imgH="253800" progId="Equation.DSMT4">
                  <p:embed/>
                  <p:pic>
                    <p:nvPicPr>
                      <p:cNvPr id="9" name="Object 8">
                        <a:extLst>
                          <a:ext uri="{FF2B5EF4-FFF2-40B4-BE49-F238E27FC236}">
                            <a16:creationId xmlns:a16="http://schemas.microsoft.com/office/drawing/2014/main" id="{A8EEEA91-CD51-42F0-BE8E-FAD8C2D33803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85224" y="3874044"/>
                        <a:ext cx="1294920" cy="3807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>
            <a:extLst>
              <a:ext uri="{FF2B5EF4-FFF2-40B4-BE49-F238E27FC236}">
                <a16:creationId xmlns:a16="http://schemas.microsoft.com/office/drawing/2014/main" id="{A66808B5-6EF6-47DF-9D94-E1822F75E1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9004908"/>
              </p:ext>
            </p:extLst>
          </p:nvPr>
        </p:nvGraphicFramePr>
        <p:xfrm>
          <a:off x="3255629" y="3855572"/>
          <a:ext cx="304560" cy="3234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5" name="Equation" r:id="rId9" imgW="203040" imgH="215640" progId="Equation.DSMT4">
                  <p:embed/>
                </p:oleObj>
              </mc:Choice>
              <mc:Fallback>
                <p:oleObj name="Equation" r:id="rId9" imgW="203040" imgH="21564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BB2634E6-313E-4FC0-B084-DE1B5A23154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255629" y="3855572"/>
                        <a:ext cx="304560" cy="3234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2" name="Object 11">
            <a:extLst>
              <a:ext uri="{FF2B5EF4-FFF2-40B4-BE49-F238E27FC236}">
                <a16:creationId xmlns:a16="http://schemas.microsoft.com/office/drawing/2014/main" id="{B6E5A0E5-0CA5-4DB8-BE63-BC23EB273A5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48058985"/>
              </p:ext>
            </p:extLst>
          </p:nvPr>
        </p:nvGraphicFramePr>
        <p:xfrm>
          <a:off x="1995353" y="5310826"/>
          <a:ext cx="2971620" cy="590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336" name="Equation" r:id="rId11" imgW="1981080" imgH="393480" progId="Equation.DSMT4">
                  <p:embed/>
                </p:oleObj>
              </mc:Choice>
              <mc:Fallback>
                <p:oleObj name="Equation" r:id="rId11" imgW="1981080" imgH="393480" progId="Equation.DSMT4">
                  <p:embed/>
                  <p:pic>
                    <p:nvPicPr>
                      <p:cNvPr id="13" name="Object 12">
                        <a:extLst>
                          <a:ext uri="{FF2B5EF4-FFF2-40B4-BE49-F238E27FC236}">
                            <a16:creationId xmlns:a16="http://schemas.microsoft.com/office/drawing/2014/main" id="{ADB80FE3-F645-4C48-8A43-55574FB69F6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1995353" y="5310826"/>
                        <a:ext cx="2971620" cy="590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" name="Picture 12">
            <a:extLst>
              <a:ext uri="{FF2B5EF4-FFF2-40B4-BE49-F238E27FC236}">
                <a16:creationId xmlns:a16="http://schemas.microsoft.com/office/drawing/2014/main" id="{9483D0F9-247E-41E8-93D0-C46A1C2512F4}"/>
              </a:ext>
            </a:extLst>
          </p:cNvPr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5491736" y="3270987"/>
            <a:ext cx="3388677" cy="19868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663538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6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419100" y="685800"/>
            <a:ext cx="83058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Short Proof of the Tx EVM Impact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7089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1800"/>
              </a:spcBef>
              <a:buChar char="•"/>
            </a:pPr>
            <a:r>
              <a:rPr lang="en-US" altLang="zh-CN" sz="1800" b="1" dirty="0">
                <a:latin typeface="+mn-lt"/>
              </a:rPr>
              <a:t>The Covariance of the colored noise is of course </a:t>
            </a:r>
          </a:p>
          <a:p>
            <a:pPr marL="342900" indent="-342900">
              <a:spcBef>
                <a:spcPts val="1800"/>
              </a:spcBef>
              <a:buChar char="•"/>
            </a:pPr>
            <a:endParaRPr lang="en-US" altLang="zh-CN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1800" b="1" dirty="0">
                <a:latin typeface="+mn-lt"/>
              </a:rPr>
              <a:t>And the ML receiver for this model involves whitening with inverse Cholesky of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1800" b="1" dirty="0">
                <a:latin typeface="+mn-lt"/>
              </a:rPr>
              <a:t>At high EVM, when                 we get </a:t>
            </a: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endParaRPr lang="en-US" sz="1800" b="1" dirty="0">
              <a:latin typeface="+mn-lt"/>
            </a:endParaRPr>
          </a:p>
          <a:p>
            <a:pPr marL="342900" indent="-342900">
              <a:spcBef>
                <a:spcPts val="1800"/>
              </a:spcBef>
              <a:buFontTx/>
              <a:buChar char="•"/>
            </a:pPr>
            <a:r>
              <a:rPr lang="en-US" sz="1800" b="1" dirty="0">
                <a:latin typeface="+mn-lt"/>
              </a:rPr>
              <a:t>So in case of high Tx EVM, the optimal (EVM-aware) MLD coincides with linear detection</a:t>
            </a:r>
          </a:p>
        </p:txBody>
      </p:sp>
      <p:graphicFrame>
        <p:nvGraphicFramePr>
          <p:cNvPr id="11" name="Object 10">
            <a:extLst>
              <a:ext uri="{FF2B5EF4-FFF2-40B4-BE49-F238E27FC236}">
                <a16:creationId xmlns:a16="http://schemas.microsoft.com/office/drawing/2014/main" id="{6977B1CE-2489-4D23-8D8A-B2530936855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53618942"/>
              </p:ext>
            </p:extLst>
          </p:nvPr>
        </p:nvGraphicFramePr>
        <p:xfrm>
          <a:off x="3162570" y="1771800"/>
          <a:ext cx="16950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4" name="Equation" r:id="rId3" imgW="1130040" imgH="241200" progId="Equation.DSMT4">
                  <p:embed/>
                </p:oleObj>
              </mc:Choice>
              <mc:Fallback>
                <p:oleObj name="Equation" r:id="rId3" imgW="1130040" imgH="241200" progId="Equation.DSMT4">
                  <p:embed/>
                  <p:pic>
                    <p:nvPicPr>
                      <p:cNvPr id="3" name="Object 2">
                        <a:extLst>
                          <a:ext uri="{FF2B5EF4-FFF2-40B4-BE49-F238E27FC236}">
                            <a16:creationId xmlns:a16="http://schemas.microsoft.com/office/drawing/2014/main" id="{4CD250B0-8371-4071-B8EA-99A60BEC4530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162570" y="1771800"/>
                        <a:ext cx="16950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BC444A7B-6F46-4A6C-BC8A-AB9C37A832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14302840"/>
              </p:ext>
            </p:extLst>
          </p:nvPr>
        </p:nvGraphicFramePr>
        <p:xfrm>
          <a:off x="8669484" y="2352964"/>
          <a:ext cx="228420" cy="2662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5" name="Equation" r:id="rId5" imgW="152280" imgH="177480" progId="Equation.DSMT4">
                  <p:embed/>
                </p:oleObj>
              </mc:Choice>
              <mc:Fallback>
                <p:oleObj name="Equation" r:id="rId5" imgW="152280" imgH="177480" progId="Equation.DSMT4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78790386-B7FD-4361-93B4-D599BD686CDC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669484" y="2352964"/>
                        <a:ext cx="228420" cy="26622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DFD9CFD8-F223-4684-B577-687DA2A2B7B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996076"/>
              </p:ext>
            </p:extLst>
          </p:nvPr>
        </p:nvGraphicFramePr>
        <p:xfrm>
          <a:off x="2678113" y="2922411"/>
          <a:ext cx="3333750" cy="5905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6" name="Equation" r:id="rId7" imgW="2222280" imgH="393480" progId="Equation.DSMT4">
                  <p:embed/>
                </p:oleObj>
              </mc:Choice>
              <mc:Fallback>
                <p:oleObj name="Equation" r:id="rId7" imgW="2222280" imgH="393480" progId="Equation.DSMT4">
                  <p:embed/>
                  <p:pic>
                    <p:nvPicPr>
                      <p:cNvPr id="5" name="Object 4">
                        <a:extLst>
                          <a:ext uri="{FF2B5EF4-FFF2-40B4-BE49-F238E27FC236}">
                            <a16:creationId xmlns:a16="http://schemas.microsoft.com/office/drawing/2014/main" id="{67E18DF6-30D0-47BA-B7D0-A8446E6D02D9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678113" y="2922411"/>
                        <a:ext cx="3333750" cy="5905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15">
            <a:extLst>
              <a:ext uri="{FF2B5EF4-FFF2-40B4-BE49-F238E27FC236}">
                <a16:creationId xmlns:a16="http://schemas.microsoft.com/office/drawing/2014/main" id="{0CF5148A-8D02-4910-BC00-A1A38F39EDD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76021248"/>
              </p:ext>
            </p:extLst>
          </p:nvPr>
        </p:nvGraphicFramePr>
        <p:xfrm>
          <a:off x="2895600" y="3810000"/>
          <a:ext cx="848291" cy="3289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67" name="Equation" r:id="rId9" imgW="622080" imgH="241200" progId="Equation.DSMT4">
                  <p:embed/>
                </p:oleObj>
              </mc:Choice>
              <mc:Fallback>
                <p:oleObj name="Equation" r:id="rId9" imgW="622080" imgH="241200" progId="Equation.DSMT4">
                  <p:embed/>
                  <p:pic>
                    <p:nvPicPr>
                      <p:cNvPr id="10" name="Object 9">
                        <a:extLst>
                          <a:ext uri="{FF2B5EF4-FFF2-40B4-BE49-F238E27FC236}">
                            <a16:creationId xmlns:a16="http://schemas.microsoft.com/office/drawing/2014/main" id="{12810CD3-3E08-414B-A3DE-B7E7BB20292E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895600" y="3810000"/>
                        <a:ext cx="848291" cy="3289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>
        <mc:Choice xmlns:a14="http://schemas.microsoft.com/office/drawing/2010/main" Requires="a14">
          <p:sp>
            <p:nvSpPr>
              <p:cNvPr id="17" name="Object 16">
                <a:extLst>
                  <a:ext uri="{FF2B5EF4-FFF2-40B4-BE49-F238E27FC236}">
                    <a16:creationId xmlns:a16="http://schemas.microsoft.com/office/drawing/2014/main" id="{A6462563-A776-4FA7-BD0F-46007EABC439}"/>
                  </a:ext>
                </a:extLst>
              </p:cNvPr>
              <p:cNvSpPr txBox="1"/>
              <p:nvPr/>
            </p:nvSpPr>
            <p:spPr>
              <a:xfrm>
                <a:off x="1851699" y="4471261"/>
                <a:ext cx="6011862" cy="534987"/>
              </a:xfrm>
              <a:prstGeom prst="rect">
                <a:avLst/>
              </a:prstGeom>
            </p:spPr>
            <p:txBody>
              <a:bodyPr>
                <a:no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40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acc>
                            <m:accPr>
                              <m:chr m:val="̃"/>
                              <m:ctrlPr>
                                <a:rPr lang="en-US" sz="1400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accPr>
                            <m:e>
                              <m:r>
                                <a:rPr lang="en-US" sz="1400" b="1" i="1" smtClean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𝒔</m:t>
                              </m:r>
                            </m:e>
                          </m:acc>
                        </m:e>
                        <m:sub>
                          <m:r>
                            <m:rPr>
                              <m:sty m:val="p"/>
                            </m:rPr>
                            <a:rPr lang="en-US" sz="1400" b="0" i="1" smtClean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ML</m:t>
                          </m:r>
                        </m:sub>
                      </m:sSub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argmin</m:t>
                          </m:r>
                        </m:e>
                        <m:lim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nor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QA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𝐇𝐬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𝜎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𝐇</m:t>
                              </m:r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∗</m:t>
                                  </m:r>
                                </m:sup>
                              </m:sSup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sup>
                      </m:sSup>
                      <m:d>
                        <m:d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𝐲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𝐇𝐬</m:t>
                          </m:r>
                        </m:e>
                      </m:d>
                      <m:r>
                        <a:rPr lang="en-US" sz="1400" i="1">
                          <a:solidFill>
                            <a:srgbClr val="00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limLow>
                        <m:limLow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limLowPr>
                        <m:e>
                          <m:r>
                            <m:rPr>
                              <m:sty m:val="p"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argmin</m:t>
                          </m:r>
                        </m:e>
                        <m:lim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𝐬</m:t>
                          </m:r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∈</m:t>
                          </m:r>
                          <m:r>
                            <m:rPr>
                              <m:nor/>
                            </m:rPr>
                            <a:rPr lang="en-US" sz="1400" i="0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QA</m:t>
                          </m:r>
                          <m:sSup>
                            <m:sSupPr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nor/>
                                </m:rPr>
                                <a:rPr lang="en-US" sz="1400" i="0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M</m:t>
                              </m:r>
                            </m:e>
                            <m: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sup>
                          </m:sSup>
                        </m:lim>
                      </m:limLow>
                      <m:sSup>
                        <m:sSupPr>
                          <m:ctrlP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begChr m:val="‖"/>
                              <m:endChr m:val="‖"/>
                              <m:ctrlP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𝐇</m:t>
                                  </m:r>
                                </m:e>
                                <m:sup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US" sz="1400" i="1">
                                      <a:solidFill>
                                        <a:srgbClr val="000000"/>
                                      </a:solidFill>
                                      <a:latin typeface="Cambria Math" panose="02040503050406030204" pitchFamily="18" charset="0"/>
                                    </a:rPr>
                                    <m:t>1</m:t>
                                  </m:r>
                                </m:sup>
                              </m:sSup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US" sz="1400" i="1">
                                  <a:solidFill>
                                    <a:srgbClr val="000000"/>
                                  </a:solidFill>
                                  <a:latin typeface="Cambria Math" panose="02040503050406030204" pitchFamily="18" charset="0"/>
                                </a:rPr>
                                <m:t>𝐬</m:t>
                              </m:r>
                            </m:e>
                          </m:d>
                        </m:e>
                        <m:sup>
                          <m:r>
                            <a:rPr lang="en-US" sz="1400" i="1">
                              <a:solidFill>
                                <a:srgbClr val="00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>
          <p:sp>
            <p:nvSpPr>
              <p:cNvPr id="17" name="Object 16">
                <a:extLst>
                  <a:ext uri="{FF2B5EF4-FFF2-40B4-BE49-F238E27FC236}">
                    <a16:creationId xmlns:a16="http://schemas.microsoft.com/office/drawing/2014/main" id="{A6462563-A776-4FA7-BD0F-46007EABC4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1699" y="4471261"/>
                <a:ext cx="6011862" cy="534987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3737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7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How can we resolve this issue?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6782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0"/>
              </a:spcBef>
              <a:buFontTx/>
              <a:buChar char="•"/>
            </a:pPr>
            <a:r>
              <a:rPr lang="en-US" altLang="zh-CN" sz="1800" b="1" dirty="0">
                <a:latin typeface="+mn-lt"/>
              </a:rPr>
              <a:t>As we showed in the previous slide, </a:t>
            </a:r>
            <a:r>
              <a:rPr lang="en-US" altLang="zh-CN" sz="1800" b="1" dirty="0"/>
              <a:t>the problem happens when the Tx EVM component is stronger than the white noise in </a:t>
            </a:r>
            <a:r>
              <a:rPr lang="en-US" altLang="zh-CN" sz="1800" b="1" dirty="0">
                <a:latin typeface="+mn-lt"/>
              </a:rPr>
              <a:t>the covariance of the colored noise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And we observed this issue when we used an OBO that meets standard Tx EVM requirements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Following this understanding, we may assume that standard Tx EVM requirement better fits linear detection in case of MIMO transmission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Thus, operating with OBO that meets standard Tx EVM requirement may limit MIMO performance when non-linear detection is employed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So maybe we need to set OBO differently when near-ML detection is applied at the receiver?</a:t>
            </a:r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9E340882-AD63-4E36-9C1C-9892ECA136A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6099813"/>
              </p:ext>
            </p:extLst>
          </p:nvPr>
        </p:nvGraphicFramePr>
        <p:xfrm>
          <a:off x="3497458" y="1981200"/>
          <a:ext cx="1695060" cy="36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46" name="Equation" r:id="rId3" imgW="1130040" imgH="241200" progId="Equation.DSMT4">
                  <p:embed/>
                </p:oleObj>
              </mc:Choice>
              <mc:Fallback>
                <p:oleObj name="Equation" r:id="rId3" imgW="1130040" imgH="241200" progId="Equation.DSMT4">
                  <p:embed/>
                  <p:pic>
                    <p:nvPicPr>
                      <p:cNvPr id="11" name="Object 10">
                        <a:extLst>
                          <a:ext uri="{FF2B5EF4-FFF2-40B4-BE49-F238E27FC236}">
                            <a16:creationId xmlns:a16="http://schemas.microsoft.com/office/drawing/2014/main" id="{6977B1CE-2489-4D23-8D8A-B2530936855F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97458" y="1981200"/>
                        <a:ext cx="1695060" cy="3618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52852833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8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304800" y="685800"/>
            <a:ext cx="86106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Simulation With Larger OBO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48628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We simulated the same scenarios, where we use a larger BO than that needed to meet standard Tx EVM requirements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In particular we compared again the results of nonlinear detection with those of MMSE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that the impact of OBO on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PER in case of MMSE detection is very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small (although increasing OBO may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improve MMSE as well)</a:t>
            </a:r>
          </a:p>
          <a:p>
            <a:pPr marL="800100" lvl="1" indent="-342900">
              <a:spcBef>
                <a:spcPts val="2400"/>
              </a:spcBef>
              <a:buChar char="•"/>
            </a:pPr>
            <a:r>
              <a:rPr lang="en-US" altLang="zh-CN" sz="1400" b="1" dirty="0">
                <a:latin typeface="+mn-lt"/>
              </a:rPr>
              <a:t>But near-ML is impacted significantly</a:t>
            </a:r>
          </a:p>
          <a:p>
            <a:pPr marL="342900" indent="-342900">
              <a:spcBef>
                <a:spcPts val="2400"/>
              </a:spcBef>
              <a:buChar char="•"/>
            </a:pPr>
            <a:r>
              <a:rPr lang="en-US" altLang="zh-CN" sz="1800" b="1" dirty="0">
                <a:latin typeface="+mn-lt"/>
              </a:rPr>
              <a:t>We can see that near ML detection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outperforms MMSE detection </a:t>
            </a:r>
            <a:r>
              <a:rPr lang="en-US" altLang="zh-CN" sz="1800" b="1" dirty="0">
                <a:solidFill>
                  <a:srgbClr val="FF0000"/>
                </a:solidFill>
                <a:latin typeface="+mn-lt"/>
              </a:rPr>
              <a:t>by 6dB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(including consideration of the reduced </a:t>
            </a:r>
            <a:br>
              <a:rPr lang="en-US" altLang="zh-CN" sz="1800" b="1" dirty="0">
                <a:latin typeface="+mn-lt"/>
              </a:rPr>
            </a:br>
            <a:r>
              <a:rPr lang="en-US" altLang="zh-CN" sz="1800" b="1" dirty="0">
                <a:latin typeface="+mn-lt"/>
              </a:rPr>
              <a:t>power due to higher BO)</a:t>
            </a:r>
          </a:p>
        </p:txBody>
      </p:sp>
      <p:pic>
        <p:nvPicPr>
          <p:cNvPr id="5" name="Picture 1" descr="image001">
            <a:extLst>
              <a:ext uri="{FF2B5EF4-FFF2-40B4-BE49-F238E27FC236}">
                <a16:creationId xmlns:a16="http://schemas.microsoft.com/office/drawing/2014/main" id="{A85CA089-47B1-4138-9F08-DB610685127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00464" y="2667000"/>
            <a:ext cx="4748336" cy="357466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568004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灯片编号占位符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303B08C7-0CD1-8846-8502-BF7BB64F440C}" type="slidenum">
              <a:rPr lang="en-US" smtClean="0"/>
              <a:pPr/>
              <a:t>9</a:t>
            </a:fld>
            <a:endParaRPr lang="en-US"/>
          </a:p>
        </p:txBody>
      </p:sp>
      <p:sp>
        <p:nvSpPr>
          <p:cNvPr id="4" name="标题 3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0669"/>
          </a:xfrm>
        </p:spPr>
        <p:txBody>
          <a:bodyPr/>
          <a:lstStyle/>
          <a:p>
            <a:r>
              <a:rPr lang="en-IE" dirty="0">
                <a:latin typeface="FrutigerNext LT Medium" pitchFamily="34" charset="0"/>
              </a:rPr>
              <a:t>Summary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419100" y="1295400"/>
            <a:ext cx="8305800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>
                <a:latin typeface="+mn-lt"/>
              </a:rPr>
              <a:t>While in theory nonlinear MIMO detection is superior to linear detection, in practice it suffers from the impact of RF impairments</a:t>
            </a:r>
          </a:p>
          <a:p>
            <a:pPr marL="800100" lvl="1" indent="-342900">
              <a:spcBef>
                <a:spcPts val="3000"/>
              </a:spcBef>
              <a:buChar char="•"/>
            </a:pPr>
            <a:r>
              <a:rPr lang="en-US" altLang="zh-CN" sz="1800" dirty="0">
                <a:latin typeface="+mn-lt"/>
              </a:rPr>
              <a:t>An additional Tx EVM improvement of 1-2dB may result in PER gain of many dBs for a MIMO transmission (e.g. 6dB gain as shown on the previous slide)</a:t>
            </a:r>
          </a:p>
          <a:p>
            <a:pPr marL="342900" indent="-342900">
              <a:spcBef>
                <a:spcPts val="3000"/>
              </a:spcBef>
              <a:buChar char="•"/>
            </a:pPr>
            <a:r>
              <a:rPr lang="en-US" altLang="zh-CN" sz="1800" b="1" dirty="0"/>
              <a:t>We may significantly improve performance if we adjust the Tx EVM for the specific MIMO scheme and the detector type being </a:t>
            </a:r>
            <a:r>
              <a:rPr lang="en-US" altLang="zh-CN" sz="1800" b="1"/>
              <a:t>employed by </a:t>
            </a:r>
            <a:r>
              <a:rPr lang="en-US" altLang="zh-CN" sz="1800" b="1" dirty="0"/>
              <a:t>the receiver</a:t>
            </a:r>
            <a:endParaRPr lang="en-US" altLang="zh-CN" sz="1800" b="1" dirty="0"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075188281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802-11-Submission.pot</Template>
  <TotalTime>107200</TotalTime>
  <Words>774</Words>
  <Application>Microsoft Office PowerPoint</Application>
  <PresentationFormat>On-screen Show (4:3)</PresentationFormat>
  <Paragraphs>96</Paragraphs>
  <Slides>9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8" baseType="lpstr">
      <vt:lpstr>MS Gothic</vt:lpstr>
      <vt:lpstr>ＭＳ Ｐゴシック</vt:lpstr>
      <vt:lpstr>宋体</vt:lpstr>
      <vt:lpstr>Arial Unicode MS</vt:lpstr>
      <vt:lpstr>Cambria Math</vt:lpstr>
      <vt:lpstr>FrutigerNext LT Medium</vt:lpstr>
      <vt:lpstr>Times New Roman</vt:lpstr>
      <vt:lpstr>802-11-Submission</vt:lpstr>
      <vt:lpstr>Equation</vt:lpstr>
      <vt:lpstr>Impact of Tx EVM on MIMO Detection</vt:lpstr>
      <vt:lpstr>PowerPoint Presentation</vt:lpstr>
      <vt:lpstr>PowerPoint Presentation</vt:lpstr>
      <vt:lpstr>PowerPoint Presentation</vt:lpstr>
      <vt:lpstr>Tx EVM Impact on MIMO performance</vt:lpstr>
      <vt:lpstr>Short Proof of the Tx EVM Impact</vt:lpstr>
      <vt:lpstr>How can we resolve this issue?</vt:lpstr>
      <vt:lpstr>Simulation With Larger OBO</vt:lpstr>
      <vt:lpstr>Summary</vt:lpstr>
    </vt:vector>
  </TitlesOfParts>
  <Company>Huawei Technologies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Full Duplex in EHT</dc:title>
  <dc:creator>Ross Jian Yu</dc:creator>
  <cp:lastModifiedBy>Genadiy Tsodik(TRC)</cp:lastModifiedBy>
  <cp:revision>1773</cp:revision>
  <cp:lastPrinted>1998-02-10T13:28:06Z</cp:lastPrinted>
  <dcterms:created xsi:type="dcterms:W3CDTF">2013-11-12T18:41:50Z</dcterms:created>
  <dcterms:modified xsi:type="dcterms:W3CDTF">2024-01-15T06:31:15Z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(1)O48q+nWDiKNAVXoAwq58w6onvO4eaK+wzpVW8jJCkaAk5P9kKngByeTmJxmoV2pCi42L9Tdp_x000d_
SdaonAmUIS8vKo/eqcHwCuE1YjVPXt4H6YHsSuVJYzAQCkNZjIaFaF2CAfHMCVDwVEjuHrGa_x000d_
v9XKxleKuDbPp4L/H3+OgJ2liFm+Un0d5QoNNoAKdv3/4Lf3KJItI74i5cTCkBD8XLCg4g==</vt:lpwstr>
  </property>
  <property fmtid="{D5CDD505-2E9C-101B-9397-08002B2CF9AE}" pid="3" name="_2015_ms_pID_725343">
    <vt:lpwstr>(3)5Hc3VZXARLJ14iviMrP76729UplilUtIS9a97gbEs5YYFEAt6NidOm8x3gUgrIwc4CnPJFtt
A4zP3TtrSeiylxAWuWG4WNm7gVIirQ5KeVk7ocmiqBLhgP7yhQdUAgj/vuXt8WWhsF8y+3VA
kn/x34I1CqGB1U21AhLDiOwxoKEJy6ZDlgY+SEfjdDY6YC1O5FfEc0hLCbFK6mIdFmTZjzu+
aDsbJHjvho4+frxM5W</vt:lpwstr>
  </property>
  <property fmtid="{D5CDD505-2E9C-101B-9397-08002B2CF9AE}" pid="4" name="_2015_ms_pID_7253431">
    <vt:lpwstr>YqxDFBo+mtJmjAn+TdtVWACLJ5mEGs/Mr6gD7F75NwmJMNTJX49kx6
tmuOCTyQpXGU8UEVSCA5mhCNKdilXW+ktkE/rDgW/+3NoJTtIq3pW0vUyg3PoMcIBUZ7QVFA
NvTIjMWhdVL/VSHOwEmz6P8RGUywzrVkq08QaKiw2e06gO5K99WxG0cFFLoWJ6gQERIEtL7m
zRkkLn0vKLJnwJovbSX1KxWr9nOaMiZlCNpt</vt:lpwstr>
  </property>
  <property fmtid="{D5CDD505-2E9C-101B-9397-08002B2CF9AE}" pid="5" name="_2015_ms_pID_7253432">
    <vt:lpwstr>FabMPzrOvXJrvAS5p0CEXu8=</vt:lpwstr>
  </property>
  <property fmtid="{D5CDD505-2E9C-101B-9397-08002B2CF9AE}" pid="6" name="_readonly">
    <vt:lpwstr/>
  </property>
  <property fmtid="{D5CDD505-2E9C-101B-9397-08002B2CF9AE}" pid="7" name="_change">
    <vt:lpwstr/>
  </property>
  <property fmtid="{D5CDD505-2E9C-101B-9397-08002B2CF9AE}" pid="8" name="_full-control">
    <vt:lpwstr/>
  </property>
  <property fmtid="{D5CDD505-2E9C-101B-9397-08002B2CF9AE}" pid="9" name="sflag">
    <vt:lpwstr>1698054819</vt:lpwstr>
  </property>
</Properties>
</file>