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366" r:id="rId3"/>
    <p:sldId id="2368" r:id="rId4"/>
    <p:sldId id="2374" r:id="rId5"/>
    <p:sldId id="2377" r:id="rId6"/>
    <p:sldId id="2380" r:id="rId7"/>
    <p:sldId id="2378" r:id="rId8"/>
    <p:sldId id="2379" r:id="rId9"/>
    <p:sldId id="2367" r:id="rId10"/>
    <p:sldId id="2372" r:id="rId11"/>
    <p:sldId id="237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5226" autoAdjust="0"/>
  </p:normalViewPr>
  <p:slideViewPr>
    <p:cSldViewPr>
      <p:cViewPr varScale="1">
        <p:scale>
          <a:sx n="111" d="100"/>
          <a:sy n="111" d="100"/>
        </p:scale>
        <p:origin x="140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AECFE60-FA5C-4F0D-B40C-B6B609B91389}"/>
    <pc:docChg chg="undo custSel modSld modMainMaster">
      <pc:chgData name="Cariou, Laurent" userId="4453f93f-2ed2-46e8-bb8c-3237fbfdd40b" providerId="ADAL" clId="{3AECFE60-FA5C-4F0D-B40C-B6B609B91389}" dt="2023-01-20T01:00:04.722" v="40" actId="113"/>
      <pc:docMkLst>
        <pc:docMk/>
      </pc:docMkLst>
      <pc:sldChg chg="modSp mod">
        <pc:chgData name="Cariou, Laurent" userId="4453f93f-2ed2-46e8-bb8c-3237fbfdd40b" providerId="ADAL" clId="{3AECFE60-FA5C-4F0D-B40C-B6B609B91389}" dt="2023-01-20T00:59:11.218" v="14" actId="113"/>
        <pc:sldMkLst>
          <pc:docMk/>
          <pc:sldMk cId="993947514" sldId="2370"/>
        </pc:sldMkLst>
        <pc:spChg chg="mod">
          <ac:chgData name="Cariou, Laurent" userId="4453f93f-2ed2-46e8-bb8c-3237fbfdd40b" providerId="ADAL" clId="{3AECFE60-FA5C-4F0D-B40C-B6B609B91389}" dt="2023-01-20T00:59:11.218" v="14" actId="113"/>
          <ac:spMkLst>
            <pc:docMk/>
            <pc:sldMk cId="993947514" sldId="2370"/>
            <ac:spMk id="3" creationId="{49704FE9-C529-4EE0-8EB3-A5FAE48042EE}"/>
          </ac:spMkLst>
        </pc:spChg>
      </pc:sldChg>
      <pc:sldChg chg="modSp mod">
        <pc:chgData name="Cariou, Laurent" userId="4453f93f-2ed2-46e8-bb8c-3237fbfdd40b" providerId="ADAL" clId="{3AECFE60-FA5C-4F0D-B40C-B6B609B91389}" dt="2023-01-20T01:00:04.722" v="40" actId="113"/>
        <pc:sldMkLst>
          <pc:docMk/>
          <pc:sldMk cId="185555227" sldId="2371"/>
        </pc:sldMkLst>
        <pc:spChg chg="mod">
          <ac:chgData name="Cariou, Laurent" userId="4453f93f-2ed2-46e8-bb8c-3237fbfdd40b" providerId="ADAL" clId="{3AECFE60-FA5C-4F0D-B40C-B6B609B91389}" dt="2023-01-20T00:58:25.914" v="5" actId="1036"/>
          <ac:spMkLst>
            <pc:docMk/>
            <pc:sldMk cId="185555227" sldId="2371"/>
            <ac:spMk id="2" creationId="{4EFD632C-601A-4A94-BE59-470DF1046593}"/>
          </ac:spMkLst>
        </pc:spChg>
        <pc:spChg chg="mod">
          <ac:chgData name="Cariou, Laurent" userId="4453f93f-2ed2-46e8-bb8c-3237fbfdd40b" providerId="ADAL" clId="{3AECFE60-FA5C-4F0D-B40C-B6B609B91389}" dt="2023-01-20T01:00:04.722" v="40" actId="113"/>
          <ac:spMkLst>
            <pc:docMk/>
            <pc:sldMk cId="185555227" sldId="2371"/>
            <ac:spMk id="3" creationId="{6262CB8B-E68E-411E-B495-FF7C42892185}"/>
          </ac:spMkLst>
        </pc:spChg>
      </pc:sldChg>
      <pc:sldMasterChg chg="modSp mod">
        <pc:chgData name="Cariou, Laurent" userId="4453f93f-2ed2-46e8-bb8c-3237fbfdd40b" providerId="ADAL" clId="{3AECFE60-FA5C-4F0D-B40C-B6B609B91389}" dt="2023-01-20T00:58:15.968" v="0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AECFE60-FA5C-4F0D-B40C-B6B609B91389}" dt="2023-01-20T00:58:15.96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802.11-23/1943r0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Shimi Shilo et al,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Physical Layer Reliability Improvements </a:t>
            </a:r>
            <a:r>
              <a:rPr lang="en-IL" altLang="en-US" dirty="0" smtClean="0"/>
              <a:t>–</a:t>
            </a:r>
            <a:r>
              <a:rPr lang="en-US" altLang="en-US" dirty="0" smtClean="0"/>
              <a:t>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2023-11-07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478974"/>
              </p:ext>
            </p:extLst>
          </p:nvPr>
        </p:nvGraphicFramePr>
        <p:xfrm>
          <a:off x="471488" y="3168650"/>
          <a:ext cx="8220075" cy="264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Document" r:id="rId4" imgW="8572996" imgH="2768043" progId="Word.Document.8">
                  <p:embed/>
                </p:oleObj>
              </mc:Choice>
              <mc:Fallback>
                <p:oleObj name="Document" r:id="rId4" imgW="8572996" imgH="27680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168650"/>
                        <a:ext cx="8220075" cy="2643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[1] we discussed how prevalent interference is in the WLAN bands, and how mitigating this interference (or the majority thereof) would lead to significantly better results, in particular lower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We presented two approaches to mitigate the interference and showed, via simulation results, how we can improve the performance in the presence of interference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this contribution we addressed some questions that were raised during the presentation of [1] and presented some additional simulation results, both of which further justify these two approaches for improving the reliability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also discussed how we envision the system would operate using this type of improved reliability tool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</a:t>
            </a:r>
            <a:r>
              <a:rPr lang="en-US" sz="1800" dirty="0" smtClean="0"/>
              <a:t>11-23-1490r0: Physical Layer Reliability Improvements (Shimi Shilo et al)</a:t>
            </a:r>
          </a:p>
          <a:p>
            <a:pPr marL="0" indent="0"/>
            <a:r>
              <a:rPr lang="en-US" sz="1800" dirty="0" smtClean="0"/>
              <a:t>[2] </a:t>
            </a:r>
            <a:r>
              <a:rPr lang="en-US" sz="1800" dirty="0"/>
              <a:t>11-23/0028r6: PAR Discussion (Laurent Cariou)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3789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[1] we discussed methods for improving the reliability in </a:t>
            </a:r>
            <a:r>
              <a:rPr lang="en-US" sz="2000" b="0" dirty="0" err="1" smtClean="0">
                <a:solidFill>
                  <a:schemeClr val="tx1"/>
                </a:solidFill>
              </a:rPr>
              <a:t>TGbn</a:t>
            </a: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particular, we suggested two different PHY related approaches for handling interference (recap on those in the next two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Improved reliability </a:t>
            </a:r>
            <a:r>
              <a:rPr lang="en-US" sz="2000" b="0" dirty="0">
                <a:solidFill>
                  <a:schemeClr val="tx1"/>
                </a:solidFill>
              </a:rPr>
              <a:t>and more efficient use of the spectrum are important goals of </a:t>
            </a:r>
            <a:r>
              <a:rPr lang="en-US" sz="2000" b="0" dirty="0" smtClean="0">
                <a:solidFill>
                  <a:schemeClr val="tx1"/>
                </a:solidFill>
              </a:rPr>
              <a:t>UHR (Ultra-High Reliability)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this contribution we address some questions that were raised during the presentation of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present some additional results showing how these approaches deal with changing interference conditions, and discuss our view on the mode of operation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Recap: Approach #1 for Mitigating Interference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Replicate data in frequency domain as shown </a:t>
            </a:r>
            <a:r>
              <a:rPr lang="en-US" sz="2000" b="0" dirty="0">
                <a:solidFill>
                  <a:schemeClr val="tx1"/>
                </a:solidFill>
              </a:rPr>
              <a:t>in the figure below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receiver can identify if a portion of its spectrum is interfered, and based on this decide which </a:t>
            </a:r>
            <a:r>
              <a:rPr lang="en-US" sz="2000" b="0" dirty="0" smtClean="0">
                <a:solidFill>
                  <a:schemeClr val="tx1"/>
                </a:solidFill>
              </a:rPr>
              <a:t>subcarriers (or which replica) </a:t>
            </a:r>
            <a:r>
              <a:rPr lang="en-US" sz="2000" b="0" dirty="0">
                <a:solidFill>
                  <a:schemeClr val="tx1"/>
                </a:solidFill>
              </a:rPr>
              <a:t>to combine (and how to combine)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choice of RU size to use and the replication order </a:t>
            </a:r>
            <a:r>
              <a:rPr lang="en-US" sz="2000" b="0" dirty="0" smtClean="0">
                <a:solidFill>
                  <a:schemeClr val="tx1"/>
                </a:solidFill>
              </a:rPr>
              <a:t>(number of replicas</a:t>
            </a:r>
            <a:r>
              <a:rPr lang="en-US" sz="2000" b="0" dirty="0">
                <a:solidFill>
                  <a:schemeClr val="tx1"/>
                </a:solidFill>
              </a:rPr>
              <a:t>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can be opportunistic or based on knowledge at the transmitter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side (e.g. on the interference characteristics)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Simple transmit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Significantly more robust to (narrowband)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Less applicable for wideband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172176" y="35052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172176" y="38100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172176" y="4724400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170738" y="50292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170738" y="41148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170738" y="44196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170738" y="56388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7" name="Left Brace 16"/>
          <p:cNvSpPr/>
          <p:nvPr/>
        </p:nvSpPr>
        <p:spPr bwMode="auto">
          <a:xfrm>
            <a:off x="6943576" y="3505200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70538" y="3903872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4x replication to STA #1</a:t>
            </a:r>
          </a:p>
        </p:txBody>
      </p:sp>
      <p:sp>
        <p:nvSpPr>
          <p:cNvPr id="19" name="Left Brace 18"/>
          <p:cNvSpPr/>
          <p:nvPr/>
        </p:nvSpPr>
        <p:spPr bwMode="auto">
          <a:xfrm>
            <a:off x="6943576" y="5014703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70538" y="5413375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 replication to STA #2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7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Recap: Approach #2 for Mitigating Interference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Transmitting known </a:t>
            </a:r>
            <a:r>
              <a:rPr lang="en-US" sz="2000" b="0" dirty="0">
                <a:solidFill>
                  <a:schemeClr val="tx1"/>
                </a:solidFill>
              </a:rPr>
              <a:t>pilots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interlaced with the data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will allow a (multi-antenna) receiver to track </a:t>
            </a:r>
            <a:r>
              <a:rPr lang="en-US" sz="2000" b="0" dirty="0" smtClean="0">
                <a:solidFill>
                  <a:schemeClr val="tx1"/>
                </a:solidFill>
              </a:rPr>
              <a:t>and mitigate potential interfering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receiver will apply an interference mitigation (receive beamforming)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Various algorithms may be employed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Advantages: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Can handle interference of any bandwidth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Disadvantages: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Need ‘extra’ Rx antennas (beyond N_SS)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to cancel the interference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3089148"/>
            <a:ext cx="685800" cy="2702052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 bwMode="auto">
          <a:xfrm>
            <a:off x="5334000" y="4061624"/>
            <a:ext cx="2448242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Interference Mitigation Pilot</a:t>
            </a: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7752219" y="4217088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7752219" y="4587734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tangle 80"/>
          <p:cNvSpPr/>
          <p:nvPr/>
        </p:nvSpPr>
        <p:spPr bwMode="auto">
          <a:xfrm>
            <a:off x="6932612" y="4414907"/>
            <a:ext cx="824978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9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Approach #1: Comparison with a lower MCS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One question raised during the presentation of [1] was what would be the performance of a lower MCS in the presence of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the figure below we show a comparison between the performance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in the presence of interference - of two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schemes having (potentially)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the same spectral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MCS 2 without replication (1.5bps/Hz)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MCS 4 with duplication (1.5bps/Hz)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</a:t>
            </a:r>
            <a:r>
              <a:rPr lang="en-US" sz="2000" b="0" dirty="0" smtClean="0">
                <a:solidFill>
                  <a:schemeClr val="tx1"/>
                </a:solidFill>
              </a:rPr>
              <a:t>assume a 242-tone data RU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and </a:t>
            </a:r>
            <a:r>
              <a:rPr lang="en-US" sz="2000" b="0" dirty="0">
                <a:solidFill>
                  <a:schemeClr val="tx1"/>
                </a:solidFill>
              </a:rPr>
              <a:t>a </a:t>
            </a:r>
            <a:r>
              <a:rPr lang="en-US" sz="2000" b="0" dirty="0" smtClean="0">
                <a:solidFill>
                  <a:schemeClr val="tx1"/>
                </a:solidFill>
              </a:rPr>
              <a:t>~2 </a:t>
            </a:r>
            <a:r>
              <a:rPr lang="en-US" sz="2000" b="0" dirty="0">
                <a:solidFill>
                  <a:schemeClr val="tx1"/>
                </a:solidFill>
              </a:rPr>
              <a:t>MHz </a:t>
            </a:r>
            <a:r>
              <a:rPr lang="en-US" sz="2000" b="0" dirty="0" smtClean="0">
                <a:solidFill>
                  <a:schemeClr val="tx1"/>
                </a:solidFill>
              </a:rPr>
              <a:t>interfering signal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with SIR=0dB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As </a:t>
            </a:r>
            <a:r>
              <a:rPr lang="en-US" sz="2000" b="0" dirty="0">
                <a:solidFill>
                  <a:schemeClr val="tx1"/>
                </a:solidFill>
              </a:rPr>
              <a:t>can be seen, without replication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even MCS 2 reaches an error floor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whereas using replication yields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clear advantage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69152" y="2439988"/>
            <a:ext cx="5579648" cy="406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065213"/>
          </a:xfrm>
        </p:spPr>
        <p:txBody>
          <a:bodyPr/>
          <a:lstStyle/>
          <a:p>
            <a:r>
              <a:rPr lang="en-US" sz="2800" dirty="0" smtClean="0"/>
              <a:t>Approach #1: Comparison with a lower MCS (cont.)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An alternative way to compare the results is to vary the interference power for a fixed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 we show a comparison between the performance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in the presence of </a:t>
            </a:r>
            <a:r>
              <a:rPr lang="en-US" sz="2000" b="0" dirty="0" smtClean="0">
                <a:solidFill>
                  <a:schemeClr val="tx1"/>
                </a:solidFill>
              </a:rPr>
              <a:t>varying interference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- </a:t>
            </a:r>
            <a:r>
              <a:rPr lang="en-US" sz="2000" b="0" dirty="0">
                <a:solidFill>
                  <a:schemeClr val="tx1"/>
                </a:solidFill>
              </a:rPr>
              <a:t>of </a:t>
            </a:r>
            <a:r>
              <a:rPr lang="en-US" sz="2000" b="0" dirty="0" smtClean="0">
                <a:solidFill>
                  <a:schemeClr val="tx1"/>
                </a:solidFill>
              </a:rPr>
              <a:t>the same two</a:t>
            </a:r>
            <a:r>
              <a:rPr lang="en-US" sz="2000" b="0" dirty="0">
                <a:solidFill>
                  <a:schemeClr val="tx1"/>
                </a:solidFill>
              </a:rPr>
              <a:t/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schemes having (potentially)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same spectral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</a:t>
            </a:r>
            <a:r>
              <a:rPr lang="en-US" sz="2000" b="0" dirty="0">
                <a:solidFill>
                  <a:schemeClr val="tx1"/>
                </a:solidFill>
              </a:rPr>
              <a:t>assume a 242-tone data RU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a ~2 MHz </a:t>
            </a:r>
            <a:r>
              <a:rPr lang="en-US" sz="2000" b="0" dirty="0" smtClean="0">
                <a:solidFill>
                  <a:schemeClr val="tx1"/>
                </a:solidFill>
              </a:rPr>
              <a:t>interfering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signal with SNR=16dB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can be seen, </a:t>
            </a:r>
            <a:r>
              <a:rPr lang="en-US" sz="2000" b="0" dirty="0" smtClean="0">
                <a:solidFill>
                  <a:schemeClr val="tx1"/>
                </a:solidFill>
              </a:rPr>
              <a:t>there is</a:t>
            </a:r>
            <a:r>
              <a:rPr lang="en-US" sz="2000" b="0" dirty="0">
                <a:solidFill>
                  <a:schemeClr val="tx1"/>
                </a:solidFill>
              </a:rPr>
              <a:t/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clear </a:t>
            </a:r>
            <a:r>
              <a:rPr lang="en-US" sz="2000" b="0" dirty="0" smtClean="0">
                <a:solidFill>
                  <a:schemeClr val="tx1"/>
                </a:solidFill>
              </a:rPr>
              <a:t>advantage to using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a higher MCS with replication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4344" y="2372260"/>
            <a:ext cx="5989894" cy="418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Approach #2: Number of Required IM Pilots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[1] we showed simulation results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both link-level &amp; </a:t>
            </a:r>
            <a:r>
              <a:rPr lang="en-US" sz="2000" b="0" dirty="0" err="1" smtClean="0">
                <a:solidFill>
                  <a:schemeClr val="tx1"/>
                </a:solidFill>
              </a:rPr>
              <a:t>goodput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which were based on an arbitrary number of IM pilots (~30% of the subcarriers)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were asked during the presentation of [1] whether so many IM pilots were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the figure below we show a comparison of the </a:t>
            </a:r>
            <a:r>
              <a:rPr lang="en-US" sz="2000" b="0" dirty="0" err="1" smtClean="0">
                <a:solidFill>
                  <a:schemeClr val="tx1"/>
                </a:solidFill>
              </a:rPr>
              <a:t>goodput</a:t>
            </a:r>
            <a:r>
              <a:rPr lang="en-US" sz="2000" b="0" dirty="0" smtClean="0">
                <a:solidFill>
                  <a:schemeClr val="tx1"/>
                </a:solidFill>
              </a:rPr>
              <a:t> of various values of IM pilots, when using a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106-tone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As </a:t>
            </a:r>
            <a:r>
              <a:rPr lang="en-US" sz="2000" b="0" dirty="0">
                <a:solidFill>
                  <a:schemeClr val="tx1"/>
                </a:solidFill>
              </a:rPr>
              <a:t>seen, a minimal number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of IM pilots is needed (e.g.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~14% resources used for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IM </a:t>
            </a:r>
            <a:r>
              <a:rPr lang="en-US" sz="2000" b="0">
                <a:solidFill>
                  <a:schemeClr val="tx1"/>
                </a:solidFill>
              </a:rPr>
              <a:t>pilots </a:t>
            </a:r>
            <a:r>
              <a:rPr lang="en-US" sz="2000" b="0" smtClean="0">
                <a:solidFill>
                  <a:schemeClr val="tx1"/>
                </a:solidFill>
              </a:rPr>
              <a:t>is </a:t>
            </a:r>
            <a:r>
              <a:rPr lang="en-US" sz="2000" b="0" dirty="0">
                <a:solidFill>
                  <a:schemeClr val="tx1"/>
                </a:solidFill>
              </a:rPr>
              <a:t>not enough</a:t>
            </a:r>
            <a:r>
              <a:rPr lang="en-US" sz="2000" b="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However, using around ~20%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of the resources for IM pilots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yields the best performance</a:t>
            </a:r>
            <a:endParaRPr lang="en-US" sz="2000" b="0" dirty="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23738" y="3048000"/>
            <a:ext cx="5440074" cy="349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3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Impact of Interference Rising and Falling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What happens when the interference rises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or falls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in the middle of the PPDU? What effect does this have on the performance?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the figure below we compare the performance of approach #2 for the following 3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Interference is constant for the entire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Interference starts in the middle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of the PPDU </a:t>
            </a:r>
            <a:r>
              <a:rPr lang="en-US" sz="1600" b="0" smtClean="0">
                <a:solidFill>
                  <a:schemeClr val="tx1"/>
                </a:solidFill>
              </a:rPr>
              <a:t>(within data portion)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Interference starts at the beginning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and ends in the middle of the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As </a:t>
            </a:r>
            <a:r>
              <a:rPr lang="en-US" sz="2000" b="0" dirty="0">
                <a:solidFill>
                  <a:schemeClr val="tx1"/>
                </a:solidFill>
              </a:rPr>
              <a:t>can be </a:t>
            </a:r>
            <a:r>
              <a:rPr lang="en-US" sz="2000" b="0" dirty="0" smtClean="0">
                <a:solidFill>
                  <a:schemeClr val="tx1"/>
                </a:solidFill>
              </a:rPr>
              <a:t>observed, this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approach is not sensitive to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where the interference begins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or ends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the gaps are quite small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Meaning it is very robust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27445" y="2871157"/>
            <a:ext cx="5900714" cy="366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77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Method of Operation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view these PHY-based improved reliability approaches as tools that can be used in various scenarios </a:t>
            </a:r>
            <a:r>
              <a:rPr lang="en-US" sz="2000" b="0" dirty="0">
                <a:solidFill>
                  <a:schemeClr val="tx1"/>
                </a:solidFill>
              </a:rPr>
              <a:t>where interference is likely to be dominant: home, enterprise, industrial,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Similar to MCS and NSS that can be adjusted to optimize the performance, this type of approach can be viewed as an additional </a:t>
            </a:r>
            <a:r>
              <a:rPr lang="en-US" sz="2000" b="0" dirty="0" err="1" smtClean="0">
                <a:solidFill>
                  <a:schemeClr val="tx1"/>
                </a:solidFill>
              </a:rPr>
              <a:t>Tx</a:t>
            </a:r>
            <a:r>
              <a:rPr lang="en-US" sz="2000" b="0" smtClean="0">
                <a:solidFill>
                  <a:schemeClr val="tx1"/>
                </a:solidFill>
              </a:rPr>
              <a:t> scheme ‘dimension</a:t>
            </a:r>
            <a:r>
              <a:rPr lang="en-US" sz="2000" b="0" dirty="0">
                <a:solidFill>
                  <a:schemeClr val="tx1"/>
                </a:solidFill>
              </a:rPr>
              <a:t>’ that may be exploited only when needed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or when deemed important enough to invest resources in improving the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 other words, used only when necessary (or worth the effort)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These approaches are not </a:t>
            </a:r>
            <a:r>
              <a:rPr lang="en-US" sz="2000" b="0" dirty="0">
                <a:solidFill>
                  <a:schemeClr val="tx1"/>
                </a:solidFill>
              </a:rPr>
              <a:t>optimized for any particular scenario, but rather offer a general-purpose tool in the arsenal of </a:t>
            </a:r>
            <a:r>
              <a:rPr lang="en-US" sz="2000" b="0" dirty="0" err="1">
                <a:solidFill>
                  <a:schemeClr val="tx1"/>
                </a:solidFill>
              </a:rPr>
              <a:t>Tx</a:t>
            </a:r>
            <a:r>
              <a:rPr lang="en-US" sz="2000" b="0" dirty="0">
                <a:solidFill>
                  <a:schemeClr val="tx1"/>
                </a:solidFill>
              </a:rPr>
              <a:t> schemes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For example, in case of long-term interference (constant across many PPDUs), one may choose to ‘invest’ IM resources within only a subset of the PPDUs (so as to reduce overhead) and apply mitigation at the receiver throughout all received packets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147533</TotalTime>
  <Words>1260</Words>
  <Application>Microsoft Office PowerPoint</Application>
  <PresentationFormat>On-screen Show (4:3)</PresentationFormat>
  <Paragraphs>120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Physical Layer Reliability Improvements – Follow Up</vt:lpstr>
      <vt:lpstr>Introduction</vt:lpstr>
      <vt:lpstr>Recap: Approach #1 for Mitigating Interference</vt:lpstr>
      <vt:lpstr>Recap: Approach #2 for Mitigating Interference</vt:lpstr>
      <vt:lpstr>Approach #1: Comparison with a lower MCS</vt:lpstr>
      <vt:lpstr>Approach #1: Comparison with a lower MCS (cont.)</vt:lpstr>
      <vt:lpstr>Approach #2: Number of Required IM Pilots</vt:lpstr>
      <vt:lpstr>Impact of Interference Rising and Falling</vt:lpstr>
      <vt:lpstr>Method of Operation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1604</cp:revision>
  <cp:lastPrinted>1601-01-01T00:00:00Z</cp:lastPrinted>
  <dcterms:created xsi:type="dcterms:W3CDTF">2017-01-26T15:28:16Z</dcterms:created>
  <dcterms:modified xsi:type="dcterms:W3CDTF">2023-11-12T11:21:09Z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(3)a/rrK0bpRrFlpifNRapheQucI3AOaRI7dV7Fu6eGkhWeO4ycPidvOQP70eoDU45OjhZ0L9Rr
9AUV2+r9KBjgZ29gfBwT98z/K035M2kkiT/FSoVTrLP6E4nOhXRDx/YuVXwJd/4azLlYJguw
fXHM+hB0NaIL7d0qofEPkEOluvxQ3GI5DrF2pahPkjLljO0t55n6ZKRyaDOTlTtjCviFaoTU
kHUPgCsUSag0TD6d1L</vt:lpwstr>
  </property>
  <property fmtid="{D5CDD505-2E9C-101B-9397-08002B2CF9AE}" pid="7" name="_2015_ms_pID_7253431">
    <vt:lpwstr>MATD1Bq/wp9t2LXeUazXpXKx8RhznuoSBbyIUVQJATqAjBUSSSyFjv
14oLMXjsZv5x9KS7kICzHZA7HFQ4kuN3NOJ2/Px/4m4DZNT2VSaoqhCIen843uMFEt1ejnBb
MsOI5ad5sbbHewAIow4iIEuw2ulchtugek3+nqDM5UQvPoYPCOyGt1YrvTBdWx0stitFABBT
cBbb8mxrZQx6YtZZnVxqcmDY45X2304Za9Hg</vt:lpwstr>
  </property>
  <property fmtid="{D5CDD505-2E9C-101B-9397-08002B2CF9AE}" pid="8" name="_2015_ms_pID_7253432">
    <vt:lpwstr>Zg==</vt:lpwstr>
  </property>
</Properties>
</file>