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366" r:id="rId3"/>
    <p:sldId id="2368" r:id="rId4"/>
    <p:sldId id="2374" r:id="rId5"/>
    <p:sldId id="2377" r:id="rId6"/>
    <p:sldId id="2380" r:id="rId7"/>
    <p:sldId id="2378" r:id="rId8"/>
    <p:sldId id="2379" r:id="rId9"/>
    <p:sldId id="2367" r:id="rId10"/>
    <p:sldId id="2372" r:id="rId11"/>
    <p:sldId id="2371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  <p:cmAuthor id="2" name="Arik Klein" initials="AK" lastIdx="1" clrIdx="1">
    <p:extLst>
      <p:ext uri="{19B8F6BF-5375-455C-9EA6-DF929625EA0E}">
        <p15:presenceInfo xmlns:p15="http://schemas.microsoft.com/office/powerpoint/2012/main" userId="Arik Klein" providerId="None"/>
      </p:ext>
    </p:extLst>
  </p:cmAuthor>
  <p:cmAuthor id="3" name="Ezer Melzer (TRC)" initials="EM(" lastIdx="1" clrIdx="2">
    <p:extLst>
      <p:ext uri="{19B8F6BF-5375-455C-9EA6-DF929625EA0E}">
        <p15:presenceInfo xmlns:p15="http://schemas.microsoft.com/office/powerpoint/2012/main" userId="S-1-5-21-147214757-305610072-1517763936-462384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5226" autoAdjust="0"/>
  </p:normalViewPr>
  <p:slideViewPr>
    <p:cSldViewPr>
      <p:cViewPr varScale="1">
        <p:scale>
          <a:sx n="111" d="100"/>
          <a:sy n="111" d="100"/>
        </p:scale>
        <p:origin x="1404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23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ou, Laurent" userId="4453f93f-2ed2-46e8-bb8c-3237fbfdd40b" providerId="ADAL" clId="{3AECFE60-FA5C-4F0D-B40C-B6B609B91389}"/>
    <pc:docChg chg="undo custSel modSld modMainMaster">
      <pc:chgData name="Cariou, Laurent" userId="4453f93f-2ed2-46e8-bb8c-3237fbfdd40b" providerId="ADAL" clId="{3AECFE60-FA5C-4F0D-B40C-B6B609B91389}" dt="2023-01-20T01:00:04.722" v="40" actId="113"/>
      <pc:docMkLst>
        <pc:docMk/>
      </pc:docMkLst>
      <pc:sldChg chg="modSp mod">
        <pc:chgData name="Cariou, Laurent" userId="4453f93f-2ed2-46e8-bb8c-3237fbfdd40b" providerId="ADAL" clId="{3AECFE60-FA5C-4F0D-B40C-B6B609B91389}" dt="2023-01-20T00:59:11.218" v="14" actId="113"/>
        <pc:sldMkLst>
          <pc:docMk/>
          <pc:sldMk cId="993947514" sldId="2370"/>
        </pc:sldMkLst>
        <pc:spChg chg="mod">
          <ac:chgData name="Cariou, Laurent" userId="4453f93f-2ed2-46e8-bb8c-3237fbfdd40b" providerId="ADAL" clId="{3AECFE60-FA5C-4F0D-B40C-B6B609B91389}" dt="2023-01-20T00:59:11.218" v="14" actId="113"/>
          <ac:spMkLst>
            <pc:docMk/>
            <pc:sldMk cId="993947514" sldId="2370"/>
            <ac:spMk id="3" creationId="{49704FE9-C529-4EE0-8EB3-A5FAE48042EE}"/>
          </ac:spMkLst>
        </pc:spChg>
      </pc:sldChg>
      <pc:sldChg chg="modSp mod">
        <pc:chgData name="Cariou, Laurent" userId="4453f93f-2ed2-46e8-bb8c-3237fbfdd40b" providerId="ADAL" clId="{3AECFE60-FA5C-4F0D-B40C-B6B609B91389}" dt="2023-01-20T01:00:04.722" v="40" actId="113"/>
        <pc:sldMkLst>
          <pc:docMk/>
          <pc:sldMk cId="185555227" sldId="2371"/>
        </pc:sldMkLst>
        <pc:spChg chg="mod">
          <ac:chgData name="Cariou, Laurent" userId="4453f93f-2ed2-46e8-bb8c-3237fbfdd40b" providerId="ADAL" clId="{3AECFE60-FA5C-4F0D-B40C-B6B609B91389}" dt="2023-01-20T00:58:25.914" v="5" actId="1036"/>
          <ac:spMkLst>
            <pc:docMk/>
            <pc:sldMk cId="185555227" sldId="2371"/>
            <ac:spMk id="2" creationId="{4EFD632C-601A-4A94-BE59-470DF1046593}"/>
          </ac:spMkLst>
        </pc:spChg>
        <pc:spChg chg="mod">
          <ac:chgData name="Cariou, Laurent" userId="4453f93f-2ed2-46e8-bb8c-3237fbfdd40b" providerId="ADAL" clId="{3AECFE60-FA5C-4F0D-B40C-B6B609B91389}" dt="2023-01-20T01:00:04.722" v="40" actId="113"/>
          <ac:spMkLst>
            <pc:docMk/>
            <pc:sldMk cId="185555227" sldId="2371"/>
            <ac:spMk id="3" creationId="{6262CB8B-E68E-411E-B495-FF7C42892185}"/>
          </ac:spMkLst>
        </pc:spChg>
      </pc:sldChg>
      <pc:sldMasterChg chg="modSp mod">
        <pc:chgData name="Cariou, Laurent" userId="4453f93f-2ed2-46e8-bb8c-3237fbfdd40b" providerId="ADAL" clId="{3AECFE60-FA5C-4F0D-B40C-B6B609B91389}" dt="2023-01-20T00:58:15.968" v="0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3AECFE60-FA5C-4F0D-B40C-B6B609B91389}" dt="2023-01-20T00:58:15.968" v="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 least one mode of operation capable of improved 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support, compared to 802.11be, for applications with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stringent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worst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-case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latency and jitter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requirements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compared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to 802.11be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// i.e., avoid “worst-case”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82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Laurent Cariou,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Shimi Shilo et al,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802.11-23/1943r0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Shimi Shilo et al,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2075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/>
              <a:t>Physical Layer Reliability Improvements </a:t>
            </a:r>
            <a:r>
              <a:rPr lang="en-IL" altLang="en-US" dirty="0" smtClean="0"/>
              <a:t>–</a:t>
            </a:r>
            <a:r>
              <a:rPr lang="en-US" altLang="en-US" dirty="0" smtClean="0"/>
              <a:t> Follow Up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2023-11-07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7478974"/>
              </p:ext>
            </p:extLst>
          </p:nvPr>
        </p:nvGraphicFramePr>
        <p:xfrm>
          <a:off x="471488" y="3168650"/>
          <a:ext cx="8220075" cy="264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4" name="Document" r:id="rId4" imgW="8572996" imgH="2768043" progId="Word.Document.8">
                  <p:embed/>
                </p:oleObj>
              </mc:Choice>
              <mc:Fallback>
                <p:oleObj name="Document" r:id="rId4" imgW="8572996" imgH="276804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3168650"/>
                        <a:ext cx="8220075" cy="2643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Authors</a:t>
            </a:r>
            <a:r>
              <a:rPr lang="en-GB" sz="2000" dirty="0">
                <a:solidFill>
                  <a:srgbClr val="000000"/>
                </a:solidFill>
              </a:rPr>
              <a:t>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In [1] we discussed how prevalent interference is in the WLAN bands, and how mitigating this interference (or the majority thereof) would lead to significantly better results, in particular lower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We presented two approaches to mitigate the interference and showed, via simulation results, how we can improve the performance in the presence of interference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In this contribution we addressed some questions that were raised during the presentation of [1] and presented some additional simulation results, both of which further justify these two approaches for improving the reliability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We also discussed how we envision the system would operate using this type of improved reliability tool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01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D632C-601A-4A94-BE59-470DF1046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382587"/>
            <a:ext cx="7770813" cy="1065213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2CB8B-E68E-411E-B495-FF7C42892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1266825"/>
            <a:ext cx="7770813" cy="4468812"/>
          </a:xfrm>
        </p:spPr>
        <p:txBody>
          <a:bodyPr/>
          <a:lstStyle/>
          <a:p>
            <a:pPr marL="0" indent="0"/>
            <a:r>
              <a:rPr lang="en-US" sz="1800" dirty="0"/>
              <a:t>[1] </a:t>
            </a:r>
            <a:r>
              <a:rPr lang="en-US" sz="1800" dirty="0" smtClean="0"/>
              <a:t>11-23-1490r0: Physical Layer Reliability Improvements (Shimi Shilo et al)</a:t>
            </a:r>
          </a:p>
          <a:p>
            <a:pPr marL="0" indent="0"/>
            <a:r>
              <a:rPr lang="en-US" sz="1800" dirty="0" smtClean="0"/>
              <a:t>[2] </a:t>
            </a:r>
            <a:r>
              <a:rPr lang="en-US" sz="1800" dirty="0"/>
              <a:t>11-23/0028r6: PAR Discussion (Laurent Cariou)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97BCA-45DD-4287-90E1-78F609E95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2AEE9-6CD3-4622-8834-6936F11145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5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801290"/>
            <a:ext cx="7970837" cy="798910"/>
          </a:xfrm>
        </p:spPr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53789"/>
            <a:ext cx="8000999" cy="38088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In [1] we discussed methods for improving the reliability in </a:t>
            </a:r>
            <a:r>
              <a:rPr lang="en-US" sz="2000" b="0" dirty="0" err="1" smtClean="0">
                <a:solidFill>
                  <a:schemeClr val="tx1"/>
                </a:solidFill>
              </a:rPr>
              <a:t>TGbn</a:t>
            </a:r>
            <a:endParaRPr lang="en-US" sz="2000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In particular, we suggested two different PHY related approaches for handling interference (recap on those in the next two slides)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Improved reliability </a:t>
            </a:r>
            <a:r>
              <a:rPr lang="en-US" sz="2000" b="0" dirty="0">
                <a:solidFill>
                  <a:schemeClr val="tx1"/>
                </a:solidFill>
              </a:rPr>
              <a:t>and more efficient use of the spectrum are important goals of </a:t>
            </a:r>
            <a:r>
              <a:rPr lang="en-US" sz="2000" b="0" dirty="0" smtClean="0">
                <a:solidFill>
                  <a:schemeClr val="tx1"/>
                </a:solidFill>
              </a:rPr>
              <a:t>UHR (Ultra-High Reliability)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In this contribution we address some questions that were raised during the presentation of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We present some additional results showing how these approaches deal with changing interference conditions, and discuss our view on the mode of operation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November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sz="2800" dirty="0" smtClean="0"/>
              <a:t>Recap: Approach #1 for Mitigating Interference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Replicate data in frequency domain as shown </a:t>
            </a:r>
            <a:r>
              <a:rPr lang="en-US" sz="2000" b="0" dirty="0">
                <a:solidFill>
                  <a:schemeClr val="tx1"/>
                </a:solidFill>
              </a:rPr>
              <a:t>in the figure below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receiver can identify if a portion of its spectrum is interfered, and based on this decide which </a:t>
            </a:r>
            <a:r>
              <a:rPr lang="en-US" sz="2000" b="0" dirty="0" smtClean="0">
                <a:solidFill>
                  <a:schemeClr val="tx1"/>
                </a:solidFill>
              </a:rPr>
              <a:t>subcarriers (or which replica) </a:t>
            </a:r>
            <a:r>
              <a:rPr lang="en-US" sz="2000" b="0" dirty="0">
                <a:solidFill>
                  <a:schemeClr val="tx1"/>
                </a:solidFill>
              </a:rPr>
              <a:t>to combine (and how to combine)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The choice of RU size to use and the replication order </a:t>
            </a:r>
            <a:r>
              <a:rPr lang="en-US" sz="2000" b="0" dirty="0" smtClean="0">
                <a:solidFill>
                  <a:schemeClr val="tx1"/>
                </a:solidFill>
              </a:rPr>
              <a:t>(number of replicas</a:t>
            </a:r>
            <a:r>
              <a:rPr lang="en-US" sz="2000" b="0" dirty="0">
                <a:solidFill>
                  <a:schemeClr val="tx1"/>
                </a:solidFill>
              </a:rPr>
              <a:t>)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can be opportunistic or based on knowledge at the transmitter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side (e.g. on the interference characteristics)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Advantages: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Simple transmit scheme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Significantly more robust to (narrowband) interference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Disadvantages: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Less applicable for wideband interference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7172176" y="3505200"/>
            <a:ext cx="1371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26-tone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7172176" y="3810000"/>
            <a:ext cx="1371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26-tone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7172176" y="4724400"/>
            <a:ext cx="13716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26-tone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7170738" y="5029200"/>
            <a:ext cx="13716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52-tone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7170738" y="4114800"/>
            <a:ext cx="1371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26-tone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170738" y="4419600"/>
            <a:ext cx="1371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26-tone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7170738" y="5638800"/>
            <a:ext cx="1371600" cy="609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52-tone</a:t>
            </a:r>
          </a:p>
        </p:txBody>
      </p:sp>
      <p:sp>
        <p:nvSpPr>
          <p:cNvPr id="17" name="Left Brace 16"/>
          <p:cNvSpPr/>
          <p:nvPr/>
        </p:nvSpPr>
        <p:spPr bwMode="auto">
          <a:xfrm>
            <a:off x="6943576" y="3505200"/>
            <a:ext cx="121919" cy="1219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570538" y="3903872"/>
            <a:ext cx="13716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4x replication to STA #1</a:t>
            </a:r>
          </a:p>
        </p:txBody>
      </p:sp>
      <p:sp>
        <p:nvSpPr>
          <p:cNvPr id="19" name="Left Brace 18"/>
          <p:cNvSpPr/>
          <p:nvPr/>
        </p:nvSpPr>
        <p:spPr bwMode="auto">
          <a:xfrm>
            <a:off x="6943576" y="5014703"/>
            <a:ext cx="121919" cy="1219200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570538" y="5413375"/>
            <a:ext cx="13716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400" dirty="0">
                <a:solidFill>
                  <a:schemeClr val="tx1"/>
                </a:solidFill>
              </a:rPr>
              <a:t>2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x replication to STA #2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</a:t>
            </a:r>
            <a:r>
              <a:rPr lang="en-US" dirty="0" smtClean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875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sz="2800" dirty="0" smtClean="0"/>
              <a:t>Recap: Approach #2 for Mitigating Interference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Transmitting known </a:t>
            </a:r>
            <a:r>
              <a:rPr lang="en-US" sz="2000" b="0" dirty="0">
                <a:solidFill>
                  <a:schemeClr val="tx1"/>
                </a:solidFill>
              </a:rPr>
              <a:t>pilots </a:t>
            </a:r>
            <a:r>
              <a:rPr lang="en-IL" sz="2000" b="0" dirty="0">
                <a:solidFill>
                  <a:schemeClr val="tx1"/>
                </a:solidFill>
              </a:rPr>
              <a:t>–</a:t>
            </a:r>
            <a:r>
              <a:rPr lang="en-US" sz="2000" b="0" dirty="0">
                <a:solidFill>
                  <a:schemeClr val="tx1"/>
                </a:solidFill>
              </a:rPr>
              <a:t> interlaced with the data </a:t>
            </a:r>
            <a:r>
              <a:rPr lang="en-IL" sz="2000" b="0" dirty="0">
                <a:solidFill>
                  <a:schemeClr val="tx1"/>
                </a:solidFill>
              </a:rPr>
              <a:t>–</a:t>
            </a:r>
            <a:r>
              <a:rPr lang="en-US" sz="2000" b="0" dirty="0">
                <a:solidFill>
                  <a:schemeClr val="tx1"/>
                </a:solidFill>
              </a:rPr>
              <a:t> will allow a (multi-antenna) receiver to track </a:t>
            </a:r>
            <a:r>
              <a:rPr lang="en-US" sz="2000" b="0" dirty="0" smtClean="0">
                <a:solidFill>
                  <a:schemeClr val="tx1"/>
                </a:solidFill>
              </a:rPr>
              <a:t>and mitigate potential interfering signals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The receiver will apply an interference mitigation (receive beamforming) scheme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Various algorithms may be employed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Advantages:</a:t>
            </a:r>
            <a:endParaRPr lang="en-US" sz="2000" b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Can handle interference of any bandwidth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Disadvantages:</a:t>
            </a:r>
            <a:endParaRPr lang="en-US" sz="2000" b="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Need ‘extra’ Rx antennas (beyond N_SS)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to cancel the interference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0" y="3089148"/>
            <a:ext cx="685800" cy="2702052"/>
          </a:xfrm>
          <a:prstGeom prst="rect">
            <a:avLst/>
          </a:prstGeom>
        </p:spPr>
      </p:pic>
      <p:sp>
        <p:nvSpPr>
          <p:cNvPr id="78" name="Rectangle 77"/>
          <p:cNvSpPr/>
          <p:nvPr/>
        </p:nvSpPr>
        <p:spPr bwMode="auto">
          <a:xfrm>
            <a:off x="5334000" y="4061624"/>
            <a:ext cx="2448242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Interference Mitigation Pilot</a:t>
            </a:r>
          </a:p>
        </p:txBody>
      </p:sp>
      <p:cxnSp>
        <p:nvCxnSpPr>
          <p:cNvPr id="79" name="Straight Arrow Connector 78"/>
          <p:cNvCxnSpPr/>
          <p:nvPr/>
        </p:nvCxnSpPr>
        <p:spPr bwMode="auto">
          <a:xfrm>
            <a:off x="7752219" y="4217088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0" name="Straight Arrow Connector 79"/>
          <p:cNvCxnSpPr/>
          <p:nvPr/>
        </p:nvCxnSpPr>
        <p:spPr bwMode="auto">
          <a:xfrm>
            <a:off x="7752219" y="4587734"/>
            <a:ext cx="228600" cy="0"/>
          </a:xfrm>
          <a:prstGeom prst="straightConnector1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Rectangle 80"/>
          <p:cNvSpPr/>
          <p:nvPr/>
        </p:nvSpPr>
        <p:spPr bwMode="auto">
          <a:xfrm>
            <a:off x="6932612" y="4414907"/>
            <a:ext cx="824978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Data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696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sz="2800" dirty="0" smtClean="0"/>
              <a:t>Approach #1: Comparison with a lower MCS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One question raised during the presentation of [1] was what would be the performance of a lower MCS in the presence of interference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In the figure below we show a comparison between the performance </a:t>
            </a:r>
            <a:r>
              <a:rPr lang="en-IL" sz="2000" b="0" dirty="0" smtClean="0">
                <a:solidFill>
                  <a:schemeClr val="tx1"/>
                </a:solidFill>
              </a:rPr>
              <a:t>–</a:t>
            </a:r>
            <a:r>
              <a:rPr lang="en-US" sz="2000" b="0" dirty="0" smtClean="0">
                <a:solidFill>
                  <a:schemeClr val="tx1"/>
                </a:solidFill>
              </a:rPr>
              <a:t> in the presence of interference - of two</a:t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schemes having (potentially) 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the same spectral efficiency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MCS 2 without replication (1.5bps/Hz)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MCS 4 with duplication (1.5bps/Hz)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 </a:t>
            </a:r>
            <a:r>
              <a:rPr lang="en-US" sz="2000" b="0" dirty="0" smtClean="0">
                <a:solidFill>
                  <a:schemeClr val="tx1"/>
                </a:solidFill>
              </a:rPr>
              <a:t>assume a 242-tone data RU</a:t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and </a:t>
            </a:r>
            <a:r>
              <a:rPr lang="en-US" sz="2000" b="0" dirty="0">
                <a:solidFill>
                  <a:schemeClr val="tx1"/>
                </a:solidFill>
              </a:rPr>
              <a:t>a </a:t>
            </a:r>
            <a:r>
              <a:rPr lang="en-US" sz="2000" b="0" dirty="0" smtClean="0">
                <a:solidFill>
                  <a:schemeClr val="tx1"/>
                </a:solidFill>
              </a:rPr>
              <a:t>~2 </a:t>
            </a:r>
            <a:r>
              <a:rPr lang="en-US" sz="2000" b="0" dirty="0">
                <a:solidFill>
                  <a:schemeClr val="tx1"/>
                </a:solidFill>
              </a:rPr>
              <a:t>MHz </a:t>
            </a:r>
            <a:r>
              <a:rPr lang="en-US" sz="2000" b="0" dirty="0" smtClean="0">
                <a:solidFill>
                  <a:schemeClr val="tx1"/>
                </a:solidFill>
              </a:rPr>
              <a:t>interfering signal</a:t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with SIR=0dB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As </a:t>
            </a:r>
            <a:r>
              <a:rPr lang="en-US" sz="2000" b="0" dirty="0">
                <a:solidFill>
                  <a:schemeClr val="tx1"/>
                </a:solidFill>
              </a:rPr>
              <a:t>can be seen, without replication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even MCS 2 reaches an error floor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whereas using replication yields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 clear advantage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869152" y="2439988"/>
            <a:ext cx="5579648" cy="4068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41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305800" cy="1065213"/>
          </a:xfrm>
        </p:spPr>
        <p:txBody>
          <a:bodyPr/>
          <a:lstStyle/>
          <a:p>
            <a:r>
              <a:rPr lang="en-US" sz="2800" dirty="0" smtClean="0"/>
              <a:t>Approach #1: Comparison with a lower MCS (cont.)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An alternative way to compare the results is to vary the interference power for a fixed SNR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the figure below we show a comparison between the performance </a:t>
            </a:r>
            <a:r>
              <a:rPr lang="en-IL" sz="2000" b="0" dirty="0">
                <a:solidFill>
                  <a:schemeClr val="tx1"/>
                </a:solidFill>
              </a:rPr>
              <a:t>–</a:t>
            </a:r>
            <a:r>
              <a:rPr lang="en-US" sz="2000" b="0" dirty="0">
                <a:solidFill>
                  <a:schemeClr val="tx1"/>
                </a:solidFill>
              </a:rPr>
              <a:t> in the presence of </a:t>
            </a:r>
            <a:r>
              <a:rPr lang="en-US" sz="2000" b="0" dirty="0" smtClean="0">
                <a:solidFill>
                  <a:schemeClr val="tx1"/>
                </a:solidFill>
              </a:rPr>
              <a:t>varying interference</a:t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- </a:t>
            </a:r>
            <a:r>
              <a:rPr lang="en-US" sz="2000" b="0" dirty="0">
                <a:solidFill>
                  <a:schemeClr val="tx1"/>
                </a:solidFill>
              </a:rPr>
              <a:t>of </a:t>
            </a:r>
            <a:r>
              <a:rPr lang="en-US" sz="2000" b="0" dirty="0" smtClean="0">
                <a:solidFill>
                  <a:schemeClr val="tx1"/>
                </a:solidFill>
              </a:rPr>
              <a:t>the same two</a:t>
            </a:r>
            <a:r>
              <a:rPr lang="en-US" sz="2000" b="0" dirty="0">
                <a:solidFill>
                  <a:schemeClr val="tx1"/>
                </a:solidFill>
              </a:rPr>
              <a:t/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schemes having (potentially) 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the same spectral 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We </a:t>
            </a:r>
            <a:r>
              <a:rPr lang="en-US" sz="2000" b="0" dirty="0">
                <a:solidFill>
                  <a:schemeClr val="tx1"/>
                </a:solidFill>
              </a:rPr>
              <a:t>assume a 242-tone data RU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and a ~2 MHz </a:t>
            </a:r>
            <a:r>
              <a:rPr lang="en-US" sz="2000" b="0" dirty="0" smtClean="0">
                <a:solidFill>
                  <a:schemeClr val="tx1"/>
                </a:solidFill>
              </a:rPr>
              <a:t>interfering</a:t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signal with SNR=16dB</a:t>
            </a: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As can be seen, </a:t>
            </a:r>
            <a:r>
              <a:rPr lang="en-US" sz="2000" b="0" dirty="0" smtClean="0">
                <a:solidFill>
                  <a:schemeClr val="tx1"/>
                </a:solidFill>
              </a:rPr>
              <a:t>there is</a:t>
            </a:r>
            <a:r>
              <a:rPr lang="en-US" sz="2000" b="0" dirty="0">
                <a:solidFill>
                  <a:schemeClr val="tx1"/>
                </a:solidFill>
              </a:rPr>
              <a:t/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a clear </a:t>
            </a:r>
            <a:r>
              <a:rPr lang="en-US" sz="2000" b="0" dirty="0" smtClean="0">
                <a:solidFill>
                  <a:schemeClr val="tx1"/>
                </a:solidFill>
              </a:rPr>
              <a:t>advantage to using</a:t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a higher MCS with replication</a:t>
            </a:r>
            <a:endParaRPr lang="en-US" sz="20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584344" y="2372260"/>
            <a:ext cx="5989894" cy="418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53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sz="2800" dirty="0" smtClean="0"/>
              <a:t>Approach #2: Number of Required IM Pilots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In [1] we showed simulation results </a:t>
            </a:r>
            <a:r>
              <a:rPr lang="en-IL" sz="2000" b="0" dirty="0" smtClean="0">
                <a:solidFill>
                  <a:schemeClr val="tx1"/>
                </a:solidFill>
              </a:rPr>
              <a:t>–</a:t>
            </a:r>
            <a:r>
              <a:rPr lang="en-US" sz="2000" b="0" dirty="0" smtClean="0">
                <a:solidFill>
                  <a:schemeClr val="tx1"/>
                </a:solidFill>
              </a:rPr>
              <a:t> both link-level &amp; </a:t>
            </a:r>
            <a:r>
              <a:rPr lang="en-US" sz="2000" b="0" dirty="0" err="1" smtClean="0">
                <a:solidFill>
                  <a:schemeClr val="tx1"/>
                </a:solidFill>
              </a:rPr>
              <a:t>goodput</a:t>
            </a:r>
            <a:r>
              <a:rPr lang="en-US" sz="2000" b="0" dirty="0" smtClean="0">
                <a:solidFill>
                  <a:schemeClr val="tx1"/>
                </a:solidFill>
              </a:rPr>
              <a:t> </a:t>
            </a:r>
            <a:r>
              <a:rPr lang="en-IL" sz="2000" b="0" dirty="0" smtClean="0">
                <a:solidFill>
                  <a:schemeClr val="tx1"/>
                </a:solidFill>
              </a:rPr>
              <a:t>–</a:t>
            </a:r>
            <a:r>
              <a:rPr lang="en-US" sz="2000" b="0" dirty="0" smtClean="0">
                <a:solidFill>
                  <a:schemeClr val="tx1"/>
                </a:solidFill>
              </a:rPr>
              <a:t> which were based on an arbitrary number of IM pilots (~30% of the subcarriers)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We were asked during the presentation of [1] whether so many IM pilots were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In the figure below we show a comparison of the </a:t>
            </a:r>
            <a:r>
              <a:rPr lang="en-US" sz="2000" b="0" dirty="0" err="1" smtClean="0">
                <a:solidFill>
                  <a:schemeClr val="tx1"/>
                </a:solidFill>
              </a:rPr>
              <a:t>goodput</a:t>
            </a:r>
            <a:r>
              <a:rPr lang="en-US" sz="2000" b="0" dirty="0" smtClean="0">
                <a:solidFill>
                  <a:schemeClr val="tx1"/>
                </a:solidFill>
              </a:rPr>
              <a:t> of various values of IM pilots, when using a</a:t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106-tone RU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As </a:t>
            </a:r>
            <a:r>
              <a:rPr lang="en-US" sz="2000" b="0" dirty="0">
                <a:solidFill>
                  <a:schemeClr val="tx1"/>
                </a:solidFill>
              </a:rPr>
              <a:t>seen, a minimal number 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>
                <a:solidFill>
                  <a:schemeClr val="tx1"/>
                </a:solidFill>
              </a:rPr>
              <a:t>of IM pilots is needed (e.g.</a:t>
            </a:r>
            <a:br>
              <a:rPr lang="en-US" sz="2000" b="0" dirty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~14% resources used for</a:t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IM </a:t>
            </a:r>
            <a:r>
              <a:rPr lang="en-US" sz="2000" b="0">
                <a:solidFill>
                  <a:schemeClr val="tx1"/>
                </a:solidFill>
              </a:rPr>
              <a:t>pilots </a:t>
            </a:r>
            <a:r>
              <a:rPr lang="en-US" sz="2000" b="0" smtClean="0">
                <a:solidFill>
                  <a:schemeClr val="tx1"/>
                </a:solidFill>
              </a:rPr>
              <a:t>is </a:t>
            </a:r>
            <a:r>
              <a:rPr lang="en-US" sz="2000" b="0" dirty="0">
                <a:solidFill>
                  <a:schemeClr val="tx1"/>
                </a:solidFill>
              </a:rPr>
              <a:t>not enough</a:t>
            </a:r>
            <a:r>
              <a:rPr lang="en-US" sz="2000" b="0" dirty="0" smtClean="0">
                <a:solidFill>
                  <a:schemeClr val="tx1"/>
                </a:solidFill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However, using around ~20%</a:t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of the resources for IM pilots</a:t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yields the best performance</a:t>
            </a:r>
            <a:endParaRPr lang="en-US" sz="2000" b="0" dirty="0" smtClean="0">
              <a:solidFill>
                <a:srgbClr val="00B05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23738" y="3048000"/>
            <a:ext cx="5440074" cy="3499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32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sz="2800" dirty="0" smtClean="0"/>
              <a:t>Impact of Interference Rising and Falling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4646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What happens when the interference rises </a:t>
            </a:r>
            <a:r>
              <a:rPr lang="en-IL" sz="2000" b="0" dirty="0" smtClean="0">
                <a:solidFill>
                  <a:schemeClr val="tx1"/>
                </a:solidFill>
              </a:rPr>
              <a:t>–</a:t>
            </a:r>
            <a:r>
              <a:rPr lang="en-US" sz="2000" b="0" dirty="0" smtClean="0">
                <a:solidFill>
                  <a:schemeClr val="tx1"/>
                </a:solidFill>
              </a:rPr>
              <a:t> or falls </a:t>
            </a:r>
            <a:r>
              <a:rPr lang="en-IL" sz="2000" b="0" dirty="0">
                <a:solidFill>
                  <a:schemeClr val="tx1"/>
                </a:solidFill>
              </a:rPr>
              <a:t>–</a:t>
            </a:r>
            <a:r>
              <a:rPr lang="en-US" sz="2000" b="0" dirty="0" smtClean="0">
                <a:solidFill>
                  <a:schemeClr val="tx1"/>
                </a:solidFill>
              </a:rPr>
              <a:t> in the middle of the PPDU? What effect does this have on the performance?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In the figure below we compare the performance of approach #2 for the following 3 cases: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Interference is constant for the entire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Interference starts in the middle</a:t>
            </a:r>
            <a:br>
              <a:rPr lang="en-US" sz="1600" b="0" dirty="0" smtClean="0">
                <a:solidFill>
                  <a:schemeClr val="tx1"/>
                </a:solidFill>
              </a:rPr>
            </a:br>
            <a:r>
              <a:rPr lang="en-US" sz="1600" b="0" dirty="0" smtClean="0">
                <a:solidFill>
                  <a:schemeClr val="tx1"/>
                </a:solidFill>
              </a:rPr>
              <a:t>of the PPDU </a:t>
            </a:r>
            <a:r>
              <a:rPr lang="en-US" sz="1600" b="0" smtClean="0">
                <a:solidFill>
                  <a:schemeClr val="tx1"/>
                </a:solidFill>
              </a:rPr>
              <a:t>(within data portion)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Interference starts at the beginning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and ends in the middle of the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As </a:t>
            </a:r>
            <a:r>
              <a:rPr lang="en-US" sz="2000" b="0" dirty="0">
                <a:solidFill>
                  <a:schemeClr val="tx1"/>
                </a:solidFill>
              </a:rPr>
              <a:t>can be </a:t>
            </a:r>
            <a:r>
              <a:rPr lang="en-US" sz="2000" b="0" dirty="0" smtClean="0">
                <a:solidFill>
                  <a:schemeClr val="tx1"/>
                </a:solidFill>
              </a:rPr>
              <a:t>observed, this</a:t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approach is not sensitive to</a:t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where the interference begins</a:t>
            </a:r>
            <a:br>
              <a:rPr lang="en-US" sz="2000" b="0" dirty="0" smtClean="0">
                <a:solidFill>
                  <a:schemeClr val="tx1"/>
                </a:solidFill>
              </a:rPr>
            </a:br>
            <a:r>
              <a:rPr lang="en-US" sz="2000" b="0" dirty="0" smtClean="0">
                <a:solidFill>
                  <a:schemeClr val="tx1"/>
                </a:solidFill>
              </a:rPr>
              <a:t>or ends </a:t>
            </a:r>
            <a:r>
              <a:rPr lang="en-IL" sz="2000" b="0" dirty="0" smtClean="0">
                <a:solidFill>
                  <a:schemeClr val="tx1"/>
                </a:solidFill>
              </a:rPr>
              <a:t>–</a:t>
            </a:r>
            <a:r>
              <a:rPr lang="en-US" sz="2000" b="0" dirty="0" smtClean="0">
                <a:solidFill>
                  <a:schemeClr val="tx1"/>
                </a:solidFill>
              </a:rPr>
              <a:t> the gaps are quite small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Meaning it is very robust</a:t>
            </a: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27445" y="2871157"/>
            <a:ext cx="5900714" cy="3666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77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0BB0A-42EE-465B-BD29-C594AED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sz="2800" dirty="0" smtClean="0"/>
              <a:t>Method of Operation</a:t>
            </a: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6BEB5-2E7D-4F46-8BFD-7CB3A2AAB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We view these PHY-based improved reliability approaches as tools that can be used in various scenarios </a:t>
            </a:r>
            <a:r>
              <a:rPr lang="en-US" sz="2000" b="0" dirty="0">
                <a:solidFill>
                  <a:schemeClr val="tx1"/>
                </a:solidFill>
              </a:rPr>
              <a:t>where interference is likely to be dominant: home, enterprise, industrial,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Similar to MCS and NSS that can be adjusted to optimize the performance, this type of approach can be viewed as an additional </a:t>
            </a:r>
            <a:r>
              <a:rPr lang="en-US" sz="2000" b="0" dirty="0" err="1" smtClean="0">
                <a:solidFill>
                  <a:schemeClr val="tx1"/>
                </a:solidFill>
              </a:rPr>
              <a:t>Tx</a:t>
            </a:r>
            <a:r>
              <a:rPr lang="en-US" sz="2000" b="0" smtClean="0">
                <a:solidFill>
                  <a:schemeClr val="tx1"/>
                </a:solidFill>
              </a:rPr>
              <a:t> scheme ‘dimension</a:t>
            </a:r>
            <a:r>
              <a:rPr lang="en-US" sz="2000" b="0" dirty="0">
                <a:solidFill>
                  <a:schemeClr val="tx1"/>
                </a:solidFill>
              </a:rPr>
              <a:t>’ that may be exploited only when needed </a:t>
            </a:r>
            <a:r>
              <a:rPr lang="en-IL" sz="2000" b="0" dirty="0">
                <a:solidFill>
                  <a:schemeClr val="tx1"/>
                </a:solidFill>
              </a:rPr>
              <a:t>–</a:t>
            </a:r>
            <a:r>
              <a:rPr lang="en-US" sz="2000" b="0" dirty="0">
                <a:solidFill>
                  <a:schemeClr val="tx1"/>
                </a:solidFill>
              </a:rPr>
              <a:t> or when deemed important enough to invest resources in improving the reliability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In other words, used only when necessary (or worth the effort)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solidFill>
                  <a:schemeClr val="tx1"/>
                </a:solidFill>
              </a:rPr>
              <a:t>These approaches are not </a:t>
            </a:r>
            <a:r>
              <a:rPr lang="en-US" sz="2000" b="0" dirty="0">
                <a:solidFill>
                  <a:schemeClr val="tx1"/>
                </a:solidFill>
              </a:rPr>
              <a:t>optimized for any particular scenario, but rather offer a general-purpose tool in the arsenal of </a:t>
            </a:r>
            <a:r>
              <a:rPr lang="en-US" sz="2000" b="0" dirty="0" err="1">
                <a:solidFill>
                  <a:schemeClr val="tx1"/>
                </a:solidFill>
              </a:rPr>
              <a:t>Tx</a:t>
            </a:r>
            <a:r>
              <a:rPr lang="en-US" sz="2000" b="0" dirty="0">
                <a:solidFill>
                  <a:schemeClr val="tx1"/>
                </a:solidFill>
              </a:rPr>
              <a:t> schemes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For example, in case of long-term interference (constant across many PPDUs), one may choose to ‘invest’ IM resources within only a subset of the PPDUs (so as to reduce overhead) and apply mitigation at the receiver throughout all received packets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BA8CB-C1DE-410B-90F3-6F280C9510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402B3-3514-4CFE-931D-2D3DC6CF69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87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147533</TotalTime>
  <Words>1260</Words>
  <Application>Microsoft Office PowerPoint</Application>
  <PresentationFormat>On-screen Show (4:3)</PresentationFormat>
  <Paragraphs>120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Physical Layer Reliability Improvements – Follow Up</vt:lpstr>
      <vt:lpstr>Introduction</vt:lpstr>
      <vt:lpstr>Recap: Approach #1 for Mitigating Interference</vt:lpstr>
      <vt:lpstr>Recap: Approach #2 for Mitigating Interference</vt:lpstr>
      <vt:lpstr>Approach #1: Comparison with a lower MCS</vt:lpstr>
      <vt:lpstr>Approach #1: Comparison with a lower MCS (cont.)</vt:lpstr>
      <vt:lpstr>Approach #2: Number of Required IM Pilots</vt:lpstr>
      <vt:lpstr>Impact of Interference Rising and Falling</vt:lpstr>
      <vt:lpstr>Method of Operation</vt:lpstr>
      <vt:lpstr>Conclusions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shimi.shilo@huawei.com</dc:creator>
  <cp:lastModifiedBy>Shimi Shilo (TRC)</cp:lastModifiedBy>
  <cp:revision>1604</cp:revision>
  <cp:lastPrinted>1601-01-01T00:00:00Z</cp:lastPrinted>
  <dcterms:created xsi:type="dcterms:W3CDTF">2017-01-26T15:28:16Z</dcterms:created>
  <dcterms:modified xsi:type="dcterms:W3CDTF">2023-11-12T11:21:09Z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_2015_ms_pID_725343">
    <vt:lpwstr>(3)a/rrK0bpRrFlpifNRapheQucI3AOaRI7dV7Fu6eGkhWeO4ycPidvOQP70eoDU45OjhZ0L9Rr
9AUV2+r9KBjgZ29gfBwT98z/K035M2kkiT/FSoVTrLP6E4nOhXRDx/YuVXwJd/4azLlYJguw
fXHM+hB0NaIL7d0qofEPkEOluvxQ3GI5DrF2pahPkjLljO0t55n6ZKRyaDOTlTtjCviFaoTU
kHUPgCsUSag0TD6d1L</vt:lpwstr>
  </property>
  <property fmtid="{D5CDD505-2E9C-101B-9397-08002B2CF9AE}" pid="7" name="_2015_ms_pID_7253431">
    <vt:lpwstr>MATD1Bq/wp9t2LXeUazXpXKx8RhznuoSBbyIUVQJATqAjBUSSSyFjv
14oLMXjsZv5x9KS7kICzHZA7HFQ4kuN3NOJ2/Px/4m4DZNT2VSaoqhCIen843uMFEt1ejnBb
MsOI5ad5sbbHewAIow4iIEuw2ulchtugek3+nqDM5UQvPoYPCOyGt1YrvTBdWx0stitFABBT
cBbb8mxrZQx6YtZZnVxqcmDY45X2304Za9Hg</vt:lpwstr>
  </property>
  <property fmtid="{D5CDD505-2E9C-101B-9397-08002B2CF9AE}" pid="8" name="_2015_ms_pID_7253432">
    <vt:lpwstr>Zg==</vt:lpwstr>
  </property>
</Properties>
</file>