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763" r:id="rId2"/>
    <p:sldId id="787" r:id="rId3"/>
    <p:sldId id="810" r:id="rId4"/>
    <p:sldId id="776" r:id="rId5"/>
    <p:sldId id="813" r:id="rId6"/>
    <p:sldId id="812" r:id="rId7"/>
    <p:sldId id="781" r:id="rId8"/>
    <p:sldId id="767" r:id="rId9"/>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yunsi" initials="m" lastIdx="1" clrIdx="0">
    <p:extLst>
      <p:ext uri="{19B8F6BF-5375-455C-9EA6-DF929625EA0E}">
        <p15:presenceInfo xmlns:p15="http://schemas.microsoft.com/office/powerpoint/2012/main" userId="S-1-5-21-147214757-305610072-1517763936-91480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66CCFF"/>
    <a:srgbClr val="3366FF"/>
    <a:srgbClr val="3399FF"/>
    <a:srgbClr val="CC00FF"/>
    <a:srgbClr val="9900FF"/>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1539" autoAdjust="0"/>
  </p:normalViewPr>
  <p:slideViewPr>
    <p:cSldViewPr>
      <p:cViewPr varScale="1">
        <p:scale>
          <a:sx n="104" d="100"/>
          <a:sy n="104" d="100"/>
        </p:scale>
        <p:origin x="1854"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dirty="0"/>
              <a:t>Page </a:t>
            </a:r>
            <a:fld id="{9D68F29A-2A8F-4CE4-9C95-E32B956C45C1}" type="slidenum">
              <a:rPr lang="en-US" altLang="ko-KR"/>
              <a:pPr/>
              <a:t>‹#›</a:t>
            </a:fld>
            <a:endParaRPr lang="en-US" altLang="ko-KR" dirty="0"/>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dirty="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dirty="0"/>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dirty="0"/>
              <a:t>Page </a:t>
            </a:r>
            <a:fld id="{56A4E747-0965-469B-B28B-55B02AB0B5B0}" type="slidenum">
              <a:rPr lang="en-US" altLang="ko-KR"/>
              <a:pPr/>
              <a:t>‹#›</a:t>
            </a:fld>
            <a:endParaRPr lang="en-US" altLang="ko-KR" dirty="0"/>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dirty="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r>
              <a:rPr lang="en-US" altLang="ko-KR" dirty="0"/>
              <a:t>Page </a:t>
            </a:r>
            <a:fld id="{56A4E747-0965-469B-B28B-55B02AB0B5B0}" type="slidenum">
              <a:rPr lang="en-US" altLang="ko-KR" smtClean="0"/>
              <a:pPr/>
              <a:t>1</a:t>
            </a:fld>
            <a:endParaRPr lang="en-US" altLang="ko-KR" dirty="0"/>
          </a:p>
        </p:txBody>
      </p:sp>
    </p:spTree>
    <p:extLst>
      <p:ext uri="{BB962C8B-B14F-4D97-AF65-F5344CB8AC3E}">
        <p14:creationId xmlns:p14="http://schemas.microsoft.com/office/powerpoint/2010/main" val="2142402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r>
              <a:rPr lang="en-US" altLang="ko-KR" dirty="0"/>
              <a:t>Page </a:t>
            </a:r>
            <a:fld id="{56A4E747-0965-469B-B28B-55B02AB0B5B0}" type="slidenum">
              <a:rPr lang="en-US" altLang="ko-KR" smtClean="0"/>
              <a:pPr/>
              <a:t>2</a:t>
            </a:fld>
            <a:endParaRPr lang="en-US" altLang="ko-KR" dirty="0"/>
          </a:p>
        </p:txBody>
      </p:sp>
    </p:spTree>
    <p:extLst>
      <p:ext uri="{BB962C8B-B14F-4D97-AF65-F5344CB8AC3E}">
        <p14:creationId xmlns:p14="http://schemas.microsoft.com/office/powerpoint/2010/main" val="1133690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r>
              <a:rPr lang="en-US" altLang="ko-KR" dirty="0"/>
              <a:t>Page </a:t>
            </a:r>
            <a:fld id="{56A4E747-0965-469B-B28B-55B02AB0B5B0}" type="slidenum">
              <a:rPr lang="en-US" altLang="ko-KR" smtClean="0"/>
              <a:pPr/>
              <a:t>3</a:t>
            </a:fld>
            <a:endParaRPr lang="en-US" altLang="ko-KR" dirty="0"/>
          </a:p>
        </p:txBody>
      </p:sp>
    </p:spTree>
    <p:extLst>
      <p:ext uri="{BB962C8B-B14F-4D97-AF65-F5344CB8AC3E}">
        <p14:creationId xmlns:p14="http://schemas.microsoft.com/office/powerpoint/2010/main" val="2694255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页眉占位符 3"/>
          <p:cNvSpPr>
            <a:spLocks noGrp="1"/>
          </p:cNvSpPr>
          <p:nvPr>
            <p:ph type="hdr" sz="quarter" idx="10"/>
          </p:nvPr>
        </p:nvSpPr>
        <p:spPr/>
        <p:txBody>
          <a:bodyPr/>
          <a:lstStyle/>
          <a:p>
            <a:pPr>
              <a:defRPr/>
            </a:pPr>
            <a:r>
              <a:rPr lang="en-US" dirty="0"/>
              <a:t>doc.: IEEE 802.11-yy/xxxxr0</a:t>
            </a:r>
          </a:p>
        </p:txBody>
      </p:sp>
      <p:sp>
        <p:nvSpPr>
          <p:cNvPr id="5" name="日期占位符 4"/>
          <p:cNvSpPr>
            <a:spLocks noGrp="1"/>
          </p:cNvSpPr>
          <p:nvPr>
            <p:ph type="dt" idx="11"/>
          </p:nvPr>
        </p:nvSpPr>
        <p:spPr/>
        <p:txBody>
          <a:bodyPr/>
          <a:lstStyle/>
          <a:p>
            <a:pPr>
              <a:defRPr/>
            </a:pPr>
            <a:r>
              <a:rPr lang="en-US" dirty="0"/>
              <a:t>Month Year</a:t>
            </a:r>
          </a:p>
        </p:txBody>
      </p:sp>
      <p:sp>
        <p:nvSpPr>
          <p:cNvPr id="6" name="页脚占位符 5"/>
          <p:cNvSpPr>
            <a:spLocks noGrp="1"/>
          </p:cNvSpPr>
          <p:nvPr>
            <p:ph type="ftr" sz="quarter" idx="12"/>
          </p:nvPr>
        </p:nvSpPr>
        <p:spPr/>
        <p:txBody>
          <a:bodyPr/>
          <a:lstStyle/>
          <a:p>
            <a:pPr lvl="4">
              <a:defRPr/>
            </a:pPr>
            <a:r>
              <a:rPr lang="en-US" dirty="0"/>
              <a:t>John Doe, Some Company</a:t>
            </a:r>
          </a:p>
        </p:txBody>
      </p:sp>
      <p:sp>
        <p:nvSpPr>
          <p:cNvPr id="7" name="灯片编号占位符 6"/>
          <p:cNvSpPr>
            <a:spLocks noGrp="1"/>
          </p:cNvSpPr>
          <p:nvPr>
            <p:ph type="sldNum" sz="quarter" idx="13"/>
          </p:nvPr>
        </p:nvSpPr>
        <p:spPr/>
        <p:txBody>
          <a:bodyPr/>
          <a:lstStyle/>
          <a:p>
            <a:r>
              <a:rPr lang="en-US" altLang="ko-KR" dirty="0"/>
              <a:t>Page </a:t>
            </a:r>
            <a:fld id="{56A4E747-0965-469B-B28B-55B02AB0B5B0}" type="slidenum">
              <a:rPr lang="en-US" altLang="ko-KR" smtClean="0"/>
              <a:pPr/>
              <a:t>4</a:t>
            </a:fld>
            <a:endParaRPr lang="en-US" altLang="ko-KR" dirty="0"/>
          </a:p>
        </p:txBody>
      </p:sp>
    </p:spTree>
    <p:extLst>
      <p:ext uri="{BB962C8B-B14F-4D97-AF65-F5344CB8AC3E}">
        <p14:creationId xmlns:p14="http://schemas.microsoft.com/office/powerpoint/2010/main" val="1201802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dirty="0"/>
          </a:p>
        </p:txBody>
      </p:sp>
      <p:sp>
        <p:nvSpPr>
          <p:cNvPr id="4" name="页眉占位符 3"/>
          <p:cNvSpPr>
            <a:spLocks noGrp="1"/>
          </p:cNvSpPr>
          <p:nvPr>
            <p:ph type="hdr" sz="quarter" idx="10"/>
          </p:nvPr>
        </p:nvSpPr>
        <p:spPr/>
        <p:txBody>
          <a:bodyPr/>
          <a:lstStyle/>
          <a:p>
            <a:pPr>
              <a:defRPr/>
            </a:pPr>
            <a:r>
              <a:rPr lang="en-US" dirty="0"/>
              <a:t>doc.: IEEE 802.11-yy/xxxxr0</a:t>
            </a:r>
          </a:p>
        </p:txBody>
      </p:sp>
      <p:sp>
        <p:nvSpPr>
          <p:cNvPr id="5" name="日期占位符 4"/>
          <p:cNvSpPr>
            <a:spLocks noGrp="1"/>
          </p:cNvSpPr>
          <p:nvPr>
            <p:ph type="dt" idx="11"/>
          </p:nvPr>
        </p:nvSpPr>
        <p:spPr/>
        <p:txBody>
          <a:bodyPr/>
          <a:lstStyle/>
          <a:p>
            <a:pPr>
              <a:defRPr/>
            </a:pPr>
            <a:r>
              <a:rPr lang="en-US" dirty="0"/>
              <a:t>Month Year</a:t>
            </a:r>
          </a:p>
        </p:txBody>
      </p:sp>
      <p:sp>
        <p:nvSpPr>
          <p:cNvPr id="6" name="页脚占位符 5"/>
          <p:cNvSpPr>
            <a:spLocks noGrp="1"/>
          </p:cNvSpPr>
          <p:nvPr>
            <p:ph type="ftr" sz="quarter" idx="12"/>
          </p:nvPr>
        </p:nvSpPr>
        <p:spPr/>
        <p:txBody>
          <a:bodyPr/>
          <a:lstStyle/>
          <a:p>
            <a:pPr lvl="4">
              <a:defRPr/>
            </a:pPr>
            <a:r>
              <a:rPr lang="en-US" dirty="0"/>
              <a:t>John Doe, Some Company</a:t>
            </a:r>
          </a:p>
        </p:txBody>
      </p:sp>
      <p:sp>
        <p:nvSpPr>
          <p:cNvPr id="7" name="灯片编号占位符 6"/>
          <p:cNvSpPr>
            <a:spLocks noGrp="1"/>
          </p:cNvSpPr>
          <p:nvPr>
            <p:ph type="sldNum" sz="quarter" idx="13"/>
          </p:nvPr>
        </p:nvSpPr>
        <p:spPr/>
        <p:txBody>
          <a:bodyPr/>
          <a:lstStyle/>
          <a:p>
            <a:r>
              <a:rPr lang="en-US" altLang="ko-KR" dirty="0"/>
              <a:t>Page </a:t>
            </a:r>
            <a:fld id="{56A4E747-0965-469B-B28B-55B02AB0B5B0}" type="slidenum">
              <a:rPr lang="en-US" altLang="ko-KR" smtClean="0"/>
              <a:pPr/>
              <a:t>5</a:t>
            </a:fld>
            <a:endParaRPr lang="en-US" altLang="ko-KR" dirty="0"/>
          </a:p>
        </p:txBody>
      </p:sp>
    </p:spTree>
    <p:extLst>
      <p:ext uri="{BB962C8B-B14F-4D97-AF65-F5344CB8AC3E}">
        <p14:creationId xmlns:p14="http://schemas.microsoft.com/office/powerpoint/2010/main" val="279751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idx="10"/>
          </p:nvPr>
        </p:nvSpPr>
        <p:spPr/>
        <p:txBody>
          <a:bodyPr/>
          <a:lstStyle/>
          <a:p>
            <a:pPr>
              <a:defRPr/>
            </a:pPr>
            <a:r>
              <a:rPr lang="en-US" dirty="0"/>
              <a:t>doc.: IEEE 802.11-yy/xxxxr0</a:t>
            </a:r>
          </a:p>
        </p:txBody>
      </p:sp>
      <p:sp>
        <p:nvSpPr>
          <p:cNvPr id="5" name="日期占位符 4"/>
          <p:cNvSpPr>
            <a:spLocks noGrp="1"/>
          </p:cNvSpPr>
          <p:nvPr>
            <p:ph type="dt" idx="11"/>
          </p:nvPr>
        </p:nvSpPr>
        <p:spPr/>
        <p:txBody>
          <a:bodyPr/>
          <a:lstStyle/>
          <a:p>
            <a:pPr>
              <a:defRPr/>
            </a:pPr>
            <a:r>
              <a:rPr lang="en-US" dirty="0"/>
              <a:t>Month Year</a:t>
            </a:r>
          </a:p>
        </p:txBody>
      </p:sp>
      <p:sp>
        <p:nvSpPr>
          <p:cNvPr id="6" name="页脚占位符 5"/>
          <p:cNvSpPr>
            <a:spLocks noGrp="1"/>
          </p:cNvSpPr>
          <p:nvPr>
            <p:ph type="ftr" sz="quarter" idx="12"/>
          </p:nvPr>
        </p:nvSpPr>
        <p:spPr/>
        <p:txBody>
          <a:bodyPr/>
          <a:lstStyle/>
          <a:p>
            <a:pPr lvl="4">
              <a:defRPr/>
            </a:pPr>
            <a:r>
              <a:rPr lang="en-US" dirty="0"/>
              <a:t>John Doe, Some Company</a:t>
            </a:r>
          </a:p>
        </p:txBody>
      </p:sp>
      <p:sp>
        <p:nvSpPr>
          <p:cNvPr id="7" name="灯片编号占位符 6"/>
          <p:cNvSpPr>
            <a:spLocks noGrp="1"/>
          </p:cNvSpPr>
          <p:nvPr>
            <p:ph type="sldNum" sz="quarter" idx="13"/>
          </p:nvPr>
        </p:nvSpPr>
        <p:spPr/>
        <p:txBody>
          <a:bodyPr/>
          <a:lstStyle/>
          <a:p>
            <a:r>
              <a:rPr lang="en-US" altLang="ko-KR" dirty="0"/>
              <a:t>Page </a:t>
            </a:r>
            <a:fld id="{56A4E747-0965-469B-B28B-55B02AB0B5B0}" type="slidenum">
              <a:rPr lang="en-US" altLang="ko-KR" smtClean="0"/>
              <a:pPr/>
              <a:t>6</a:t>
            </a:fld>
            <a:endParaRPr lang="en-US" altLang="ko-KR" dirty="0"/>
          </a:p>
        </p:txBody>
      </p:sp>
    </p:spTree>
    <p:extLst>
      <p:ext uri="{BB962C8B-B14F-4D97-AF65-F5344CB8AC3E}">
        <p14:creationId xmlns:p14="http://schemas.microsoft.com/office/powerpoint/2010/main" val="1334398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r>
              <a:rPr lang="en-US" altLang="ko-KR" dirty="0"/>
              <a:t>Slide </a:t>
            </a:r>
            <a:fld id="{C28A0236-B5DF-490A-A892-6F233A4F337A}" type="slidenum">
              <a:rPr lang="en-US" altLang="ko-KR"/>
              <a:pPr/>
              <a:t>‹#›</a:t>
            </a:fld>
            <a:endParaRPr lang="en-US" altLang="ko-KR" dirty="0"/>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r>
              <a:rPr lang="en-US" altLang="ko-KR" dirty="0"/>
              <a:t>Slide </a:t>
            </a:r>
            <a:fld id="{E792CD62-9AAA-4B66-A216-7F1F565D5B47}" type="slidenum">
              <a:rPr lang="en-US" altLang="ko-KR"/>
              <a:pPr/>
              <a:t>‹#›</a:t>
            </a:fld>
            <a:endParaRPr lang="en-US" altLang="ko-KR" dirty="0"/>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dirty="0"/>
              <a:t>Slide </a:t>
            </a:r>
            <a:fld id="{CE1EFD5B-DAAE-4F28-8ABE-8E333BF19C97}" type="slidenum">
              <a:rPr lang="en-US" altLang="ko-KR"/>
              <a:pPr/>
              <a:t>‹#›</a:t>
            </a:fld>
            <a:endParaRPr lang="en-US" altLang="ko-KR" dirty="0"/>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802.11-23/1942r0</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dirty="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a:extLst>
              <a:ext uri="{FF2B5EF4-FFF2-40B4-BE49-F238E27FC236}">
                <a16:creationId xmlns:a16="http://schemas.microsoft.com/office/drawing/2014/main" id="{D4D17DF7-FE42-44A9-8327-1B74992EC980}"/>
              </a:ext>
            </a:extLst>
          </p:cNvPr>
          <p:cNvSpPr>
            <a:spLocks noChangeArrowheads="1"/>
          </p:cNvSpPr>
          <p:nvPr userDrawn="1"/>
        </p:nvSpPr>
        <p:spPr bwMode="auto">
          <a:xfrm>
            <a:off x="683663" y="381000"/>
            <a:ext cx="713337"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 2023</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869910"/>
            <a:ext cx="7772400" cy="914400"/>
          </a:xfrm>
        </p:spPr>
        <p:txBody>
          <a:bodyPr/>
          <a:lstStyle/>
          <a:p>
            <a:r>
              <a:rPr lang="en-US" altLang="zh-CN" dirty="0">
                <a:solidFill>
                  <a:schemeClr val="tx1"/>
                </a:solidFill>
              </a:rPr>
              <a:t>Inter-PPDU Low Power Listening Scheme</a:t>
            </a:r>
            <a:endParaRPr lang="zh-CN" altLang="en-US" dirty="0">
              <a:solidFill>
                <a:schemeClr val="tx1"/>
              </a:solidFill>
            </a:endParaRPr>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1</a:t>
            </a:fld>
            <a:endParaRPr lang="en-US" altLang="ko-KR" dirty="0"/>
          </a:p>
        </p:txBody>
      </p:sp>
      <p:sp>
        <p:nvSpPr>
          <p:cNvPr id="7" name="Rectangle 6"/>
          <p:cNvSpPr txBox="1">
            <a:spLocks noChangeArrowheads="1"/>
          </p:cNvSpPr>
          <p:nvPr/>
        </p:nvSpPr>
        <p:spPr bwMode="auto">
          <a:xfrm>
            <a:off x="685800" y="213518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latinLnBrk="0">
              <a:buFontTx/>
              <a:buNone/>
            </a:pPr>
            <a:r>
              <a:rPr kumimoji="0" lang="en-US" altLang="ko-KR" sz="2000" kern="0" dirty="0">
                <a:ea typeface="Gulim" panose="020B0600000101010101" pitchFamily="34" charset="-127"/>
              </a:rPr>
              <a:t>Date:</a:t>
            </a:r>
            <a:r>
              <a:rPr kumimoji="0" lang="en-US" altLang="ko-KR" sz="2000" b="0" kern="0" dirty="0">
                <a:ea typeface="Gulim" panose="020B0600000101010101" pitchFamily="34" charset="-127"/>
              </a:rPr>
              <a:t> 2023-09-11</a:t>
            </a:r>
          </a:p>
        </p:txBody>
      </p:sp>
      <p:sp>
        <p:nvSpPr>
          <p:cNvPr id="8" name="Rectangle 12"/>
          <p:cNvSpPr>
            <a:spLocks noChangeArrowheads="1"/>
          </p:cNvSpPr>
          <p:nvPr/>
        </p:nvSpPr>
        <p:spPr bwMode="auto">
          <a:xfrm>
            <a:off x="696913" y="286067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3416679130"/>
              </p:ext>
            </p:extLst>
          </p:nvPr>
        </p:nvGraphicFramePr>
        <p:xfrm>
          <a:off x="762000" y="3306724"/>
          <a:ext cx="7696200" cy="2473396"/>
        </p:xfrm>
        <a:graphic>
          <a:graphicData uri="http://schemas.openxmlformats.org/drawingml/2006/table">
            <a:tbl>
              <a:tblPr/>
              <a:tblGrid>
                <a:gridCol w="1477080">
                  <a:extLst>
                    <a:ext uri="{9D8B030D-6E8A-4147-A177-3AD203B41FA5}">
                      <a16:colId xmlns:a16="http://schemas.microsoft.com/office/drawing/2014/main" val="20000"/>
                    </a:ext>
                  </a:extLst>
                </a:gridCol>
                <a:gridCol w="1477080">
                  <a:extLst>
                    <a:ext uri="{9D8B030D-6E8A-4147-A177-3AD203B41FA5}">
                      <a16:colId xmlns:a16="http://schemas.microsoft.com/office/drawing/2014/main" val="2867531837"/>
                    </a:ext>
                  </a:extLst>
                </a:gridCol>
                <a:gridCol w="1632481">
                  <a:extLst>
                    <a:ext uri="{9D8B030D-6E8A-4147-A177-3AD203B41FA5}">
                      <a16:colId xmlns:a16="http://schemas.microsoft.com/office/drawing/2014/main" val="20002"/>
                    </a:ext>
                  </a:extLst>
                </a:gridCol>
                <a:gridCol w="1115502">
                  <a:extLst>
                    <a:ext uri="{9D8B030D-6E8A-4147-A177-3AD203B41FA5}">
                      <a16:colId xmlns:a16="http://schemas.microsoft.com/office/drawing/2014/main" val="20003"/>
                    </a:ext>
                  </a:extLst>
                </a:gridCol>
                <a:gridCol w="1994057">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Yunsi Ma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HiSilicon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mayunsi@hisilicon.com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172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Wei Ruan</a:t>
                      </a: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Yunbo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312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zh-CN" altLang="en-US" sz="1200" b="0" i="0" u="none" strike="noStrike" kern="1200"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82470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219200"/>
            <a:ext cx="7772400" cy="4953000"/>
          </a:xfrm>
        </p:spPr>
        <p:txBody>
          <a:bodyPr/>
          <a:lstStyle/>
          <a:p>
            <a:pPr algn="just">
              <a:lnSpc>
                <a:spcPct val="150000"/>
              </a:lnSpc>
            </a:pPr>
            <a:r>
              <a:rPr lang="en-US" altLang="zh-CN" sz="1800" dirty="0"/>
              <a:t>According to the PAR [1], reducing power consumption of WLAN devices is necessary and critical for 802.11bn.</a:t>
            </a:r>
          </a:p>
          <a:p>
            <a:pPr algn="just">
              <a:lnSpc>
                <a:spcPct val="150000"/>
              </a:lnSpc>
            </a:pPr>
            <a:r>
              <a:rPr lang="en-US" altLang="zh-CN" sz="1800" dirty="0"/>
              <a:t>In [2] and [3], a low power listening (LPL) mode based on initial frame was discussed, where the RTS/Trigger frame indicates the receive operating mode/parameters, including NSS, BW and MCS. The initial frame using padding can be used to wake up the doze chains and also provide a sufficient period for changing mode/parameters. However, the initial frame exchange increases the signaling overhead [4].</a:t>
            </a:r>
          </a:p>
          <a:p>
            <a:pPr algn="just">
              <a:lnSpc>
                <a:spcPct val="150000"/>
              </a:lnSpc>
            </a:pPr>
            <a:r>
              <a:rPr lang="en-US" altLang="zh-CN" sz="1800" dirty="0"/>
              <a:t>In [4], a LPL scheme based on preamble extension was developed. The UHR SIG field indicates the PHY parameters and the preamble extension provides the duration of changing parameters. </a:t>
            </a:r>
            <a:endParaRPr lang="zh-CN" altLang="en-US" sz="1800" dirty="0"/>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2</a:t>
            </a:fld>
            <a:endParaRPr lang="en-US" altLang="ko-KR" dirty="0"/>
          </a:p>
        </p:txBody>
      </p:sp>
      <p:sp>
        <p:nvSpPr>
          <p:cNvPr id="7" name="标题 1"/>
          <p:cNvSpPr txBox="1">
            <a:spLocks/>
          </p:cNvSpPr>
          <p:nvPr/>
        </p:nvSpPr>
        <p:spPr bwMode="auto">
          <a:xfrm>
            <a:off x="685800" y="685800"/>
            <a:ext cx="7772400" cy="58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Recap</a:t>
            </a:r>
            <a:endParaRPr kumimoji="0" lang="zh-CN" altLang="en-US" kern="0" dirty="0"/>
          </a:p>
        </p:txBody>
      </p:sp>
    </p:spTree>
    <p:extLst>
      <p:ext uri="{BB962C8B-B14F-4D97-AF65-F5344CB8AC3E}">
        <p14:creationId xmlns:p14="http://schemas.microsoft.com/office/powerpoint/2010/main" val="4141058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219199"/>
            <a:ext cx="7772400" cy="5256213"/>
          </a:xfrm>
        </p:spPr>
        <p:txBody>
          <a:bodyPr/>
          <a:lstStyle/>
          <a:p>
            <a:pPr algn="just"/>
            <a:r>
              <a:rPr lang="en-US" altLang="zh-CN" sz="1800" dirty="0"/>
              <a:t>Low power (LP) mode usually operates using one RF chain, low MCS and small bandwidth,</a:t>
            </a:r>
            <a:r>
              <a:rPr lang="zh-CN" altLang="en-US" sz="1800" dirty="0"/>
              <a:t> </a:t>
            </a:r>
            <a:r>
              <a:rPr lang="en-US" altLang="zh-CN" sz="1800" dirty="0"/>
              <a:t>while high power (HP) mode utilizes multiple RF chains, large MCS and up to</a:t>
            </a:r>
            <a:r>
              <a:rPr lang="zh-CN" altLang="en-US" sz="1800" dirty="0"/>
              <a:t> </a:t>
            </a:r>
            <a:r>
              <a:rPr lang="en-US" altLang="zh-CN" sz="1800" dirty="0"/>
              <a:t>320MHz bandwidth. The durations of changing different PHY parameters vary greatly. </a:t>
            </a:r>
          </a:p>
          <a:p>
            <a:pPr lvl="1" algn="just"/>
            <a:r>
              <a:rPr lang="en-US" altLang="zh-CN" sz="1400" dirty="0"/>
              <a:t>For a non-AP MLD with multiple receive chains, LP mode only listens on a single link with a single receive chain, while HP mode could operate on multiple links.</a:t>
            </a:r>
          </a:p>
          <a:p>
            <a:pPr algn="just"/>
            <a:r>
              <a:rPr lang="en-US" altLang="zh-CN" sz="1800" dirty="0"/>
              <a:t>A STA may take only less than two hundred microseconds to change its operating links, RF chains per link, NSS and MCS. </a:t>
            </a:r>
          </a:p>
          <a:p>
            <a:pPr lvl="1" algn="just"/>
            <a:r>
              <a:rPr lang="en-US" altLang="zh-CN" sz="1400" dirty="0"/>
              <a:t>The amount of time that RF chains turn on or off is on the order of nanoseconds. </a:t>
            </a:r>
          </a:p>
          <a:p>
            <a:pPr algn="just"/>
            <a:r>
              <a:rPr lang="en-US" altLang="zh-CN" sz="1800" dirty="0"/>
              <a:t>In contrast, changing bandwidth takes a much longer duration.</a:t>
            </a:r>
          </a:p>
          <a:p>
            <a:pPr lvl="1" algn="just"/>
            <a:r>
              <a:rPr lang="en-US" altLang="zh-CN" sz="1400" dirty="0"/>
              <a:t>Increasing bandwidth requires recalibration of PLL and RF, which takes from hundreds of microseconds to several milliseconds.</a:t>
            </a:r>
            <a:endParaRPr lang="en-US" altLang="zh-CN" sz="1800" dirty="0"/>
          </a:p>
          <a:p>
            <a:pPr algn="just"/>
            <a:r>
              <a:rPr lang="en-US" altLang="zh-CN" sz="1800" dirty="0"/>
              <a:t>To provide a few hundred microseconds for changing parameters, the existing schemes need to insert intra-PPDU padding.</a:t>
            </a:r>
            <a:r>
              <a:rPr lang="zh-CN" altLang="en-US" sz="1800" dirty="0"/>
              <a:t> </a:t>
            </a:r>
            <a:r>
              <a:rPr lang="en-US" altLang="zh-CN" sz="1800" dirty="0"/>
              <a:t>It will</a:t>
            </a:r>
            <a:r>
              <a:rPr lang="zh-CN" altLang="en-US" sz="1800" dirty="0"/>
              <a:t> </a:t>
            </a:r>
            <a:r>
              <a:rPr lang="en-US" altLang="zh-CN" sz="1800" dirty="0"/>
              <a:t>lead to large latency of other STAs and inefficient use of medium.</a:t>
            </a:r>
          </a:p>
          <a:p>
            <a:pPr algn="just"/>
            <a:r>
              <a:rPr lang="en-US" altLang="zh-CN" sz="1800" dirty="0"/>
              <a:t>In this contribution, we introduce an inter-PPDU LPL scheme, which is suitable for diverse changing periods. It no longer inserts an extra padding and hence has little impacts on other STAs.</a:t>
            </a:r>
            <a:r>
              <a:rPr lang="zh-CN" altLang="en-US" sz="1800" dirty="0"/>
              <a:t> </a:t>
            </a:r>
            <a:endParaRPr lang="es-ES" altLang="zh-CN" sz="1800" dirty="0"/>
          </a:p>
          <a:p>
            <a:pPr algn="just"/>
            <a:endParaRPr lang="en-US" altLang="zh-CN" sz="1800" dirty="0"/>
          </a:p>
          <a:p>
            <a:pPr algn="just"/>
            <a:endParaRPr lang="zh-CN" altLang="en-US" sz="1800" dirty="0"/>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3</a:t>
            </a:fld>
            <a:endParaRPr lang="en-US" altLang="ko-KR" dirty="0"/>
          </a:p>
        </p:txBody>
      </p:sp>
      <p:sp>
        <p:nvSpPr>
          <p:cNvPr id="7" name="标题 1"/>
          <p:cNvSpPr txBox="1">
            <a:spLocks/>
          </p:cNvSpPr>
          <p:nvPr/>
        </p:nvSpPr>
        <p:spPr bwMode="auto">
          <a:xfrm>
            <a:off x="685800" y="685800"/>
            <a:ext cx="7772400" cy="58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atinLnBrk="0"/>
            <a:r>
              <a:rPr kumimoji="0" lang="en-US" altLang="zh-CN" kern="0" dirty="0"/>
              <a:t>Issue</a:t>
            </a:r>
          </a:p>
        </p:txBody>
      </p:sp>
    </p:spTree>
    <p:extLst>
      <p:ext uri="{BB962C8B-B14F-4D97-AF65-F5344CB8AC3E}">
        <p14:creationId xmlns:p14="http://schemas.microsoft.com/office/powerpoint/2010/main" val="4027241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8429" y="609600"/>
            <a:ext cx="7772400" cy="914400"/>
          </a:xfrm>
        </p:spPr>
        <p:txBody>
          <a:bodyPr/>
          <a:lstStyle/>
          <a:p>
            <a:r>
              <a:rPr lang="en-US" altLang="zh-CN" sz="2800" dirty="0"/>
              <a:t>Inter-PPDU LPL Scheme (1/2)</a:t>
            </a:r>
            <a:endParaRPr lang="zh-CN" altLang="en-US" sz="2800" dirty="0">
              <a:solidFill>
                <a:srgbClr val="3366FF"/>
              </a:solidFill>
            </a:endParaRPr>
          </a:p>
        </p:txBody>
      </p:sp>
      <p:sp>
        <p:nvSpPr>
          <p:cNvPr id="3" name="内容占位符 2"/>
          <p:cNvSpPr>
            <a:spLocks noGrp="1"/>
          </p:cNvSpPr>
          <p:nvPr>
            <p:ph idx="1"/>
          </p:nvPr>
        </p:nvSpPr>
        <p:spPr>
          <a:xfrm>
            <a:off x="678430" y="1524000"/>
            <a:ext cx="7772400" cy="2824443"/>
          </a:xfrm>
        </p:spPr>
        <p:txBody>
          <a:bodyPr/>
          <a:lstStyle/>
          <a:p>
            <a:pPr algn="just"/>
            <a:r>
              <a:rPr lang="en-US" altLang="zh-CN" sz="1600" dirty="0"/>
              <a:t>The target STA initially employs a dedicated LP mode for listening. Once the wake-up indication is detected, the target STA starts switching to HP mode.</a:t>
            </a:r>
          </a:p>
          <a:p>
            <a:pPr algn="just"/>
            <a:r>
              <a:rPr lang="en-US" altLang="zh-CN" sz="1600" dirty="0"/>
              <a:t>In the inter-PPDU LPL scheme, AP sends an initial PPDU (i.e., ‘Notification PPDU’) to wake up the target STA. </a:t>
            </a:r>
          </a:p>
          <a:p>
            <a:pPr lvl="1" algn="just"/>
            <a:r>
              <a:rPr lang="en-US" altLang="zh-CN" sz="1400" dirty="0"/>
              <a:t>The notification PPDU indicates the PHY parameters of HP mode or hi-capability receiver,</a:t>
            </a:r>
            <a:r>
              <a:rPr lang="zh-CN" altLang="en-US" sz="1400" dirty="0"/>
              <a:t> </a:t>
            </a:r>
            <a:r>
              <a:rPr lang="en-US" altLang="zh-CN" sz="1400" dirty="0"/>
              <a:t>which</a:t>
            </a:r>
            <a:r>
              <a:rPr lang="zh-CN" altLang="en-US" sz="1400" dirty="0"/>
              <a:t> </a:t>
            </a:r>
            <a:r>
              <a:rPr lang="en-US" altLang="zh-CN" sz="1400" dirty="0"/>
              <a:t>may</a:t>
            </a:r>
            <a:r>
              <a:rPr lang="zh-CN" altLang="en-US" sz="1400" dirty="0"/>
              <a:t> </a:t>
            </a:r>
            <a:r>
              <a:rPr lang="en-US" altLang="zh-CN" sz="1400" dirty="0"/>
              <a:t>also</a:t>
            </a:r>
            <a:r>
              <a:rPr lang="zh-CN" altLang="en-US" sz="1400" dirty="0"/>
              <a:t> </a:t>
            </a:r>
            <a:r>
              <a:rPr lang="en-US" altLang="zh-CN" sz="1400" dirty="0"/>
              <a:t>contain a wake-up indication or a indication of the coming data.</a:t>
            </a:r>
            <a:r>
              <a:rPr lang="zh-CN" altLang="en-US" sz="1400" dirty="0"/>
              <a:t> </a:t>
            </a:r>
            <a:endParaRPr lang="en-US" altLang="zh-CN" sz="1400" dirty="0"/>
          </a:p>
          <a:p>
            <a:pPr lvl="2" algn="just"/>
            <a:r>
              <a:rPr lang="en-US" altLang="zh-CN" sz="1200" dirty="0"/>
              <a:t>The format design needs further study. </a:t>
            </a:r>
            <a:endParaRPr lang="en-US" altLang="zh-CN" sz="1400" dirty="0"/>
          </a:p>
          <a:p>
            <a:pPr lvl="2" algn="just"/>
            <a:r>
              <a:rPr lang="en-US" altLang="zh-CN" sz="1200" dirty="0"/>
              <a:t>As an example, detecting different PHY parameters could be regarded as a wake-up indication.</a:t>
            </a:r>
          </a:p>
          <a:p>
            <a:pPr lvl="1" algn="just"/>
            <a:r>
              <a:rPr lang="en-US" altLang="zh-CN" sz="1400" dirty="0"/>
              <a:t>The notification PPDU is mainly used for delivering the data of other STAs. </a:t>
            </a:r>
            <a:endParaRPr lang="en-US" altLang="zh-CN" sz="1000" dirty="0"/>
          </a:p>
          <a:p>
            <a:pPr algn="just"/>
            <a:r>
              <a:rPr lang="en-US" altLang="zh-CN" sz="1600" dirty="0"/>
              <a:t>Then the subsequent PPDUs (i.e., ‘Data PPDU’) send the data of the target STA. </a:t>
            </a:r>
          </a:p>
        </p:txBody>
      </p:sp>
      <p:sp>
        <p:nvSpPr>
          <p:cNvPr id="4" name="日期占位符 3"/>
          <p:cNvSpPr>
            <a:spLocks noGrp="1"/>
          </p:cNvSpPr>
          <p:nvPr>
            <p:ph type="dt" sz="half" idx="4294967295"/>
          </p:nvPr>
        </p:nvSpPr>
        <p:spPr>
          <a:xfrm>
            <a:off x="696913" y="332601"/>
            <a:ext cx="878446" cy="276999"/>
          </a:xfrm>
          <a:prstGeom prst="rect">
            <a:avLst/>
          </a:prstGeom>
        </p:spPr>
        <p:txBody>
          <a:bodyPr/>
          <a:lstStyle/>
          <a:p>
            <a:pPr>
              <a:defRPr/>
            </a:pPr>
            <a:r>
              <a:rPr lang="en-US" altLang="zh-CN" dirty="0"/>
              <a:t>Sep 2023</a:t>
            </a:r>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4</a:t>
            </a:fld>
            <a:endParaRPr lang="en-US" altLang="ko-KR" dirty="0"/>
          </a:p>
        </p:txBody>
      </p:sp>
      <p:sp>
        <p:nvSpPr>
          <p:cNvPr id="11" name="矩形 10">
            <a:extLst>
              <a:ext uri="{FF2B5EF4-FFF2-40B4-BE49-F238E27FC236}">
                <a16:creationId xmlns:a16="http://schemas.microsoft.com/office/drawing/2014/main" id="{D7103D7A-53BC-46C0-88B8-FC54A7C4470C}"/>
              </a:ext>
            </a:extLst>
          </p:cNvPr>
          <p:cNvSpPr/>
          <p:nvPr/>
        </p:nvSpPr>
        <p:spPr bwMode="auto">
          <a:xfrm>
            <a:off x="1891078" y="4597583"/>
            <a:ext cx="1800000" cy="290854"/>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 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2" name="矩形 11">
            <a:extLst>
              <a:ext uri="{FF2B5EF4-FFF2-40B4-BE49-F238E27FC236}">
                <a16:creationId xmlns:a16="http://schemas.microsoft.com/office/drawing/2014/main" id="{4241A29D-27DE-49B6-8C2F-514F10E9263F}"/>
              </a:ext>
            </a:extLst>
          </p:cNvPr>
          <p:cNvSpPr/>
          <p:nvPr/>
        </p:nvSpPr>
        <p:spPr bwMode="auto">
          <a:xfrm>
            <a:off x="5421120" y="4597583"/>
            <a:ext cx="1800000" cy="290854"/>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 2</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4" name="矩形 13">
            <a:extLst>
              <a:ext uri="{FF2B5EF4-FFF2-40B4-BE49-F238E27FC236}">
                <a16:creationId xmlns:a16="http://schemas.microsoft.com/office/drawing/2014/main" id="{7B81F8CF-4BEA-4E19-8536-337B7ED79554}"/>
              </a:ext>
            </a:extLst>
          </p:cNvPr>
          <p:cNvSpPr/>
          <p:nvPr/>
        </p:nvSpPr>
        <p:spPr>
          <a:xfrm>
            <a:off x="1007857" y="4597583"/>
            <a:ext cx="389850" cy="276999"/>
          </a:xfrm>
          <a:prstGeom prst="rect">
            <a:avLst/>
          </a:prstGeom>
        </p:spPr>
        <p:txBody>
          <a:bodyPr wrap="none">
            <a:spAutoFit/>
          </a:bodyPr>
          <a:lstStyle/>
          <a:p>
            <a:r>
              <a:rPr lang="en-US" altLang="zh-CN" b="1" dirty="0"/>
              <a:t>AP</a:t>
            </a:r>
            <a:endParaRPr lang="zh-CN" altLang="en-US" b="1" dirty="0"/>
          </a:p>
        </p:txBody>
      </p:sp>
      <p:sp>
        <p:nvSpPr>
          <p:cNvPr id="15" name="矩形 14">
            <a:extLst>
              <a:ext uri="{FF2B5EF4-FFF2-40B4-BE49-F238E27FC236}">
                <a16:creationId xmlns:a16="http://schemas.microsoft.com/office/drawing/2014/main" id="{E0DEF29C-D043-4403-9DF2-18BC1B59964C}"/>
              </a:ext>
            </a:extLst>
          </p:cNvPr>
          <p:cNvSpPr/>
          <p:nvPr/>
        </p:nvSpPr>
        <p:spPr>
          <a:xfrm>
            <a:off x="928252" y="5068684"/>
            <a:ext cx="548355" cy="276999"/>
          </a:xfrm>
          <a:prstGeom prst="rect">
            <a:avLst/>
          </a:prstGeom>
        </p:spPr>
        <p:txBody>
          <a:bodyPr wrap="none">
            <a:spAutoFit/>
          </a:bodyPr>
          <a:lstStyle/>
          <a:p>
            <a:r>
              <a:rPr lang="en-US" altLang="zh-CN" b="1" dirty="0"/>
              <a:t>STA1</a:t>
            </a:r>
            <a:endParaRPr lang="zh-CN" altLang="en-US" b="1" dirty="0"/>
          </a:p>
        </p:txBody>
      </p:sp>
      <p:sp>
        <p:nvSpPr>
          <p:cNvPr id="16" name="矩形 15">
            <a:extLst>
              <a:ext uri="{FF2B5EF4-FFF2-40B4-BE49-F238E27FC236}">
                <a16:creationId xmlns:a16="http://schemas.microsoft.com/office/drawing/2014/main" id="{9EA6975D-55EF-4CAB-A0CE-C204F8C9F147}"/>
              </a:ext>
            </a:extLst>
          </p:cNvPr>
          <p:cNvSpPr/>
          <p:nvPr/>
        </p:nvSpPr>
        <p:spPr>
          <a:xfrm>
            <a:off x="675971" y="5562600"/>
            <a:ext cx="1044004" cy="461665"/>
          </a:xfrm>
          <a:prstGeom prst="rect">
            <a:avLst/>
          </a:prstGeom>
        </p:spPr>
        <p:txBody>
          <a:bodyPr wrap="none">
            <a:spAutoFit/>
          </a:bodyPr>
          <a:lstStyle/>
          <a:p>
            <a:pPr algn="ctr"/>
            <a:r>
              <a:rPr lang="en-US" altLang="zh-CN" b="1" dirty="0">
                <a:solidFill>
                  <a:srgbClr val="0000FF"/>
                </a:solidFill>
              </a:rPr>
              <a:t>STA2</a:t>
            </a:r>
          </a:p>
          <a:p>
            <a:pPr algn="ctr"/>
            <a:r>
              <a:rPr lang="en-US" altLang="zh-CN" b="1" dirty="0">
                <a:solidFill>
                  <a:srgbClr val="0000FF"/>
                </a:solidFill>
              </a:rPr>
              <a:t>(Target STA)</a:t>
            </a:r>
            <a:endParaRPr lang="zh-CN" altLang="en-US" b="1" dirty="0">
              <a:solidFill>
                <a:srgbClr val="0000FF"/>
              </a:solidFill>
            </a:endParaRPr>
          </a:p>
        </p:txBody>
      </p:sp>
      <p:sp>
        <p:nvSpPr>
          <p:cNvPr id="18" name="矩形 17">
            <a:extLst>
              <a:ext uri="{FF2B5EF4-FFF2-40B4-BE49-F238E27FC236}">
                <a16:creationId xmlns:a16="http://schemas.microsoft.com/office/drawing/2014/main" id="{997696E9-EEBA-4680-BD48-3AFB2D451885}"/>
              </a:ext>
            </a:extLst>
          </p:cNvPr>
          <p:cNvSpPr/>
          <p:nvPr/>
        </p:nvSpPr>
        <p:spPr bwMode="auto">
          <a:xfrm>
            <a:off x="4327499" y="5054829"/>
            <a:ext cx="457200" cy="290854"/>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BA</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20" name="直接连接符 19">
            <a:extLst>
              <a:ext uri="{FF2B5EF4-FFF2-40B4-BE49-F238E27FC236}">
                <a16:creationId xmlns:a16="http://schemas.microsoft.com/office/drawing/2014/main" id="{45BFEBA2-1D40-4B3E-B203-6E2F3CFA93EF}"/>
              </a:ext>
            </a:extLst>
          </p:cNvPr>
          <p:cNvCxnSpPr/>
          <p:nvPr/>
        </p:nvCxnSpPr>
        <p:spPr bwMode="auto">
          <a:xfrm>
            <a:off x="2598420" y="6005855"/>
            <a:ext cx="0" cy="396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接连接符 20">
            <a:extLst>
              <a:ext uri="{FF2B5EF4-FFF2-40B4-BE49-F238E27FC236}">
                <a16:creationId xmlns:a16="http://schemas.microsoft.com/office/drawing/2014/main" id="{E5836013-682B-425D-AA44-98D2BA2F93D5}"/>
              </a:ext>
            </a:extLst>
          </p:cNvPr>
          <p:cNvCxnSpPr/>
          <p:nvPr/>
        </p:nvCxnSpPr>
        <p:spPr bwMode="auto">
          <a:xfrm>
            <a:off x="5268720" y="6005855"/>
            <a:ext cx="0" cy="396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接箭头连接符 22">
            <a:extLst>
              <a:ext uri="{FF2B5EF4-FFF2-40B4-BE49-F238E27FC236}">
                <a16:creationId xmlns:a16="http://schemas.microsoft.com/office/drawing/2014/main" id="{3C05AC22-CEBD-4B97-B0E2-089975B70968}"/>
              </a:ext>
            </a:extLst>
          </p:cNvPr>
          <p:cNvCxnSpPr>
            <a:cxnSpLocks/>
          </p:cNvCxnSpPr>
          <p:nvPr/>
        </p:nvCxnSpPr>
        <p:spPr bwMode="auto">
          <a:xfrm>
            <a:off x="1110210" y="6248355"/>
            <a:ext cx="1476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5" name="直接箭头连接符 24">
            <a:extLst>
              <a:ext uri="{FF2B5EF4-FFF2-40B4-BE49-F238E27FC236}">
                <a16:creationId xmlns:a16="http://schemas.microsoft.com/office/drawing/2014/main" id="{3E59973B-5C1E-4769-9E11-9B5B3CDE4CDC}"/>
              </a:ext>
            </a:extLst>
          </p:cNvPr>
          <p:cNvCxnSpPr>
            <a:cxnSpLocks/>
          </p:cNvCxnSpPr>
          <p:nvPr/>
        </p:nvCxnSpPr>
        <p:spPr bwMode="auto">
          <a:xfrm>
            <a:off x="5268720" y="6248355"/>
            <a:ext cx="3024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6" name="矩形 25">
            <a:extLst>
              <a:ext uri="{FF2B5EF4-FFF2-40B4-BE49-F238E27FC236}">
                <a16:creationId xmlns:a16="http://schemas.microsoft.com/office/drawing/2014/main" id="{29EEE1F4-CC4D-48E1-B643-58131F90CC2D}"/>
              </a:ext>
            </a:extLst>
          </p:cNvPr>
          <p:cNvSpPr/>
          <p:nvPr/>
        </p:nvSpPr>
        <p:spPr>
          <a:xfrm>
            <a:off x="2972583" y="6005854"/>
            <a:ext cx="2053536" cy="461665"/>
          </a:xfrm>
          <a:prstGeom prst="rect">
            <a:avLst/>
          </a:prstGeom>
        </p:spPr>
        <p:txBody>
          <a:bodyPr wrap="square">
            <a:spAutoFit/>
          </a:bodyPr>
          <a:lstStyle/>
          <a:p>
            <a:r>
              <a:rPr lang="en-US" altLang="zh-CN" dirty="0"/>
              <a:t>changing PHY parameters /</a:t>
            </a:r>
          </a:p>
          <a:p>
            <a:r>
              <a:rPr lang="en-US" altLang="zh-CN" dirty="0"/>
              <a:t>wake up hi-capability RX</a:t>
            </a:r>
            <a:endParaRPr lang="zh-CN" altLang="en-US" dirty="0"/>
          </a:p>
        </p:txBody>
      </p:sp>
      <p:sp>
        <p:nvSpPr>
          <p:cNvPr id="27" name="矩形 26">
            <a:extLst>
              <a:ext uri="{FF2B5EF4-FFF2-40B4-BE49-F238E27FC236}">
                <a16:creationId xmlns:a16="http://schemas.microsoft.com/office/drawing/2014/main" id="{8C1A0F67-2F2F-4DC7-B6B6-30B23B128C29}"/>
              </a:ext>
            </a:extLst>
          </p:cNvPr>
          <p:cNvSpPr/>
          <p:nvPr/>
        </p:nvSpPr>
        <p:spPr>
          <a:xfrm>
            <a:off x="1339407" y="6005854"/>
            <a:ext cx="1218603" cy="461665"/>
          </a:xfrm>
          <a:prstGeom prst="rect">
            <a:avLst/>
          </a:prstGeom>
        </p:spPr>
        <p:txBody>
          <a:bodyPr wrap="none">
            <a:spAutoFit/>
          </a:bodyPr>
          <a:lstStyle/>
          <a:p>
            <a:r>
              <a:rPr lang="en-US" altLang="zh-CN" dirty="0"/>
              <a:t>LP mode / </a:t>
            </a:r>
          </a:p>
          <a:p>
            <a:r>
              <a:rPr lang="en-US" altLang="zh-CN" dirty="0"/>
              <a:t>lo-capability RX</a:t>
            </a:r>
            <a:endParaRPr lang="zh-CN" altLang="en-US" dirty="0"/>
          </a:p>
        </p:txBody>
      </p:sp>
      <p:sp>
        <p:nvSpPr>
          <p:cNvPr id="28" name="矩形 27">
            <a:extLst>
              <a:ext uri="{FF2B5EF4-FFF2-40B4-BE49-F238E27FC236}">
                <a16:creationId xmlns:a16="http://schemas.microsoft.com/office/drawing/2014/main" id="{CFC41901-D244-414C-B0BC-5E660CBE7A92}"/>
              </a:ext>
            </a:extLst>
          </p:cNvPr>
          <p:cNvSpPr/>
          <p:nvPr/>
        </p:nvSpPr>
        <p:spPr>
          <a:xfrm>
            <a:off x="6171419" y="6005854"/>
            <a:ext cx="1218603" cy="461665"/>
          </a:xfrm>
          <a:prstGeom prst="rect">
            <a:avLst/>
          </a:prstGeom>
        </p:spPr>
        <p:txBody>
          <a:bodyPr wrap="none">
            <a:spAutoFit/>
          </a:bodyPr>
          <a:lstStyle/>
          <a:p>
            <a:r>
              <a:rPr lang="en-US" altLang="zh-CN" dirty="0"/>
              <a:t>HP mode / </a:t>
            </a:r>
          </a:p>
          <a:p>
            <a:r>
              <a:rPr lang="en-US" altLang="zh-CN" dirty="0"/>
              <a:t>hi-capability RX</a:t>
            </a:r>
            <a:endParaRPr lang="zh-CN" altLang="en-US" dirty="0"/>
          </a:p>
        </p:txBody>
      </p:sp>
      <p:sp>
        <p:nvSpPr>
          <p:cNvPr id="32" name="矩形 31">
            <a:extLst>
              <a:ext uri="{FF2B5EF4-FFF2-40B4-BE49-F238E27FC236}">
                <a16:creationId xmlns:a16="http://schemas.microsoft.com/office/drawing/2014/main" id="{0FE3ECE8-6E67-4279-8A70-87097F057543}"/>
              </a:ext>
            </a:extLst>
          </p:cNvPr>
          <p:cNvSpPr/>
          <p:nvPr/>
        </p:nvSpPr>
        <p:spPr bwMode="auto">
          <a:xfrm>
            <a:off x="7838490" y="5054829"/>
            <a:ext cx="457200" cy="290854"/>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BA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矩形 32">
            <a:extLst>
              <a:ext uri="{FF2B5EF4-FFF2-40B4-BE49-F238E27FC236}">
                <a16:creationId xmlns:a16="http://schemas.microsoft.com/office/drawing/2014/main" id="{B66EE4CB-D59A-44A8-871A-5318217A1C1B}"/>
              </a:ext>
            </a:extLst>
          </p:cNvPr>
          <p:cNvSpPr/>
          <p:nvPr/>
        </p:nvSpPr>
        <p:spPr bwMode="auto">
          <a:xfrm>
            <a:off x="7838490" y="5715001"/>
            <a:ext cx="457200" cy="290854"/>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BA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4" name="矩形 33">
            <a:extLst>
              <a:ext uri="{FF2B5EF4-FFF2-40B4-BE49-F238E27FC236}">
                <a16:creationId xmlns:a16="http://schemas.microsoft.com/office/drawing/2014/main" id="{2639C209-E43B-44AA-8DB5-D631B33321B9}"/>
              </a:ext>
            </a:extLst>
          </p:cNvPr>
          <p:cNvSpPr/>
          <p:nvPr/>
        </p:nvSpPr>
        <p:spPr bwMode="auto">
          <a:xfrm>
            <a:off x="1891079" y="5715000"/>
            <a:ext cx="704930" cy="290854"/>
          </a:xfrm>
          <a:prstGeom prst="rect">
            <a:avLst/>
          </a:prstGeom>
          <a:solidFill>
            <a:schemeClr val="bg2">
              <a:lumMod val="20000"/>
              <a:lumOff val="8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latinLnBrk="0" hangingPunct="0"/>
            <a:r>
              <a:rPr kumimoji="0" lang="en-US" altLang="zh-CN" sz="800" dirty="0"/>
              <a:t>PHY header of PPDU1</a:t>
            </a:r>
          </a:p>
        </p:txBody>
      </p:sp>
      <p:cxnSp>
        <p:nvCxnSpPr>
          <p:cNvPr id="35" name="直接箭头连接符 34">
            <a:extLst>
              <a:ext uri="{FF2B5EF4-FFF2-40B4-BE49-F238E27FC236}">
                <a16:creationId xmlns:a16="http://schemas.microsoft.com/office/drawing/2014/main" id="{08379D4A-4ECE-4DF9-8642-7E81282B3A14}"/>
              </a:ext>
            </a:extLst>
          </p:cNvPr>
          <p:cNvCxnSpPr>
            <a:cxnSpLocks/>
          </p:cNvCxnSpPr>
          <p:nvPr/>
        </p:nvCxnSpPr>
        <p:spPr bwMode="auto">
          <a:xfrm>
            <a:off x="3701709" y="4734886"/>
            <a:ext cx="648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6" name="矩形 35">
            <a:extLst>
              <a:ext uri="{FF2B5EF4-FFF2-40B4-BE49-F238E27FC236}">
                <a16:creationId xmlns:a16="http://schemas.microsoft.com/office/drawing/2014/main" id="{F5CB9AAE-E5A7-46BC-8AA3-2EBBF58CEEFE}"/>
              </a:ext>
            </a:extLst>
          </p:cNvPr>
          <p:cNvSpPr/>
          <p:nvPr/>
        </p:nvSpPr>
        <p:spPr>
          <a:xfrm>
            <a:off x="3788261" y="4492484"/>
            <a:ext cx="504961" cy="246221"/>
          </a:xfrm>
          <a:prstGeom prst="rect">
            <a:avLst/>
          </a:prstGeom>
        </p:spPr>
        <p:txBody>
          <a:bodyPr wrap="square">
            <a:spAutoFit/>
          </a:bodyPr>
          <a:lstStyle/>
          <a:p>
            <a:r>
              <a:rPr lang="en-US" altLang="zh-CN" sz="1000" dirty="0"/>
              <a:t>SIFS</a:t>
            </a:r>
            <a:endParaRPr lang="zh-CN" altLang="en-US" sz="1000" dirty="0"/>
          </a:p>
        </p:txBody>
      </p:sp>
      <p:sp>
        <p:nvSpPr>
          <p:cNvPr id="37" name="矩形 36">
            <a:extLst>
              <a:ext uri="{FF2B5EF4-FFF2-40B4-BE49-F238E27FC236}">
                <a16:creationId xmlns:a16="http://schemas.microsoft.com/office/drawing/2014/main" id="{4C91EBCE-2348-4213-9B49-EBF8A1EC1D8C}"/>
              </a:ext>
            </a:extLst>
          </p:cNvPr>
          <p:cNvSpPr/>
          <p:nvPr/>
        </p:nvSpPr>
        <p:spPr>
          <a:xfrm>
            <a:off x="1857692" y="4346582"/>
            <a:ext cx="1981734" cy="246221"/>
          </a:xfrm>
          <a:prstGeom prst="rect">
            <a:avLst/>
          </a:prstGeom>
        </p:spPr>
        <p:txBody>
          <a:bodyPr wrap="square">
            <a:spAutoFit/>
          </a:bodyPr>
          <a:lstStyle/>
          <a:p>
            <a:r>
              <a:rPr lang="en-US" altLang="zh-CN" sz="1000" dirty="0">
                <a:solidFill>
                  <a:srgbClr val="0000FF"/>
                </a:solidFill>
              </a:rPr>
              <a:t>Notification PPDU for STA2</a:t>
            </a:r>
            <a:endParaRPr lang="zh-CN" altLang="en-US" sz="1000" dirty="0">
              <a:solidFill>
                <a:srgbClr val="0000FF"/>
              </a:solidFill>
            </a:endParaRPr>
          </a:p>
        </p:txBody>
      </p:sp>
      <p:sp>
        <p:nvSpPr>
          <p:cNvPr id="38" name="矩形 37">
            <a:extLst>
              <a:ext uri="{FF2B5EF4-FFF2-40B4-BE49-F238E27FC236}">
                <a16:creationId xmlns:a16="http://schemas.microsoft.com/office/drawing/2014/main" id="{B21BC48A-78E1-4047-94FE-6B36B1E8DB85}"/>
              </a:ext>
            </a:extLst>
          </p:cNvPr>
          <p:cNvSpPr/>
          <p:nvPr/>
        </p:nvSpPr>
        <p:spPr>
          <a:xfrm>
            <a:off x="5590224" y="4346582"/>
            <a:ext cx="1623902" cy="246221"/>
          </a:xfrm>
          <a:prstGeom prst="rect">
            <a:avLst/>
          </a:prstGeom>
        </p:spPr>
        <p:txBody>
          <a:bodyPr wrap="square">
            <a:spAutoFit/>
          </a:bodyPr>
          <a:lstStyle/>
          <a:p>
            <a:pPr algn="ctr"/>
            <a:r>
              <a:rPr lang="en-US" altLang="zh-CN" sz="1000" dirty="0">
                <a:solidFill>
                  <a:srgbClr val="0000FF"/>
                </a:solidFill>
              </a:rPr>
              <a:t>Data PPDU for STA2</a:t>
            </a:r>
            <a:endParaRPr lang="zh-CN" altLang="en-US" sz="1000" dirty="0">
              <a:solidFill>
                <a:srgbClr val="0000FF"/>
              </a:solidFill>
            </a:endParaRPr>
          </a:p>
        </p:txBody>
      </p:sp>
      <p:sp>
        <p:nvSpPr>
          <p:cNvPr id="41" name="矩形 40">
            <a:extLst>
              <a:ext uri="{FF2B5EF4-FFF2-40B4-BE49-F238E27FC236}">
                <a16:creationId xmlns:a16="http://schemas.microsoft.com/office/drawing/2014/main" id="{D86AEB2A-09A4-4790-9843-74C6B83847DB}"/>
              </a:ext>
            </a:extLst>
          </p:cNvPr>
          <p:cNvSpPr/>
          <p:nvPr/>
        </p:nvSpPr>
        <p:spPr>
          <a:xfrm>
            <a:off x="2281817" y="5377445"/>
            <a:ext cx="1451983" cy="338554"/>
          </a:xfrm>
          <a:prstGeom prst="rect">
            <a:avLst/>
          </a:prstGeom>
        </p:spPr>
        <p:txBody>
          <a:bodyPr wrap="square">
            <a:spAutoFit/>
          </a:bodyPr>
          <a:lstStyle/>
          <a:p>
            <a:pPr>
              <a:lnSpc>
                <a:spcPct val="80000"/>
              </a:lnSpc>
            </a:pPr>
            <a:r>
              <a:rPr lang="en-US" altLang="zh-CN" sz="1000" dirty="0">
                <a:solidFill>
                  <a:srgbClr val="0000FF"/>
                </a:solidFill>
              </a:rPr>
              <a:t>PHY parameters</a:t>
            </a:r>
          </a:p>
          <a:p>
            <a:pPr>
              <a:lnSpc>
                <a:spcPct val="80000"/>
              </a:lnSpc>
            </a:pPr>
            <a:r>
              <a:rPr lang="en-US" altLang="zh-CN" sz="1000" dirty="0">
                <a:solidFill>
                  <a:srgbClr val="0000FF"/>
                </a:solidFill>
              </a:rPr>
              <a:t>wake-up indication</a:t>
            </a:r>
          </a:p>
        </p:txBody>
      </p:sp>
      <p:cxnSp>
        <p:nvCxnSpPr>
          <p:cNvPr id="9" name="直接连接符 8">
            <a:extLst>
              <a:ext uri="{FF2B5EF4-FFF2-40B4-BE49-F238E27FC236}">
                <a16:creationId xmlns:a16="http://schemas.microsoft.com/office/drawing/2014/main" id="{37926D40-8438-47BA-93FC-2950FF312173}"/>
              </a:ext>
            </a:extLst>
          </p:cNvPr>
          <p:cNvCxnSpPr/>
          <p:nvPr/>
        </p:nvCxnSpPr>
        <p:spPr bwMode="auto">
          <a:xfrm>
            <a:off x="1034010" y="4888483"/>
            <a:ext cx="7391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a:extLst>
              <a:ext uri="{FF2B5EF4-FFF2-40B4-BE49-F238E27FC236}">
                <a16:creationId xmlns:a16="http://schemas.microsoft.com/office/drawing/2014/main" id="{1BD72238-0B34-460C-A7BB-28520DB37447}"/>
              </a:ext>
            </a:extLst>
          </p:cNvPr>
          <p:cNvCxnSpPr/>
          <p:nvPr/>
        </p:nvCxnSpPr>
        <p:spPr bwMode="auto">
          <a:xfrm>
            <a:off x="1034010" y="5345683"/>
            <a:ext cx="7391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直接连接符 12">
            <a:extLst>
              <a:ext uri="{FF2B5EF4-FFF2-40B4-BE49-F238E27FC236}">
                <a16:creationId xmlns:a16="http://schemas.microsoft.com/office/drawing/2014/main" id="{9BF3087A-4DDF-4CA8-A5B5-24E63B8B917B}"/>
              </a:ext>
            </a:extLst>
          </p:cNvPr>
          <p:cNvCxnSpPr/>
          <p:nvPr/>
        </p:nvCxnSpPr>
        <p:spPr bwMode="auto">
          <a:xfrm>
            <a:off x="1034010" y="6005855"/>
            <a:ext cx="7391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直接箭头连接符 38">
            <a:extLst>
              <a:ext uri="{FF2B5EF4-FFF2-40B4-BE49-F238E27FC236}">
                <a16:creationId xmlns:a16="http://schemas.microsoft.com/office/drawing/2014/main" id="{0A1F9E88-DFFE-4A59-84D3-B65888CA445C}"/>
              </a:ext>
            </a:extLst>
          </p:cNvPr>
          <p:cNvCxnSpPr>
            <a:cxnSpLocks/>
          </p:cNvCxnSpPr>
          <p:nvPr/>
        </p:nvCxnSpPr>
        <p:spPr bwMode="auto">
          <a:xfrm>
            <a:off x="3089369" y="4888437"/>
            <a:ext cx="0" cy="45724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2" name="直接箭头连接符 41">
            <a:extLst>
              <a:ext uri="{FF2B5EF4-FFF2-40B4-BE49-F238E27FC236}">
                <a16:creationId xmlns:a16="http://schemas.microsoft.com/office/drawing/2014/main" id="{1ED05815-A10D-41E5-AAD8-EA5DFD0E1FDF}"/>
              </a:ext>
            </a:extLst>
          </p:cNvPr>
          <p:cNvCxnSpPr/>
          <p:nvPr/>
        </p:nvCxnSpPr>
        <p:spPr bwMode="auto">
          <a:xfrm>
            <a:off x="2286000" y="4888437"/>
            <a:ext cx="0" cy="828000"/>
          </a:xfrm>
          <a:prstGeom prst="straightConnector1">
            <a:avLst/>
          </a:prstGeom>
          <a:solidFill>
            <a:schemeClr val="accent1"/>
          </a:solidFill>
          <a:ln w="12700" cap="flat" cmpd="sng" algn="ctr">
            <a:solidFill>
              <a:srgbClr val="0000FF"/>
            </a:solidFill>
            <a:prstDash val="solid"/>
            <a:round/>
            <a:headEnd type="none" w="sm" len="sm"/>
            <a:tailEnd type="triangle"/>
          </a:ln>
          <a:effectLst/>
        </p:spPr>
      </p:cxnSp>
      <p:sp>
        <p:nvSpPr>
          <p:cNvPr id="43" name="矩形 42">
            <a:extLst>
              <a:ext uri="{FF2B5EF4-FFF2-40B4-BE49-F238E27FC236}">
                <a16:creationId xmlns:a16="http://schemas.microsoft.com/office/drawing/2014/main" id="{05A07969-4F43-454C-BD26-D866A47655A4}"/>
              </a:ext>
            </a:extLst>
          </p:cNvPr>
          <p:cNvSpPr/>
          <p:nvPr/>
        </p:nvSpPr>
        <p:spPr>
          <a:xfrm>
            <a:off x="3065173" y="4964774"/>
            <a:ext cx="504961" cy="246221"/>
          </a:xfrm>
          <a:prstGeom prst="rect">
            <a:avLst/>
          </a:prstGeom>
        </p:spPr>
        <p:txBody>
          <a:bodyPr wrap="square">
            <a:spAutoFit/>
          </a:bodyPr>
          <a:lstStyle/>
          <a:p>
            <a:r>
              <a:rPr lang="en-US" altLang="zh-CN" sz="1000" dirty="0"/>
              <a:t>data</a:t>
            </a:r>
            <a:endParaRPr lang="zh-CN" altLang="en-US" sz="1000" dirty="0"/>
          </a:p>
        </p:txBody>
      </p:sp>
      <p:cxnSp>
        <p:nvCxnSpPr>
          <p:cNvPr id="45" name="直接箭头连接符 44">
            <a:extLst>
              <a:ext uri="{FF2B5EF4-FFF2-40B4-BE49-F238E27FC236}">
                <a16:creationId xmlns:a16="http://schemas.microsoft.com/office/drawing/2014/main" id="{AE32AF2D-7BE7-4CEC-9343-753E2F285B09}"/>
              </a:ext>
            </a:extLst>
          </p:cNvPr>
          <p:cNvCxnSpPr>
            <a:cxnSpLocks/>
          </p:cNvCxnSpPr>
          <p:nvPr/>
        </p:nvCxnSpPr>
        <p:spPr bwMode="auto">
          <a:xfrm>
            <a:off x="6695771" y="4888437"/>
            <a:ext cx="0" cy="45724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6" name="直接箭头连接符 45">
            <a:extLst>
              <a:ext uri="{FF2B5EF4-FFF2-40B4-BE49-F238E27FC236}">
                <a16:creationId xmlns:a16="http://schemas.microsoft.com/office/drawing/2014/main" id="{9B5B3165-1F32-47F7-BAEB-E63E336C7243}"/>
              </a:ext>
            </a:extLst>
          </p:cNvPr>
          <p:cNvCxnSpPr/>
          <p:nvPr/>
        </p:nvCxnSpPr>
        <p:spPr bwMode="auto">
          <a:xfrm>
            <a:off x="5958773" y="4888436"/>
            <a:ext cx="0" cy="1116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矩形 46">
            <a:extLst>
              <a:ext uri="{FF2B5EF4-FFF2-40B4-BE49-F238E27FC236}">
                <a16:creationId xmlns:a16="http://schemas.microsoft.com/office/drawing/2014/main" id="{92AF303E-2C9F-486F-9341-90B108CAF921}"/>
              </a:ext>
            </a:extLst>
          </p:cNvPr>
          <p:cNvSpPr/>
          <p:nvPr/>
        </p:nvSpPr>
        <p:spPr>
          <a:xfrm>
            <a:off x="6646151" y="4964774"/>
            <a:ext cx="504961" cy="246221"/>
          </a:xfrm>
          <a:prstGeom prst="rect">
            <a:avLst/>
          </a:prstGeom>
        </p:spPr>
        <p:txBody>
          <a:bodyPr wrap="square">
            <a:spAutoFit/>
          </a:bodyPr>
          <a:lstStyle/>
          <a:p>
            <a:r>
              <a:rPr lang="en-US" altLang="zh-CN" sz="1000" dirty="0"/>
              <a:t>data</a:t>
            </a:r>
            <a:endParaRPr lang="zh-CN" altLang="en-US" sz="1000" dirty="0"/>
          </a:p>
        </p:txBody>
      </p:sp>
      <p:sp>
        <p:nvSpPr>
          <p:cNvPr id="48" name="矩形 47">
            <a:extLst>
              <a:ext uri="{FF2B5EF4-FFF2-40B4-BE49-F238E27FC236}">
                <a16:creationId xmlns:a16="http://schemas.microsoft.com/office/drawing/2014/main" id="{28B16B4A-B15A-428D-9F88-F69FE613C67E}"/>
              </a:ext>
            </a:extLst>
          </p:cNvPr>
          <p:cNvSpPr/>
          <p:nvPr/>
        </p:nvSpPr>
        <p:spPr>
          <a:xfrm>
            <a:off x="5927343" y="5665634"/>
            <a:ext cx="504961" cy="246221"/>
          </a:xfrm>
          <a:prstGeom prst="rect">
            <a:avLst/>
          </a:prstGeom>
        </p:spPr>
        <p:txBody>
          <a:bodyPr wrap="square">
            <a:spAutoFit/>
          </a:bodyPr>
          <a:lstStyle/>
          <a:p>
            <a:r>
              <a:rPr lang="en-US" altLang="zh-CN" sz="1000" dirty="0"/>
              <a:t>data</a:t>
            </a:r>
            <a:endParaRPr lang="zh-CN" altLang="en-US" sz="1000" dirty="0"/>
          </a:p>
        </p:txBody>
      </p:sp>
      <p:cxnSp>
        <p:nvCxnSpPr>
          <p:cNvPr id="44" name="直接箭头连接符 43">
            <a:extLst>
              <a:ext uri="{FF2B5EF4-FFF2-40B4-BE49-F238E27FC236}">
                <a16:creationId xmlns:a16="http://schemas.microsoft.com/office/drawing/2014/main" id="{CEFFA72D-2C2F-4BFE-A1F8-8D7245E35FE0}"/>
              </a:ext>
            </a:extLst>
          </p:cNvPr>
          <p:cNvCxnSpPr>
            <a:cxnSpLocks/>
          </p:cNvCxnSpPr>
          <p:nvPr/>
        </p:nvCxnSpPr>
        <p:spPr bwMode="auto">
          <a:xfrm>
            <a:off x="2596009" y="5866110"/>
            <a:ext cx="2664000"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49" name="矩形 48">
            <a:extLst>
              <a:ext uri="{FF2B5EF4-FFF2-40B4-BE49-F238E27FC236}">
                <a16:creationId xmlns:a16="http://schemas.microsoft.com/office/drawing/2014/main" id="{928D46F8-F443-4EEA-9AD3-D063094165E0}"/>
              </a:ext>
            </a:extLst>
          </p:cNvPr>
          <p:cNvSpPr/>
          <p:nvPr/>
        </p:nvSpPr>
        <p:spPr>
          <a:xfrm>
            <a:off x="2748434" y="5638800"/>
            <a:ext cx="2349938" cy="246221"/>
          </a:xfrm>
          <a:prstGeom prst="rect">
            <a:avLst/>
          </a:prstGeom>
          <a:noFill/>
        </p:spPr>
        <p:txBody>
          <a:bodyPr wrap="square">
            <a:spAutoFit/>
          </a:bodyPr>
          <a:lstStyle/>
          <a:p>
            <a:pPr algn="ctr"/>
            <a:r>
              <a:rPr lang="en-US" altLang="zh-CN" sz="1000" dirty="0">
                <a:solidFill>
                  <a:srgbClr val="FF0000"/>
                </a:solidFill>
              </a:rPr>
              <a:t>maximum transition period T0</a:t>
            </a:r>
            <a:endParaRPr lang="zh-CN" altLang="en-US" sz="1000" dirty="0">
              <a:solidFill>
                <a:srgbClr val="FF0000"/>
              </a:solidFill>
            </a:endParaRPr>
          </a:p>
        </p:txBody>
      </p:sp>
    </p:spTree>
    <p:extLst>
      <p:ext uri="{BB962C8B-B14F-4D97-AF65-F5344CB8AC3E}">
        <p14:creationId xmlns:p14="http://schemas.microsoft.com/office/powerpoint/2010/main" val="1144738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8429" y="609600"/>
            <a:ext cx="7772400" cy="914400"/>
          </a:xfrm>
        </p:spPr>
        <p:txBody>
          <a:bodyPr/>
          <a:lstStyle/>
          <a:p>
            <a:r>
              <a:rPr lang="en-US" altLang="zh-CN" sz="2800" dirty="0"/>
              <a:t>Inter-PPDU LPL Scheme (2/2)</a:t>
            </a:r>
            <a:endParaRPr lang="zh-CN" altLang="en-US" sz="2800" dirty="0">
              <a:solidFill>
                <a:srgbClr val="3366FF"/>
              </a:solidFill>
            </a:endParaRPr>
          </a:p>
        </p:txBody>
      </p:sp>
      <p:sp>
        <p:nvSpPr>
          <p:cNvPr id="3" name="内容占位符 2"/>
          <p:cNvSpPr>
            <a:spLocks noGrp="1"/>
          </p:cNvSpPr>
          <p:nvPr>
            <p:ph idx="1"/>
          </p:nvPr>
        </p:nvSpPr>
        <p:spPr>
          <a:xfrm>
            <a:off x="678430" y="1524001"/>
            <a:ext cx="7772400" cy="1680033"/>
          </a:xfrm>
        </p:spPr>
        <p:txBody>
          <a:bodyPr/>
          <a:lstStyle/>
          <a:p>
            <a:pPr algn="just"/>
            <a:r>
              <a:rPr lang="en-US" altLang="zh-CN" sz="1600" dirty="0"/>
              <a:t>AP actively solicits a status report from the target STA (Optional)</a:t>
            </a:r>
          </a:p>
          <a:p>
            <a:pPr algn="just"/>
            <a:r>
              <a:rPr lang="en-US" altLang="zh-CN" sz="1600" b="0" dirty="0"/>
              <a:t>After an interval of T0, AP sends a </a:t>
            </a:r>
            <a:r>
              <a:rPr lang="en-US" altLang="zh-CN" sz="1600" b="0" dirty="0">
                <a:solidFill>
                  <a:srgbClr val="0000FF"/>
                </a:solidFill>
              </a:rPr>
              <a:t>Poll frame</a:t>
            </a:r>
            <a:r>
              <a:rPr lang="en-US" altLang="zh-CN" sz="1600" b="0" dirty="0"/>
              <a:t> for soliciting a status report of STA2.</a:t>
            </a:r>
          </a:p>
          <a:p>
            <a:pPr algn="just"/>
            <a:r>
              <a:rPr lang="en-US" altLang="zh-CN" sz="1600" b="0" dirty="0"/>
              <a:t>After receiving the Poll frame, STA2 indicates that it is ready for receiving data by sending a </a:t>
            </a:r>
            <a:r>
              <a:rPr lang="en-US" altLang="zh-CN" sz="1600" b="0" dirty="0">
                <a:solidFill>
                  <a:srgbClr val="0000FF"/>
                </a:solidFill>
              </a:rPr>
              <a:t>Response frame</a:t>
            </a:r>
            <a:r>
              <a:rPr lang="en-US" altLang="zh-CN" sz="1600" b="0" dirty="0"/>
              <a:t>.</a:t>
            </a:r>
          </a:p>
          <a:p>
            <a:pPr lvl="1" algn="just"/>
            <a:r>
              <a:rPr lang="en-US" altLang="zh-CN" sz="1400" b="0" dirty="0"/>
              <a:t>There is a </a:t>
            </a:r>
            <a:r>
              <a:rPr lang="en-US" altLang="zh-CN" sz="1400" u="sng" dirty="0"/>
              <a:t>completion indication </a:t>
            </a:r>
            <a:r>
              <a:rPr lang="en-US" altLang="zh-CN" sz="1400" b="0" dirty="0"/>
              <a:t>of changing parameters or modes in Response frame.</a:t>
            </a:r>
          </a:p>
          <a:p>
            <a:pPr algn="just"/>
            <a:r>
              <a:rPr lang="en-US" altLang="zh-CN" sz="1600" b="0" dirty="0"/>
              <a:t>If the AP determines that STA2 is in HP mode, AP will send its downlink data.</a:t>
            </a:r>
          </a:p>
        </p:txBody>
      </p:sp>
      <p:sp>
        <p:nvSpPr>
          <p:cNvPr id="4" name="日期占位符 3"/>
          <p:cNvSpPr>
            <a:spLocks noGrp="1"/>
          </p:cNvSpPr>
          <p:nvPr>
            <p:ph type="dt" sz="half" idx="4294967295"/>
          </p:nvPr>
        </p:nvSpPr>
        <p:spPr>
          <a:xfrm>
            <a:off x="696913" y="332601"/>
            <a:ext cx="878446" cy="276999"/>
          </a:xfrm>
          <a:prstGeom prst="rect">
            <a:avLst/>
          </a:prstGeom>
        </p:spPr>
        <p:txBody>
          <a:bodyPr/>
          <a:lstStyle/>
          <a:p>
            <a:pPr>
              <a:defRPr/>
            </a:pPr>
            <a:r>
              <a:rPr lang="en-US" altLang="zh-CN" dirty="0"/>
              <a:t>Sep 2023</a:t>
            </a:r>
          </a:p>
        </p:txBody>
      </p:sp>
      <p:sp>
        <p:nvSpPr>
          <p:cNvPr id="6" name="灯片编号占位符 5"/>
          <p:cNvSpPr>
            <a:spLocks noGrp="1"/>
          </p:cNvSpPr>
          <p:nvPr>
            <p:ph type="sldNum" sz="quarter" idx="12"/>
          </p:nvPr>
        </p:nvSpPr>
        <p:spPr>
          <a:xfrm>
            <a:off x="4345200" y="6475413"/>
            <a:ext cx="530225" cy="182562"/>
          </a:xfrm>
        </p:spPr>
        <p:txBody>
          <a:bodyPr/>
          <a:lstStyle/>
          <a:p>
            <a:r>
              <a:rPr lang="en-US" altLang="ko-KR" dirty="0"/>
              <a:t>Slide </a:t>
            </a:r>
            <a:fld id="{E792CD62-9AAA-4B66-A216-7F1F565D5B47}" type="slidenum">
              <a:rPr lang="en-US" altLang="ko-KR" smtClean="0"/>
              <a:pPr/>
              <a:t>5</a:t>
            </a:fld>
            <a:endParaRPr lang="en-US" altLang="ko-KR" dirty="0"/>
          </a:p>
        </p:txBody>
      </p:sp>
      <p:sp>
        <p:nvSpPr>
          <p:cNvPr id="42" name="矩形 41">
            <a:extLst>
              <a:ext uri="{FF2B5EF4-FFF2-40B4-BE49-F238E27FC236}">
                <a16:creationId xmlns:a16="http://schemas.microsoft.com/office/drawing/2014/main" id="{5CF101B9-34D2-4359-8EBA-8FC73A6000EC}"/>
              </a:ext>
            </a:extLst>
          </p:cNvPr>
          <p:cNvSpPr/>
          <p:nvPr/>
        </p:nvSpPr>
        <p:spPr bwMode="auto">
          <a:xfrm>
            <a:off x="1376234" y="3624064"/>
            <a:ext cx="2934298" cy="290854"/>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 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43" name="矩形 42">
            <a:extLst>
              <a:ext uri="{FF2B5EF4-FFF2-40B4-BE49-F238E27FC236}">
                <a16:creationId xmlns:a16="http://schemas.microsoft.com/office/drawing/2014/main" id="{B59B76E6-8D73-4348-B09F-B5473618BD83}"/>
              </a:ext>
            </a:extLst>
          </p:cNvPr>
          <p:cNvSpPr/>
          <p:nvPr/>
        </p:nvSpPr>
        <p:spPr bwMode="auto">
          <a:xfrm>
            <a:off x="6448473" y="3624064"/>
            <a:ext cx="1628728" cy="290854"/>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 2</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45" name="直接连接符 44">
            <a:extLst>
              <a:ext uri="{FF2B5EF4-FFF2-40B4-BE49-F238E27FC236}">
                <a16:creationId xmlns:a16="http://schemas.microsoft.com/office/drawing/2014/main" id="{509E04A3-8DE0-4798-A5B4-62CA2AFD0C5D}"/>
              </a:ext>
            </a:extLst>
          </p:cNvPr>
          <p:cNvCxnSpPr/>
          <p:nvPr/>
        </p:nvCxnSpPr>
        <p:spPr bwMode="auto">
          <a:xfrm>
            <a:off x="2495550" y="5886728"/>
            <a:ext cx="0" cy="4711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6" name="直接连接符 45">
            <a:extLst>
              <a:ext uri="{FF2B5EF4-FFF2-40B4-BE49-F238E27FC236}">
                <a16:creationId xmlns:a16="http://schemas.microsoft.com/office/drawing/2014/main" id="{AA321F83-CFA6-4FDD-94B3-BF535D119092}"/>
              </a:ext>
            </a:extLst>
          </p:cNvPr>
          <p:cNvCxnSpPr/>
          <p:nvPr/>
        </p:nvCxnSpPr>
        <p:spPr bwMode="auto">
          <a:xfrm>
            <a:off x="4729034" y="5896164"/>
            <a:ext cx="0" cy="4711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直接箭头连接符 46">
            <a:extLst>
              <a:ext uri="{FF2B5EF4-FFF2-40B4-BE49-F238E27FC236}">
                <a16:creationId xmlns:a16="http://schemas.microsoft.com/office/drawing/2014/main" id="{073F0672-97A5-49AF-A002-2FE7EFAC937D}"/>
              </a:ext>
            </a:extLst>
          </p:cNvPr>
          <p:cNvCxnSpPr>
            <a:cxnSpLocks/>
          </p:cNvCxnSpPr>
          <p:nvPr/>
        </p:nvCxnSpPr>
        <p:spPr bwMode="auto">
          <a:xfrm>
            <a:off x="510794" y="6138664"/>
            <a:ext cx="1980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2" name="直接箭头连接符 61">
            <a:extLst>
              <a:ext uri="{FF2B5EF4-FFF2-40B4-BE49-F238E27FC236}">
                <a16:creationId xmlns:a16="http://schemas.microsoft.com/office/drawing/2014/main" id="{6596F265-3464-406D-8CFB-81771A0C2AB0}"/>
              </a:ext>
            </a:extLst>
          </p:cNvPr>
          <p:cNvCxnSpPr>
            <a:cxnSpLocks/>
          </p:cNvCxnSpPr>
          <p:nvPr/>
        </p:nvCxnSpPr>
        <p:spPr bwMode="auto">
          <a:xfrm>
            <a:off x="4729034" y="6138664"/>
            <a:ext cx="3960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5" name="矩形 64">
            <a:extLst>
              <a:ext uri="{FF2B5EF4-FFF2-40B4-BE49-F238E27FC236}">
                <a16:creationId xmlns:a16="http://schemas.microsoft.com/office/drawing/2014/main" id="{35B731EE-BC70-4597-9434-CBFA55B788B8}"/>
              </a:ext>
            </a:extLst>
          </p:cNvPr>
          <p:cNvSpPr/>
          <p:nvPr/>
        </p:nvSpPr>
        <p:spPr>
          <a:xfrm>
            <a:off x="2715443" y="5891445"/>
            <a:ext cx="1935308" cy="461665"/>
          </a:xfrm>
          <a:prstGeom prst="rect">
            <a:avLst/>
          </a:prstGeom>
        </p:spPr>
        <p:txBody>
          <a:bodyPr wrap="square">
            <a:spAutoFit/>
          </a:bodyPr>
          <a:lstStyle/>
          <a:p>
            <a:r>
              <a:rPr lang="en-US" altLang="zh-CN" dirty="0"/>
              <a:t>changing PHY parameters /</a:t>
            </a:r>
          </a:p>
          <a:p>
            <a:r>
              <a:rPr lang="en-US" altLang="zh-CN" dirty="0"/>
              <a:t>wake up hi-capability RX</a:t>
            </a:r>
            <a:endParaRPr lang="zh-CN" altLang="en-US" dirty="0"/>
          </a:p>
        </p:txBody>
      </p:sp>
      <p:sp>
        <p:nvSpPr>
          <p:cNvPr id="66" name="矩形 65">
            <a:extLst>
              <a:ext uri="{FF2B5EF4-FFF2-40B4-BE49-F238E27FC236}">
                <a16:creationId xmlns:a16="http://schemas.microsoft.com/office/drawing/2014/main" id="{E2D938A4-3A22-4F73-ABFF-B8036981952D}"/>
              </a:ext>
            </a:extLst>
          </p:cNvPr>
          <p:cNvSpPr/>
          <p:nvPr/>
        </p:nvSpPr>
        <p:spPr>
          <a:xfrm>
            <a:off x="995234" y="5896163"/>
            <a:ext cx="1584194" cy="461665"/>
          </a:xfrm>
          <a:prstGeom prst="rect">
            <a:avLst/>
          </a:prstGeom>
        </p:spPr>
        <p:txBody>
          <a:bodyPr wrap="square">
            <a:spAutoFit/>
          </a:bodyPr>
          <a:lstStyle/>
          <a:p>
            <a:r>
              <a:rPr lang="en-US" altLang="zh-CN" dirty="0"/>
              <a:t>LP mode / </a:t>
            </a:r>
          </a:p>
          <a:p>
            <a:r>
              <a:rPr lang="en-US" altLang="zh-CN" dirty="0"/>
              <a:t>lo-capability RX</a:t>
            </a:r>
            <a:endParaRPr lang="zh-CN" altLang="en-US" dirty="0"/>
          </a:p>
        </p:txBody>
      </p:sp>
      <p:sp>
        <p:nvSpPr>
          <p:cNvPr id="67" name="矩形 66">
            <a:extLst>
              <a:ext uri="{FF2B5EF4-FFF2-40B4-BE49-F238E27FC236}">
                <a16:creationId xmlns:a16="http://schemas.microsoft.com/office/drawing/2014/main" id="{87D58315-E31E-46F8-8E73-A0EBA89B17BF}"/>
              </a:ext>
            </a:extLst>
          </p:cNvPr>
          <p:cNvSpPr/>
          <p:nvPr/>
        </p:nvSpPr>
        <p:spPr>
          <a:xfrm>
            <a:off x="5948234" y="5896163"/>
            <a:ext cx="1218603" cy="461665"/>
          </a:xfrm>
          <a:prstGeom prst="rect">
            <a:avLst/>
          </a:prstGeom>
        </p:spPr>
        <p:txBody>
          <a:bodyPr wrap="none">
            <a:spAutoFit/>
          </a:bodyPr>
          <a:lstStyle/>
          <a:p>
            <a:r>
              <a:rPr lang="en-US" altLang="zh-CN" dirty="0"/>
              <a:t>HP mode / </a:t>
            </a:r>
          </a:p>
          <a:p>
            <a:r>
              <a:rPr lang="en-US" altLang="zh-CN" dirty="0"/>
              <a:t>hi-capability RX</a:t>
            </a:r>
            <a:endParaRPr lang="zh-CN" altLang="en-US" dirty="0"/>
          </a:p>
        </p:txBody>
      </p:sp>
      <p:sp>
        <p:nvSpPr>
          <p:cNvPr id="68" name="矩形 67">
            <a:extLst>
              <a:ext uri="{FF2B5EF4-FFF2-40B4-BE49-F238E27FC236}">
                <a16:creationId xmlns:a16="http://schemas.microsoft.com/office/drawing/2014/main" id="{69257E0D-C053-428E-B64C-71D87E815EAC}"/>
              </a:ext>
            </a:extLst>
          </p:cNvPr>
          <p:cNvSpPr/>
          <p:nvPr/>
        </p:nvSpPr>
        <p:spPr>
          <a:xfrm>
            <a:off x="8686800" y="3632027"/>
            <a:ext cx="504961" cy="276999"/>
          </a:xfrm>
          <a:prstGeom prst="rect">
            <a:avLst/>
          </a:prstGeom>
        </p:spPr>
        <p:txBody>
          <a:bodyPr wrap="square">
            <a:spAutoFit/>
          </a:bodyPr>
          <a:lstStyle/>
          <a:p>
            <a:r>
              <a:rPr lang="en-US" altLang="zh-CN" dirty="0"/>
              <a:t>…</a:t>
            </a:r>
            <a:endParaRPr lang="zh-CN" altLang="en-US" dirty="0"/>
          </a:p>
        </p:txBody>
      </p:sp>
      <p:sp>
        <p:nvSpPr>
          <p:cNvPr id="69" name="矩形 68">
            <a:extLst>
              <a:ext uri="{FF2B5EF4-FFF2-40B4-BE49-F238E27FC236}">
                <a16:creationId xmlns:a16="http://schemas.microsoft.com/office/drawing/2014/main" id="{83371B55-B7AC-4761-B7EB-319D13BB8625}"/>
              </a:ext>
            </a:extLst>
          </p:cNvPr>
          <p:cNvSpPr/>
          <p:nvPr/>
        </p:nvSpPr>
        <p:spPr>
          <a:xfrm>
            <a:off x="1376234" y="3352800"/>
            <a:ext cx="2934295" cy="276999"/>
          </a:xfrm>
          <a:prstGeom prst="rect">
            <a:avLst/>
          </a:prstGeom>
        </p:spPr>
        <p:txBody>
          <a:bodyPr wrap="square">
            <a:spAutoFit/>
          </a:bodyPr>
          <a:lstStyle/>
          <a:p>
            <a:pPr algn="ctr"/>
            <a:r>
              <a:rPr lang="en-US" altLang="zh-CN" dirty="0">
                <a:solidFill>
                  <a:srgbClr val="0000FF"/>
                </a:solidFill>
              </a:rPr>
              <a:t>Notification PPDU for STA2</a:t>
            </a:r>
            <a:endParaRPr lang="zh-CN" altLang="en-US" dirty="0">
              <a:solidFill>
                <a:srgbClr val="0000FF"/>
              </a:solidFill>
            </a:endParaRPr>
          </a:p>
        </p:txBody>
      </p:sp>
      <p:sp>
        <p:nvSpPr>
          <p:cNvPr id="70" name="矩形 69">
            <a:extLst>
              <a:ext uri="{FF2B5EF4-FFF2-40B4-BE49-F238E27FC236}">
                <a16:creationId xmlns:a16="http://schemas.microsoft.com/office/drawing/2014/main" id="{008AAE84-F031-430D-AA79-E4BAFCE14B8E}"/>
              </a:ext>
            </a:extLst>
          </p:cNvPr>
          <p:cNvSpPr/>
          <p:nvPr/>
        </p:nvSpPr>
        <p:spPr>
          <a:xfrm>
            <a:off x="6448474" y="3353919"/>
            <a:ext cx="1628728" cy="276999"/>
          </a:xfrm>
          <a:prstGeom prst="rect">
            <a:avLst/>
          </a:prstGeom>
        </p:spPr>
        <p:txBody>
          <a:bodyPr wrap="square">
            <a:spAutoFit/>
          </a:bodyPr>
          <a:lstStyle/>
          <a:p>
            <a:pPr algn="ctr"/>
            <a:r>
              <a:rPr lang="en-US" altLang="zh-CN" dirty="0">
                <a:solidFill>
                  <a:srgbClr val="0000FF"/>
                </a:solidFill>
              </a:rPr>
              <a:t>Data PPDU for STA2</a:t>
            </a:r>
            <a:endParaRPr lang="zh-CN" altLang="en-US" dirty="0">
              <a:solidFill>
                <a:srgbClr val="0000FF"/>
              </a:solidFill>
            </a:endParaRPr>
          </a:p>
        </p:txBody>
      </p:sp>
      <p:cxnSp>
        <p:nvCxnSpPr>
          <p:cNvPr id="71" name="直接连接符 70">
            <a:extLst>
              <a:ext uri="{FF2B5EF4-FFF2-40B4-BE49-F238E27FC236}">
                <a16:creationId xmlns:a16="http://schemas.microsoft.com/office/drawing/2014/main" id="{2BA20153-E8FF-4131-B98E-30B3FE89C977}"/>
              </a:ext>
            </a:extLst>
          </p:cNvPr>
          <p:cNvCxnSpPr/>
          <p:nvPr/>
        </p:nvCxnSpPr>
        <p:spPr bwMode="auto">
          <a:xfrm>
            <a:off x="366410" y="3914964"/>
            <a:ext cx="8460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直接连接符 71">
            <a:extLst>
              <a:ext uri="{FF2B5EF4-FFF2-40B4-BE49-F238E27FC236}">
                <a16:creationId xmlns:a16="http://schemas.microsoft.com/office/drawing/2014/main" id="{E39882FB-9AE0-4FD6-8B59-30057BF35E58}"/>
              </a:ext>
            </a:extLst>
          </p:cNvPr>
          <p:cNvCxnSpPr/>
          <p:nvPr/>
        </p:nvCxnSpPr>
        <p:spPr bwMode="auto">
          <a:xfrm>
            <a:off x="366410" y="4905564"/>
            <a:ext cx="8460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3" name="直接连接符 72">
            <a:extLst>
              <a:ext uri="{FF2B5EF4-FFF2-40B4-BE49-F238E27FC236}">
                <a16:creationId xmlns:a16="http://schemas.microsoft.com/office/drawing/2014/main" id="{9AAB6D13-B9B0-4346-803C-24FD2891384F}"/>
              </a:ext>
            </a:extLst>
          </p:cNvPr>
          <p:cNvCxnSpPr/>
          <p:nvPr/>
        </p:nvCxnSpPr>
        <p:spPr bwMode="auto">
          <a:xfrm>
            <a:off x="366410" y="5896164"/>
            <a:ext cx="8460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4" name="直接箭头连接符 73">
            <a:extLst>
              <a:ext uri="{FF2B5EF4-FFF2-40B4-BE49-F238E27FC236}">
                <a16:creationId xmlns:a16="http://schemas.microsoft.com/office/drawing/2014/main" id="{CA7AEAA3-C285-4AE2-9436-8927E6BE5714}"/>
              </a:ext>
            </a:extLst>
          </p:cNvPr>
          <p:cNvCxnSpPr/>
          <p:nvPr/>
        </p:nvCxnSpPr>
        <p:spPr bwMode="auto">
          <a:xfrm>
            <a:off x="3681571" y="3909026"/>
            <a:ext cx="0" cy="97456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5" name="矩形 74">
            <a:extLst>
              <a:ext uri="{FF2B5EF4-FFF2-40B4-BE49-F238E27FC236}">
                <a16:creationId xmlns:a16="http://schemas.microsoft.com/office/drawing/2014/main" id="{D8A63DAD-DEF5-4EAC-BBFF-30496FBF0057}"/>
              </a:ext>
            </a:extLst>
          </p:cNvPr>
          <p:cNvSpPr/>
          <p:nvPr/>
        </p:nvSpPr>
        <p:spPr>
          <a:xfrm>
            <a:off x="3657600" y="4278622"/>
            <a:ext cx="504961" cy="276999"/>
          </a:xfrm>
          <a:prstGeom prst="rect">
            <a:avLst/>
          </a:prstGeom>
        </p:spPr>
        <p:txBody>
          <a:bodyPr wrap="square">
            <a:spAutoFit/>
          </a:bodyPr>
          <a:lstStyle/>
          <a:p>
            <a:r>
              <a:rPr lang="en-US" altLang="zh-CN" dirty="0"/>
              <a:t>data</a:t>
            </a:r>
            <a:endParaRPr lang="zh-CN" altLang="en-US" dirty="0"/>
          </a:p>
        </p:txBody>
      </p:sp>
      <p:cxnSp>
        <p:nvCxnSpPr>
          <p:cNvPr id="76" name="直接箭头连接符 75">
            <a:extLst>
              <a:ext uri="{FF2B5EF4-FFF2-40B4-BE49-F238E27FC236}">
                <a16:creationId xmlns:a16="http://schemas.microsoft.com/office/drawing/2014/main" id="{23AF5E6C-A11B-476F-920F-97BBC62E60EA}"/>
              </a:ext>
            </a:extLst>
          </p:cNvPr>
          <p:cNvCxnSpPr/>
          <p:nvPr/>
        </p:nvCxnSpPr>
        <p:spPr bwMode="auto">
          <a:xfrm>
            <a:off x="1905000" y="3909026"/>
            <a:ext cx="0" cy="1692000"/>
          </a:xfrm>
          <a:prstGeom prst="straightConnector1">
            <a:avLst/>
          </a:prstGeom>
          <a:solidFill>
            <a:schemeClr val="accent1"/>
          </a:solidFill>
          <a:ln w="12700" cap="flat" cmpd="sng" algn="ctr">
            <a:solidFill>
              <a:srgbClr val="0000FF"/>
            </a:solidFill>
            <a:prstDash val="solid"/>
            <a:round/>
            <a:headEnd type="none" w="sm" len="sm"/>
            <a:tailEnd type="triangle"/>
          </a:ln>
          <a:effectLst/>
        </p:spPr>
      </p:cxnSp>
      <p:sp>
        <p:nvSpPr>
          <p:cNvPr id="77" name="矩形 76">
            <a:extLst>
              <a:ext uri="{FF2B5EF4-FFF2-40B4-BE49-F238E27FC236}">
                <a16:creationId xmlns:a16="http://schemas.microsoft.com/office/drawing/2014/main" id="{49F44E2B-019A-46BC-8704-8A59D15160D5}"/>
              </a:ext>
            </a:extLst>
          </p:cNvPr>
          <p:cNvSpPr/>
          <p:nvPr/>
        </p:nvSpPr>
        <p:spPr bwMode="auto">
          <a:xfrm>
            <a:off x="4596410" y="4197157"/>
            <a:ext cx="347891" cy="707613"/>
          </a:xfrm>
          <a:prstGeom prst="rect">
            <a:avLst/>
          </a:prstGeom>
          <a:noFill/>
          <a:ln w="12700" cap="flat" cmpd="sng" algn="ctr">
            <a:solidFill>
              <a:schemeClr val="tx1"/>
            </a:solidFill>
            <a:prstDash val="solid"/>
            <a:round/>
            <a:headEnd type="none" w="sm" len="sm"/>
            <a:tailEnd type="none" w="sm" len="sm"/>
          </a:ln>
          <a:effectLst/>
        </p:spPr>
        <p:txBody>
          <a:bodyPr vert="eaVert" wrap="square" lIns="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dirty="0"/>
              <a:t>BA</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80" name="直接箭头连接符 79">
            <a:extLst>
              <a:ext uri="{FF2B5EF4-FFF2-40B4-BE49-F238E27FC236}">
                <a16:creationId xmlns:a16="http://schemas.microsoft.com/office/drawing/2014/main" id="{26023C4B-2E6C-4793-BE5D-CF38F78373F3}"/>
              </a:ext>
            </a:extLst>
          </p:cNvPr>
          <p:cNvCxnSpPr/>
          <p:nvPr/>
        </p:nvCxnSpPr>
        <p:spPr bwMode="auto">
          <a:xfrm>
            <a:off x="7239000" y="3914771"/>
            <a:ext cx="0" cy="1980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矩形 80">
            <a:extLst>
              <a:ext uri="{FF2B5EF4-FFF2-40B4-BE49-F238E27FC236}">
                <a16:creationId xmlns:a16="http://schemas.microsoft.com/office/drawing/2014/main" id="{74B3C97D-5BFB-40B3-A17D-8E105ADAD191}"/>
              </a:ext>
            </a:extLst>
          </p:cNvPr>
          <p:cNvSpPr/>
          <p:nvPr/>
        </p:nvSpPr>
        <p:spPr>
          <a:xfrm>
            <a:off x="6781800" y="5153898"/>
            <a:ext cx="959890" cy="276999"/>
          </a:xfrm>
          <a:prstGeom prst="rect">
            <a:avLst/>
          </a:prstGeom>
        </p:spPr>
        <p:txBody>
          <a:bodyPr wrap="square">
            <a:spAutoFit/>
          </a:bodyPr>
          <a:lstStyle/>
          <a:p>
            <a:r>
              <a:rPr lang="en-US" altLang="zh-CN" dirty="0"/>
              <a:t>data</a:t>
            </a:r>
            <a:endParaRPr lang="zh-CN" altLang="en-US" dirty="0"/>
          </a:p>
        </p:txBody>
      </p:sp>
      <p:sp>
        <p:nvSpPr>
          <p:cNvPr id="83" name="矩形 82">
            <a:extLst>
              <a:ext uri="{FF2B5EF4-FFF2-40B4-BE49-F238E27FC236}">
                <a16:creationId xmlns:a16="http://schemas.microsoft.com/office/drawing/2014/main" id="{3249C06D-73F5-4DE4-BED1-A6552B144E97}"/>
              </a:ext>
            </a:extLst>
          </p:cNvPr>
          <p:cNvSpPr/>
          <p:nvPr/>
        </p:nvSpPr>
        <p:spPr bwMode="auto">
          <a:xfrm>
            <a:off x="8305800" y="5188550"/>
            <a:ext cx="347891" cy="70761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eaVert" wrap="square" lIns="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dirty="0"/>
              <a:t>BA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87" name="矩形 86">
            <a:extLst>
              <a:ext uri="{FF2B5EF4-FFF2-40B4-BE49-F238E27FC236}">
                <a16:creationId xmlns:a16="http://schemas.microsoft.com/office/drawing/2014/main" id="{7456A379-4105-4FC3-9DD7-44089DF19E1F}"/>
              </a:ext>
            </a:extLst>
          </p:cNvPr>
          <p:cNvSpPr/>
          <p:nvPr/>
        </p:nvSpPr>
        <p:spPr bwMode="auto">
          <a:xfrm>
            <a:off x="1376235" y="5605309"/>
            <a:ext cx="1114559" cy="290854"/>
          </a:xfrm>
          <a:prstGeom prst="rect">
            <a:avLst/>
          </a:prstGeom>
          <a:solidFill>
            <a:schemeClr val="bg2">
              <a:lumMod val="20000"/>
              <a:lumOff val="8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latinLnBrk="0" hangingPunct="0"/>
            <a:r>
              <a:rPr kumimoji="0" lang="en-US" altLang="zh-CN" sz="900" dirty="0"/>
              <a:t>PHY header of PPDU1</a:t>
            </a:r>
          </a:p>
        </p:txBody>
      </p:sp>
      <p:sp>
        <p:nvSpPr>
          <p:cNvPr id="92" name="矩形 91">
            <a:extLst>
              <a:ext uri="{FF2B5EF4-FFF2-40B4-BE49-F238E27FC236}">
                <a16:creationId xmlns:a16="http://schemas.microsoft.com/office/drawing/2014/main" id="{63A9DA45-4AA9-4F41-A13A-97CDB08CCFC8}"/>
              </a:ext>
            </a:extLst>
          </p:cNvPr>
          <p:cNvSpPr/>
          <p:nvPr/>
        </p:nvSpPr>
        <p:spPr>
          <a:xfrm>
            <a:off x="340257" y="3573437"/>
            <a:ext cx="389850" cy="276999"/>
          </a:xfrm>
          <a:prstGeom prst="rect">
            <a:avLst/>
          </a:prstGeom>
        </p:spPr>
        <p:txBody>
          <a:bodyPr wrap="none">
            <a:spAutoFit/>
          </a:bodyPr>
          <a:lstStyle/>
          <a:p>
            <a:r>
              <a:rPr lang="en-US" altLang="zh-CN" b="1" dirty="0"/>
              <a:t>AP</a:t>
            </a:r>
            <a:endParaRPr lang="zh-CN" altLang="en-US" b="1" dirty="0"/>
          </a:p>
        </p:txBody>
      </p:sp>
      <p:sp>
        <p:nvSpPr>
          <p:cNvPr id="93" name="矩形 92">
            <a:extLst>
              <a:ext uri="{FF2B5EF4-FFF2-40B4-BE49-F238E27FC236}">
                <a16:creationId xmlns:a16="http://schemas.microsoft.com/office/drawing/2014/main" id="{5B54AC28-608E-48DB-A9AD-D9A6C9F223F0}"/>
              </a:ext>
            </a:extLst>
          </p:cNvPr>
          <p:cNvSpPr/>
          <p:nvPr/>
        </p:nvSpPr>
        <p:spPr>
          <a:xfrm>
            <a:off x="260652" y="4577938"/>
            <a:ext cx="548355" cy="276999"/>
          </a:xfrm>
          <a:prstGeom prst="rect">
            <a:avLst/>
          </a:prstGeom>
        </p:spPr>
        <p:txBody>
          <a:bodyPr wrap="none">
            <a:spAutoFit/>
          </a:bodyPr>
          <a:lstStyle/>
          <a:p>
            <a:r>
              <a:rPr lang="en-US" altLang="zh-CN" b="1" dirty="0"/>
              <a:t>STA1</a:t>
            </a:r>
            <a:endParaRPr lang="zh-CN" altLang="en-US" b="1" dirty="0"/>
          </a:p>
        </p:txBody>
      </p:sp>
      <p:sp>
        <p:nvSpPr>
          <p:cNvPr id="94" name="矩形 93">
            <a:extLst>
              <a:ext uri="{FF2B5EF4-FFF2-40B4-BE49-F238E27FC236}">
                <a16:creationId xmlns:a16="http://schemas.microsoft.com/office/drawing/2014/main" id="{B0639567-2D48-477F-BCE7-E45FED3A0730}"/>
              </a:ext>
            </a:extLst>
          </p:cNvPr>
          <p:cNvSpPr/>
          <p:nvPr/>
        </p:nvSpPr>
        <p:spPr>
          <a:xfrm>
            <a:off x="8371" y="5397772"/>
            <a:ext cx="1044004" cy="461665"/>
          </a:xfrm>
          <a:prstGeom prst="rect">
            <a:avLst/>
          </a:prstGeom>
        </p:spPr>
        <p:txBody>
          <a:bodyPr wrap="none">
            <a:spAutoFit/>
          </a:bodyPr>
          <a:lstStyle/>
          <a:p>
            <a:pPr algn="ctr"/>
            <a:r>
              <a:rPr lang="en-US" altLang="zh-CN" b="1" dirty="0">
                <a:solidFill>
                  <a:srgbClr val="0000FF"/>
                </a:solidFill>
              </a:rPr>
              <a:t>STA2</a:t>
            </a:r>
          </a:p>
          <a:p>
            <a:pPr algn="ctr"/>
            <a:r>
              <a:rPr lang="en-US" altLang="zh-CN" b="1" dirty="0">
                <a:solidFill>
                  <a:srgbClr val="0000FF"/>
                </a:solidFill>
              </a:rPr>
              <a:t>(Target STA)</a:t>
            </a:r>
            <a:endParaRPr lang="zh-CN" altLang="en-US" b="1" dirty="0">
              <a:solidFill>
                <a:srgbClr val="0000FF"/>
              </a:solidFill>
            </a:endParaRPr>
          </a:p>
        </p:txBody>
      </p:sp>
      <p:sp>
        <p:nvSpPr>
          <p:cNvPr id="95" name="矩形 94">
            <a:extLst>
              <a:ext uri="{FF2B5EF4-FFF2-40B4-BE49-F238E27FC236}">
                <a16:creationId xmlns:a16="http://schemas.microsoft.com/office/drawing/2014/main" id="{B13C372D-B445-4E8A-89A2-D4CA72B01EEA}"/>
              </a:ext>
            </a:extLst>
          </p:cNvPr>
          <p:cNvSpPr/>
          <p:nvPr/>
        </p:nvSpPr>
        <p:spPr>
          <a:xfrm>
            <a:off x="790439" y="3632027"/>
            <a:ext cx="504961" cy="276999"/>
          </a:xfrm>
          <a:prstGeom prst="rect">
            <a:avLst/>
          </a:prstGeom>
        </p:spPr>
        <p:txBody>
          <a:bodyPr wrap="square">
            <a:spAutoFit/>
          </a:bodyPr>
          <a:lstStyle/>
          <a:p>
            <a:r>
              <a:rPr lang="en-US" altLang="zh-CN" dirty="0"/>
              <a:t>…</a:t>
            </a:r>
            <a:endParaRPr lang="zh-CN" altLang="en-US" dirty="0"/>
          </a:p>
        </p:txBody>
      </p:sp>
      <p:sp>
        <p:nvSpPr>
          <p:cNvPr id="96" name="矩形 95">
            <a:extLst>
              <a:ext uri="{FF2B5EF4-FFF2-40B4-BE49-F238E27FC236}">
                <a16:creationId xmlns:a16="http://schemas.microsoft.com/office/drawing/2014/main" id="{A8AC8C9F-202A-4402-B485-CF3649AE91F5}"/>
              </a:ext>
            </a:extLst>
          </p:cNvPr>
          <p:cNvSpPr/>
          <p:nvPr/>
        </p:nvSpPr>
        <p:spPr bwMode="auto">
          <a:xfrm>
            <a:off x="5221902" y="3207305"/>
            <a:ext cx="347891" cy="707613"/>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eaVert" wrap="square" lIns="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dirty="0"/>
              <a:t>Poll</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97" name="矩形 96">
            <a:extLst>
              <a:ext uri="{FF2B5EF4-FFF2-40B4-BE49-F238E27FC236}">
                <a16:creationId xmlns:a16="http://schemas.microsoft.com/office/drawing/2014/main" id="{DED01F4C-8FE0-4C3A-9D4E-BB38A110C933}"/>
              </a:ext>
            </a:extLst>
          </p:cNvPr>
          <p:cNvSpPr/>
          <p:nvPr/>
        </p:nvSpPr>
        <p:spPr bwMode="auto">
          <a:xfrm>
            <a:off x="5755302" y="5188550"/>
            <a:ext cx="347891" cy="707613"/>
          </a:xfrm>
          <a:prstGeom prst="rect">
            <a:avLst/>
          </a:prstGeom>
          <a:solidFill>
            <a:srgbClr val="66CCFF"/>
          </a:solidFill>
          <a:ln w="12700" cap="flat" cmpd="sng" algn="ctr">
            <a:solidFill>
              <a:schemeClr val="tx1"/>
            </a:solidFill>
            <a:prstDash val="solid"/>
            <a:round/>
            <a:headEnd type="none" w="sm" len="sm"/>
            <a:tailEnd type="none" w="sm" len="sm"/>
          </a:ln>
          <a:effectLst/>
        </p:spPr>
        <p:txBody>
          <a:bodyPr vert="eaVert" wrap="square" lIns="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Response</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38" name="直接箭头连接符 37">
            <a:extLst>
              <a:ext uri="{FF2B5EF4-FFF2-40B4-BE49-F238E27FC236}">
                <a16:creationId xmlns:a16="http://schemas.microsoft.com/office/drawing/2014/main" id="{36669FD7-1F99-40BF-A469-2E149BDB8FD2}"/>
              </a:ext>
            </a:extLst>
          </p:cNvPr>
          <p:cNvCxnSpPr>
            <a:cxnSpLocks/>
          </p:cNvCxnSpPr>
          <p:nvPr/>
        </p:nvCxnSpPr>
        <p:spPr bwMode="auto">
          <a:xfrm>
            <a:off x="2490940" y="5729674"/>
            <a:ext cx="2664000"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40" name="矩形 39">
            <a:extLst>
              <a:ext uri="{FF2B5EF4-FFF2-40B4-BE49-F238E27FC236}">
                <a16:creationId xmlns:a16="http://schemas.microsoft.com/office/drawing/2014/main" id="{2FD1EA4B-8CAF-4A2C-B07E-6E0635447D04}"/>
              </a:ext>
            </a:extLst>
          </p:cNvPr>
          <p:cNvSpPr/>
          <p:nvPr/>
        </p:nvSpPr>
        <p:spPr>
          <a:xfrm>
            <a:off x="3570460" y="5591175"/>
            <a:ext cx="504961" cy="276999"/>
          </a:xfrm>
          <a:prstGeom prst="rect">
            <a:avLst/>
          </a:prstGeom>
          <a:solidFill>
            <a:schemeClr val="bg1"/>
          </a:solidFill>
        </p:spPr>
        <p:txBody>
          <a:bodyPr wrap="square">
            <a:spAutoFit/>
          </a:bodyPr>
          <a:lstStyle/>
          <a:p>
            <a:pPr algn="ctr"/>
            <a:r>
              <a:rPr lang="en-US" altLang="zh-CN" b="1" dirty="0">
                <a:solidFill>
                  <a:srgbClr val="FF0000"/>
                </a:solidFill>
              </a:rPr>
              <a:t>T0</a:t>
            </a:r>
            <a:endParaRPr lang="zh-CN" altLang="en-US" b="1" dirty="0">
              <a:solidFill>
                <a:srgbClr val="FF0000"/>
              </a:solidFill>
            </a:endParaRPr>
          </a:p>
        </p:txBody>
      </p:sp>
    </p:spTree>
    <p:extLst>
      <p:ext uri="{BB962C8B-B14F-4D97-AF65-F5344CB8AC3E}">
        <p14:creationId xmlns:p14="http://schemas.microsoft.com/office/powerpoint/2010/main" val="2637394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8429" y="609600"/>
            <a:ext cx="7772400" cy="914400"/>
          </a:xfrm>
        </p:spPr>
        <p:txBody>
          <a:bodyPr/>
          <a:lstStyle/>
          <a:p>
            <a:r>
              <a:rPr lang="en-US" altLang="zh-CN" sz="2800" dirty="0"/>
              <a:t>Alternative Inter-PPDU LPL Scheme</a:t>
            </a:r>
            <a:endParaRPr lang="zh-CN" altLang="en-US" sz="2800" dirty="0">
              <a:solidFill>
                <a:srgbClr val="3366FF"/>
              </a:solidFill>
            </a:endParaRPr>
          </a:p>
        </p:txBody>
      </p:sp>
      <p:sp>
        <p:nvSpPr>
          <p:cNvPr id="3" name="内容占位符 2"/>
          <p:cNvSpPr>
            <a:spLocks noGrp="1"/>
          </p:cNvSpPr>
          <p:nvPr>
            <p:ph idx="1"/>
          </p:nvPr>
        </p:nvSpPr>
        <p:spPr>
          <a:xfrm>
            <a:off x="678430" y="1524001"/>
            <a:ext cx="7772400" cy="1642759"/>
          </a:xfrm>
        </p:spPr>
        <p:txBody>
          <a:bodyPr/>
          <a:lstStyle/>
          <a:p>
            <a:pPr algn="just"/>
            <a:r>
              <a:rPr lang="en-US" altLang="zh-CN" sz="1600" dirty="0"/>
              <a:t>After receiving the notification PPDU, STA2 sends a response frame and then starts to change PHY parameters.</a:t>
            </a:r>
          </a:p>
          <a:p>
            <a:pPr lvl="1" algn="just"/>
            <a:r>
              <a:rPr lang="en-US" altLang="zh-CN" sz="1400" dirty="0"/>
              <a:t>The limited length of the notification PPDU can reduce the waiting time before changing modes.</a:t>
            </a:r>
          </a:p>
          <a:p>
            <a:pPr algn="just"/>
            <a:r>
              <a:rPr lang="en-US" altLang="zh-CN" sz="1600" dirty="0"/>
              <a:t>During the changing period of STA2, AP can also send data of other STAs, which significantly improves the use of medium.</a:t>
            </a:r>
          </a:p>
        </p:txBody>
      </p:sp>
      <p:sp>
        <p:nvSpPr>
          <p:cNvPr id="4" name="日期占位符 3"/>
          <p:cNvSpPr>
            <a:spLocks noGrp="1"/>
          </p:cNvSpPr>
          <p:nvPr>
            <p:ph type="dt" sz="half" idx="4294967295"/>
          </p:nvPr>
        </p:nvSpPr>
        <p:spPr>
          <a:xfrm>
            <a:off x="696913" y="332601"/>
            <a:ext cx="878446" cy="276999"/>
          </a:xfrm>
          <a:prstGeom prst="rect">
            <a:avLst/>
          </a:prstGeom>
        </p:spPr>
        <p:txBody>
          <a:bodyPr/>
          <a:lstStyle/>
          <a:p>
            <a:pPr>
              <a:defRPr/>
            </a:pPr>
            <a:r>
              <a:rPr lang="en-US" altLang="zh-CN" dirty="0"/>
              <a:t>Sep 2023</a:t>
            </a:r>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6</a:t>
            </a:fld>
            <a:endParaRPr lang="en-US" altLang="ko-KR" dirty="0"/>
          </a:p>
        </p:txBody>
      </p:sp>
      <p:sp>
        <p:nvSpPr>
          <p:cNvPr id="11" name="矩形 10">
            <a:extLst>
              <a:ext uri="{FF2B5EF4-FFF2-40B4-BE49-F238E27FC236}">
                <a16:creationId xmlns:a16="http://schemas.microsoft.com/office/drawing/2014/main" id="{D7103D7A-53BC-46C0-88B8-FC54A7C4470C}"/>
              </a:ext>
            </a:extLst>
          </p:cNvPr>
          <p:cNvSpPr/>
          <p:nvPr/>
        </p:nvSpPr>
        <p:spPr bwMode="auto">
          <a:xfrm>
            <a:off x="1905000" y="3624064"/>
            <a:ext cx="838199" cy="290854"/>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 1</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2" name="矩形 11">
            <a:extLst>
              <a:ext uri="{FF2B5EF4-FFF2-40B4-BE49-F238E27FC236}">
                <a16:creationId xmlns:a16="http://schemas.microsoft.com/office/drawing/2014/main" id="{4241A29D-27DE-49B6-8C2F-514F10E9263F}"/>
              </a:ext>
            </a:extLst>
          </p:cNvPr>
          <p:cNvSpPr/>
          <p:nvPr/>
        </p:nvSpPr>
        <p:spPr bwMode="auto">
          <a:xfrm>
            <a:off x="5789396" y="3624064"/>
            <a:ext cx="1678187" cy="290854"/>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 3</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20" name="直接连接符 19">
            <a:extLst>
              <a:ext uri="{FF2B5EF4-FFF2-40B4-BE49-F238E27FC236}">
                <a16:creationId xmlns:a16="http://schemas.microsoft.com/office/drawing/2014/main" id="{45BFEBA2-1D40-4B3E-B203-6E2F3CFA93EF}"/>
              </a:ext>
            </a:extLst>
          </p:cNvPr>
          <p:cNvCxnSpPr/>
          <p:nvPr/>
        </p:nvCxnSpPr>
        <p:spPr bwMode="auto">
          <a:xfrm>
            <a:off x="3352800" y="5896164"/>
            <a:ext cx="0" cy="4711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接连接符 20">
            <a:extLst>
              <a:ext uri="{FF2B5EF4-FFF2-40B4-BE49-F238E27FC236}">
                <a16:creationId xmlns:a16="http://schemas.microsoft.com/office/drawing/2014/main" id="{E5836013-682B-425D-AA44-98D2BA2F93D5}"/>
              </a:ext>
            </a:extLst>
          </p:cNvPr>
          <p:cNvCxnSpPr/>
          <p:nvPr/>
        </p:nvCxnSpPr>
        <p:spPr bwMode="auto">
          <a:xfrm>
            <a:off x="5257800" y="5896164"/>
            <a:ext cx="0" cy="4711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接箭头连接符 22">
            <a:extLst>
              <a:ext uri="{FF2B5EF4-FFF2-40B4-BE49-F238E27FC236}">
                <a16:creationId xmlns:a16="http://schemas.microsoft.com/office/drawing/2014/main" id="{3C05AC22-CEBD-4B97-B0E2-089975B70968}"/>
              </a:ext>
            </a:extLst>
          </p:cNvPr>
          <p:cNvCxnSpPr>
            <a:cxnSpLocks/>
          </p:cNvCxnSpPr>
          <p:nvPr/>
        </p:nvCxnSpPr>
        <p:spPr bwMode="auto">
          <a:xfrm>
            <a:off x="442610" y="6138664"/>
            <a:ext cx="29160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5" name="直接箭头连接符 24">
            <a:extLst>
              <a:ext uri="{FF2B5EF4-FFF2-40B4-BE49-F238E27FC236}">
                <a16:creationId xmlns:a16="http://schemas.microsoft.com/office/drawing/2014/main" id="{3E59973B-5C1E-4769-9E11-9B5B3CDE4CDC}"/>
              </a:ext>
            </a:extLst>
          </p:cNvPr>
          <p:cNvCxnSpPr>
            <a:cxnSpLocks/>
          </p:cNvCxnSpPr>
          <p:nvPr/>
        </p:nvCxnSpPr>
        <p:spPr bwMode="auto">
          <a:xfrm>
            <a:off x="5257800" y="6138664"/>
            <a:ext cx="3581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6" name="矩形 25">
            <a:extLst>
              <a:ext uri="{FF2B5EF4-FFF2-40B4-BE49-F238E27FC236}">
                <a16:creationId xmlns:a16="http://schemas.microsoft.com/office/drawing/2014/main" id="{29EEE1F4-CC4D-48E1-B643-58131F90CC2D}"/>
              </a:ext>
            </a:extLst>
          </p:cNvPr>
          <p:cNvSpPr/>
          <p:nvPr/>
        </p:nvSpPr>
        <p:spPr>
          <a:xfrm>
            <a:off x="3352800" y="5913562"/>
            <a:ext cx="1935308" cy="461665"/>
          </a:xfrm>
          <a:prstGeom prst="rect">
            <a:avLst/>
          </a:prstGeom>
        </p:spPr>
        <p:txBody>
          <a:bodyPr wrap="square">
            <a:spAutoFit/>
          </a:bodyPr>
          <a:lstStyle/>
          <a:p>
            <a:r>
              <a:rPr lang="en-US" altLang="zh-CN" dirty="0"/>
              <a:t>changing PHY parameters /</a:t>
            </a:r>
          </a:p>
          <a:p>
            <a:r>
              <a:rPr lang="en-US" altLang="zh-CN" dirty="0"/>
              <a:t>wake up hi-capability RX</a:t>
            </a:r>
            <a:endParaRPr lang="zh-CN" altLang="en-US" dirty="0"/>
          </a:p>
        </p:txBody>
      </p:sp>
      <p:sp>
        <p:nvSpPr>
          <p:cNvPr id="27" name="矩形 26">
            <a:extLst>
              <a:ext uri="{FF2B5EF4-FFF2-40B4-BE49-F238E27FC236}">
                <a16:creationId xmlns:a16="http://schemas.microsoft.com/office/drawing/2014/main" id="{8C1A0F67-2F2F-4DC7-B6B6-30B23B128C29}"/>
              </a:ext>
            </a:extLst>
          </p:cNvPr>
          <p:cNvSpPr/>
          <p:nvPr/>
        </p:nvSpPr>
        <p:spPr>
          <a:xfrm>
            <a:off x="1524000" y="5896163"/>
            <a:ext cx="1584194" cy="461665"/>
          </a:xfrm>
          <a:prstGeom prst="rect">
            <a:avLst/>
          </a:prstGeom>
        </p:spPr>
        <p:txBody>
          <a:bodyPr wrap="square">
            <a:spAutoFit/>
          </a:bodyPr>
          <a:lstStyle/>
          <a:p>
            <a:r>
              <a:rPr lang="en-US" altLang="zh-CN" dirty="0"/>
              <a:t>LP mode / </a:t>
            </a:r>
          </a:p>
          <a:p>
            <a:r>
              <a:rPr lang="en-US" altLang="zh-CN" dirty="0"/>
              <a:t>lo-capability RX</a:t>
            </a:r>
            <a:endParaRPr lang="zh-CN" altLang="en-US" dirty="0"/>
          </a:p>
        </p:txBody>
      </p:sp>
      <p:sp>
        <p:nvSpPr>
          <p:cNvPr id="28" name="矩形 27">
            <a:extLst>
              <a:ext uri="{FF2B5EF4-FFF2-40B4-BE49-F238E27FC236}">
                <a16:creationId xmlns:a16="http://schemas.microsoft.com/office/drawing/2014/main" id="{CFC41901-D244-414C-B0BC-5E660CBE7A92}"/>
              </a:ext>
            </a:extLst>
          </p:cNvPr>
          <p:cNvSpPr/>
          <p:nvPr/>
        </p:nvSpPr>
        <p:spPr>
          <a:xfrm>
            <a:off x="6553200" y="5896163"/>
            <a:ext cx="1218603" cy="461665"/>
          </a:xfrm>
          <a:prstGeom prst="rect">
            <a:avLst/>
          </a:prstGeom>
        </p:spPr>
        <p:txBody>
          <a:bodyPr wrap="none">
            <a:spAutoFit/>
          </a:bodyPr>
          <a:lstStyle/>
          <a:p>
            <a:r>
              <a:rPr lang="en-US" altLang="zh-CN" dirty="0"/>
              <a:t>HP mode / </a:t>
            </a:r>
          </a:p>
          <a:p>
            <a:r>
              <a:rPr lang="en-US" altLang="zh-CN" dirty="0"/>
              <a:t>hi-capability RX</a:t>
            </a:r>
            <a:endParaRPr lang="zh-CN" altLang="en-US" dirty="0"/>
          </a:p>
        </p:txBody>
      </p:sp>
      <p:sp>
        <p:nvSpPr>
          <p:cNvPr id="36" name="矩形 35">
            <a:extLst>
              <a:ext uri="{FF2B5EF4-FFF2-40B4-BE49-F238E27FC236}">
                <a16:creationId xmlns:a16="http://schemas.microsoft.com/office/drawing/2014/main" id="{F5CB9AAE-E5A7-46BC-8AA3-2EBBF58CEEFE}"/>
              </a:ext>
            </a:extLst>
          </p:cNvPr>
          <p:cNvSpPr/>
          <p:nvPr/>
        </p:nvSpPr>
        <p:spPr>
          <a:xfrm>
            <a:off x="8334239" y="3632027"/>
            <a:ext cx="504961" cy="276999"/>
          </a:xfrm>
          <a:prstGeom prst="rect">
            <a:avLst/>
          </a:prstGeom>
        </p:spPr>
        <p:txBody>
          <a:bodyPr wrap="square">
            <a:spAutoFit/>
          </a:bodyPr>
          <a:lstStyle/>
          <a:p>
            <a:r>
              <a:rPr lang="en-US" altLang="zh-CN" dirty="0"/>
              <a:t>…</a:t>
            </a:r>
            <a:endParaRPr lang="zh-CN" altLang="en-US" dirty="0"/>
          </a:p>
        </p:txBody>
      </p:sp>
      <p:sp>
        <p:nvSpPr>
          <p:cNvPr id="37" name="矩形 36">
            <a:extLst>
              <a:ext uri="{FF2B5EF4-FFF2-40B4-BE49-F238E27FC236}">
                <a16:creationId xmlns:a16="http://schemas.microsoft.com/office/drawing/2014/main" id="{4C91EBCE-2348-4213-9B49-EBF8A1EC1D8C}"/>
              </a:ext>
            </a:extLst>
          </p:cNvPr>
          <p:cNvSpPr/>
          <p:nvPr/>
        </p:nvSpPr>
        <p:spPr>
          <a:xfrm>
            <a:off x="1447800" y="3352800"/>
            <a:ext cx="1954649" cy="276999"/>
          </a:xfrm>
          <a:prstGeom prst="rect">
            <a:avLst/>
          </a:prstGeom>
        </p:spPr>
        <p:txBody>
          <a:bodyPr wrap="square">
            <a:spAutoFit/>
          </a:bodyPr>
          <a:lstStyle/>
          <a:p>
            <a:r>
              <a:rPr lang="en-US" altLang="zh-CN" dirty="0">
                <a:solidFill>
                  <a:srgbClr val="0000FF"/>
                </a:solidFill>
              </a:rPr>
              <a:t>Notification PPDU for STA2</a:t>
            </a:r>
            <a:endParaRPr lang="zh-CN" altLang="en-US" dirty="0">
              <a:solidFill>
                <a:srgbClr val="0000FF"/>
              </a:solidFill>
            </a:endParaRPr>
          </a:p>
        </p:txBody>
      </p:sp>
      <p:sp>
        <p:nvSpPr>
          <p:cNvPr id="38" name="矩形 37">
            <a:extLst>
              <a:ext uri="{FF2B5EF4-FFF2-40B4-BE49-F238E27FC236}">
                <a16:creationId xmlns:a16="http://schemas.microsoft.com/office/drawing/2014/main" id="{B21BC48A-78E1-4047-94FE-6B36B1E8DB85}"/>
              </a:ext>
            </a:extLst>
          </p:cNvPr>
          <p:cNvSpPr/>
          <p:nvPr/>
        </p:nvSpPr>
        <p:spPr>
          <a:xfrm>
            <a:off x="5789395" y="3352800"/>
            <a:ext cx="1678187" cy="276999"/>
          </a:xfrm>
          <a:prstGeom prst="rect">
            <a:avLst/>
          </a:prstGeom>
        </p:spPr>
        <p:txBody>
          <a:bodyPr wrap="square">
            <a:spAutoFit/>
          </a:bodyPr>
          <a:lstStyle/>
          <a:p>
            <a:pPr algn="ctr"/>
            <a:r>
              <a:rPr lang="en-US" altLang="zh-CN" dirty="0">
                <a:solidFill>
                  <a:srgbClr val="0000FF"/>
                </a:solidFill>
              </a:rPr>
              <a:t>Data PPDU for STA2</a:t>
            </a:r>
            <a:endParaRPr lang="zh-CN" altLang="en-US" dirty="0">
              <a:solidFill>
                <a:srgbClr val="0000FF"/>
              </a:solidFill>
            </a:endParaRPr>
          </a:p>
        </p:txBody>
      </p:sp>
      <p:cxnSp>
        <p:nvCxnSpPr>
          <p:cNvPr id="9" name="直接连接符 8">
            <a:extLst>
              <a:ext uri="{FF2B5EF4-FFF2-40B4-BE49-F238E27FC236}">
                <a16:creationId xmlns:a16="http://schemas.microsoft.com/office/drawing/2014/main" id="{37926D40-8438-47BA-93FC-2950FF312173}"/>
              </a:ext>
            </a:extLst>
          </p:cNvPr>
          <p:cNvCxnSpPr/>
          <p:nvPr/>
        </p:nvCxnSpPr>
        <p:spPr bwMode="auto">
          <a:xfrm>
            <a:off x="366410" y="3914964"/>
            <a:ext cx="8460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直接连接符 9">
            <a:extLst>
              <a:ext uri="{FF2B5EF4-FFF2-40B4-BE49-F238E27FC236}">
                <a16:creationId xmlns:a16="http://schemas.microsoft.com/office/drawing/2014/main" id="{1BD72238-0B34-460C-A7BB-28520DB37447}"/>
              </a:ext>
            </a:extLst>
          </p:cNvPr>
          <p:cNvCxnSpPr/>
          <p:nvPr/>
        </p:nvCxnSpPr>
        <p:spPr bwMode="auto">
          <a:xfrm>
            <a:off x="366410" y="4905564"/>
            <a:ext cx="8460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直接连接符 12">
            <a:extLst>
              <a:ext uri="{FF2B5EF4-FFF2-40B4-BE49-F238E27FC236}">
                <a16:creationId xmlns:a16="http://schemas.microsoft.com/office/drawing/2014/main" id="{9BF3087A-4DDF-4CA8-A5B5-24E63B8B917B}"/>
              </a:ext>
            </a:extLst>
          </p:cNvPr>
          <p:cNvCxnSpPr/>
          <p:nvPr/>
        </p:nvCxnSpPr>
        <p:spPr bwMode="auto">
          <a:xfrm>
            <a:off x="366410" y="5896164"/>
            <a:ext cx="8460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 name="直接箭头连接符 6">
            <a:extLst>
              <a:ext uri="{FF2B5EF4-FFF2-40B4-BE49-F238E27FC236}">
                <a16:creationId xmlns:a16="http://schemas.microsoft.com/office/drawing/2014/main" id="{614D2131-4116-4CD9-9072-73AD6806B496}"/>
              </a:ext>
            </a:extLst>
          </p:cNvPr>
          <p:cNvCxnSpPr/>
          <p:nvPr/>
        </p:nvCxnSpPr>
        <p:spPr bwMode="auto">
          <a:xfrm>
            <a:off x="2509996" y="3914772"/>
            <a:ext cx="0" cy="97456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8" name="矩形 47">
            <a:extLst>
              <a:ext uri="{FF2B5EF4-FFF2-40B4-BE49-F238E27FC236}">
                <a16:creationId xmlns:a16="http://schemas.microsoft.com/office/drawing/2014/main" id="{06905CD6-8F88-4D5D-A0F3-E16E8FAB32C2}"/>
              </a:ext>
            </a:extLst>
          </p:cNvPr>
          <p:cNvSpPr/>
          <p:nvPr/>
        </p:nvSpPr>
        <p:spPr>
          <a:xfrm>
            <a:off x="2514600" y="4284368"/>
            <a:ext cx="504961" cy="276999"/>
          </a:xfrm>
          <a:prstGeom prst="rect">
            <a:avLst/>
          </a:prstGeom>
        </p:spPr>
        <p:txBody>
          <a:bodyPr wrap="square">
            <a:spAutoFit/>
          </a:bodyPr>
          <a:lstStyle/>
          <a:p>
            <a:r>
              <a:rPr lang="en-US" altLang="zh-CN" dirty="0"/>
              <a:t>data</a:t>
            </a:r>
            <a:endParaRPr lang="zh-CN" altLang="en-US" dirty="0"/>
          </a:p>
        </p:txBody>
      </p:sp>
      <p:cxnSp>
        <p:nvCxnSpPr>
          <p:cNvPr id="49" name="直接箭头连接符 48">
            <a:extLst>
              <a:ext uri="{FF2B5EF4-FFF2-40B4-BE49-F238E27FC236}">
                <a16:creationId xmlns:a16="http://schemas.microsoft.com/office/drawing/2014/main" id="{7C25BEE3-EC5B-4738-898E-808809401AF6}"/>
              </a:ext>
            </a:extLst>
          </p:cNvPr>
          <p:cNvCxnSpPr/>
          <p:nvPr/>
        </p:nvCxnSpPr>
        <p:spPr bwMode="auto">
          <a:xfrm>
            <a:off x="2131845" y="3914771"/>
            <a:ext cx="0" cy="1944000"/>
          </a:xfrm>
          <a:prstGeom prst="straightConnector1">
            <a:avLst/>
          </a:prstGeom>
          <a:solidFill>
            <a:schemeClr val="accent1"/>
          </a:solidFill>
          <a:ln w="12700" cap="flat" cmpd="sng" algn="ctr">
            <a:solidFill>
              <a:srgbClr val="0000FF"/>
            </a:solidFill>
            <a:prstDash val="solid"/>
            <a:round/>
            <a:headEnd type="none" w="sm" len="sm"/>
            <a:tailEnd type="triangle"/>
          </a:ln>
          <a:effectLst/>
        </p:spPr>
      </p:cxnSp>
      <p:sp>
        <p:nvSpPr>
          <p:cNvPr id="52" name="矩形 51">
            <a:extLst>
              <a:ext uri="{FF2B5EF4-FFF2-40B4-BE49-F238E27FC236}">
                <a16:creationId xmlns:a16="http://schemas.microsoft.com/office/drawing/2014/main" id="{9A1B1B99-3768-42F9-B874-6F426FC36BE8}"/>
              </a:ext>
            </a:extLst>
          </p:cNvPr>
          <p:cNvSpPr/>
          <p:nvPr/>
        </p:nvSpPr>
        <p:spPr bwMode="auto">
          <a:xfrm>
            <a:off x="3004909" y="4196996"/>
            <a:ext cx="347891" cy="707613"/>
          </a:xfrm>
          <a:prstGeom prst="rect">
            <a:avLst/>
          </a:prstGeom>
          <a:noFill/>
          <a:ln w="12700" cap="flat" cmpd="sng" algn="ctr">
            <a:solidFill>
              <a:schemeClr val="tx1"/>
            </a:solidFill>
            <a:prstDash val="solid"/>
            <a:round/>
            <a:headEnd type="none" w="sm" len="sm"/>
            <a:tailEnd type="none" w="sm" len="sm"/>
          </a:ln>
          <a:effectLst/>
        </p:spPr>
        <p:txBody>
          <a:bodyPr vert="eaVert" wrap="square" lIns="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dirty="0"/>
              <a:t>BA</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57" name="直接箭头连接符 56">
            <a:extLst>
              <a:ext uri="{FF2B5EF4-FFF2-40B4-BE49-F238E27FC236}">
                <a16:creationId xmlns:a16="http://schemas.microsoft.com/office/drawing/2014/main" id="{63BE1769-8FCB-43E8-A1C6-CF182BC17ABB}"/>
              </a:ext>
            </a:extLst>
          </p:cNvPr>
          <p:cNvCxnSpPr/>
          <p:nvPr/>
        </p:nvCxnSpPr>
        <p:spPr bwMode="auto">
          <a:xfrm>
            <a:off x="6632429" y="3914771"/>
            <a:ext cx="0" cy="1980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8" name="矩形 57">
            <a:extLst>
              <a:ext uri="{FF2B5EF4-FFF2-40B4-BE49-F238E27FC236}">
                <a16:creationId xmlns:a16="http://schemas.microsoft.com/office/drawing/2014/main" id="{3E4CCE72-4ACC-4104-B10A-2DFCAB7562B9}"/>
              </a:ext>
            </a:extLst>
          </p:cNvPr>
          <p:cNvSpPr/>
          <p:nvPr/>
        </p:nvSpPr>
        <p:spPr>
          <a:xfrm>
            <a:off x="6583910" y="5153898"/>
            <a:ext cx="959890" cy="276999"/>
          </a:xfrm>
          <a:prstGeom prst="rect">
            <a:avLst/>
          </a:prstGeom>
        </p:spPr>
        <p:txBody>
          <a:bodyPr wrap="square">
            <a:spAutoFit/>
          </a:bodyPr>
          <a:lstStyle/>
          <a:p>
            <a:r>
              <a:rPr lang="en-US" altLang="zh-CN" dirty="0"/>
              <a:t>data</a:t>
            </a:r>
            <a:endParaRPr lang="zh-CN" altLang="en-US" dirty="0"/>
          </a:p>
        </p:txBody>
      </p:sp>
      <p:sp>
        <p:nvSpPr>
          <p:cNvPr id="64" name="矩形 63">
            <a:extLst>
              <a:ext uri="{FF2B5EF4-FFF2-40B4-BE49-F238E27FC236}">
                <a16:creationId xmlns:a16="http://schemas.microsoft.com/office/drawing/2014/main" id="{79355A8D-B97C-491A-AD7E-6BA659666AC0}"/>
              </a:ext>
            </a:extLst>
          </p:cNvPr>
          <p:cNvSpPr/>
          <p:nvPr/>
        </p:nvSpPr>
        <p:spPr bwMode="auto">
          <a:xfrm>
            <a:off x="7696200" y="5188550"/>
            <a:ext cx="347891" cy="707613"/>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eaVert" wrap="square" lIns="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dirty="0"/>
              <a:t>BA</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44" name="矩形 43">
            <a:extLst>
              <a:ext uri="{FF2B5EF4-FFF2-40B4-BE49-F238E27FC236}">
                <a16:creationId xmlns:a16="http://schemas.microsoft.com/office/drawing/2014/main" id="{65BEC25E-CFE5-4F53-A72B-E60EA51DC3FA}"/>
              </a:ext>
            </a:extLst>
          </p:cNvPr>
          <p:cNvSpPr/>
          <p:nvPr/>
        </p:nvSpPr>
        <p:spPr>
          <a:xfrm>
            <a:off x="1019039" y="3632027"/>
            <a:ext cx="504961" cy="276999"/>
          </a:xfrm>
          <a:prstGeom prst="rect">
            <a:avLst/>
          </a:prstGeom>
        </p:spPr>
        <p:txBody>
          <a:bodyPr wrap="square">
            <a:spAutoFit/>
          </a:bodyPr>
          <a:lstStyle/>
          <a:p>
            <a:r>
              <a:rPr lang="en-US" altLang="zh-CN" dirty="0"/>
              <a:t>…</a:t>
            </a:r>
            <a:endParaRPr lang="zh-CN" altLang="en-US" dirty="0"/>
          </a:p>
        </p:txBody>
      </p:sp>
      <p:sp>
        <p:nvSpPr>
          <p:cNvPr id="50" name="矩形 49">
            <a:extLst>
              <a:ext uri="{FF2B5EF4-FFF2-40B4-BE49-F238E27FC236}">
                <a16:creationId xmlns:a16="http://schemas.microsoft.com/office/drawing/2014/main" id="{E6CC064C-9426-4A16-B6C1-3F0BC6EBA234}"/>
              </a:ext>
            </a:extLst>
          </p:cNvPr>
          <p:cNvSpPr/>
          <p:nvPr/>
        </p:nvSpPr>
        <p:spPr bwMode="auto">
          <a:xfrm>
            <a:off x="3004909" y="5188550"/>
            <a:ext cx="347891" cy="707613"/>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eaVert" wrap="square" lIns="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dirty="0"/>
              <a:t>Ack</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54" name="矩形 53">
            <a:extLst>
              <a:ext uri="{FF2B5EF4-FFF2-40B4-BE49-F238E27FC236}">
                <a16:creationId xmlns:a16="http://schemas.microsoft.com/office/drawing/2014/main" id="{B806F839-017D-4ED9-927A-AE582D312360}"/>
              </a:ext>
            </a:extLst>
          </p:cNvPr>
          <p:cNvSpPr/>
          <p:nvPr/>
        </p:nvSpPr>
        <p:spPr bwMode="auto">
          <a:xfrm>
            <a:off x="3604198" y="3624064"/>
            <a:ext cx="1395774" cy="29085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itchFamily="18" charset="0"/>
              </a:rPr>
              <a:t>PPDU 2</a:t>
            </a: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59" name="矩形 58">
            <a:extLst>
              <a:ext uri="{FF2B5EF4-FFF2-40B4-BE49-F238E27FC236}">
                <a16:creationId xmlns:a16="http://schemas.microsoft.com/office/drawing/2014/main" id="{0FA8905C-B42D-42D9-97D3-C72083E174AA}"/>
              </a:ext>
            </a:extLst>
          </p:cNvPr>
          <p:cNvSpPr/>
          <p:nvPr/>
        </p:nvSpPr>
        <p:spPr bwMode="auto">
          <a:xfrm>
            <a:off x="5214709" y="4196996"/>
            <a:ext cx="347891" cy="707613"/>
          </a:xfrm>
          <a:prstGeom prst="rect">
            <a:avLst/>
          </a:prstGeom>
          <a:noFill/>
          <a:ln w="12700" cap="flat" cmpd="sng" algn="ctr">
            <a:solidFill>
              <a:schemeClr val="tx1"/>
            </a:solidFill>
            <a:prstDash val="solid"/>
            <a:round/>
            <a:headEnd type="none" w="sm" len="sm"/>
            <a:tailEnd type="none" w="sm" len="sm"/>
          </a:ln>
          <a:effectLst/>
        </p:spPr>
        <p:txBody>
          <a:bodyPr vert="eaVert" wrap="square" lIns="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dirty="0"/>
              <a:t>BA</a:t>
            </a:r>
            <a:endParaRPr kumimoji="0" lang="zh-CN" altLang="en-US" sz="1200" b="0" i="0" u="none" strike="noStrike" cap="none" normalizeH="0" baseline="0" dirty="0">
              <a:ln>
                <a:noFill/>
              </a:ln>
              <a:solidFill>
                <a:schemeClr val="tx1"/>
              </a:solidFill>
              <a:effectLst/>
              <a:latin typeface="Times New Roman" pitchFamily="18" charset="0"/>
            </a:endParaRPr>
          </a:p>
        </p:txBody>
      </p:sp>
      <p:cxnSp>
        <p:nvCxnSpPr>
          <p:cNvPr id="60" name="直接箭头连接符 59">
            <a:extLst>
              <a:ext uri="{FF2B5EF4-FFF2-40B4-BE49-F238E27FC236}">
                <a16:creationId xmlns:a16="http://schemas.microsoft.com/office/drawing/2014/main" id="{662B654E-5E4A-43A8-B697-79979B4EB019}"/>
              </a:ext>
            </a:extLst>
          </p:cNvPr>
          <p:cNvCxnSpPr/>
          <p:nvPr/>
        </p:nvCxnSpPr>
        <p:spPr bwMode="auto">
          <a:xfrm>
            <a:off x="4373256" y="3922734"/>
            <a:ext cx="0" cy="97456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1" name="矩形 60">
            <a:extLst>
              <a:ext uri="{FF2B5EF4-FFF2-40B4-BE49-F238E27FC236}">
                <a16:creationId xmlns:a16="http://schemas.microsoft.com/office/drawing/2014/main" id="{5903173B-9E3B-4E90-8B43-8F757DD59E20}"/>
              </a:ext>
            </a:extLst>
          </p:cNvPr>
          <p:cNvSpPr/>
          <p:nvPr/>
        </p:nvSpPr>
        <p:spPr>
          <a:xfrm>
            <a:off x="4295639" y="4318685"/>
            <a:ext cx="504961" cy="276999"/>
          </a:xfrm>
          <a:prstGeom prst="rect">
            <a:avLst/>
          </a:prstGeom>
        </p:spPr>
        <p:txBody>
          <a:bodyPr wrap="square">
            <a:spAutoFit/>
          </a:bodyPr>
          <a:lstStyle/>
          <a:p>
            <a:r>
              <a:rPr lang="en-US" altLang="zh-CN" dirty="0"/>
              <a:t>data</a:t>
            </a:r>
            <a:endParaRPr lang="zh-CN" altLang="en-US" dirty="0"/>
          </a:p>
        </p:txBody>
      </p:sp>
      <p:sp>
        <p:nvSpPr>
          <p:cNvPr id="62" name="矩形 61">
            <a:extLst>
              <a:ext uri="{FF2B5EF4-FFF2-40B4-BE49-F238E27FC236}">
                <a16:creationId xmlns:a16="http://schemas.microsoft.com/office/drawing/2014/main" id="{076ADF25-EF1B-42DC-863B-99A4AF08DDDD}"/>
              </a:ext>
            </a:extLst>
          </p:cNvPr>
          <p:cNvSpPr/>
          <p:nvPr/>
        </p:nvSpPr>
        <p:spPr>
          <a:xfrm>
            <a:off x="340257" y="3573437"/>
            <a:ext cx="389850" cy="276999"/>
          </a:xfrm>
          <a:prstGeom prst="rect">
            <a:avLst/>
          </a:prstGeom>
        </p:spPr>
        <p:txBody>
          <a:bodyPr wrap="none">
            <a:spAutoFit/>
          </a:bodyPr>
          <a:lstStyle/>
          <a:p>
            <a:r>
              <a:rPr lang="en-US" altLang="zh-CN" b="1" dirty="0"/>
              <a:t>AP</a:t>
            </a:r>
            <a:endParaRPr lang="zh-CN" altLang="en-US" b="1" dirty="0"/>
          </a:p>
        </p:txBody>
      </p:sp>
      <p:sp>
        <p:nvSpPr>
          <p:cNvPr id="65" name="矩形 64">
            <a:extLst>
              <a:ext uri="{FF2B5EF4-FFF2-40B4-BE49-F238E27FC236}">
                <a16:creationId xmlns:a16="http://schemas.microsoft.com/office/drawing/2014/main" id="{0DF21059-C3F2-492C-88D9-0699BBD821FC}"/>
              </a:ext>
            </a:extLst>
          </p:cNvPr>
          <p:cNvSpPr/>
          <p:nvPr/>
        </p:nvSpPr>
        <p:spPr>
          <a:xfrm>
            <a:off x="260652" y="4577938"/>
            <a:ext cx="548355" cy="276999"/>
          </a:xfrm>
          <a:prstGeom prst="rect">
            <a:avLst/>
          </a:prstGeom>
        </p:spPr>
        <p:txBody>
          <a:bodyPr wrap="none">
            <a:spAutoFit/>
          </a:bodyPr>
          <a:lstStyle/>
          <a:p>
            <a:r>
              <a:rPr lang="en-US" altLang="zh-CN" b="1" dirty="0"/>
              <a:t>STA1</a:t>
            </a:r>
            <a:endParaRPr lang="zh-CN" altLang="en-US" b="1" dirty="0"/>
          </a:p>
        </p:txBody>
      </p:sp>
      <p:sp>
        <p:nvSpPr>
          <p:cNvPr id="66" name="矩形 65">
            <a:extLst>
              <a:ext uri="{FF2B5EF4-FFF2-40B4-BE49-F238E27FC236}">
                <a16:creationId xmlns:a16="http://schemas.microsoft.com/office/drawing/2014/main" id="{5A9E338D-A2FF-446F-A1A7-B8ADC13151CD}"/>
              </a:ext>
            </a:extLst>
          </p:cNvPr>
          <p:cNvSpPr/>
          <p:nvPr/>
        </p:nvSpPr>
        <p:spPr>
          <a:xfrm>
            <a:off x="8371" y="5397772"/>
            <a:ext cx="1044004" cy="461665"/>
          </a:xfrm>
          <a:prstGeom prst="rect">
            <a:avLst/>
          </a:prstGeom>
        </p:spPr>
        <p:txBody>
          <a:bodyPr wrap="none">
            <a:spAutoFit/>
          </a:bodyPr>
          <a:lstStyle/>
          <a:p>
            <a:pPr algn="ctr"/>
            <a:r>
              <a:rPr lang="en-US" altLang="zh-CN" b="1" dirty="0">
                <a:solidFill>
                  <a:srgbClr val="0000FF"/>
                </a:solidFill>
              </a:rPr>
              <a:t>STA2</a:t>
            </a:r>
          </a:p>
          <a:p>
            <a:pPr algn="ctr"/>
            <a:r>
              <a:rPr lang="en-US" altLang="zh-CN" b="1" dirty="0">
                <a:solidFill>
                  <a:srgbClr val="0000FF"/>
                </a:solidFill>
              </a:rPr>
              <a:t>(Target STA)</a:t>
            </a:r>
            <a:endParaRPr lang="zh-CN" altLang="en-US" b="1" dirty="0">
              <a:solidFill>
                <a:srgbClr val="0000FF"/>
              </a:solidFill>
            </a:endParaRPr>
          </a:p>
        </p:txBody>
      </p:sp>
      <p:cxnSp>
        <p:nvCxnSpPr>
          <p:cNvPr id="42" name="直接箭头连接符 41">
            <a:extLst>
              <a:ext uri="{FF2B5EF4-FFF2-40B4-BE49-F238E27FC236}">
                <a16:creationId xmlns:a16="http://schemas.microsoft.com/office/drawing/2014/main" id="{5FEEB14D-8BDD-4741-A3B5-DAFE86A47D0F}"/>
              </a:ext>
            </a:extLst>
          </p:cNvPr>
          <p:cNvCxnSpPr>
            <a:cxnSpLocks/>
          </p:cNvCxnSpPr>
          <p:nvPr/>
        </p:nvCxnSpPr>
        <p:spPr bwMode="auto">
          <a:xfrm>
            <a:off x="3340839" y="5730242"/>
            <a:ext cx="2124000"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43" name="矩形 42">
            <a:extLst>
              <a:ext uri="{FF2B5EF4-FFF2-40B4-BE49-F238E27FC236}">
                <a16:creationId xmlns:a16="http://schemas.microsoft.com/office/drawing/2014/main" id="{2E180FE3-2BDC-4950-ACB6-9A888B91C1D5}"/>
              </a:ext>
            </a:extLst>
          </p:cNvPr>
          <p:cNvSpPr/>
          <p:nvPr/>
        </p:nvSpPr>
        <p:spPr>
          <a:xfrm>
            <a:off x="4133186" y="5575862"/>
            <a:ext cx="504961" cy="276999"/>
          </a:xfrm>
          <a:prstGeom prst="rect">
            <a:avLst/>
          </a:prstGeom>
          <a:solidFill>
            <a:schemeClr val="bg1"/>
          </a:solidFill>
        </p:spPr>
        <p:txBody>
          <a:bodyPr wrap="square">
            <a:spAutoFit/>
          </a:bodyPr>
          <a:lstStyle/>
          <a:p>
            <a:pPr algn="ctr"/>
            <a:r>
              <a:rPr lang="en-US" altLang="zh-CN" b="1" dirty="0">
                <a:solidFill>
                  <a:srgbClr val="FF0000"/>
                </a:solidFill>
              </a:rPr>
              <a:t>T0</a:t>
            </a:r>
            <a:endParaRPr lang="zh-CN" altLang="en-US" b="1" dirty="0">
              <a:solidFill>
                <a:srgbClr val="FF0000"/>
              </a:solidFill>
            </a:endParaRPr>
          </a:p>
        </p:txBody>
      </p:sp>
    </p:spTree>
    <p:extLst>
      <p:ext uri="{BB962C8B-B14F-4D97-AF65-F5344CB8AC3E}">
        <p14:creationId xmlns:p14="http://schemas.microsoft.com/office/powerpoint/2010/main" val="1821370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685800" y="1655805"/>
            <a:ext cx="7772400" cy="4343400"/>
          </a:xfrm>
        </p:spPr>
        <p:txBody>
          <a:bodyPr/>
          <a:lstStyle/>
          <a:p>
            <a:pPr algn="just"/>
            <a:r>
              <a:rPr lang="en-US" altLang="zh-CN" sz="1800" dirty="0"/>
              <a:t>In this contribution, we propose an inter-PPDU LPL scheme to simultaneously reduce power consumption and signaling overhead. </a:t>
            </a:r>
          </a:p>
          <a:p>
            <a:pPr lvl="1" algn="just"/>
            <a:r>
              <a:rPr lang="en-US" altLang="zh-CN" sz="1600" dirty="0"/>
              <a:t>One initial PPDU (i.e., notification PPDU)</a:t>
            </a:r>
            <a:r>
              <a:rPr lang="zh-CN" altLang="en-US" sz="1600" dirty="0"/>
              <a:t> </a:t>
            </a:r>
            <a:r>
              <a:rPr lang="en-US" altLang="zh-CN" sz="1600" dirty="0"/>
              <a:t>is used to wake up the target STA.</a:t>
            </a:r>
          </a:p>
          <a:p>
            <a:pPr lvl="1" algn="just"/>
            <a:r>
              <a:rPr lang="en-US" altLang="zh-CN" sz="1600" dirty="0"/>
              <a:t>The subsequent PPDUs (i.e., data PPDU)</a:t>
            </a:r>
            <a:r>
              <a:rPr lang="zh-CN" altLang="en-US" sz="1600" dirty="0"/>
              <a:t> </a:t>
            </a:r>
            <a:r>
              <a:rPr lang="en-US" altLang="zh-CN" sz="1600" dirty="0"/>
              <a:t>deliver the data of the target STA.</a:t>
            </a:r>
          </a:p>
          <a:p>
            <a:pPr lvl="1" algn="just"/>
            <a:r>
              <a:rPr lang="en-US" altLang="zh-CN" sz="1600" dirty="0"/>
              <a:t>The interval between the notification PPDU and the first data PPDU provides a sufficient duration for changing PHY parameters/capabilities.</a:t>
            </a:r>
          </a:p>
          <a:p>
            <a:pPr algn="just"/>
            <a:r>
              <a:rPr lang="en-US" altLang="zh-CN" sz="1800" dirty="0"/>
              <a:t>In an alternative inter-PPDU LPL scheme, the target STA can respond to the notification PPDU. After sending the notification PPDU, AP continues to send data of other STAs, instead of waiting for the target STA. </a:t>
            </a:r>
          </a:p>
        </p:txBody>
      </p:sp>
      <p:sp>
        <p:nvSpPr>
          <p:cNvPr id="4" name="日期占位符 3"/>
          <p:cNvSpPr>
            <a:spLocks noGrp="1"/>
          </p:cNvSpPr>
          <p:nvPr>
            <p:ph type="dt" sz="half" idx="4294967295"/>
          </p:nvPr>
        </p:nvSpPr>
        <p:spPr>
          <a:xfrm>
            <a:off x="696913" y="332601"/>
            <a:ext cx="878446" cy="276999"/>
          </a:xfrm>
          <a:prstGeom prst="rect">
            <a:avLst/>
          </a:prstGeom>
        </p:spPr>
        <p:txBody>
          <a:bodyPr/>
          <a:lstStyle/>
          <a:p>
            <a:pPr>
              <a:defRPr/>
            </a:pPr>
            <a:r>
              <a:rPr lang="en-US" altLang="zh-CN" dirty="0"/>
              <a:t>Sep 2023</a:t>
            </a:r>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7</a:t>
            </a:fld>
            <a:endParaRPr lang="en-US" altLang="ko-KR" dirty="0"/>
          </a:p>
        </p:txBody>
      </p:sp>
    </p:spTree>
    <p:extLst>
      <p:ext uri="{BB962C8B-B14F-4D97-AF65-F5344CB8AC3E}">
        <p14:creationId xmlns:p14="http://schemas.microsoft.com/office/powerpoint/2010/main" val="1259083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685800" y="1524000"/>
            <a:ext cx="7772400" cy="4343400"/>
          </a:xfrm>
        </p:spPr>
        <p:txBody>
          <a:bodyPr/>
          <a:lstStyle/>
          <a:p>
            <a:pPr marL="0" indent="0" algn="just">
              <a:buNone/>
            </a:pPr>
            <a:r>
              <a:rPr lang="en-US" altLang="zh-CN" sz="1800" dirty="0"/>
              <a:t>[1] 11-23/0480r3, UHR proposed PAR</a:t>
            </a:r>
          </a:p>
          <a:p>
            <a:pPr marL="0" indent="0" algn="just">
              <a:buNone/>
            </a:pPr>
            <a:r>
              <a:rPr lang="en-US" altLang="zh-CN" sz="1800" dirty="0"/>
              <a:t>[2] 11-22/1414r1, Low power listening mode</a:t>
            </a:r>
          </a:p>
          <a:p>
            <a:pPr marL="0" indent="0" algn="just">
              <a:buNone/>
            </a:pPr>
            <a:r>
              <a:rPr lang="en-US" altLang="zh-CN" sz="1800" dirty="0"/>
              <a:t>[3] 11-22/1841r0, Follow up on the low power listening mode</a:t>
            </a:r>
          </a:p>
          <a:p>
            <a:pPr marL="0" indent="0" algn="just">
              <a:buNone/>
            </a:pPr>
            <a:r>
              <a:rPr lang="en-US" altLang="zh-CN" sz="1800" dirty="0"/>
              <a:t>[4] 11-23/1100r0, Low power and long range preamble</a:t>
            </a:r>
          </a:p>
        </p:txBody>
      </p:sp>
      <p:sp>
        <p:nvSpPr>
          <p:cNvPr id="4" name="日期占位符 3"/>
          <p:cNvSpPr>
            <a:spLocks noGrp="1"/>
          </p:cNvSpPr>
          <p:nvPr>
            <p:ph type="dt" sz="half" idx="4294967295"/>
          </p:nvPr>
        </p:nvSpPr>
        <p:spPr>
          <a:xfrm>
            <a:off x="696913" y="332601"/>
            <a:ext cx="878446" cy="276999"/>
          </a:xfrm>
          <a:prstGeom prst="rect">
            <a:avLst/>
          </a:prstGeom>
        </p:spPr>
        <p:txBody>
          <a:bodyPr/>
          <a:lstStyle/>
          <a:p>
            <a:pPr>
              <a:defRPr/>
            </a:pPr>
            <a:r>
              <a:rPr lang="en-US" altLang="zh-CN" dirty="0"/>
              <a:t>Sep 2023</a:t>
            </a:r>
          </a:p>
        </p:txBody>
      </p:sp>
      <p:sp>
        <p:nvSpPr>
          <p:cNvPr id="6" name="灯片编号占位符 5"/>
          <p:cNvSpPr>
            <a:spLocks noGrp="1"/>
          </p:cNvSpPr>
          <p:nvPr>
            <p:ph type="sldNum" sz="quarter" idx="12"/>
          </p:nvPr>
        </p:nvSpPr>
        <p:spPr/>
        <p:txBody>
          <a:bodyPr/>
          <a:lstStyle/>
          <a:p>
            <a:r>
              <a:rPr lang="en-US" altLang="ko-KR" dirty="0"/>
              <a:t>Slide </a:t>
            </a:r>
            <a:fld id="{E792CD62-9AAA-4B66-A216-7F1F565D5B47}" type="slidenum">
              <a:rPr lang="en-US" altLang="ko-KR" smtClean="0"/>
              <a:pPr/>
              <a:t>8</a:t>
            </a:fld>
            <a:endParaRPr lang="en-US" altLang="ko-KR" dirty="0"/>
          </a:p>
        </p:txBody>
      </p:sp>
    </p:spTree>
    <p:extLst>
      <p:ext uri="{BB962C8B-B14F-4D97-AF65-F5344CB8AC3E}">
        <p14:creationId xmlns:p14="http://schemas.microsoft.com/office/powerpoint/2010/main" val="37117620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272116</TotalTime>
  <Words>1132</Words>
  <Application>Microsoft Office PowerPoint</Application>
  <PresentationFormat>全屏显示(4:3)</PresentationFormat>
  <Paragraphs>172</Paragraphs>
  <Slides>8</Slides>
  <Notes>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 Unicode MS</vt:lpstr>
      <vt:lpstr>굴림</vt:lpstr>
      <vt:lpstr>굴림</vt:lpstr>
      <vt:lpstr>MS Gothic</vt:lpstr>
      <vt:lpstr>宋体</vt:lpstr>
      <vt:lpstr>Arial</vt:lpstr>
      <vt:lpstr>Times New Roman</vt:lpstr>
      <vt:lpstr>802-11-Submission</vt:lpstr>
      <vt:lpstr>Inter-PPDU Low Power Listening Scheme</vt:lpstr>
      <vt:lpstr>PowerPoint 演示文稿</vt:lpstr>
      <vt:lpstr>PowerPoint 演示文稿</vt:lpstr>
      <vt:lpstr>Inter-PPDU LPL Scheme (1/2)</vt:lpstr>
      <vt:lpstr>Inter-PPDU LPL Scheme (2/2)</vt:lpstr>
      <vt:lpstr>Alternative Inter-PPDU LPL Scheme</vt:lpstr>
      <vt:lpstr>Summary</vt:lpstr>
      <vt:lpstr>Reference</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Ross Jian Yu</dc:creator>
  <cp:lastModifiedBy>mayunsi</cp:lastModifiedBy>
  <cp:revision>4126</cp:revision>
  <cp:lastPrinted>2016-07-18T07:45:05Z</cp:lastPrinted>
  <dcterms:created xsi:type="dcterms:W3CDTF">2007-05-21T21:00:37Z</dcterms:created>
  <dcterms:modified xsi:type="dcterms:W3CDTF">2023-11-08T11:36:57Z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(3)rH2Lukve28YRaNXlGYH/oMmjlC1WayP6ZA54Z/LIBDVYntiSEEiwWiIMCwaNZ3iUuy8N2S65
SO7O4jQtEPfNNuV53FDmApF5JK8lr3los2pRix87JF+wEtQh3qGQsjNKa4KG9VcMeEGmEd0m
8v2L1FzEvJm7c/njglLt5pFW6SRe/CtvnjAraJ28WcX0dByk+HehYLLp7yQHGes/UNIrUNxT
mwjscY45uDptq6ODMN</vt:lpwstr>
  </property>
  <property fmtid="{D5CDD505-2E9C-101B-9397-08002B2CF9AE}" pid="3" name="_2015_ms_pID_7253431">
    <vt:lpwstr>885goMio7SteAJByZAuWM7w7CZJhTnb47MvLzgNJc1tcaPAdaPy+bG
xQia1KCw7litD2Uqg/3BLT0zT8T2i7qDta/2A5uTkqvm/mxSN4SPHsq62kKeXnWc3LLt47ir
ehsanf7n8miiQZQXSm6Gff7+zyQX4iKDhZmMPBQWtMLr7jz3PtdxnDSoFCtGVko7sqBpv3+7
GTz5zr7FCbnOIbgZtDu7ZwPO3pits7CowBr+</vt:lpwstr>
  </property>
  <property fmtid="{D5CDD505-2E9C-101B-9397-08002B2CF9AE}" pid="4" name="_2015_ms_pID_7253432">
    <vt:lpwstr>SeAvP7FrtA+fDzldLbrvOJQ=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1698024393</vt:lpwstr>
  </property>
</Properties>
</file>