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84" r:id="rId4"/>
    <p:sldId id="478" r:id="rId5"/>
    <p:sldId id="485" r:id="rId6"/>
    <p:sldId id="488" r:id="rId7"/>
    <p:sldId id="489" r:id="rId8"/>
    <p:sldId id="491" r:id="rId9"/>
    <p:sldId id="490" r:id="rId10"/>
    <p:sldId id="487" r:id="rId11"/>
    <p:sldId id="492" r:id="rId12"/>
    <p:sldId id="493" r:id="rId13"/>
    <p:sldId id="495" r:id="rId14"/>
    <p:sldId id="49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1/17/2024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1/17/2024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1/17/2024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1/17/2024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1/17/2024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1/17/2024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1/17/2024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1/17/2024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1/17/2024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1/17/2024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1/17/2024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1/17/2024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1/17/2024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1/17/2024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1/17/2024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1/17/2024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632-01-0uhr-smooth-roaming-follow-up.pptx" TargetMode="External"/><Relationship Id="rId2" Type="http://schemas.openxmlformats.org/officeDocument/2006/relationships/hyperlink" Target="https://mentor.ieee.org/802.11/dcn/23/11-23-0170-00-0uhr-smooth-roaming-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Smooth Roaming Follow Up: Procedure and Signalling</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11/10/2023</a:t>
            </a:r>
          </a:p>
        </p:txBody>
      </p:sp>
      <p:graphicFrame>
        <p:nvGraphicFramePr>
          <p:cNvPr id="6" name="Table 5"/>
          <p:cNvGraphicFramePr>
            <a:graphicFrameLocks noGrp="1"/>
          </p:cNvGraphicFramePr>
          <p:nvPr>
            <p:extLst>
              <p:ext uri="{D42A27DB-BD31-4B8C-83A1-F6EECF244321}">
                <p14:modId xmlns:p14="http://schemas.microsoft.com/office/powerpoint/2010/main" val="1112325095"/>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Negotiation of Roaming from One Serving AP MLD to Another Serving AP MLD</a:t>
            </a:r>
            <a:endParaRPr lang="en-US" sz="2800" b="0" dirty="0"/>
          </a:p>
        </p:txBody>
      </p:sp>
      <p:sp>
        <p:nvSpPr>
          <p:cNvPr id="3" name="Content Placeholder 2"/>
          <p:cNvSpPr>
            <a:spLocks noGrp="1"/>
          </p:cNvSpPr>
          <p:nvPr>
            <p:ph idx="1"/>
          </p:nvPr>
        </p:nvSpPr>
        <p:spPr>
          <a:xfrm>
            <a:off x="0" y="1447800"/>
            <a:ext cx="9144000" cy="3581400"/>
          </a:xfrm>
        </p:spPr>
        <p:txBody>
          <a:bodyPr/>
          <a:lstStyle/>
          <a:p>
            <a:r>
              <a:rPr lang="en-US" sz="2000" dirty="0"/>
              <a:t>Through Link Reconfiguration Request/Response, a non-AP MLD roams from the current serving AP MLD to the new serving AP MLD, i.e. deleting the links of the current serving AP MLD and adding the links of the new serving AP MLD.</a:t>
            </a:r>
          </a:p>
          <a:p>
            <a:pPr lvl="1"/>
            <a:r>
              <a:rPr lang="en-US" dirty="0"/>
              <a:t>The Reconfiguration Multi-Link element in Link Reconfiguration Request indicates the new serving AP MLD and the links being set up.</a:t>
            </a:r>
          </a:p>
          <a:p>
            <a:pPr lvl="1"/>
            <a:r>
              <a:rPr lang="en-US" dirty="0"/>
              <a:t>After the reception of the Link Reconfiguration Response where the serving AP MLD switch is accepted, the future serving AP MLD’s frame exchange context with the non-AP MLD is ready. The frame exchange context in the current serving AP MLD is cancelled( not be used for frame exchanges any more) for MLD level roaming. </a:t>
            </a:r>
          </a:p>
          <a:p>
            <a:pPr lvl="1"/>
            <a:endParaRPr lang="en-US" sz="1600"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924939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Negotiation of Roaming from One Serving AP MLD to Another Serving AP MLD</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800" dirty="0"/>
              <a:t>Links for transmitting Link Reconfiguration Request/Response </a:t>
            </a:r>
          </a:p>
          <a:p>
            <a:pPr lvl="1"/>
            <a:r>
              <a:rPr lang="en-US" sz="1800" dirty="0"/>
              <a:t>Option 1: the Link Reconfiguration Request/Response are transmitted through the current serving AP MLD to the roaming AP MLD.</a:t>
            </a:r>
          </a:p>
          <a:p>
            <a:pPr lvl="1"/>
            <a:r>
              <a:rPr lang="en-US" sz="1800" dirty="0"/>
              <a:t>Option 2: the Link Reconfiguration Request/Response are transmitted through the future serving AP MLD to the roaming AP MLD.</a:t>
            </a:r>
          </a:p>
          <a:p>
            <a:pPr lvl="1"/>
            <a:r>
              <a:rPr lang="en-US" sz="1800" dirty="0"/>
              <a:t>Option 3: the Link Reconfiguration Request is transmitted through the current serving AP MLD to the roaming AP MLD, and the Link Reconfiguration Response is transmitted through the current or the future serving AP MLD to the roaming AP MLD</a:t>
            </a:r>
          </a:p>
          <a:p>
            <a:r>
              <a:rPr lang="en-US" sz="1800" dirty="0"/>
              <a:t>If the AP affiliated with current serving AP MLD is used as the receiver/transmitter of the Link Reconfiguration Request/Response, all the STAs of the non-AP MLD are in power save mode with the future serving AP MLD after the serving AP MLD switch.  </a:t>
            </a:r>
          </a:p>
          <a:p>
            <a:r>
              <a:rPr lang="en-US" sz="1800" dirty="0"/>
              <a:t>The Link Reconfiguration Request/Response can do the TWT negotiation, TID-to-Link mapping negotiation, BA agreement negotiation, EPCS enablement etc. with the future serving AP MLD.</a:t>
            </a:r>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031466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Summary</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600" dirty="0"/>
              <a:t>We propose:</a:t>
            </a:r>
          </a:p>
          <a:p>
            <a:pPr lvl="1"/>
            <a:r>
              <a:rPr lang="en-US" sz="1600" dirty="0"/>
              <a:t>The MLD roaming includes link level roaming and MLD level roaming</a:t>
            </a:r>
          </a:p>
          <a:p>
            <a:pPr lvl="2"/>
            <a:r>
              <a:rPr lang="en-US" sz="1600" dirty="0"/>
              <a:t>The multiple serving AP MLD mode through link level roaming is a transient mode and is only used during the roaming procedure for smooth roaming.</a:t>
            </a:r>
          </a:p>
          <a:p>
            <a:pPr lvl="1"/>
            <a:r>
              <a:rPr lang="en-US" sz="1600" dirty="0"/>
              <a:t>A non-AP MLD has one serving AP MLD at any time when the roaming is not executed.</a:t>
            </a:r>
          </a:p>
          <a:p>
            <a:pPr lvl="1"/>
            <a:r>
              <a:rPr lang="en-US" sz="1600" dirty="0"/>
              <a:t>The new ML element or the update Basic ML element is used to announce the roaming AP MLD.</a:t>
            </a:r>
          </a:p>
          <a:p>
            <a:pPr lvl="2"/>
            <a:r>
              <a:rPr lang="en-US" sz="1600" dirty="0"/>
              <a:t>The new ML element is preferable.</a:t>
            </a:r>
          </a:p>
          <a:p>
            <a:pPr lvl="1"/>
            <a:r>
              <a:rPr lang="en-US" sz="1600" dirty="0"/>
              <a:t>The updated BTM procedure is used to acquire the neighbor AP MLD’s information.</a:t>
            </a:r>
          </a:p>
          <a:p>
            <a:pPr lvl="1"/>
            <a:r>
              <a:rPr lang="en-US" sz="1600" dirty="0"/>
              <a:t>The update MLD reconfiguration procedure is used to do the MLD roaming.	  </a:t>
            </a:r>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55165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Reference</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800" dirty="0"/>
              <a:t>[1] </a:t>
            </a:r>
            <a:r>
              <a:rPr lang="en-US" sz="1800" dirty="0">
                <a:hlinkClick r:id="rId2"/>
              </a:rPr>
              <a:t>https://mentor.ieee.org/802.11/dcn/23/11-23-0170-00-0uhr-smooth-roaming-discussion.pptx</a:t>
            </a:r>
            <a:endParaRPr lang="en-US" sz="1800" dirty="0"/>
          </a:p>
          <a:p>
            <a:r>
              <a:rPr lang="en-US" sz="1800" dirty="0"/>
              <a:t>[2] </a:t>
            </a:r>
            <a:r>
              <a:rPr lang="en-US" sz="1800" dirty="0">
                <a:hlinkClick r:id="rId3"/>
              </a:rPr>
              <a:t>https://mentor.ieee.org/802.11/dcn/23/11-23-0632-01-0uhr-smooth-roaming-follow-up.pptx</a:t>
            </a:r>
            <a:endParaRPr lang="en-US" sz="1800" dirty="0"/>
          </a:p>
          <a:p>
            <a:endParaRPr lang="en-US" sz="1800" dirty="0"/>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402411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41" y="470177"/>
            <a:ext cx="9144000" cy="762000"/>
          </a:xfrm>
        </p:spPr>
        <p:txBody>
          <a:bodyPr/>
          <a:lstStyle/>
          <a:p>
            <a:r>
              <a:rPr lang="en-US" sz="3200" dirty="0"/>
              <a:t>Recap: </a:t>
            </a:r>
            <a:r>
              <a:rPr lang="en-US" dirty="0"/>
              <a:t>Smooth Roaming</a:t>
            </a:r>
            <a:r>
              <a:rPr lang="en-US" baseline="30000" dirty="0"/>
              <a:t>[1],[2]</a:t>
            </a:r>
            <a:endParaRPr lang="en-US" b="0" baseline="30000" dirty="0"/>
          </a:p>
        </p:txBody>
      </p:sp>
      <p:sp>
        <p:nvSpPr>
          <p:cNvPr id="3" name="Content Placeholder 2"/>
          <p:cNvSpPr>
            <a:spLocks noGrp="1"/>
          </p:cNvSpPr>
          <p:nvPr>
            <p:ph idx="1"/>
          </p:nvPr>
        </p:nvSpPr>
        <p:spPr>
          <a:xfrm>
            <a:off x="35141" y="1114993"/>
            <a:ext cx="9144000" cy="2115681"/>
          </a:xfrm>
        </p:spPr>
        <p:txBody>
          <a:bodyPr/>
          <a:lstStyle/>
          <a:p>
            <a:r>
              <a:rPr lang="en-US" sz="1400" dirty="0"/>
              <a:t>A roaming AP MLD includes multiple distributed AP MLDs.</a:t>
            </a:r>
          </a:p>
          <a:p>
            <a:pPr lvl="1"/>
            <a:r>
              <a:rPr lang="en-US" sz="1400" dirty="0"/>
              <a:t>The MLD level functionalities are separated in AP MLD level and roaming AP MLD level.</a:t>
            </a:r>
          </a:p>
          <a:p>
            <a:pPr lvl="1"/>
            <a:r>
              <a:rPr lang="en-US" sz="1400" dirty="0"/>
              <a:t>The roaming AP MLD is not visible to non-UHR non-AP MLDs.</a:t>
            </a:r>
          </a:p>
          <a:p>
            <a:r>
              <a:rPr lang="en-US" sz="1400" dirty="0"/>
              <a:t>The roaming within a roaming AP MLD from one affiliated AP MLD of the roaming AP MLD to another affiliated AP MLD of the roaming AP MLD doesn’t need the reassociation, key renegotiation. </a:t>
            </a:r>
          </a:p>
          <a:p>
            <a:r>
              <a:rPr lang="en-US" sz="1400" dirty="0"/>
              <a:t>The Link level roaming and MLD level roaming are allowed</a:t>
            </a:r>
          </a:p>
          <a:p>
            <a:pPr lvl="1"/>
            <a:r>
              <a:rPr lang="en-US" sz="1000" dirty="0"/>
              <a:t>The multiple serving AP MLD mode through link level roaming is a transient mode and is only used during the roaming procedure for smooth roaming.</a:t>
            </a:r>
            <a:endParaRPr lang="en-US" sz="1400" dirty="0"/>
          </a:p>
          <a:p>
            <a:r>
              <a:rPr lang="en-US" sz="1400" dirty="0"/>
              <a:t>This presentation discuss the messages and procedure used for the smooth roaming within a roaming AP MLD.</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187224F8-3ACC-D62E-818A-3F0F88112A57}"/>
              </a:ext>
            </a:extLst>
          </p:cNvPr>
          <p:cNvSpPr/>
          <p:nvPr/>
        </p:nvSpPr>
        <p:spPr>
          <a:xfrm>
            <a:off x="90266" y="428798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D681F8DC-A351-CAA5-7272-09107172D043}"/>
              </a:ext>
            </a:extLst>
          </p:cNvPr>
          <p:cNvSpPr txBox="1"/>
          <p:nvPr/>
        </p:nvSpPr>
        <p:spPr>
          <a:xfrm>
            <a:off x="229477" y="407583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 name="TextBox 8">
            <a:extLst>
              <a:ext uri="{FF2B5EF4-FFF2-40B4-BE49-F238E27FC236}">
                <a16:creationId xmlns:a16="http://schemas.microsoft.com/office/drawing/2014/main" id="{03E3CE1F-DE38-5610-9963-76A6FC1D66DA}"/>
              </a:ext>
            </a:extLst>
          </p:cNvPr>
          <p:cNvSpPr txBox="1"/>
          <p:nvPr/>
        </p:nvSpPr>
        <p:spPr>
          <a:xfrm>
            <a:off x="69863" y="4322833"/>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D4CE6693-8355-C810-06F2-C635C516A74A}"/>
              </a:ext>
            </a:extLst>
          </p:cNvPr>
          <p:cNvSpPr/>
          <p:nvPr/>
        </p:nvSpPr>
        <p:spPr>
          <a:xfrm>
            <a:off x="325520" y="457618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9C22A0-20EF-53B5-41B3-94BD29A30B04}"/>
              </a:ext>
            </a:extLst>
          </p:cNvPr>
          <p:cNvSpPr txBox="1"/>
          <p:nvPr/>
        </p:nvSpPr>
        <p:spPr>
          <a:xfrm>
            <a:off x="199875" y="4885369"/>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C425F963-09BB-0A3D-6BCD-CBC34A6808A4}"/>
              </a:ext>
            </a:extLst>
          </p:cNvPr>
          <p:cNvSpPr/>
          <p:nvPr/>
        </p:nvSpPr>
        <p:spPr>
          <a:xfrm>
            <a:off x="699432" y="457618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93C7744-EFA1-DD18-C84A-D378799A85B5}"/>
              </a:ext>
            </a:extLst>
          </p:cNvPr>
          <p:cNvSpPr txBox="1"/>
          <p:nvPr/>
        </p:nvSpPr>
        <p:spPr>
          <a:xfrm>
            <a:off x="595691" y="4887366"/>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432865D0-90AB-7003-E4DC-15CED6BC3D68}"/>
              </a:ext>
            </a:extLst>
          </p:cNvPr>
          <p:cNvSpPr/>
          <p:nvPr/>
        </p:nvSpPr>
        <p:spPr>
          <a:xfrm>
            <a:off x="1556276" y="425314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AB04F612-F76C-D245-890B-49640CBD2485}"/>
              </a:ext>
            </a:extLst>
          </p:cNvPr>
          <p:cNvSpPr txBox="1"/>
          <p:nvPr/>
        </p:nvSpPr>
        <p:spPr>
          <a:xfrm>
            <a:off x="1695487" y="4040987"/>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6" name="TextBox 15">
            <a:extLst>
              <a:ext uri="{FF2B5EF4-FFF2-40B4-BE49-F238E27FC236}">
                <a16:creationId xmlns:a16="http://schemas.microsoft.com/office/drawing/2014/main" id="{2FE91576-5A7C-D2EB-18E3-C920DCE79EA9}"/>
              </a:ext>
            </a:extLst>
          </p:cNvPr>
          <p:cNvSpPr txBox="1"/>
          <p:nvPr/>
        </p:nvSpPr>
        <p:spPr>
          <a:xfrm>
            <a:off x="1535873" y="428798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BBE82A31-B051-12E8-FD63-89F9527B95AF}"/>
              </a:ext>
            </a:extLst>
          </p:cNvPr>
          <p:cNvSpPr/>
          <p:nvPr/>
        </p:nvSpPr>
        <p:spPr>
          <a:xfrm>
            <a:off x="1791530" y="454133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5D7A531-1730-FFBD-E214-5587C0FDE6D4}"/>
              </a:ext>
            </a:extLst>
          </p:cNvPr>
          <p:cNvSpPr txBox="1"/>
          <p:nvPr/>
        </p:nvSpPr>
        <p:spPr>
          <a:xfrm>
            <a:off x="1665885" y="485052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A8DFC512-50EE-3C1D-A562-EBB61298C7C9}"/>
              </a:ext>
            </a:extLst>
          </p:cNvPr>
          <p:cNvSpPr/>
          <p:nvPr/>
        </p:nvSpPr>
        <p:spPr>
          <a:xfrm>
            <a:off x="2165442" y="454133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BEE825D-6FF4-C694-D58A-C5B07DFA4D67}"/>
              </a:ext>
            </a:extLst>
          </p:cNvPr>
          <p:cNvSpPr txBox="1"/>
          <p:nvPr/>
        </p:nvSpPr>
        <p:spPr>
          <a:xfrm>
            <a:off x="2061701" y="4852520"/>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21" name="Straight Connector 20">
            <a:extLst>
              <a:ext uri="{FF2B5EF4-FFF2-40B4-BE49-F238E27FC236}">
                <a16:creationId xmlns:a16="http://schemas.microsoft.com/office/drawing/2014/main" id="{D4D15BEF-20AD-9265-F257-BC36F20BFDEB}"/>
              </a:ext>
            </a:extLst>
          </p:cNvPr>
          <p:cNvCxnSpPr>
            <a:cxnSpLocks/>
            <a:endCxn id="25" idx="2"/>
          </p:cNvCxnSpPr>
          <p:nvPr/>
        </p:nvCxnSpPr>
        <p:spPr>
          <a:xfrm flipV="1">
            <a:off x="648259" y="3810246"/>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4786C0E-E5C5-211D-37D4-22FE5E358D18}"/>
              </a:ext>
            </a:extLst>
          </p:cNvPr>
          <p:cNvCxnSpPr>
            <a:cxnSpLocks/>
            <a:stCxn id="14" idx="0"/>
            <a:endCxn id="25" idx="2"/>
          </p:cNvCxnSpPr>
          <p:nvPr/>
        </p:nvCxnSpPr>
        <p:spPr>
          <a:xfrm flipH="1" flipV="1">
            <a:off x="1454327" y="3810246"/>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F094685-7132-C1E1-3063-027849DC365F}"/>
              </a:ext>
            </a:extLst>
          </p:cNvPr>
          <p:cNvSpPr/>
          <p:nvPr/>
        </p:nvSpPr>
        <p:spPr>
          <a:xfrm>
            <a:off x="948349" y="352205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4" name="TextBox 23">
            <a:extLst>
              <a:ext uri="{FF2B5EF4-FFF2-40B4-BE49-F238E27FC236}">
                <a16:creationId xmlns:a16="http://schemas.microsoft.com/office/drawing/2014/main" id="{59B89565-1B22-2F2C-58D9-DFAE281A03F5}"/>
              </a:ext>
            </a:extLst>
          </p:cNvPr>
          <p:cNvSpPr txBox="1"/>
          <p:nvPr/>
        </p:nvSpPr>
        <p:spPr>
          <a:xfrm>
            <a:off x="893165" y="3319955"/>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25" name="TextBox 24">
            <a:extLst>
              <a:ext uri="{FF2B5EF4-FFF2-40B4-BE49-F238E27FC236}">
                <a16:creationId xmlns:a16="http://schemas.microsoft.com/office/drawing/2014/main" id="{F104E504-5F52-CF42-5393-9D94333F3E8F}"/>
              </a:ext>
            </a:extLst>
          </p:cNvPr>
          <p:cNvSpPr txBox="1"/>
          <p:nvPr/>
        </p:nvSpPr>
        <p:spPr>
          <a:xfrm>
            <a:off x="927946" y="348478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26" name="Oval 25">
            <a:extLst>
              <a:ext uri="{FF2B5EF4-FFF2-40B4-BE49-F238E27FC236}">
                <a16:creationId xmlns:a16="http://schemas.microsoft.com/office/drawing/2014/main" id="{FCF9CAE5-8EBC-C8D4-534C-E13C6B837D9B}"/>
              </a:ext>
            </a:extLst>
          </p:cNvPr>
          <p:cNvSpPr/>
          <p:nvPr/>
        </p:nvSpPr>
        <p:spPr>
          <a:xfrm>
            <a:off x="-22194" y="3254498"/>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BA94000-6C85-751F-78A2-81C6E7675246}"/>
              </a:ext>
            </a:extLst>
          </p:cNvPr>
          <p:cNvSpPr/>
          <p:nvPr/>
        </p:nvSpPr>
        <p:spPr>
          <a:xfrm>
            <a:off x="1351033" y="589405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extBox 27">
            <a:extLst>
              <a:ext uri="{FF2B5EF4-FFF2-40B4-BE49-F238E27FC236}">
                <a16:creationId xmlns:a16="http://schemas.microsoft.com/office/drawing/2014/main" id="{CF7D99FB-89EF-8D68-C304-6844A532DCB8}"/>
              </a:ext>
            </a:extLst>
          </p:cNvPr>
          <p:cNvSpPr txBox="1"/>
          <p:nvPr/>
        </p:nvSpPr>
        <p:spPr>
          <a:xfrm>
            <a:off x="1322226" y="6217007"/>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29" name="TextBox 28">
            <a:extLst>
              <a:ext uri="{FF2B5EF4-FFF2-40B4-BE49-F238E27FC236}">
                <a16:creationId xmlns:a16="http://schemas.microsoft.com/office/drawing/2014/main" id="{5FD7F2B5-71D3-853B-7391-DD92E598E6FC}"/>
              </a:ext>
            </a:extLst>
          </p:cNvPr>
          <p:cNvSpPr txBox="1"/>
          <p:nvPr/>
        </p:nvSpPr>
        <p:spPr>
          <a:xfrm>
            <a:off x="1330630" y="592890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0" name="Rectangle 29">
            <a:extLst>
              <a:ext uri="{FF2B5EF4-FFF2-40B4-BE49-F238E27FC236}">
                <a16:creationId xmlns:a16="http://schemas.microsoft.com/office/drawing/2014/main" id="{00173279-787C-837F-96B6-B36097058A90}"/>
              </a:ext>
            </a:extLst>
          </p:cNvPr>
          <p:cNvSpPr/>
          <p:nvPr/>
        </p:nvSpPr>
        <p:spPr>
          <a:xfrm>
            <a:off x="1611421" y="560441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4F659-97E8-5D4E-6215-B0B987FB4174}"/>
              </a:ext>
            </a:extLst>
          </p:cNvPr>
          <p:cNvSpPr txBox="1"/>
          <p:nvPr/>
        </p:nvSpPr>
        <p:spPr>
          <a:xfrm>
            <a:off x="1203706" y="558552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32" name="Rectangle 31">
            <a:extLst>
              <a:ext uri="{FF2B5EF4-FFF2-40B4-BE49-F238E27FC236}">
                <a16:creationId xmlns:a16="http://schemas.microsoft.com/office/drawing/2014/main" id="{21C0895D-A4F2-4DE1-50A2-0787EB85DF26}"/>
              </a:ext>
            </a:extLst>
          </p:cNvPr>
          <p:cNvSpPr/>
          <p:nvPr/>
        </p:nvSpPr>
        <p:spPr>
          <a:xfrm>
            <a:off x="1915154" y="5605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F5B6D8-E66B-3C6D-87FE-DB530CEED9B9}"/>
              </a:ext>
            </a:extLst>
          </p:cNvPr>
          <p:cNvSpPr txBox="1"/>
          <p:nvPr/>
        </p:nvSpPr>
        <p:spPr>
          <a:xfrm>
            <a:off x="2064755" y="5570411"/>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34" name="Straight Connector 33">
            <a:extLst>
              <a:ext uri="{FF2B5EF4-FFF2-40B4-BE49-F238E27FC236}">
                <a16:creationId xmlns:a16="http://schemas.microsoft.com/office/drawing/2014/main" id="{9DF7E87B-71E4-02D3-5E36-7608A92FFB00}"/>
              </a:ext>
            </a:extLst>
          </p:cNvPr>
          <p:cNvCxnSpPr>
            <a:cxnSpLocks/>
            <a:endCxn id="30" idx="0"/>
          </p:cNvCxnSpPr>
          <p:nvPr/>
        </p:nvCxnSpPr>
        <p:spPr>
          <a:xfrm>
            <a:off x="543186" y="4884721"/>
            <a:ext cx="1166478" cy="719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EB224DE-4F38-E13E-1931-0E46700E805F}"/>
              </a:ext>
            </a:extLst>
          </p:cNvPr>
          <p:cNvCxnSpPr>
            <a:cxnSpLocks/>
            <a:stCxn id="13" idx="0"/>
          </p:cNvCxnSpPr>
          <p:nvPr/>
        </p:nvCxnSpPr>
        <p:spPr>
          <a:xfrm>
            <a:off x="822947" y="4887366"/>
            <a:ext cx="1247085" cy="718591"/>
          </a:xfrm>
          <a:prstGeom prst="line">
            <a:avLst/>
          </a:prstGeom>
        </p:spPr>
        <p:style>
          <a:lnRef idx="1">
            <a:schemeClr val="accent1"/>
          </a:lnRef>
          <a:fillRef idx="0">
            <a:schemeClr val="accent1"/>
          </a:fillRef>
          <a:effectRef idx="0">
            <a:schemeClr val="accent1"/>
          </a:effectRef>
          <a:fontRef idx="minor">
            <a:schemeClr val="tx1"/>
          </a:fontRef>
        </p:style>
      </p:cxnSp>
      <p:sp>
        <p:nvSpPr>
          <p:cNvPr id="36" name="Arrow: Right 35">
            <a:extLst>
              <a:ext uri="{FF2B5EF4-FFF2-40B4-BE49-F238E27FC236}">
                <a16:creationId xmlns:a16="http://schemas.microsoft.com/office/drawing/2014/main" id="{229AA34A-2B11-F9A9-58F8-A0B6A6C0D5FD}"/>
              </a:ext>
            </a:extLst>
          </p:cNvPr>
          <p:cNvSpPr/>
          <p:nvPr/>
        </p:nvSpPr>
        <p:spPr>
          <a:xfrm>
            <a:off x="2808889" y="5647382"/>
            <a:ext cx="910328" cy="338523"/>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77DE27DE-2E72-425C-CEC9-875280902085}"/>
              </a:ext>
            </a:extLst>
          </p:cNvPr>
          <p:cNvSpPr txBox="1"/>
          <p:nvPr/>
        </p:nvSpPr>
        <p:spPr>
          <a:xfrm>
            <a:off x="2739294" y="5985905"/>
            <a:ext cx="930644" cy="253350"/>
          </a:xfrm>
          <a:prstGeom prst="rect">
            <a:avLst/>
          </a:prstGeom>
          <a:noFill/>
        </p:spPr>
        <p:txBody>
          <a:bodyPr wrap="none" lIns="91440" tIns="45720" rIns="91440" rtlCol="0" anchor="t">
            <a:noAutofit/>
          </a:bodyPr>
          <a:lstStyle/>
          <a:p>
            <a:r>
              <a:rPr lang="en-US" sz="800" dirty="0">
                <a:solidFill>
                  <a:schemeClr val="tx1"/>
                </a:solidFill>
              </a:rPr>
              <a:t>MLD level</a:t>
            </a:r>
          </a:p>
          <a:p>
            <a:r>
              <a:rPr lang="en-US" sz="800" dirty="0">
                <a:solidFill>
                  <a:schemeClr val="tx1"/>
                </a:solidFill>
              </a:rPr>
              <a:t>Roaming operation</a:t>
            </a:r>
          </a:p>
        </p:txBody>
      </p:sp>
      <p:sp>
        <p:nvSpPr>
          <p:cNvPr id="38" name="Rectangle 37">
            <a:extLst>
              <a:ext uri="{FF2B5EF4-FFF2-40B4-BE49-F238E27FC236}">
                <a16:creationId xmlns:a16="http://schemas.microsoft.com/office/drawing/2014/main" id="{82472807-4F70-D0BF-ADF1-2FDD72AE9AD5}"/>
              </a:ext>
            </a:extLst>
          </p:cNvPr>
          <p:cNvSpPr/>
          <p:nvPr/>
        </p:nvSpPr>
        <p:spPr>
          <a:xfrm>
            <a:off x="3236660" y="431008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9" name="TextBox 38">
            <a:extLst>
              <a:ext uri="{FF2B5EF4-FFF2-40B4-BE49-F238E27FC236}">
                <a16:creationId xmlns:a16="http://schemas.microsoft.com/office/drawing/2014/main" id="{4DBBFF24-D85E-A6CD-2A24-DD98BB16283C}"/>
              </a:ext>
            </a:extLst>
          </p:cNvPr>
          <p:cNvSpPr txBox="1"/>
          <p:nvPr/>
        </p:nvSpPr>
        <p:spPr>
          <a:xfrm>
            <a:off x="3375871" y="409793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40" name="TextBox 39">
            <a:extLst>
              <a:ext uri="{FF2B5EF4-FFF2-40B4-BE49-F238E27FC236}">
                <a16:creationId xmlns:a16="http://schemas.microsoft.com/office/drawing/2014/main" id="{6F95CAFA-533E-4E6B-8812-4E305FA3F5A4}"/>
              </a:ext>
            </a:extLst>
          </p:cNvPr>
          <p:cNvSpPr txBox="1"/>
          <p:nvPr/>
        </p:nvSpPr>
        <p:spPr>
          <a:xfrm>
            <a:off x="3216257" y="434493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1" name="Rectangle 40">
            <a:extLst>
              <a:ext uri="{FF2B5EF4-FFF2-40B4-BE49-F238E27FC236}">
                <a16:creationId xmlns:a16="http://schemas.microsoft.com/office/drawing/2014/main" id="{692D8241-9AE7-1C21-E61A-B23CACFE92E7}"/>
              </a:ext>
            </a:extLst>
          </p:cNvPr>
          <p:cNvSpPr/>
          <p:nvPr/>
        </p:nvSpPr>
        <p:spPr>
          <a:xfrm>
            <a:off x="3471914" y="459828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41BF006-2484-B7BA-E825-9BA19BE0A372}"/>
              </a:ext>
            </a:extLst>
          </p:cNvPr>
          <p:cNvSpPr txBox="1"/>
          <p:nvPr/>
        </p:nvSpPr>
        <p:spPr>
          <a:xfrm>
            <a:off x="3346269" y="49074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43" name="Rectangle 42">
            <a:extLst>
              <a:ext uri="{FF2B5EF4-FFF2-40B4-BE49-F238E27FC236}">
                <a16:creationId xmlns:a16="http://schemas.microsoft.com/office/drawing/2014/main" id="{DD62ABCF-0207-657B-0F8A-15340112FC9F}"/>
              </a:ext>
            </a:extLst>
          </p:cNvPr>
          <p:cNvSpPr/>
          <p:nvPr/>
        </p:nvSpPr>
        <p:spPr>
          <a:xfrm>
            <a:off x="3845826" y="459828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BD8B4321-65E1-D294-1AB0-EEBCB03A71FF}"/>
              </a:ext>
            </a:extLst>
          </p:cNvPr>
          <p:cNvSpPr txBox="1"/>
          <p:nvPr/>
        </p:nvSpPr>
        <p:spPr>
          <a:xfrm>
            <a:off x="3742085" y="490946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45" name="Rectangle 44">
            <a:extLst>
              <a:ext uri="{FF2B5EF4-FFF2-40B4-BE49-F238E27FC236}">
                <a16:creationId xmlns:a16="http://schemas.microsoft.com/office/drawing/2014/main" id="{941C58DD-9E2D-6C0B-17E1-A4A93417B5E5}"/>
              </a:ext>
            </a:extLst>
          </p:cNvPr>
          <p:cNvSpPr/>
          <p:nvPr/>
        </p:nvSpPr>
        <p:spPr>
          <a:xfrm>
            <a:off x="4702670" y="427524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6" name="TextBox 45">
            <a:extLst>
              <a:ext uri="{FF2B5EF4-FFF2-40B4-BE49-F238E27FC236}">
                <a16:creationId xmlns:a16="http://schemas.microsoft.com/office/drawing/2014/main" id="{E1813824-887E-6D0D-9B19-69F27F52C21B}"/>
              </a:ext>
            </a:extLst>
          </p:cNvPr>
          <p:cNvSpPr txBox="1"/>
          <p:nvPr/>
        </p:nvSpPr>
        <p:spPr>
          <a:xfrm>
            <a:off x="4841881" y="406308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47" name="TextBox 46">
            <a:extLst>
              <a:ext uri="{FF2B5EF4-FFF2-40B4-BE49-F238E27FC236}">
                <a16:creationId xmlns:a16="http://schemas.microsoft.com/office/drawing/2014/main" id="{2D243221-185E-1D12-54E3-308F1B79EF7B}"/>
              </a:ext>
            </a:extLst>
          </p:cNvPr>
          <p:cNvSpPr txBox="1"/>
          <p:nvPr/>
        </p:nvSpPr>
        <p:spPr>
          <a:xfrm>
            <a:off x="4682267" y="431008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8" name="Rectangle 47">
            <a:extLst>
              <a:ext uri="{FF2B5EF4-FFF2-40B4-BE49-F238E27FC236}">
                <a16:creationId xmlns:a16="http://schemas.microsoft.com/office/drawing/2014/main" id="{058C49DC-CE73-F27B-D3D0-BC1E0A308DBE}"/>
              </a:ext>
            </a:extLst>
          </p:cNvPr>
          <p:cNvSpPr/>
          <p:nvPr/>
        </p:nvSpPr>
        <p:spPr>
          <a:xfrm>
            <a:off x="4937924" y="456343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4642CA5-BB11-002A-3356-4541040A5199}"/>
              </a:ext>
            </a:extLst>
          </p:cNvPr>
          <p:cNvSpPr txBox="1"/>
          <p:nvPr/>
        </p:nvSpPr>
        <p:spPr>
          <a:xfrm>
            <a:off x="4812279" y="487262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50" name="Rectangle 49">
            <a:extLst>
              <a:ext uri="{FF2B5EF4-FFF2-40B4-BE49-F238E27FC236}">
                <a16:creationId xmlns:a16="http://schemas.microsoft.com/office/drawing/2014/main" id="{890A8A21-5CA9-6B3D-9C77-97A5C57BD595}"/>
              </a:ext>
            </a:extLst>
          </p:cNvPr>
          <p:cNvSpPr/>
          <p:nvPr/>
        </p:nvSpPr>
        <p:spPr>
          <a:xfrm>
            <a:off x="5311836" y="456343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9D55FA2A-45E6-F737-3030-56BBF2EF40F9}"/>
              </a:ext>
            </a:extLst>
          </p:cNvPr>
          <p:cNvSpPr txBox="1"/>
          <p:nvPr/>
        </p:nvSpPr>
        <p:spPr>
          <a:xfrm>
            <a:off x="5208095" y="487462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52" name="Straight Connector 51">
            <a:extLst>
              <a:ext uri="{FF2B5EF4-FFF2-40B4-BE49-F238E27FC236}">
                <a16:creationId xmlns:a16="http://schemas.microsoft.com/office/drawing/2014/main" id="{BD6360B9-0F92-8905-8412-D6DB0F95A018}"/>
              </a:ext>
            </a:extLst>
          </p:cNvPr>
          <p:cNvCxnSpPr>
            <a:cxnSpLocks/>
            <a:endCxn id="56" idx="2"/>
          </p:cNvCxnSpPr>
          <p:nvPr/>
        </p:nvCxnSpPr>
        <p:spPr>
          <a:xfrm flipV="1">
            <a:off x="3794653" y="3832348"/>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CEA1743-0EEE-C9C2-3CBD-314942F9E882}"/>
              </a:ext>
            </a:extLst>
          </p:cNvPr>
          <p:cNvCxnSpPr>
            <a:cxnSpLocks/>
            <a:stCxn id="45" idx="0"/>
            <a:endCxn id="56" idx="2"/>
          </p:cNvCxnSpPr>
          <p:nvPr/>
        </p:nvCxnSpPr>
        <p:spPr>
          <a:xfrm flipH="1" flipV="1">
            <a:off x="4600721" y="3832348"/>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E06F7D48-6DF4-3743-64C8-BEEE8DB2D70F}"/>
              </a:ext>
            </a:extLst>
          </p:cNvPr>
          <p:cNvSpPr/>
          <p:nvPr/>
        </p:nvSpPr>
        <p:spPr>
          <a:xfrm>
            <a:off x="4094743" y="354415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5" name="TextBox 54">
            <a:extLst>
              <a:ext uri="{FF2B5EF4-FFF2-40B4-BE49-F238E27FC236}">
                <a16:creationId xmlns:a16="http://schemas.microsoft.com/office/drawing/2014/main" id="{AB4B312E-B95C-C254-37EF-FC401FD2B2FB}"/>
              </a:ext>
            </a:extLst>
          </p:cNvPr>
          <p:cNvSpPr txBox="1"/>
          <p:nvPr/>
        </p:nvSpPr>
        <p:spPr>
          <a:xfrm>
            <a:off x="4039559" y="3342057"/>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56" name="TextBox 55">
            <a:extLst>
              <a:ext uri="{FF2B5EF4-FFF2-40B4-BE49-F238E27FC236}">
                <a16:creationId xmlns:a16="http://schemas.microsoft.com/office/drawing/2014/main" id="{0D42B3A4-42C2-CE00-5C0C-C32AA71C41E6}"/>
              </a:ext>
            </a:extLst>
          </p:cNvPr>
          <p:cNvSpPr txBox="1"/>
          <p:nvPr/>
        </p:nvSpPr>
        <p:spPr>
          <a:xfrm>
            <a:off x="4074340" y="3506887"/>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57" name="Oval 56">
            <a:extLst>
              <a:ext uri="{FF2B5EF4-FFF2-40B4-BE49-F238E27FC236}">
                <a16:creationId xmlns:a16="http://schemas.microsoft.com/office/drawing/2014/main" id="{663F4982-1FAB-DFA9-8B33-09BBCF80E187}"/>
              </a:ext>
            </a:extLst>
          </p:cNvPr>
          <p:cNvSpPr/>
          <p:nvPr/>
        </p:nvSpPr>
        <p:spPr>
          <a:xfrm>
            <a:off x="3124200" y="3276600"/>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5F38499A-CAFB-3401-BD39-F330098DC1F7}"/>
              </a:ext>
            </a:extLst>
          </p:cNvPr>
          <p:cNvSpPr/>
          <p:nvPr/>
        </p:nvSpPr>
        <p:spPr>
          <a:xfrm>
            <a:off x="4535135" y="591616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9" name="TextBox 58">
            <a:extLst>
              <a:ext uri="{FF2B5EF4-FFF2-40B4-BE49-F238E27FC236}">
                <a16:creationId xmlns:a16="http://schemas.microsoft.com/office/drawing/2014/main" id="{7506E93B-22C8-986B-CA03-AB6ACCA68063}"/>
              </a:ext>
            </a:extLst>
          </p:cNvPr>
          <p:cNvSpPr txBox="1"/>
          <p:nvPr/>
        </p:nvSpPr>
        <p:spPr>
          <a:xfrm>
            <a:off x="4514162" y="6179102"/>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60" name="TextBox 59">
            <a:extLst>
              <a:ext uri="{FF2B5EF4-FFF2-40B4-BE49-F238E27FC236}">
                <a16:creationId xmlns:a16="http://schemas.microsoft.com/office/drawing/2014/main" id="{C494F980-E1B1-B3E7-C989-9D75FF0DF744}"/>
              </a:ext>
            </a:extLst>
          </p:cNvPr>
          <p:cNvSpPr txBox="1"/>
          <p:nvPr/>
        </p:nvSpPr>
        <p:spPr>
          <a:xfrm>
            <a:off x="4514732" y="595100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61" name="Rectangle 60">
            <a:extLst>
              <a:ext uri="{FF2B5EF4-FFF2-40B4-BE49-F238E27FC236}">
                <a16:creationId xmlns:a16="http://schemas.microsoft.com/office/drawing/2014/main" id="{0B4E0395-C21F-9ABF-34F2-123AE8E29D6B}"/>
              </a:ext>
            </a:extLst>
          </p:cNvPr>
          <p:cNvSpPr/>
          <p:nvPr/>
        </p:nvSpPr>
        <p:spPr>
          <a:xfrm>
            <a:off x="4795523" y="562651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84C60FB1-66D3-482D-E599-E153CC461006}"/>
              </a:ext>
            </a:extLst>
          </p:cNvPr>
          <p:cNvSpPr txBox="1"/>
          <p:nvPr/>
        </p:nvSpPr>
        <p:spPr>
          <a:xfrm>
            <a:off x="4387808" y="560762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63" name="Rectangle 62">
            <a:extLst>
              <a:ext uri="{FF2B5EF4-FFF2-40B4-BE49-F238E27FC236}">
                <a16:creationId xmlns:a16="http://schemas.microsoft.com/office/drawing/2014/main" id="{FEB2A93A-B770-DED8-CE4D-D831C0993383}"/>
              </a:ext>
            </a:extLst>
          </p:cNvPr>
          <p:cNvSpPr/>
          <p:nvPr/>
        </p:nvSpPr>
        <p:spPr>
          <a:xfrm>
            <a:off x="5099256" y="562805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BF9B324-780F-A0A9-1712-85C65632B71D}"/>
              </a:ext>
            </a:extLst>
          </p:cNvPr>
          <p:cNvSpPr txBox="1"/>
          <p:nvPr/>
        </p:nvSpPr>
        <p:spPr>
          <a:xfrm>
            <a:off x="5248857" y="55925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65" name="Straight Connector 64">
            <a:extLst>
              <a:ext uri="{FF2B5EF4-FFF2-40B4-BE49-F238E27FC236}">
                <a16:creationId xmlns:a16="http://schemas.microsoft.com/office/drawing/2014/main" id="{990B0BAD-7228-760D-DE2E-1CDEF9BF7DD3}"/>
              </a:ext>
            </a:extLst>
          </p:cNvPr>
          <p:cNvCxnSpPr>
            <a:cxnSpLocks/>
            <a:stCxn id="49" idx="0"/>
          </p:cNvCxnSpPr>
          <p:nvPr/>
        </p:nvCxnSpPr>
        <p:spPr>
          <a:xfrm flipH="1">
            <a:off x="4884823" y="4872625"/>
            <a:ext cx="154712" cy="753889"/>
          </a:xfrm>
          <a:prstGeom prst="line">
            <a:avLst/>
          </a:prstGeom>
        </p:spPr>
        <p:style>
          <a:lnRef idx="1">
            <a:schemeClr val="accent1"/>
          </a:lnRef>
          <a:fillRef idx="0">
            <a:schemeClr val="accent1"/>
          </a:fillRef>
          <a:effectRef idx="0">
            <a:schemeClr val="accent1"/>
          </a:effectRef>
          <a:fontRef idx="minor">
            <a:schemeClr val="tx1"/>
          </a:fontRef>
        </p:style>
      </p:cxnSp>
      <p:sp>
        <p:nvSpPr>
          <p:cNvPr id="66" name="Arrow: Right 65">
            <a:extLst>
              <a:ext uri="{FF2B5EF4-FFF2-40B4-BE49-F238E27FC236}">
                <a16:creationId xmlns:a16="http://schemas.microsoft.com/office/drawing/2014/main" id="{70703BFD-48AA-38F5-505E-15CD5A3D8ED7}"/>
              </a:ext>
            </a:extLst>
          </p:cNvPr>
          <p:cNvSpPr/>
          <p:nvPr/>
        </p:nvSpPr>
        <p:spPr>
          <a:xfrm>
            <a:off x="5987122" y="5516045"/>
            <a:ext cx="910328" cy="338523"/>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809959D-649F-C708-AC0F-B6F6C6DE46C6}"/>
              </a:ext>
            </a:extLst>
          </p:cNvPr>
          <p:cNvSpPr txBox="1"/>
          <p:nvPr/>
        </p:nvSpPr>
        <p:spPr>
          <a:xfrm>
            <a:off x="5917527" y="5854568"/>
            <a:ext cx="930644" cy="253350"/>
          </a:xfrm>
          <a:prstGeom prst="rect">
            <a:avLst/>
          </a:prstGeom>
          <a:noFill/>
        </p:spPr>
        <p:txBody>
          <a:bodyPr wrap="none" lIns="91440" tIns="45720" rIns="91440" rtlCol="0" anchor="t">
            <a:noAutofit/>
          </a:bodyPr>
          <a:lstStyle/>
          <a:p>
            <a:r>
              <a:rPr lang="en-US" sz="800" dirty="0">
                <a:solidFill>
                  <a:schemeClr val="tx1"/>
                </a:solidFill>
              </a:rPr>
              <a:t>Link level</a:t>
            </a:r>
          </a:p>
          <a:p>
            <a:r>
              <a:rPr lang="en-US" sz="800" dirty="0">
                <a:solidFill>
                  <a:schemeClr val="tx1"/>
                </a:solidFill>
              </a:rPr>
              <a:t>Roaming operation</a:t>
            </a:r>
          </a:p>
        </p:txBody>
      </p:sp>
      <p:sp>
        <p:nvSpPr>
          <p:cNvPr id="68" name="Rectangle 67">
            <a:extLst>
              <a:ext uri="{FF2B5EF4-FFF2-40B4-BE49-F238E27FC236}">
                <a16:creationId xmlns:a16="http://schemas.microsoft.com/office/drawing/2014/main" id="{D5700F39-5D23-8141-859B-67A3920A4F9E}"/>
              </a:ext>
            </a:extLst>
          </p:cNvPr>
          <p:cNvSpPr/>
          <p:nvPr/>
        </p:nvSpPr>
        <p:spPr>
          <a:xfrm>
            <a:off x="6468853" y="431523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9" name="TextBox 68">
            <a:extLst>
              <a:ext uri="{FF2B5EF4-FFF2-40B4-BE49-F238E27FC236}">
                <a16:creationId xmlns:a16="http://schemas.microsoft.com/office/drawing/2014/main" id="{B92E3A1C-4AA2-D29A-920D-640BD1B8E5AA}"/>
              </a:ext>
            </a:extLst>
          </p:cNvPr>
          <p:cNvSpPr txBox="1"/>
          <p:nvPr/>
        </p:nvSpPr>
        <p:spPr>
          <a:xfrm>
            <a:off x="6608064" y="410307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70" name="TextBox 69">
            <a:extLst>
              <a:ext uri="{FF2B5EF4-FFF2-40B4-BE49-F238E27FC236}">
                <a16:creationId xmlns:a16="http://schemas.microsoft.com/office/drawing/2014/main" id="{B9FC2436-57B5-CB2F-A5F1-AFFCF985A3BF}"/>
              </a:ext>
            </a:extLst>
          </p:cNvPr>
          <p:cNvSpPr txBox="1"/>
          <p:nvPr/>
        </p:nvSpPr>
        <p:spPr>
          <a:xfrm>
            <a:off x="6448450" y="435007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309DA0B3-C080-648A-3409-013AAE207750}"/>
              </a:ext>
            </a:extLst>
          </p:cNvPr>
          <p:cNvSpPr/>
          <p:nvPr/>
        </p:nvSpPr>
        <p:spPr>
          <a:xfrm>
            <a:off x="6704107" y="460342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F6D31C2-2439-6431-64EF-E2E18352E879}"/>
              </a:ext>
            </a:extLst>
          </p:cNvPr>
          <p:cNvSpPr txBox="1"/>
          <p:nvPr/>
        </p:nvSpPr>
        <p:spPr>
          <a:xfrm>
            <a:off x="6578462" y="49126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73" name="Rectangle 72">
            <a:extLst>
              <a:ext uri="{FF2B5EF4-FFF2-40B4-BE49-F238E27FC236}">
                <a16:creationId xmlns:a16="http://schemas.microsoft.com/office/drawing/2014/main" id="{7DB4660D-6F8D-3B80-8EB1-ABCF4DB94CFB}"/>
              </a:ext>
            </a:extLst>
          </p:cNvPr>
          <p:cNvSpPr/>
          <p:nvPr/>
        </p:nvSpPr>
        <p:spPr>
          <a:xfrm>
            <a:off x="7078019" y="460342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F3963BC4-9B73-A692-A2AF-C2A055EEC00F}"/>
              </a:ext>
            </a:extLst>
          </p:cNvPr>
          <p:cNvSpPr txBox="1"/>
          <p:nvPr/>
        </p:nvSpPr>
        <p:spPr>
          <a:xfrm>
            <a:off x="6974278" y="4914609"/>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75" name="Rectangle 74">
            <a:extLst>
              <a:ext uri="{FF2B5EF4-FFF2-40B4-BE49-F238E27FC236}">
                <a16:creationId xmlns:a16="http://schemas.microsoft.com/office/drawing/2014/main" id="{08DDD6B7-94D1-4B64-05F2-729CADA1E882}"/>
              </a:ext>
            </a:extLst>
          </p:cNvPr>
          <p:cNvSpPr/>
          <p:nvPr/>
        </p:nvSpPr>
        <p:spPr>
          <a:xfrm>
            <a:off x="7934863" y="428038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6" name="TextBox 75">
            <a:extLst>
              <a:ext uri="{FF2B5EF4-FFF2-40B4-BE49-F238E27FC236}">
                <a16:creationId xmlns:a16="http://schemas.microsoft.com/office/drawing/2014/main" id="{37F466A7-4242-9D4D-F874-7B6CA9E98F01}"/>
              </a:ext>
            </a:extLst>
          </p:cNvPr>
          <p:cNvSpPr txBox="1"/>
          <p:nvPr/>
        </p:nvSpPr>
        <p:spPr>
          <a:xfrm>
            <a:off x="8074074" y="406823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77" name="TextBox 76">
            <a:extLst>
              <a:ext uri="{FF2B5EF4-FFF2-40B4-BE49-F238E27FC236}">
                <a16:creationId xmlns:a16="http://schemas.microsoft.com/office/drawing/2014/main" id="{079E4F0D-D21E-5126-C666-265137F27CBC}"/>
              </a:ext>
            </a:extLst>
          </p:cNvPr>
          <p:cNvSpPr txBox="1"/>
          <p:nvPr/>
        </p:nvSpPr>
        <p:spPr>
          <a:xfrm>
            <a:off x="7914460" y="431523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8" name="Rectangle 77">
            <a:extLst>
              <a:ext uri="{FF2B5EF4-FFF2-40B4-BE49-F238E27FC236}">
                <a16:creationId xmlns:a16="http://schemas.microsoft.com/office/drawing/2014/main" id="{673AD9E2-0D2E-5B99-DAE7-23F7F008FC33}"/>
              </a:ext>
            </a:extLst>
          </p:cNvPr>
          <p:cNvSpPr/>
          <p:nvPr/>
        </p:nvSpPr>
        <p:spPr>
          <a:xfrm>
            <a:off x="8170117" y="456858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239D3DD0-7B9C-12DE-0BC7-019EFF708A51}"/>
              </a:ext>
            </a:extLst>
          </p:cNvPr>
          <p:cNvSpPr txBox="1"/>
          <p:nvPr/>
        </p:nvSpPr>
        <p:spPr>
          <a:xfrm>
            <a:off x="8044472" y="4877766"/>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80" name="Rectangle 79">
            <a:extLst>
              <a:ext uri="{FF2B5EF4-FFF2-40B4-BE49-F238E27FC236}">
                <a16:creationId xmlns:a16="http://schemas.microsoft.com/office/drawing/2014/main" id="{7730BCC2-1676-CA4E-97B5-195628BD8BC0}"/>
              </a:ext>
            </a:extLst>
          </p:cNvPr>
          <p:cNvSpPr/>
          <p:nvPr/>
        </p:nvSpPr>
        <p:spPr>
          <a:xfrm>
            <a:off x="8544029" y="456858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4286604F-BFA6-65CB-C5D6-2FCAB1DA0C2B}"/>
              </a:ext>
            </a:extLst>
          </p:cNvPr>
          <p:cNvSpPr txBox="1"/>
          <p:nvPr/>
        </p:nvSpPr>
        <p:spPr>
          <a:xfrm>
            <a:off x="8440288" y="487976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82" name="Straight Connector 81">
            <a:extLst>
              <a:ext uri="{FF2B5EF4-FFF2-40B4-BE49-F238E27FC236}">
                <a16:creationId xmlns:a16="http://schemas.microsoft.com/office/drawing/2014/main" id="{B1E6009E-6F2F-F6F9-9A85-593F03F669E8}"/>
              </a:ext>
            </a:extLst>
          </p:cNvPr>
          <p:cNvCxnSpPr>
            <a:cxnSpLocks/>
            <a:endCxn id="86" idx="2"/>
          </p:cNvCxnSpPr>
          <p:nvPr/>
        </p:nvCxnSpPr>
        <p:spPr>
          <a:xfrm flipV="1">
            <a:off x="7026846" y="3837489"/>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8AEC3EA6-1E97-4476-1551-2F6AD42A7761}"/>
              </a:ext>
            </a:extLst>
          </p:cNvPr>
          <p:cNvCxnSpPr>
            <a:cxnSpLocks/>
            <a:stCxn id="75" idx="0"/>
            <a:endCxn id="86" idx="2"/>
          </p:cNvCxnSpPr>
          <p:nvPr/>
        </p:nvCxnSpPr>
        <p:spPr>
          <a:xfrm flipH="1" flipV="1">
            <a:off x="7832914" y="3837489"/>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CF7A21B4-DF78-E8A7-64CC-B162427945A3}"/>
              </a:ext>
            </a:extLst>
          </p:cNvPr>
          <p:cNvSpPr/>
          <p:nvPr/>
        </p:nvSpPr>
        <p:spPr>
          <a:xfrm>
            <a:off x="7326936" y="354929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5" name="TextBox 84">
            <a:extLst>
              <a:ext uri="{FF2B5EF4-FFF2-40B4-BE49-F238E27FC236}">
                <a16:creationId xmlns:a16="http://schemas.microsoft.com/office/drawing/2014/main" id="{25F8F364-4FBD-6032-5A0C-30636602AF8D}"/>
              </a:ext>
            </a:extLst>
          </p:cNvPr>
          <p:cNvSpPr txBox="1"/>
          <p:nvPr/>
        </p:nvSpPr>
        <p:spPr>
          <a:xfrm>
            <a:off x="7271752" y="3347198"/>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86" name="TextBox 85">
            <a:extLst>
              <a:ext uri="{FF2B5EF4-FFF2-40B4-BE49-F238E27FC236}">
                <a16:creationId xmlns:a16="http://schemas.microsoft.com/office/drawing/2014/main" id="{4839AEBC-20A1-F89E-2982-EC3466574F91}"/>
              </a:ext>
            </a:extLst>
          </p:cNvPr>
          <p:cNvSpPr txBox="1"/>
          <p:nvPr/>
        </p:nvSpPr>
        <p:spPr>
          <a:xfrm>
            <a:off x="7306533" y="3512028"/>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87" name="Oval 86">
            <a:extLst>
              <a:ext uri="{FF2B5EF4-FFF2-40B4-BE49-F238E27FC236}">
                <a16:creationId xmlns:a16="http://schemas.microsoft.com/office/drawing/2014/main" id="{BA0F9FBC-2F46-D969-16FE-F56A5BFA9E7A}"/>
              </a:ext>
            </a:extLst>
          </p:cNvPr>
          <p:cNvSpPr/>
          <p:nvPr/>
        </p:nvSpPr>
        <p:spPr>
          <a:xfrm>
            <a:off x="6356393" y="3281741"/>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4CA943BE-B462-B083-097B-B4DF8BEBEBB8}"/>
              </a:ext>
            </a:extLst>
          </p:cNvPr>
          <p:cNvSpPr/>
          <p:nvPr/>
        </p:nvSpPr>
        <p:spPr>
          <a:xfrm>
            <a:off x="7729620" y="592130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3AA0AC35-6E8A-BF2C-C871-0FBE0A18C380}"/>
              </a:ext>
            </a:extLst>
          </p:cNvPr>
          <p:cNvSpPr txBox="1"/>
          <p:nvPr/>
        </p:nvSpPr>
        <p:spPr>
          <a:xfrm>
            <a:off x="7809549" y="6170239"/>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90" name="TextBox 89">
            <a:extLst>
              <a:ext uri="{FF2B5EF4-FFF2-40B4-BE49-F238E27FC236}">
                <a16:creationId xmlns:a16="http://schemas.microsoft.com/office/drawing/2014/main" id="{613D6EA9-F9AB-C3AB-D2D3-DA64918B9814}"/>
              </a:ext>
            </a:extLst>
          </p:cNvPr>
          <p:cNvSpPr txBox="1"/>
          <p:nvPr/>
        </p:nvSpPr>
        <p:spPr>
          <a:xfrm>
            <a:off x="7709217" y="595614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34D2CCF4-FE22-432A-79FB-2362646A0CD9}"/>
              </a:ext>
            </a:extLst>
          </p:cNvPr>
          <p:cNvSpPr/>
          <p:nvPr/>
        </p:nvSpPr>
        <p:spPr>
          <a:xfrm>
            <a:off x="7990008" y="56316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6FD1863E-45C1-D673-9791-A296E7273CEF}"/>
              </a:ext>
            </a:extLst>
          </p:cNvPr>
          <p:cNvSpPr txBox="1"/>
          <p:nvPr/>
        </p:nvSpPr>
        <p:spPr>
          <a:xfrm>
            <a:off x="7582293" y="561276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93" name="Rectangle 92">
            <a:extLst>
              <a:ext uri="{FF2B5EF4-FFF2-40B4-BE49-F238E27FC236}">
                <a16:creationId xmlns:a16="http://schemas.microsoft.com/office/drawing/2014/main" id="{A51694BB-48CB-4624-EF27-7E66FE84FC48}"/>
              </a:ext>
            </a:extLst>
          </p:cNvPr>
          <p:cNvSpPr/>
          <p:nvPr/>
        </p:nvSpPr>
        <p:spPr>
          <a:xfrm>
            <a:off x="8293741" y="563320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D72AA6CC-7637-2546-7B12-92E0D010C470}"/>
              </a:ext>
            </a:extLst>
          </p:cNvPr>
          <p:cNvSpPr txBox="1"/>
          <p:nvPr/>
        </p:nvSpPr>
        <p:spPr>
          <a:xfrm>
            <a:off x="8443342" y="559765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95" name="Straight Connector 94">
            <a:extLst>
              <a:ext uri="{FF2B5EF4-FFF2-40B4-BE49-F238E27FC236}">
                <a16:creationId xmlns:a16="http://schemas.microsoft.com/office/drawing/2014/main" id="{B46B8028-DF28-3B18-B56F-F8E146509C5C}"/>
              </a:ext>
            </a:extLst>
          </p:cNvPr>
          <p:cNvCxnSpPr>
            <a:cxnSpLocks/>
            <a:stCxn id="72" idx="0"/>
          </p:cNvCxnSpPr>
          <p:nvPr/>
        </p:nvCxnSpPr>
        <p:spPr>
          <a:xfrm>
            <a:off x="6805718" y="4912612"/>
            <a:ext cx="1311298" cy="719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183FE3BB-002F-5990-72EC-F6FC12F6DE62}"/>
              </a:ext>
            </a:extLst>
          </p:cNvPr>
          <p:cNvCxnSpPr>
            <a:cxnSpLocks/>
            <a:stCxn id="81" idx="0"/>
          </p:cNvCxnSpPr>
          <p:nvPr/>
        </p:nvCxnSpPr>
        <p:spPr>
          <a:xfrm flipH="1">
            <a:off x="8448619" y="4879763"/>
            <a:ext cx="218925" cy="753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13593CC4-9D51-C6DD-4F19-7114BA47F7C0}"/>
              </a:ext>
            </a:extLst>
          </p:cNvPr>
          <p:cNvCxnSpPr>
            <a:cxnSpLocks/>
          </p:cNvCxnSpPr>
          <p:nvPr/>
        </p:nvCxnSpPr>
        <p:spPr>
          <a:xfrm flipH="1">
            <a:off x="5224489" y="4829634"/>
            <a:ext cx="154712" cy="7538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71100"/>
            <a:ext cx="9829800" cy="762000"/>
          </a:xfrm>
        </p:spPr>
        <p:txBody>
          <a:bodyPr/>
          <a:lstStyle/>
          <a:p>
            <a:r>
              <a:rPr lang="en-US" sz="2800" dirty="0"/>
              <a:t>Recap: 11be BTM and ML Reconfiguration for ML Setup</a:t>
            </a:r>
            <a:endParaRPr lang="en-US" sz="2800" b="0" dirty="0"/>
          </a:p>
        </p:txBody>
      </p:sp>
      <p:sp>
        <p:nvSpPr>
          <p:cNvPr id="3" name="Content Placeholder 2"/>
          <p:cNvSpPr>
            <a:spLocks noGrp="1"/>
          </p:cNvSpPr>
          <p:nvPr>
            <p:ph idx="1"/>
          </p:nvPr>
        </p:nvSpPr>
        <p:spPr>
          <a:xfrm>
            <a:off x="0" y="1143000"/>
            <a:ext cx="9144000" cy="5243900"/>
          </a:xfrm>
        </p:spPr>
        <p:txBody>
          <a:bodyPr/>
          <a:lstStyle/>
          <a:p>
            <a:r>
              <a:rPr lang="en-US" dirty="0"/>
              <a:t>BTM is used for the associated AP MLD to recommend a new associated AP MLD</a:t>
            </a:r>
          </a:p>
          <a:p>
            <a:pPr lvl="1"/>
            <a:r>
              <a:rPr lang="en-US" sz="2400" dirty="0"/>
              <a:t>BTM (BSS Transition Management) Query, BTM Request, BTM Response with the help of update Neighbor Report element.</a:t>
            </a:r>
          </a:p>
          <a:p>
            <a:r>
              <a:rPr lang="en-US" dirty="0"/>
              <a:t>A non-AP MLD can add or delete its setup link through ML reconfiguration</a:t>
            </a:r>
          </a:p>
          <a:p>
            <a:pPr lvl="1"/>
            <a:r>
              <a:rPr lang="en-US" sz="2400" dirty="0"/>
              <a:t>Link Reconfiguration Request, Link Reconfiguration Response </a:t>
            </a:r>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1826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Steps for Smooth Roaming</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2000" dirty="0"/>
              <a:t>Step 1: exchanging the information of the candidate serving AP MLD for the non-AP MLD to select the new serving AP MLD affiliated with the same roaming AP MLD as the current serving AP MLD.</a:t>
            </a:r>
          </a:p>
          <a:p>
            <a:pPr lvl="1"/>
            <a:r>
              <a:rPr lang="en-US" dirty="0"/>
              <a:t>This step is optional.</a:t>
            </a:r>
          </a:p>
          <a:p>
            <a:endParaRPr lang="en-US" sz="2000" dirty="0"/>
          </a:p>
          <a:p>
            <a:r>
              <a:rPr lang="en-US" sz="2000" dirty="0"/>
              <a:t>Step 2: roaming from the current serving AP MLD to the new serving AP MLD.</a:t>
            </a:r>
          </a:p>
          <a:p>
            <a:pPr lvl="1"/>
            <a:r>
              <a:rPr lang="en-US" dirty="0"/>
              <a:t>Through this successful step, the frame exchanges context of the non-AP MLD is established in the new serving AP MLD.</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70329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Basic ML Element vs New Type of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600" dirty="0"/>
              <a:t>Option 1: the roaming AP MLD is announced through updating the Basic ML element.</a:t>
            </a:r>
          </a:p>
          <a:p>
            <a:pPr lvl="1"/>
            <a:r>
              <a:rPr lang="en-US" sz="1600" dirty="0"/>
              <a:t>The Roaming AP MLD MAC Address Present subfield and AP MLD Roaming ID Present subfield are added to Presence Bitmap subfield by using any two bits of B7 to B11, e.g. B7 and B8.</a:t>
            </a:r>
          </a:p>
          <a:p>
            <a:pPr lvl="2"/>
            <a:r>
              <a:rPr lang="en-US" sz="1600" dirty="0"/>
              <a:t>If the AP MLD MAC Address Present subfield is 1, the Roaming AP MLD MAC Address is carried in Common Info field to indicate the MAC SAP address of roaming AP MLD that the AP MLD indicated by the MLD Address of the Basic Multi-Link element is affiliated with.</a:t>
            </a:r>
          </a:p>
          <a:p>
            <a:pPr lvl="2"/>
            <a:r>
              <a:rPr lang="en-US" sz="1600" dirty="0"/>
              <a:t>If the AP MLD Roaming ID Present subfield is 1, the AP MLD Roaming ID field indicates the AP MLD identifier of the AP MLD identified by MLD MAC Address within the Roaming AP MLD.</a:t>
            </a:r>
          </a:p>
          <a:p>
            <a:pPr lvl="3"/>
            <a:r>
              <a:rPr lang="en-US" dirty="0"/>
              <a:t>Each AP MLD affiliated with a roaming AP MLD has a unique AP MLD Roaming identifier within the  roaming AP MLD.</a:t>
            </a:r>
          </a:p>
          <a:p>
            <a:pPr lvl="1"/>
            <a:r>
              <a:rPr lang="en-US" sz="1600" dirty="0"/>
              <a:t>Roam AP MLD level specific features that are not defined by its affiliated AP MLDs may also be in Common Info subfield, e.g.</a:t>
            </a:r>
          </a:p>
          <a:p>
            <a:pPr lvl="2"/>
            <a:r>
              <a:rPr lang="en-US" sz="1600" dirty="0"/>
              <a:t> whether link level roaming is supported.</a:t>
            </a:r>
          </a:p>
          <a:p>
            <a:pPr lvl="1"/>
            <a:r>
              <a:rPr lang="en-US" sz="1600" dirty="0"/>
              <a:t>The two new Present fields can be combined to one bit.</a:t>
            </a:r>
          </a:p>
          <a:p>
            <a:pPr lvl="1"/>
            <a:r>
              <a:rPr lang="en-US" sz="1600" dirty="0"/>
              <a:t>The roaming AP MLD is not visible to a  non-UHR non-AP MLD since the non-UHR MLD can’t decode the new added (sub)fields.</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19414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Basic ML Element vs New Type of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800" dirty="0"/>
              <a:t>Option 2: the roaming AP MLD is announced through the new type of the ML element.</a:t>
            </a:r>
          </a:p>
          <a:p>
            <a:pPr lvl="1"/>
            <a:r>
              <a:rPr lang="en-US" sz="1800" dirty="0"/>
              <a:t>The new type of Multi-Link element is used to announce the roaming AP MLD:</a:t>
            </a:r>
          </a:p>
          <a:p>
            <a:pPr lvl="2"/>
            <a:r>
              <a:rPr lang="en-US" dirty="0"/>
              <a:t>Roaming AP MLD MAC Address,</a:t>
            </a:r>
          </a:p>
          <a:p>
            <a:pPr lvl="2"/>
            <a:r>
              <a:rPr lang="en-US" dirty="0"/>
              <a:t>AP MLD Roaming  ID of the Affiliated AP MLD</a:t>
            </a:r>
          </a:p>
          <a:p>
            <a:pPr lvl="2"/>
            <a:r>
              <a:rPr lang="en-US" dirty="0"/>
              <a:t>Roam AP MLD level specific features that are not defined by its affiliated AP MLDs, e.g.</a:t>
            </a:r>
          </a:p>
          <a:p>
            <a:pPr lvl="3"/>
            <a:r>
              <a:rPr lang="en-US" sz="1800" dirty="0"/>
              <a:t> whether link level roaming is supported.</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16271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Reconfiguration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800" dirty="0"/>
              <a:t>The Roaming AP MLD MAC Address Present subfield and AP MLD Roaming ID Present subfield are added to Presence Bitmap subfield by using any two bits of B3 to B11, e.g. B3 and B4.</a:t>
            </a:r>
          </a:p>
          <a:p>
            <a:pPr lvl="1"/>
            <a:r>
              <a:rPr lang="en-US" sz="1800" dirty="0"/>
              <a:t>If the AP MLD MAC Address Present subfield is 1, the Roaming AP MLD MAC Address is carried in Common Info field to indicate the MAC SAP address of roaming AP MLD that the AP MLD indicated by the MLD Address of the Reconfiguration Multi-Link element is affiliated with.</a:t>
            </a:r>
          </a:p>
          <a:p>
            <a:pPr lvl="1"/>
            <a:r>
              <a:rPr lang="en-US" sz="1800" dirty="0"/>
              <a:t>If the AP MLD Roaming ID Present subfield is 1, the AP MLD Roaming ID field indicates the AP MLD identifier of the AP MLD identified by MLD MAC Address within the Roaming AP MLD.</a:t>
            </a:r>
          </a:p>
          <a:p>
            <a:pPr lvl="2"/>
            <a:r>
              <a:rPr lang="en-US" dirty="0"/>
              <a:t>Each AP MLD affiliated with a roaming AP MLD has a unique AP MLD Roaming identifier within the  roaming AP MLD.</a:t>
            </a:r>
          </a:p>
          <a:p>
            <a:r>
              <a:rPr lang="en-US" sz="1800" dirty="0"/>
              <a:t>The two new Present fields can be combined to one bit.</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62152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Neighbor AP MLD Announcement through RNR </a:t>
            </a:r>
            <a:endParaRPr lang="en-US" sz="2800" b="0" dirty="0"/>
          </a:p>
        </p:txBody>
      </p:sp>
      <p:sp>
        <p:nvSpPr>
          <p:cNvPr id="3" name="Content Placeholder 2"/>
          <p:cNvSpPr>
            <a:spLocks noGrp="1"/>
          </p:cNvSpPr>
          <p:nvPr>
            <p:ph idx="1"/>
          </p:nvPr>
        </p:nvSpPr>
        <p:spPr>
          <a:xfrm>
            <a:off x="0" y="1233100"/>
            <a:ext cx="9144000" cy="3948500"/>
          </a:xfrm>
        </p:spPr>
        <p:txBody>
          <a:bodyPr/>
          <a:lstStyle/>
          <a:p>
            <a:r>
              <a:rPr lang="en-US" sz="1800" i="0" u="none" strike="noStrike" baseline="0" dirty="0">
                <a:solidFill>
                  <a:srgbClr val="000000"/>
                </a:solidFill>
                <a:latin typeface="Times New Roman" panose="02020603050405020304" pitchFamily="18" charset="0"/>
              </a:rPr>
              <a:t>A new-defined TBTT Information with</a:t>
            </a:r>
            <a:r>
              <a:rPr lang="en-US" sz="1800" dirty="0"/>
              <a:t> </a:t>
            </a:r>
            <a:r>
              <a:rPr lang="en-US" sz="1800" i="0" u="none" strike="noStrike" baseline="0" dirty="0">
                <a:solidFill>
                  <a:srgbClr val="000000"/>
                </a:solidFill>
                <a:latin typeface="Times New Roman" panose="02020603050405020304" pitchFamily="18" charset="0"/>
              </a:rPr>
              <a:t>TBTT Information Field Type that is not 0 is used </a:t>
            </a:r>
            <a:r>
              <a:rPr lang="en-US" sz="1800" dirty="0">
                <a:solidFill>
                  <a:srgbClr val="000000"/>
                </a:solidFill>
                <a:latin typeface="Times New Roman" panose="02020603050405020304" pitchFamily="18" charset="0"/>
              </a:rPr>
              <a:t>for the first AP </a:t>
            </a:r>
            <a:r>
              <a:rPr lang="en-US" sz="1800" i="0" u="none" strike="noStrike" baseline="0" dirty="0">
                <a:solidFill>
                  <a:srgbClr val="000000"/>
                </a:solidFill>
                <a:latin typeface="Times New Roman" panose="02020603050405020304" pitchFamily="18" charset="0"/>
              </a:rPr>
              <a:t>to announce </a:t>
            </a:r>
            <a:r>
              <a:rPr lang="en-US" sz="1800" dirty="0">
                <a:latin typeface="Times New Roman" panose="02020603050405020304" pitchFamily="18" charset="0"/>
              </a:rPr>
              <a:t>the second </a:t>
            </a:r>
            <a:r>
              <a:rPr lang="en-US" sz="1800" i="0" u="none" strike="noStrike" baseline="0" dirty="0">
                <a:solidFill>
                  <a:srgbClr val="000000"/>
                </a:solidFill>
                <a:latin typeface="Times New Roman" panose="02020603050405020304" pitchFamily="18" charset="0"/>
              </a:rPr>
              <a:t>AP where the following are true</a:t>
            </a:r>
          </a:p>
          <a:p>
            <a:pPr lvl="1"/>
            <a:r>
              <a:rPr lang="en-US" sz="1800" b="0" i="0" u="none" strike="noStrike" baseline="0" dirty="0">
                <a:solidFill>
                  <a:srgbClr val="000000"/>
                </a:solidFill>
                <a:latin typeface="Times New Roman" panose="02020603050405020304" pitchFamily="18" charset="0"/>
              </a:rPr>
              <a:t>the first AP </a:t>
            </a:r>
            <a:r>
              <a:rPr lang="en-US" sz="1800" dirty="0">
                <a:latin typeface="Times New Roman" panose="02020603050405020304" pitchFamily="18" charset="0"/>
              </a:rPr>
              <a:t>and the second AP are </a:t>
            </a:r>
            <a:r>
              <a:rPr lang="en-US" sz="1800" b="0" i="0" u="none" strike="noStrike" baseline="0" dirty="0">
                <a:solidFill>
                  <a:srgbClr val="000000"/>
                </a:solidFill>
                <a:latin typeface="Times New Roman" panose="02020603050405020304" pitchFamily="18" charset="0"/>
              </a:rPr>
              <a:t>not affiliated with the same AP MLD</a:t>
            </a:r>
            <a:r>
              <a:rPr lang="en-US" sz="1800" dirty="0"/>
              <a:t>.</a:t>
            </a:r>
          </a:p>
          <a:p>
            <a:pPr lvl="1"/>
            <a:r>
              <a:rPr lang="en-US" sz="1800" dirty="0"/>
              <a:t>the AP MLD with which the first AP is affiliated and the AP MLD with which the second AP MLD is affiliated are affiliated with the sane roaming AP MLD.</a:t>
            </a:r>
          </a:p>
          <a:p>
            <a:pPr lvl="1"/>
            <a:r>
              <a:rPr lang="en-US" sz="1800" dirty="0"/>
              <a:t>The second AP MLD and the first AP MLD are one-hop neighbor (or two-hop neighbor as another example) if the two AP’s links supporting the same band work in the same channels.</a:t>
            </a:r>
          </a:p>
          <a:p>
            <a:pPr lvl="2"/>
            <a:r>
              <a:rPr lang="en-US" sz="2000" dirty="0"/>
              <a:t>Another variant is that the first AP intends to carry the second AP’s information</a:t>
            </a:r>
          </a:p>
          <a:p>
            <a:r>
              <a:rPr lang="en-US" sz="1800" dirty="0"/>
              <a:t>The MLD Parameters field is used to carry the MLD related information of the affiliated AP MLD and affiliated roaming AP MLD.</a:t>
            </a:r>
          </a:p>
          <a:p>
            <a:endParaRPr lang="en-US" sz="20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282837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dirty="0"/>
              <a:t>Information Exchange of Candidate Serving AP MLD</a:t>
            </a:r>
            <a:endParaRPr lang="en-US" sz="2800" b="0" dirty="0"/>
          </a:p>
        </p:txBody>
      </p:sp>
      <p:sp>
        <p:nvSpPr>
          <p:cNvPr id="3" name="Content Placeholder 2"/>
          <p:cNvSpPr>
            <a:spLocks noGrp="1"/>
          </p:cNvSpPr>
          <p:nvPr>
            <p:ph idx="1"/>
          </p:nvPr>
        </p:nvSpPr>
        <p:spPr>
          <a:xfrm>
            <a:off x="0" y="1143000"/>
            <a:ext cx="9144000" cy="5243900"/>
          </a:xfrm>
        </p:spPr>
        <p:txBody>
          <a:bodyPr/>
          <a:lstStyle/>
          <a:p>
            <a:r>
              <a:rPr lang="en-US" sz="2100" dirty="0"/>
              <a:t>BTM Query, Request, Response are used for the information exchange of the candidate serving AP MLD affiliated with the same serving AP MLD as the current serving AP MLD.</a:t>
            </a:r>
          </a:p>
          <a:p>
            <a:pPr lvl="1"/>
            <a:r>
              <a:rPr lang="en-US" sz="2100" dirty="0"/>
              <a:t>The </a:t>
            </a:r>
            <a:r>
              <a:rPr lang="en-US" sz="2400" dirty="0"/>
              <a:t>Neighbor Report element can carry the Multi-Link </a:t>
            </a:r>
            <a:r>
              <a:rPr lang="en-US" sz="2400" dirty="0" err="1"/>
              <a:t>subelement</a:t>
            </a:r>
            <a:r>
              <a:rPr lang="en-US" sz="2400" dirty="0"/>
              <a:t> for indicating a neighbor AP MLD affiliated with the roaming AP MLD.</a:t>
            </a:r>
          </a:p>
          <a:p>
            <a:pPr lvl="2"/>
            <a:r>
              <a:rPr lang="en-US" sz="1900" dirty="0"/>
              <a:t>The Roaming AP MLD can be indicated in the Common Info field of the Basic Multi-Link element.</a:t>
            </a:r>
          </a:p>
          <a:p>
            <a:pPr lvl="2"/>
            <a:r>
              <a:rPr lang="en-US" sz="1900" dirty="0"/>
              <a:t>Another variant is that a new type Multi-Link element is defined to indicate the affiliated roaming AP MLD.</a:t>
            </a:r>
          </a:p>
          <a:p>
            <a:pPr marL="0" indent="0">
              <a:buNone/>
            </a:pPr>
            <a:endParaRPr lang="en-US" dirty="0"/>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87354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1821</Words>
  <Application>Microsoft Office PowerPoint</Application>
  <PresentationFormat>On-screen Show (4:3)</PresentationFormat>
  <Paragraphs>219</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Smooth Roaming Follow Up: Procedure and Signalling</vt:lpstr>
      <vt:lpstr>Recap: Smooth Roaming[1],[2]</vt:lpstr>
      <vt:lpstr>Recap: 11be BTM and ML Reconfiguration for ML Setup</vt:lpstr>
      <vt:lpstr>Steps for Smooth Roaming</vt:lpstr>
      <vt:lpstr>Updated Basic ML Element vs New Type of ML Element</vt:lpstr>
      <vt:lpstr>Updated Basic ML Element vs New Type of ML Element</vt:lpstr>
      <vt:lpstr>Updated Reconfiguration ML Element</vt:lpstr>
      <vt:lpstr>Neighbor AP MLD Announcement through RNR </vt:lpstr>
      <vt:lpstr>Information Exchange of Candidate Serving AP MLD</vt:lpstr>
      <vt:lpstr>Negotiation of Roaming from One Serving AP MLD to Another Serving AP MLD</vt:lpstr>
      <vt:lpstr>Negotiation of Roaming from One Serving AP MLD to Another Serving AP MLD</vt:lpstr>
      <vt:lpstr>Summary</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2030</cp:revision>
  <cp:lastPrinted>1998-02-10T13:28:06Z</cp:lastPrinted>
  <dcterms:created xsi:type="dcterms:W3CDTF">2007-05-21T21:00:37Z</dcterms:created>
  <dcterms:modified xsi:type="dcterms:W3CDTF">2024-01-17T13:21:09Z</dcterms:modified>
  <cp:category>Submission</cp:category>
</cp:coreProperties>
</file>