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69" r:id="rId3"/>
    <p:sldId id="478" r:id="rId4"/>
    <p:sldId id="489" r:id="rId5"/>
    <p:sldId id="513" r:id="rId6"/>
    <p:sldId id="514" r:id="rId7"/>
    <p:sldId id="515" r:id="rId8"/>
    <p:sldId id="492" r:id="rId9"/>
    <p:sldId id="490" r:id="rId10"/>
    <p:sldId id="49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1/12/2024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1934</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In-Device Interference Mitigation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11/10/2023</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In-Device Interference Mitigation</a:t>
            </a:r>
          </a:p>
        </p:txBody>
      </p:sp>
      <p:sp>
        <p:nvSpPr>
          <p:cNvPr id="3" name="Content Placeholder 2"/>
          <p:cNvSpPr>
            <a:spLocks noGrp="1"/>
          </p:cNvSpPr>
          <p:nvPr>
            <p:ph idx="1"/>
          </p:nvPr>
        </p:nvSpPr>
        <p:spPr>
          <a:xfrm>
            <a:off x="0" y="1143000"/>
            <a:ext cx="9144000" cy="3733800"/>
          </a:xfrm>
        </p:spPr>
        <p:txBody>
          <a:bodyPr/>
          <a:lstStyle/>
          <a:p>
            <a:r>
              <a:rPr lang="en-US" sz="2000" dirty="0"/>
              <a:t>We proposed the various in-device interference mitigation between wi-fi radio and non-</a:t>
            </a:r>
            <a:r>
              <a:rPr lang="en-US" sz="2000" dirty="0" err="1"/>
              <a:t>wifi</a:t>
            </a:r>
            <a:r>
              <a:rPr lang="en-US" sz="2000" dirty="0"/>
              <a:t> radio:</a:t>
            </a:r>
          </a:p>
          <a:p>
            <a:pPr lvl="1"/>
            <a:r>
              <a:rPr lang="en-US" sz="2000" dirty="0"/>
              <a:t>The in-device interference </a:t>
            </a:r>
            <a:r>
              <a:rPr lang="en-US" dirty="0"/>
              <a:t>in a non-AP/AP MLD </a:t>
            </a:r>
            <a:r>
              <a:rPr lang="en-US" sz="2000" dirty="0"/>
              <a:t>is per link characteristics.</a:t>
            </a:r>
          </a:p>
          <a:p>
            <a:pPr lvl="1"/>
            <a:r>
              <a:rPr lang="en-US" sz="2000" dirty="0"/>
              <a:t>Periodic and aperiodic non-</a:t>
            </a:r>
            <a:r>
              <a:rPr lang="en-US" sz="2000" dirty="0" err="1"/>
              <a:t>wifi</a:t>
            </a:r>
            <a:r>
              <a:rPr lang="en-US" sz="2000" dirty="0"/>
              <a:t> radio activity report to the peer device (AP or STA).</a:t>
            </a:r>
          </a:p>
          <a:p>
            <a:pPr lvl="2"/>
            <a:r>
              <a:rPr lang="en-US" dirty="0"/>
              <a:t>Start time, duration, interval, influenced channels in unit of 20MHz channel for periodic activity.</a:t>
            </a:r>
          </a:p>
          <a:p>
            <a:pPr lvl="1"/>
            <a:r>
              <a:rPr lang="en-US" sz="2000" dirty="0"/>
              <a:t>A TXOP responder can decide the duration of the TXOP which is shorter than the TXOP duration selected ty the TXOP holder. The notification can be in any responding frame.</a:t>
            </a:r>
          </a:p>
          <a:p>
            <a:pPr lvl="2"/>
            <a:r>
              <a:rPr lang="en-US" dirty="0"/>
              <a:t>Such decision should be applied to SU, MU frame exchanges.</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51826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600"/>
            <a:ext cx="9144000" cy="762000"/>
          </a:xfrm>
        </p:spPr>
        <p:txBody>
          <a:bodyPr/>
          <a:lstStyle/>
          <a:p>
            <a:r>
              <a:rPr lang="en-US" sz="2800" b="0" dirty="0"/>
              <a:t>Recap: Subchannel Switch and Dynamic Channel Switch</a:t>
            </a:r>
          </a:p>
        </p:txBody>
      </p:sp>
      <p:sp>
        <p:nvSpPr>
          <p:cNvPr id="3" name="Content Placeholder 2"/>
          <p:cNvSpPr>
            <a:spLocks noGrp="1"/>
          </p:cNvSpPr>
          <p:nvPr>
            <p:ph idx="1"/>
          </p:nvPr>
        </p:nvSpPr>
        <p:spPr>
          <a:xfrm>
            <a:off x="0" y="1371600"/>
            <a:ext cx="9144000" cy="5015299"/>
          </a:xfrm>
        </p:spPr>
        <p:txBody>
          <a:bodyPr/>
          <a:lstStyle/>
          <a:p>
            <a:r>
              <a:rPr lang="en-US" sz="1800" dirty="0"/>
              <a:t>The subchannel switch works as follows:</a:t>
            </a:r>
          </a:p>
          <a:p>
            <a:pPr lvl="1"/>
            <a:r>
              <a:rPr lang="en-US" sz="1600" dirty="0"/>
              <a:t>The BSS operating channel is divided by multiple subchannels: primary subchannel, non-primary subchannel(s).</a:t>
            </a:r>
          </a:p>
          <a:p>
            <a:pPr lvl="1"/>
            <a:r>
              <a:rPr lang="en-US" sz="1600" dirty="0"/>
              <a:t>When the primary subchannel is occupied by an OBSS TXOP (OBSS TXOP 1), the STA/AP switch to a non-primary subchannel until the end of the OBSS TXOP 1.</a:t>
            </a:r>
          </a:p>
          <a:p>
            <a:pPr lvl="2"/>
            <a:r>
              <a:rPr lang="en-US" sz="1400" dirty="0"/>
              <a:t>The medium recovery is needed when switching to a non-primary subchannel.</a:t>
            </a:r>
          </a:p>
          <a:p>
            <a:r>
              <a:rPr lang="en-US" sz="1800" dirty="0"/>
              <a:t>The dynamic channel switch works as follows:</a:t>
            </a:r>
          </a:p>
          <a:p>
            <a:pPr lvl="1"/>
            <a:r>
              <a:rPr lang="en-US" sz="1600" dirty="0"/>
              <a:t>When an AP acquires the medium access right, the AP solicits one or more STAs to switch to the 20 channel(s) that are not covered by the STA’s operating channel.</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996260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Duration in MAC Header (1)</a:t>
            </a:r>
            <a:endParaRPr lang="en-US" sz="2400" b="0" dirty="0"/>
          </a:p>
        </p:txBody>
      </p:sp>
      <p:sp>
        <p:nvSpPr>
          <p:cNvPr id="3" name="Content Placeholder 2"/>
          <p:cNvSpPr>
            <a:spLocks noGrp="1"/>
          </p:cNvSpPr>
          <p:nvPr>
            <p:ph idx="1"/>
          </p:nvPr>
        </p:nvSpPr>
        <p:spPr>
          <a:xfrm>
            <a:off x="0" y="1021195"/>
            <a:ext cx="9144000" cy="1112938"/>
          </a:xfrm>
        </p:spPr>
        <p:txBody>
          <a:bodyPr/>
          <a:lstStyle/>
          <a:p>
            <a:r>
              <a:rPr lang="en-US" sz="1600" kern="0" dirty="0"/>
              <a:t>Discussion:</a:t>
            </a:r>
          </a:p>
          <a:p>
            <a:pPr lvl="1"/>
            <a:r>
              <a:rPr lang="en-US" sz="1600" kern="0" dirty="0"/>
              <a:t>If the frame body of the unicast frame carries the available time of the responder, the neighbors of the TXOP responder may not be able to use the medium efficiently. </a:t>
            </a:r>
          </a:p>
          <a:p>
            <a:pPr lvl="1"/>
            <a:r>
              <a:rPr lang="en-US" sz="1600" kern="0" dirty="0"/>
              <a:t>The CF-End doesn’t help the neighbors of the TXOP responder when the TXOP holder is the AP.</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cxnSp>
        <p:nvCxnSpPr>
          <p:cNvPr id="8" name="Straight Connector 7">
            <a:extLst>
              <a:ext uri="{FF2B5EF4-FFF2-40B4-BE49-F238E27FC236}">
                <a16:creationId xmlns:a16="http://schemas.microsoft.com/office/drawing/2014/main" id="{88CB382F-ED43-5B75-9C5F-D9DCFE6F0DEF}"/>
              </a:ext>
            </a:extLst>
          </p:cNvPr>
          <p:cNvCxnSpPr>
            <a:cxnSpLocks/>
          </p:cNvCxnSpPr>
          <p:nvPr/>
        </p:nvCxnSpPr>
        <p:spPr>
          <a:xfrm>
            <a:off x="1381125" y="2769270"/>
            <a:ext cx="6591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5E8F2BA-D593-87E6-668F-2CE2CC3CEE14}"/>
              </a:ext>
            </a:extLst>
          </p:cNvPr>
          <p:cNvSpPr/>
          <p:nvPr/>
        </p:nvSpPr>
        <p:spPr>
          <a:xfrm>
            <a:off x="1905000" y="2449397"/>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9AA2EC7-314C-25C0-21C8-03F5F88AD02D}"/>
              </a:ext>
            </a:extLst>
          </p:cNvPr>
          <p:cNvSpPr txBox="1"/>
          <p:nvPr/>
        </p:nvSpPr>
        <p:spPr>
          <a:xfrm>
            <a:off x="1797368" y="2203428"/>
            <a:ext cx="383858" cy="225766"/>
          </a:xfrm>
          <a:prstGeom prst="rect">
            <a:avLst/>
          </a:prstGeom>
          <a:noFill/>
        </p:spPr>
        <p:txBody>
          <a:bodyPr wrap="none" lIns="91440" tIns="45720" rIns="91440" rtlCol="0" anchor="t">
            <a:noAutofit/>
          </a:bodyPr>
          <a:lstStyle/>
          <a:p>
            <a:r>
              <a:rPr lang="en-US" sz="900" dirty="0">
                <a:solidFill>
                  <a:schemeClr val="tx1"/>
                </a:solidFill>
              </a:rPr>
              <a:t>BAR</a:t>
            </a:r>
          </a:p>
        </p:txBody>
      </p:sp>
      <p:sp>
        <p:nvSpPr>
          <p:cNvPr id="11" name="Rectangle 10">
            <a:extLst>
              <a:ext uri="{FF2B5EF4-FFF2-40B4-BE49-F238E27FC236}">
                <a16:creationId xmlns:a16="http://schemas.microsoft.com/office/drawing/2014/main" id="{3815B1A4-7983-82CD-2BB9-C3FF81941BF8}"/>
              </a:ext>
            </a:extLst>
          </p:cNvPr>
          <p:cNvSpPr/>
          <p:nvPr/>
        </p:nvSpPr>
        <p:spPr>
          <a:xfrm>
            <a:off x="2286000" y="2769269"/>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B2349B1-372B-BEB6-3628-ACB409014CF6}"/>
              </a:ext>
            </a:extLst>
          </p:cNvPr>
          <p:cNvSpPr txBox="1"/>
          <p:nvPr/>
        </p:nvSpPr>
        <p:spPr>
          <a:xfrm>
            <a:off x="2179796" y="3071509"/>
            <a:ext cx="383858" cy="225766"/>
          </a:xfrm>
          <a:prstGeom prst="rect">
            <a:avLst/>
          </a:prstGeom>
          <a:noFill/>
        </p:spPr>
        <p:txBody>
          <a:bodyPr wrap="none" lIns="91440" tIns="45720" rIns="91440" rtlCol="0" anchor="t">
            <a:noAutofit/>
          </a:bodyPr>
          <a:lstStyle/>
          <a:p>
            <a:r>
              <a:rPr lang="en-US" sz="900" dirty="0">
                <a:solidFill>
                  <a:schemeClr val="tx1"/>
                </a:solidFill>
              </a:rPr>
              <a:t>BA</a:t>
            </a:r>
          </a:p>
        </p:txBody>
      </p:sp>
      <p:cxnSp>
        <p:nvCxnSpPr>
          <p:cNvPr id="13" name="Straight Connector 12">
            <a:extLst>
              <a:ext uri="{FF2B5EF4-FFF2-40B4-BE49-F238E27FC236}">
                <a16:creationId xmlns:a16="http://schemas.microsoft.com/office/drawing/2014/main" id="{50CAAE01-6883-C517-5BF1-57670B2E8862}"/>
              </a:ext>
            </a:extLst>
          </p:cNvPr>
          <p:cNvCxnSpPr>
            <a:cxnSpLocks/>
          </p:cNvCxnSpPr>
          <p:nvPr/>
        </p:nvCxnSpPr>
        <p:spPr>
          <a:xfrm flipH="1" flipV="1">
            <a:off x="2075022" y="2203428"/>
            <a:ext cx="1428" cy="24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54ADAB8-F67D-DC8C-1476-AA9C4B1CFB6E}"/>
              </a:ext>
            </a:extLst>
          </p:cNvPr>
          <p:cNvCxnSpPr>
            <a:cxnSpLocks/>
          </p:cNvCxnSpPr>
          <p:nvPr/>
        </p:nvCxnSpPr>
        <p:spPr>
          <a:xfrm flipH="1" flipV="1">
            <a:off x="2456022" y="3039795"/>
            <a:ext cx="1428" cy="24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45D7865-D6E0-FDDC-EA2D-5E8F0DF39686}"/>
              </a:ext>
            </a:extLst>
          </p:cNvPr>
          <p:cNvCxnSpPr>
            <a:cxnSpLocks/>
          </p:cNvCxnSpPr>
          <p:nvPr/>
        </p:nvCxnSpPr>
        <p:spPr>
          <a:xfrm>
            <a:off x="2065497" y="2203428"/>
            <a:ext cx="544020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133AB7A-7529-18E3-8E25-1A2E803F212C}"/>
              </a:ext>
            </a:extLst>
          </p:cNvPr>
          <p:cNvCxnSpPr>
            <a:cxnSpLocks/>
          </p:cNvCxnSpPr>
          <p:nvPr/>
        </p:nvCxnSpPr>
        <p:spPr>
          <a:xfrm>
            <a:off x="2456022" y="3297275"/>
            <a:ext cx="50496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Right Brace 16">
            <a:extLst>
              <a:ext uri="{FF2B5EF4-FFF2-40B4-BE49-F238E27FC236}">
                <a16:creationId xmlns:a16="http://schemas.microsoft.com/office/drawing/2014/main" id="{E35BD6EE-425C-5880-277D-52F8D8F67A68}"/>
              </a:ext>
            </a:extLst>
          </p:cNvPr>
          <p:cNvSpPr/>
          <p:nvPr/>
        </p:nvSpPr>
        <p:spPr>
          <a:xfrm rot="5400000">
            <a:off x="3851321" y="1996080"/>
            <a:ext cx="148579" cy="293917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C055C005-2BD4-3CE0-3C61-4D4AAE024B62}"/>
              </a:ext>
            </a:extLst>
          </p:cNvPr>
          <p:cNvSpPr txBox="1"/>
          <p:nvPr/>
        </p:nvSpPr>
        <p:spPr>
          <a:xfrm>
            <a:off x="1424463" y="2541070"/>
            <a:ext cx="383858" cy="225766"/>
          </a:xfrm>
          <a:prstGeom prst="rect">
            <a:avLst/>
          </a:prstGeom>
          <a:noFill/>
        </p:spPr>
        <p:txBody>
          <a:bodyPr wrap="none" lIns="91440" tIns="45720" rIns="91440" rtlCol="0" anchor="t">
            <a:noAutofit/>
          </a:bodyPr>
          <a:lstStyle/>
          <a:p>
            <a:r>
              <a:rPr lang="en-US" sz="900" dirty="0">
                <a:solidFill>
                  <a:schemeClr val="tx1"/>
                </a:solidFill>
              </a:rPr>
              <a:t>AP</a:t>
            </a:r>
          </a:p>
        </p:txBody>
      </p:sp>
      <p:sp>
        <p:nvSpPr>
          <p:cNvPr id="19" name="TextBox 18">
            <a:extLst>
              <a:ext uri="{FF2B5EF4-FFF2-40B4-BE49-F238E27FC236}">
                <a16:creationId xmlns:a16="http://schemas.microsoft.com/office/drawing/2014/main" id="{1AF1107B-7286-A209-F009-DCC8BB8F9A62}"/>
              </a:ext>
            </a:extLst>
          </p:cNvPr>
          <p:cNvSpPr txBox="1"/>
          <p:nvPr/>
        </p:nvSpPr>
        <p:spPr>
          <a:xfrm>
            <a:off x="1413510" y="2786022"/>
            <a:ext cx="383858" cy="225766"/>
          </a:xfrm>
          <a:prstGeom prst="rect">
            <a:avLst/>
          </a:prstGeom>
          <a:noFill/>
        </p:spPr>
        <p:txBody>
          <a:bodyPr wrap="none" lIns="91440" tIns="45720" rIns="91440" rtlCol="0" anchor="t">
            <a:noAutofit/>
          </a:bodyPr>
          <a:lstStyle/>
          <a:p>
            <a:r>
              <a:rPr lang="en-US" sz="900" dirty="0">
                <a:solidFill>
                  <a:schemeClr val="tx1"/>
                </a:solidFill>
              </a:rPr>
              <a:t>STA</a:t>
            </a:r>
          </a:p>
        </p:txBody>
      </p:sp>
      <p:sp>
        <p:nvSpPr>
          <p:cNvPr id="20" name="Rectangle 19">
            <a:extLst>
              <a:ext uri="{FF2B5EF4-FFF2-40B4-BE49-F238E27FC236}">
                <a16:creationId xmlns:a16="http://schemas.microsoft.com/office/drawing/2014/main" id="{67C4D443-3580-5C46-67FE-31FDFB75D8DD}"/>
              </a:ext>
            </a:extLst>
          </p:cNvPr>
          <p:cNvSpPr/>
          <p:nvPr/>
        </p:nvSpPr>
        <p:spPr>
          <a:xfrm>
            <a:off x="2667000" y="2457775"/>
            <a:ext cx="2324099"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5C9DE9A-9FCB-95D4-97E2-C2A8E4B4C961}"/>
              </a:ext>
            </a:extLst>
          </p:cNvPr>
          <p:cNvSpPr/>
          <p:nvPr/>
        </p:nvSpPr>
        <p:spPr>
          <a:xfrm>
            <a:off x="5181599" y="2777647"/>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F2D504BE-5359-3441-08FE-CC71A913AB91}"/>
              </a:ext>
            </a:extLst>
          </p:cNvPr>
          <p:cNvSpPr txBox="1"/>
          <p:nvPr/>
        </p:nvSpPr>
        <p:spPr>
          <a:xfrm>
            <a:off x="3296901" y="3532706"/>
            <a:ext cx="1257418" cy="259907"/>
          </a:xfrm>
          <a:prstGeom prst="rect">
            <a:avLst/>
          </a:prstGeom>
          <a:noFill/>
        </p:spPr>
        <p:txBody>
          <a:bodyPr wrap="none" lIns="91440" tIns="45720" rIns="91440" rtlCol="0" anchor="t">
            <a:noAutofit/>
          </a:bodyPr>
          <a:lstStyle/>
          <a:p>
            <a:r>
              <a:rPr lang="en-US" sz="900" dirty="0">
                <a:solidFill>
                  <a:schemeClr val="tx1"/>
                </a:solidFill>
              </a:rPr>
              <a:t>STA’s available </a:t>
            </a:r>
            <a:r>
              <a:rPr lang="en-US" sz="900" dirty="0"/>
              <a:t>time</a:t>
            </a:r>
            <a:endParaRPr lang="en-US" sz="900" dirty="0">
              <a:solidFill>
                <a:schemeClr val="tx1"/>
              </a:solidFill>
            </a:endParaRPr>
          </a:p>
        </p:txBody>
      </p:sp>
      <p:sp>
        <p:nvSpPr>
          <p:cNvPr id="23" name="TextBox 22">
            <a:extLst>
              <a:ext uri="{FF2B5EF4-FFF2-40B4-BE49-F238E27FC236}">
                <a16:creationId xmlns:a16="http://schemas.microsoft.com/office/drawing/2014/main" id="{29029BCB-973F-6D52-7DCC-BE1805F1C97A}"/>
              </a:ext>
            </a:extLst>
          </p:cNvPr>
          <p:cNvSpPr txBox="1"/>
          <p:nvPr/>
        </p:nvSpPr>
        <p:spPr>
          <a:xfrm>
            <a:off x="3375184" y="2223631"/>
            <a:ext cx="383858" cy="225766"/>
          </a:xfrm>
          <a:prstGeom prst="rect">
            <a:avLst/>
          </a:prstGeom>
          <a:noFill/>
        </p:spPr>
        <p:txBody>
          <a:bodyPr wrap="none" lIns="91440" tIns="45720" rIns="91440" rtlCol="0" anchor="t">
            <a:noAutofit/>
          </a:bodyPr>
          <a:lstStyle/>
          <a:p>
            <a:r>
              <a:rPr lang="en-US" sz="900" dirty="0">
                <a:solidFill>
                  <a:schemeClr val="tx1"/>
                </a:solidFill>
              </a:rPr>
              <a:t>A-MPDU</a:t>
            </a:r>
          </a:p>
        </p:txBody>
      </p:sp>
      <p:sp>
        <p:nvSpPr>
          <p:cNvPr id="24" name="TextBox 23">
            <a:extLst>
              <a:ext uri="{FF2B5EF4-FFF2-40B4-BE49-F238E27FC236}">
                <a16:creationId xmlns:a16="http://schemas.microsoft.com/office/drawing/2014/main" id="{8E5037B1-0222-2F2B-F0DF-957BE23D2631}"/>
              </a:ext>
            </a:extLst>
          </p:cNvPr>
          <p:cNvSpPr txBox="1"/>
          <p:nvPr/>
        </p:nvSpPr>
        <p:spPr>
          <a:xfrm>
            <a:off x="5102541" y="3097519"/>
            <a:ext cx="383858" cy="225766"/>
          </a:xfrm>
          <a:prstGeom prst="rect">
            <a:avLst/>
          </a:prstGeom>
          <a:noFill/>
        </p:spPr>
        <p:txBody>
          <a:bodyPr wrap="none" lIns="91440" tIns="45720" rIns="91440" rtlCol="0" anchor="t">
            <a:noAutofit/>
          </a:bodyPr>
          <a:lstStyle/>
          <a:p>
            <a:r>
              <a:rPr lang="en-US" sz="900" dirty="0">
                <a:solidFill>
                  <a:schemeClr val="tx1"/>
                </a:solidFill>
              </a:rPr>
              <a:t>BA</a:t>
            </a:r>
          </a:p>
        </p:txBody>
      </p:sp>
      <p:sp>
        <p:nvSpPr>
          <p:cNvPr id="25" name="Rectangle 24">
            <a:extLst>
              <a:ext uri="{FF2B5EF4-FFF2-40B4-BE49-F238E27FC236}">
                <a16:creationId xmlns:a16="http://schemas.microsoft.com/office/drawing/2014/main" id="{48B12BE7-93FF-1016-AB30-94A277DCDF7D}"/>
              </a:ext>
            </a:extLst>
          </p:cNvPr>
          <p:cNvSpPr/>
          <p:nvPr/>
        </p:nvSpPr>
        <p:spPr>
          <a:xfrm>
            <a:off x="5581649" y="2454004"/>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7C6D27F-B401-F5B8-AF79-E371C28ACEA0}"/>
              </a:ext>
            </a:extLst>
          </p:cNvPr>
          <p:cNvSpPr txBox="1"/>
          <p:nvPr/>
        </p:nvSpPr>
        <p:spPr>
          <a:xfrm>
            <a:off x="5353049" y="2243883"/>
            <a:ext cx="383858" cy="225766"/>
          </a:xfrm>
          <a:prstGeom prst="rect">
            <a:avLst/>
          </a:prstGeom>
          <a:noFill/>
        </p:spPr>
        <p:txBody>
          <a:bodyPr wrap="none" lIns="91440" tIns="45720" rIns="91440" rtlCol="0" anchor="t">
            <a:noAutofit/>
          </a:bodyPr>
          <a:lstStyle/>
          <a:p>
            <a:r>
              <a:rPr lang="en-US" sz="900" dirty="0">
                <a:solidFill>
                  <a:schemeClr val="tx1"/>
                </a:solidFill>
              </a:rPr>
              <a:t>CF-End</a:t>
            </a:r>
          </a:p>
        </p:txBody>
      </p:sp>
      <p:sp>
        <p:nvSpPr>
          <p:cNvPr id="27" name="Right Brace 26">
            <a:extLst>
              <a:ext uri="{FF2B5EF4-FFF2-40B4-BE49-F238E27FC236}">
                <a16:creationId xmlns:a16="http://schemas.microsoft.com/office/drawing/2014/main" id="{98438D48-ED6A-4939-F2CD-D35FBBD4B054}"/>
              </a:ext>
            </a:extLst>
          </p:cNvPr>
          <p:cNvSpPr/>
          <p:nvPr/>
        </p:nvSpPr>
        <p:spPr>
          <a:xfrm rot="5400000">
            <a:off x="6387564" y="2442591"/>
            <a:ext cx="169344" cy="206692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3CFF01A5-AFE1-6BEE-5CD4-D02AAC62E95E}"/>
              </a:ext>
            </a:extLst>
          </p:cNvPr>
          <p:cNvSpPr txBox="1"/>
          <p:nvPr/>
        </p:nvSpPr>
        <p:spPr>
          <a:xfrm>
            <a:off x="5637374" y="3581194"/>
            <a:ext cx="1257418" cy="259907"/>
          </a:xfrm>
          <a:prstGeom prst="rect">
            <a:avLst/>
          </a:prstGeom>
          <a:noFill/>
        </p:spPr>
        <p:txBody>
          <a:bodyPr wrap="none" lIns="91440" tIns="45720" rIns="91440" rtlCol="0" anchor="t">
            <a:noAutofit/>
          </a:bodyPr>
          <a:lstStyle/>
          <a:p>
            <a:r>
              <a:rPr lang="en-US" sz="900" dirty="0">
                <a:solidFill>
                  <a:schemeClr val="tx1"/>
                </a:solidFill>
              </a:rPr>
              <a:t>STA’s neighbors can’t do the frame exchange</a:t>
            </a:r>
          </a:p>
        </p:txBody>
      </p:sp>
      <p:cxnSp>
        <p:nvCxnSpPr>
          <p:cNvPr id="30" name="Straight Connector 29">
            <a:extLst>
              <a:ext uri="{FF2B5EF4-FFF2-40B4-BE49-F238E27FC236}">
                <a16:creationId xmlns:a16="http://schemas.microsoft.com/office/drawing/2014/main" id="{D7DD726F-6AF5-2BF7-CA34-CCAAB63511A4}"/>
              </a:ext>
            </a:extLst>
          </p:cNvPr>
          <p:cNvCxnSpPr>
            <a:cxnSpLocks/>
          </p:cNvCxnSpPr>
          <p:nvPr/>
        </p:nvCxnSpPr>
        <p:spPr>
          <a:xfrm>
            <a:off x="1066800" y="4855880"/>
            <a:ext cx="6591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6B421A0-0350-13FE-9544-946609715CE9}"/>
              </a:ext>
            </a:extLst>
          </p:cNvPr>
          <p:cNvSpPr/>
          <p:nvPr/>
        </p:nvSpPr>
        <p:spPr>
          <a:xfrm>
            <a:off x="1590675" y="4536007"/>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8FFFF1-4FDD-C071-E249-AA2500AEEF63}"/>
              </a:ext>
            </a:extLst>
          </p:cNvPr>
          <p:cNvSpPr txBox="1"/>
          <p:nvPr/>
        </p:nvSpPr>
        <p:spPr>
          <a:xfrm>
            <a:off x="1483043" y="4290038"/>
            <a:ext cx="383858" cy="225766"/>
          </a:xfrm>
          <a:prstGeom prst="rect">
            <a:avLst/>
          </a:prstGeom>
          <a:noFill/>
        </p:spPr>
        <p:txBody>
          <a:bodyPr wrap="none" lIns="91440" tIns="45720" rIns="91440" rtlCol="0" anchor="t">
            <a:noAutofit/>
          </a:bodyPr>
          <a:lstStyle/>
          <a:p>
            <a:r>
              <a:rPr lang="en-US" sz="900" dirty="0">
                <a:solidFill>
                  <a:schemeClr val="tx1"/>
                </a:solidFill>
              </a:rPr>
              <a:t>BAR</a:t>
            </a:r>
          </a:p>
        </p:txBody>
      </p:sp>
      <p:sp>
        <p:nvSpPr>
          <p:cNvPr id="33" name="Rectangle 32">
            <a:extLst>
              <a:ext uri="{FF2B5EF4-FFF2-40B4-BE49-F238E27FC236}">
                <a16:creationId xmlns:a16="http://schemas.microsoft.com/office/drawing/2014/main" id="{6CFB2C11-3C5E-EDC4-754B-6CE21D125E6F}"/>
              </a:ext>
            </a:extLst>
          </p:cNvPr>
          <p:cNvSpPr/>
          <p:nvPr/>
        </p:nvSpPr>
        <p:spPr>
          <a:xfrm>
            <a:off x="1971675" y="4855879"/>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6FF940-021F-35CB-F91B-7E0831AA625A}"/>
              </a:ext>
            </a:extLst>
          </p:cNvPr>
          <p:cNvSpPr txBox="1"/>
          <p:nvPr/>
        </p:nvSpPr>
        <p:spPr>
          <a:xfrm>
            <a:off x="1865471" y="5158119"/>
            <a:ext cx="383858" cy="225766"/>
          </a:xfrm>
          <a:prstGeom prst="rect">
            <a:avLst/>
          </a:prstGeom>
          <a:noFill/>
        </p:spPr>
        <p:txBody>
          <a:bodyPr wrap="none" lIns="91440" tIns="45720" rIns="91440" rtlCol="0" anchor="t">
            <a:noAutofit/>
          </a:bodyPr>
          <a:lstStyle/>
          <a:p>
            <a:r>
              <a:rPr lang="en-US" sz="900" dirty="0">
                <a:solidFill>
                  <a:schemeClr val="tx1"/>
                </a:solidFill>
              </a:rPr>
              <a:t>BA</a:t>
            </a:r>
          </a:p>
        </p:txBody>
      </p:sp>
      <p:cxnSp>
        <p:nvCxnSpPr>
          <p:cNvPr id="35" name="Straight Connector 34">
            <a:extLst>
              <a:ext uri="{FF2B5EF4-FFF2-40B4-BE49-F238E27FC236}">
                <a16:creationId xmlns:a16="http://schemas.microsoft.com/office/drawing/2014/main" id="{0B32623E-BA3B-479A-14BD-6B80781A2C83}"/>
              </a:ext>
            </a:extLst>
          </p:cNvPr>
          <p:cNvCxnSpPr>
            <a:cxnSpLocks/>
          </p:cNvCxnSpPr>
          <p:nvPr/>
        </p:nvCxnSpPr>
        <p:spPr>
          <a:xfrm flipH="1" flipV="1">
            <a:off x="1760697" y="4290038"/>
            <a:ext cx="1428" cy="24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FD38A4F-282A-2A86-5A31-CAAD8AA8F179}"/>
              </a:ext>
            </a:extLst>
          </p:cNvPr>
          <p:cNvCxnSpPr>
            <a:cxnSpLocks/>
          </p:cNvCxnSpPr>
          <p:nvPr/>
        </p:nvCxnSpPr>
        <p:spPr>
          <a:xfrm flipH="1" flipV="1">
            <a:off x="2141697" y="5126405"/>
            <a:ext cx="1428" cy="24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EE49F41F-5BA0-C81C-FBDD-F9A9D13CB51A}"/>
              </a:ext>
            </a:extLst>
          </p:cNvPr>
          <p:cNvCxnSpPr>
            <a:cxnSpLocks/>
          </p:cNvCxnSpPr>
          <p:nvPr/>
        </p:nvCxnSpPr>
        <p:spPr>
          <a:xfrm>
            <a:off x="1751172" y="4290038"/>
            <a:ext cx="544020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62E3FB4-D078-C45B-F98A-FD9CFDD8F51B}"/>
              </a:ext>
            </a:extLst>
          </p:cNvPr>
          <p:cNvCxnSpPr>
            <a:cxnSpLocks/>
          </p:cNvCxnSpPr>
          <p:nvPr/>
        </p:nvCxnSpPr>
        <p:spPr>
          <a:xfrm>
            <a:off x="2141697" y="5383885"/>
            <a:ext cx="33447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ight Brace 38">
            <a:extLst>
              <a:ext uri="{FF2B5EF4-FFF2-40B4-BE49-F238E27FC236}">
                <a16:creationId xmlns:a16="http://schemas.microsoft.com/office/drawing/2014/main" id="{7810A655-2CB0-0019-EC31-35ADFBA91048}"/>
              </a:ext>
            </a:extLst>
          </p:cNvPr>
          <p:cNvSpPr/>
          <p:nvPr/>
        </p:nvSpPr>
        <p:spPr>
          <a:xfrm rot="5400000">
            <a:off x="3683827" y="3935857"/>
            <a:ext cx="196621" cy="328088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D373B611-CA20-53A9-3AD6-3E63B8128CE6}"/>
              </a:ext>
            </a:extLst>
          </p:cNvPr>
          <p:cNvSpPr txBox="1"/>
          <p:nvPr/>
        </p:nvSpPr>
        <p:spPr>
          <a:xfrm>
            <a:off x="1110138" y="4627680"/>
            <a:ext cx="383858" cy="225766"/>
          </a:xfrm>
          <a:prstGeom prst="rect">
            <a:avLst/>
          </a:prstGeom>
          <a:noFill/>
        </p:spPr>
        <p:txBody>
          <a:bodyPr wrap="none" lIns="91440" tIns="45720" rIns="91440" rtlCol="0" anchor="t">
            <a:noAutofit/>
          </a:bodyPr>
          <a:lstStyle/>
          <a:p>
            <a:r>
              <a:rPr lang="en-US" sz="900" dirty="0">
                <a:solidFill>
                  <a:schemeClr val="tx1"/>
                </a:solidFill>
              </a:rPr>
              <a:t>AP</a:t>
            </a:r>
          </a:p>
        </p:txBody>
      </p:sp>
      <p:sp>
        <p:nvSpPr>
          <p:cNvPr id="41" name="TextBox 40">
            <a:extLst>
              <a:ext uri="{FF2B5EF4-FFF2-40B4-BE49-F238E27FC236}">
                <a16:creationId xmlns:a16="http://schemas.microsoft.com/office/drawing/2014/main" id="{AB0FC4AD-88AB-FAF6-BA06-6E2B07EE5E28}"/>
              </a:ext>
            </a:extLst>
          </p:cNvPr>
          <p:cNvSpPr txBox="1"/>
          <p:nvPr/>
        </p:nvSpPr>
        <p:spPr>
          <a:xfrm>
            <a:off x="1099185" y="4872632"/>
            <a:ext cx="383858" cy="225766"/>
          </a:xfrm>
          <a:prstGeom prst="rect">
            <a:avLst/>
          </a:prstGeom>
          <a:noFill/>
        </p:spPr>
        <p:txBody>
          <a:bodyPr wrap="none" lIns="91440" tIns="45720" rIns="91440" rtlCol="0" anchor="t">
            <a:noAutofit/>
          </a:bodyPr>
          <a:lstStyle/>
          <a:p>
            <a:r>
              <a:rPr lang="en-US" sz="900" dirty="0">
                <a:solidFill>
                  <a:schemeClr val="tx1"/>
                </a:solidFill>
              </a:rPr>
              <a:t>STA</a:t>
            </a:r>
          </a:p>
        </p:txBody>
      </p:sp>
      <p:sp>
        <p:nvSpPr>
          <p:cNvPr id="42" name="Rectangle 41">
            <a:extLst>
              <a:ext uri="{FF2B5EF4-FFF2-40B4-BE49-F238E27FC236}">
                <a16:creationId xmlns:a16="http://schemas.microsoft.com/office/drawing/2014/main" id="{B910AE01-E218-356C-9341-ECBAD863158F}"/>
              </a:ext>
            </a:extLst>
          </p:cNvPr>
          <p:cNvSpPr/>
          <p:nvPr/>
        </p:nvSpPr>
        <p:spPr>
          <a:xfrm>
            <a:off x="2352675" y="4544385"/>
            <a:ext cx="2324099"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A6C7BA55-BB1D-9BF3-A6D9-79DB698114F0}"/>
              </a:ext>
            </a:extLst>
          </p:cNvPr>
          <p:cNvSpPr/>
          <p:nvPr/>
        </p:nvSpPr>
        <p:spPr>
          <a:xfrm>
            <a:off x="4867274" y="4864257"/>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E7C7F922-5091-AE7C-284D-A1456A38B2BB}"/>
              </a:ext>
            </a:extLst>
          </p:cNvPr>
          <p:cNvSpPr txBox="1"/>
          <p:nvPr/>
        </p:nvSpPr>
        <p:spPr>
          <a:xfrm>
            <a:off x="3105032" y="5684577"/>
            <a:ext cx="1257418" cy="259907"/>
          </a:xfrm>
          <a:prstGeom prst="rect">
            <a:avLst/>
          </a:prstGeom>
          <a:noFill/>
        </p:spPr>
        <p:txBody>
          <a:bodyPr wrap="none" lIns="91440" tIns="45720" rIns="91440" rtlCol="0" anchor="t">
            <a:noAutofit/>
          </a:bodyPr>
          <a:lstStyle/>
          <a:p>
            <a:r>
              <a:rPr lang="en-US" sz="900" dirty="0">
                <a:solidFill>
                  <a:schemeClr val="tx1"/>
                </a:solidFill>
              </a:rPr>
              <a:t>STA’s available </a:t>
            </a:r>
            <a:r>
              <a:rPr lang="en-US" sz="900" dirty="0"/>
              <a:t>time</a:t>
            </a:r>
            <a:endParaRPr lang="en-US" sz="900" dirty="0">
              <a:solidFill>
                <a:schemeClr val="tx1"/>
              </a:solidFill>
            </a:endParaRPr>
          </a:p>
        </p:txBody>
      </p:sp>
      <p:sp>
        <p:nvSpPr>
          <p:cNvPr id="45" name="TextBox 44">
            <a:extLst>
              <a:ext uri="{FF2B5EF4-FFF2-40B4-BE49-F238E27FC236}">
                <a16:creationId xmlns:a16="http://schemas.microsoft.com/office/drawing/2014/main" id="{B3DE7F29-437B-D08B-6707-8EA86EE82863}"/>
              </a:ext>
            </a:extLst>
          </p:cNvPr>
          <p:cNvSpPr txBox="1"/>
          <p:nvPr/>
        </p:nvSpPr>
        <p:spPr>
          <a:xfrm>
            <a:off x="3060859" y="4310241"/>
            <a:ext cx="383858" cy="225766"/>
          </a:xfrm>
          <a:prstGeom prst="rect">
            <a:avLst/>
          </a:prstGeom>
          <a:noFill/>
        </p:spPr>
        <p:txBody>
          <a:bodyPr wrap="none" lIns="91440" tIns="45720" rIns="91440" rtlCol="0" anchor="t">
            <a:noAutofit/>
          </a:bodyPr>
          <a:lstStyle/>
          <a:p>
            <a:r>
              <a:rPr lang="en-US" sz="900" dirty="0">
                <a:solidFill>
                  <a:schemeClr val="tx1"/>
                </a:solidFill>
              </a:rPr>
              <a:t>A-MPDU</a:t>
            </a:r>
          </a:p>
        </p:txBody>
      </p:sp>
      <p:sp>
        <p:nvSpPr>
          <p:cNvPr id="46" name="TextBox 45">
            <a:extLst>
              <a:ext uri="{FF2B5EF4-FFF2-40B4-BE49-F238E27FC236}">
                <a16:creationId xmlns:a16="http://schemas.microsoft.com/office/drawing/2014/main" id="{DECE91EA-B7EE-332B-42ED-E5D1E041DE42}"/>
              </a:ext>
            </a:extLst>
          </p:cNvPr>
          <p:cNvSpPr txBox="1"/>
          <p:nvPr/>
        </p:nvSpPr>
        <p:spPr>
          <a:xfrm>
            <a:off x="4788216" y="5184129"/>
            <a:ext cx="383858" cy="225766"/>
          </a:xfrm>
          <a:prstGeom prst="rect">
            <a:avLst/>
          </a:prstGeom>
          <a:noFill/>
        </p:spPr>
        <p:txBody>
          <a:bodyPr wrap="none" lIns="91440" tIns="45720" rIns="91440" rtlCol="0" anchor="t">
            <a:noAutofit/>
          </a:bodyPr>
          <a:lstStyle/>
          <a:p>
            <a:r>
              <a:rPr lang="en-US" sz="900" dirty="0">
                <a:solidFill>
                  <a:schemeClr val="tx1"/>
                </a:solidFill>
              </a:rPr>
              <a:t>BA</a:t>
            </a:r>
          </a:p>
        </p:txBody>
      </p:sp>
      <p:sp>
        <p:nvSpPr>
          <p:cNvPr id="47" name="Rectangle 46">
            <a:extLst>
              <a:ext uri="{FF2B5EF4-FFF2-40B4-BE49-F238E27FC236}">
                <a16:creationId xmlns:a16="http://schemas.microsoft.com/office/drawing/2014/main" id="{E4FCDDB6-B5BE-7AE7-C914-28E62A04C448}"/>
              </a:ext>
            </a:extLst>
          </p:cNvPr>
          <p:cNvSpPr/>
          <p:nvPr/>
        </p:nvSpPr>
        <p:spPr>
          <a:xfrm>
            <a:off x="5267324" y="4540614"/>
            <a:ext cx="171450" cy="319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FF403891-E9EF-763F-C59B-E69BC672970A}"/>
              </a:ext>
            </a:extLst>
          </p:cNvPr>
          <p:cNvSpPr txBox="1"/>
          <p:nvPr/>
        </p:nvSpPr>
        <p:spPr>
          <a:xfrm>
            <a:off x="5038724" y="4330493"/>
            <a:ext cx="383858" cy="225766"/>
          </a:xfrm>
          <a:prstGeom prst="rect">
            <a:avLst/>
          </a:prstGeom>
          <a:noFill/>
        </p:spPr>
        <p:txBody>
          <a:bodyPr wrap="none" lIns="91440" tIns="45720" rIns="91440" rtlCol="0" anchor="t">
            <a:noAutofit/>
          </a:bodyPr>
          <a:lstStyle/>
          <a:p>
            <a:r>
              <a:rPr lang="en-US" sz="900" dirty="0">
                <a:solidFill>
                  <a:schemeClr val="tx1"/>
                </a:solidFill>
              </a:rPr>
              <a:t>CF-End</a:t>
            </a:r>
          </a:p>
        </p:txBody>
      </p:sp>
      <p:sp>
        <p:nvSpPr>
          <p:cNvPr id="49" name="Right Brace 48">
            <a:extLst>
              <a:ext uri="{FF2B5EF4-FFF2-40B4-BE49-F238E27FC236}">
                <a16:creationId xmlns:a16="http://schemas.microsoft.com/office/drawing/2014/main" id="{DF2C797A-F2BB-E3C2-3B0F-BD6FC7EB5501}"/>
              </a:ext>
            </a:extLst>
          </p:cNvPr>
          <p:cNvSpPr/>
          <p:nvPr/>
        </p:nvSpPr>
        <p:spPr>
          <a:xfrm rot="5400000">
            <a:off x="6273888" y="4682296"/>
            <a:ext cx="215835" cy="17687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TextBox 49">
            <a:extLst>
              <a:ext uri="{FF2B5EF4-FFF2-40B4-BE49-F238E27FC236}">
                <a16:creationId xmlns:a16="http://schemas.microsoft.com/office/drawing/2014/main" id="{7EE0C906-E84A-701E-4EB9-6BFC084DBCA6}"/>
              </a:ext>
            </a:extLst>
          </p:cNvPr>
          <p:cNvSpPr txBox="1"/>
          <p:nvPr/>
        </p:nvSpPr>
        <p:spPr>
          <a:xfrm>
            <a:off x="5544978" y="5674610"/>
            <a:ext cx="1257418" cy="259907"/>
          </a:xfrm>
          <a:prstGeom prst="rect">
            <a:avLst/>
          </a:prstGeom>
          <a:noFill/>
        </p:spPr>
        <p:txBody>
          <a:bodyPr wrap="none" lIns="91440" tIns="45720" rIns="91440" rtlCol="0" anchor="t">
            <a:noAutofit/>
          </a:bodyPr>
          <a:lstStyle/>
          <a:p>
            <a:r>
              <a:rPr lang="en-US" sz="900" dirty="0">
                <a:solidFill>
                  <a:schemeClr val="tx1"/>
                </a:solidFill>
              </a:rPr>
              <a:t>Both AP’s neighbors and STA’s neighbors can do the frame exchange</a:t>
            </a:r>
          </a:p>
        </p:txBody>
      </p:sp>
      <p:sp>
        <p:nvSpPr>
          <p:cNvPr id="51" name="Content Placeholder 2">
            <a:extLst>
              <a:ext uri="{FF2B5EF4-FFF2-40B4-BE49-F238E27FC236}">
                <a16:creationId xmlns:a16="http://schemas.microsoft.com/office/drawing/2014/main" id="{8BF8FA6E-5CBD-2382-8CA8-3AA0E81112A6}"/>
              </a:ext>
            </a:extLst>
          </p:cNvPr>
          <p:cNvSpPr txBox="1">
            <a:spLocks/>
          </p:cNvSpPr>
          <p:nvPr/>
        </p:nvSpPr>
        <p:spPr bwMode="auto">
          <a:xfrm>
            <a:off x="-30744" y="3898322"/>
            <a:ext cx="9144000" cy="2976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r>
              <a:rPr lang="en-US" sz="1600" kern="0" dirty="0"/>
              <a:t>With the Duration to indicate the available time, the medium usage efficiency can be improved</a:t>
            </a:r>
          </a:p>
        </p:txBody>
      </p:sp>
    </p:spTree>
    <p:extLst>
      <p:ext uri="{BB962C8B-B14F-4D97-AF65-F5344CB8AC3E}">
        <p14:creationId xmlns:p14="http://schemas.microsoft.com/office/powerpoint/2010/main" val="2335172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Duration in MAC Header (2)</a:t>
            </a:r>
            <a:endParaRPr lang="en-US" sz="2400" b="0" dirty="0"/>
          </a:p>
        </p:txBody>
      </p:sp>
      <p:sp>
        <p:nvSpPr>
          <p:cNvPr id="3" name="Content Placeholder 2"/>
          <p:cNvSpPr>
            <a:spLocks noGrp="1"/>
          </p:cNvSpPr>
          <p:nvPr>
            <p:ph idx="1"/>
          </p:nvPr>
        </p:nvSpPr>
        <p:spPr>
          <a:xfrm>
            <a:off x="0" y="1021194"/>
            <a:ext cx="9144000" cy="3884613"/>
          </a:xfrm>
        </p:spPr>
        <p:txBody>
          <a:bodyPr/>
          <a:lstStyle/>
          <a:p>
            <a:r>
              <a:rPr lang="en-US" sz="2000" dirty="0"/>
              <a:t>Discussion (cont’d):</a:t>
            </a:r>
          </a:p>
          <a:p>
            <a:pPr lvl="1"/>
            <a:r>
              <a:rPr lang="en-US" sz="2000" dirty="0"/>
              <a:t>The Duration in MAC header is not suitable when multiple STAs are the TXOP responders when multiple TXOP responders transmit CTS.</a:t>
            </a:r>
          </a:p>
          <a:p>
            <a:pPr lvl="1"/>
            <a:r>
              <a:rPr lang="en-US" sz="2000" dirty="0"/>
              <a:t>The AP as the TXOP holder may have multiple TXOP responders sequentially or through MU PPDU.</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42551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Duration in MAC Header (3)</a:t>
            </a:r>
            <a:endParaRPr lang="en-US" sz="2400" b="0" dirty="0"/>
          </a:p>
        </p:txBody>
      </p:sp>
      <p:sp>
        <p:nvSpPr>
          <p:cNvPr id="3" name="Content Placeholder 2"/>
          <p:cNvSpPr>
            <a:spLocks noGrp="1"/>
          </p:cNvSpPr>
          <p:nvPr>
            <p:ph idx="1"/>
          </p:nvPr>
        </p:nvSpPr>
        <p:spPr>
          <a:xfrm>
            <a:off x="0" y="1021195"/>
            <a:ext cx="9144000" cy="2636405"/>
          </a:xfrm>
        </p:spPr>
        <p:txBody>
          <a:bodyPr/>
          <a:lstStyle/>
          <a:p>
            <a:r>
              <a:rPr lang="en-US" sz="1600" dirty="0"/>
              <a:t>Proposal of available time 1:</a:t>
            </a:r>
          </a:p>
          <a:p>
            <a:pPr lvl="1"/>
            <a:r>
              <a:rPr lang="en-US" sz="1600" dirty="0"/>
              <a:t>The Duration in MAC header is used to indicate the TXOP responder’s available time when the single TXOP responder is solicited.</a:t>
            </a:r>
          </a:p>
          <a:p>
            <a:pPr lvl="1"/>
            <a:r>
              <a:rPr lang="en-US" sz="1600" dirty="0"/>
              <a:t>The Duration in MAC header of the solicited frame in TB PPDU is used to indicate the TXOP responder’s available time.</a:t>
            </a:r>
          </a:p>
          <a:p>
            <a:pPr lvl="1"/>
            <a:r>
              <a:rPr lang="en-US" sz="1600" dirty="0"/>
              <a:t>Otherwise, the frame body or HE Control in frame header is used to indicate the TXOP responder’s available time.</a:t>
            </a:r>
          </a:p>
          <a:p>
            <a:r>
              <a:rPr lang="en-US" sz="1600" dirty="0"/>
              <a:t>Proposal of available time 2:</a:t>
            </a:r>
          </a:p>
          <a:p>
            <a:pPr lvl="1"/>
            <a:r>
              <a:rPr lang="en-US" sz="1600" dirty="0"/>
              <a:t>The frame body is used to indicate the TXOP responder’s available time.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40790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In-device Non-</a:t>
            </a:r>
            <a:r>
              <a:rPr lang="en-US" sz="2800" dirty="0" err="1"/>
              <a:t>wifi</a:t>
            </a:r>
            <a:r>
              <a:rPr lang="en-US" sz="2800" dirty="0"/>
              <a:t> Radio Notification 1</a:t>
            </a:r>
            <a:endParaRPr lang="en-US" sz="2800" b="0" dirty="0"/>
          </a:p>
        </p:txBody>
      </p:sp>
      <p:sp>
        <p:nvSpPr>
          <p:cNvPr id="3" name="Content Placeholder 2"/>
          <p:cNvSpPr>
            <a:spLocks noGrp="1"/>
          </p:cNvSpPr>
          <p:nvPr>
            <p:ph idx="1"/>
          </p:nvPr>
        </p:nvSpPr>
        <p:spPr>
          <a:xfrm>
            <a:off x="0" y="1359542"/>
            <a:ext cx="9144000" cy="4786700"/>
          </a:xfrm>
        </p:spPr>
        <p:txBody>
          <a:bodyPr/>
          <a:lstStyle/>
          <a:p>
            <a:r>
              <a:rPr lang="en-US" sz="2000" dirty="0"/>
              <a:t>When a STA enables dynamic channel switch and/or secondary channel usage operation and has active in-device non-</a:t>
            </a:r>
            <a:r>
              <a:rPr lang="en-US" sz="2000" dirty="0" err="1"/>
              <a:t>WiFi</a:t>
            </a:r>
            <a:r>
              <a:rPr lang="en-US" sz="2000" dirty="0"/>
              <a:t> radio, the STA can announce the interfered 20MHz channel(s) that are covered by the BSS operating channel if the AP enables the subchannel switch operation.</a:t>
            </a:r>
          </a:p>
          <a:p>
            <a:pPr lvl="1"/>
            <a:r>
              <a:rPr lang="en-US" dirty="0"/>
              <a:t>The interfered 20MHz channel(s) may not be covered by the STA’s operating channel.</a:t>
            </a:r>
          </a:p>
          <a:p>
            <a:pPr lvl="1"/>
            <a:r>
              <a:rPr lang="en-US" dirty="0"/>
              <a:t>The interfered 20MHz channel(s) can be reported because of the periodic non-</a:t>
            </a:r>
            <a:r>
              <a:rPr lang="en-US" dirty="0" err="1"/>
              <a:t>WiFi</a:t>
            </a:r>
            <a:r>
              <a:rPr lang="en-US" dirty="0"/>
              <a:t> activity or non-periodic non-</a:t>
            </a:r>
            <a:r>
              <a:rPr lang="en-US" dirty="0" err="1"/>
              <a:t>WiFi</a:t>
            </a:r>
            <a:r>
              <a:rPr lang="en-US" dirty="0"/>
              <a:t> activity.</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40003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Tx Parameter Restriction per Non-</a:t>
            </a:r>
            <a:r>
              <a:rPr lang="en-US" sz="2800" dirty="0" err="1"/>
              <a:t>WiFi</a:t>
            </a:r>
            <a:r>
              <a:rPr lang="en-US" sz="2800" dirty="0"/>
              <a:t> Radio Activity</a:t>
            </a:r>
            <a:endParaRPr lang="en-US" sz="2800" b="0" dirty="0"/>
          </a:p>
        </p:txBody>
      </p:sp>
      <p:sp>
        <p:nvSpPr>
          <p:cNvPr id="3" name="Content Placeholder 2"/>
          <p:cNvSpPr>
            <a:spLocks noGrp="1"/>
          </p:cNvSpPr>
          <p:nvPr>
            <p:ph idx="1"/>
          </p:nvPr>
        </p:nvSpPr>
        <p:spPr>
          <a:xfrm>
            <a:off x="0" y="1359542"/>
            <a:ext cx="9144000" cy="4786700"/>
          </a:xfrm>
        </p:spPr>
        <p:txBody>
          <a:bodyPr/>
          <a:lstStyle/>
          <a:p>
            <a:r>
              <a:rPr lang="en-US" sz="2000" dirty="0"/>
              <a:t>A STA notifies its Tx parameter restriction per its non-</a:t>
            </a:r>
            <a:r>
              <a:rPr lang="en-US" sz="2000" dirty="0" err="1"/>
              <a:t>wifi</a:t>
            </a:r>
            <a:r>
              <a:rPr lang="en-US" sz="2000" dirty="0"/>
              <a:t> radio activity. The AP selects the Tx parameters in the Trigger frame for the STA per STA’s request.</a:t>
            </a:r>
          </a:p>
          <a:p>
            <a:pPr lvl="1"/>
            <a:r>
              <a:rPr lang="en-US" dirty="0"/>
              <a:t>The Tx parameters could be whether the TB PPDU can be solicited by the AP and the frame type being carried in the TB PPDU if the solicited TB PPDU is allowed.</a:t>
            </a:r>
          </a:p>
          <a:p>
            <a:pPr lvl="1"/>
            <a:r>
              <a:rPr lang="en-US" dirty="0"/>
              <a:t>The Tx parameters could be (but not be restricted) BW, the location of useful channel, MCS restriction (maximal MCS, minimal MCS), the Tx power, the </a:t>
            </a:r>
            <a:r>
              <a:rPr lang="en-US" dirty="0" err="1"/>
              <a:t>Nss</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405675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Rx Parameter Restriction per Non-</a:t>
            </a:r>
            <a:r>
              <a:rPr lang="en-US" sz="2800" dirty="0" err="1"/>
              <a:t>WiFi</a:t>
            </a:r>
            <a:r>
              <a:rPr lang="en-US" sz="2800" dirty="0"/>
              <a:t> Radio Activity</a:t>
            </a:r>
            <a:endParaRPr lang="en-US" sz="2800" b="0" dirty="0"/>
          </a:p>
        </p:txBody>
      </p:sp>
      <p:sp>
        <p:nvSpPr>
          <p:cNvPr id="3" name="Content Placeholder 2"/>
          <p:cNvSpPr>
            <a:spLocks noGrp="1"/>
          </p:cNvSpPr>
          <p:nvPr>
            <p:ph idx="1"/>
          </p:nvPr>
        </p:nvSpPr>
        <p:spPr>
          <a:xfrm>
            <a:off x="0" y="1219200"/>
            <a:ext cx="9144000" cy="4927042"/>
          </a:xfrm>
        </p:spPr>
        <p:txBody>
          <a:bodyPr/>
          <a:lstStyle/>
          <a:p>
            <a:r>
              <a:rPr lang="en-US" sz="2000" dirty="0"/>
              <a:t>A STA notifies its Rx parameter restriction per its non-</a:t>
            </a:r>
            <a:r>
              <a:rPr lang="en-US" sz="2000" dirty="0" err="1"/>
              <a:t>wifi</a:t>
            </a:r>
            <a:r>
              <a:rPr lang="en-US" sz="2000" dirty="0"/>
              <a:t> radio activity to its peer device. The peer AP or STA selects appropriate Tx parameters to transmit its PPDUs to the STA.</a:t>
            </a:r>
          </a:p>
          <a:p>
            <a:pPr lvl="1"/>
            <a:r>
              <a:rPr lang="en-US" dirty="0"/>
              <a:t>The Rx parameters could be (but not be restricted) BW and available channel bitmap, MCS restriction (maximal MCS, minimal MCS), the Rx power, the </a:t>
            </a:r>
            <a:r>
              <a:rPr lang="en-US" dirty="0" err="1"/>
              <a:t>Nss</a:t>
            </a:r>
            <a:r>
              <a:rPr lang="en-US" dirty="0"/>
              <a:t>.</a:t>
            </a:r>
          </a:p>
          <a:p>
            <a:r>
              <a:rPr lang="en-US" sz="2000" dirty="0"/>
              <a:t> An AP notifies its Rx parameter restriction per its non-</a:t>
            </a:r>
            <a:r>
              <a:rPr lang="en-US" sz="2000" dirty="0" err="1"/>
              <a:t>wifi</a:t>
            </a:r>
            <a:r>
              <a:rPr lang="en-US" sz="2000" dirty="0"/>
              <a:t> radio activity to its peer device(s). The associated STA selects appropriate Tx parameters to transmit its PPDUs to the STA.</a:t>
            </a:r>
          </a:p>
          <a:p>
            <a:pPr lvl="1"/>
            <a:r>
              <a:rPr lang="en-US" dirty="0"/>
              <a:t>The Rx parameters could be (but not be restricted) BW, MCS restriction (maximal MCS, minimal MCS), the Rx power, the </a:t>
            </a:r>
            <a:r>
              <a:rPr lang="en-US" dirty="0" err="1"/>
              <a:t>Nss</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2725203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964</Words>
  <Application>Microsoft Office PowerPoint</Application>
  <PresentationFormat>On-screen Show (4:3)</PresentationFormat>
  <Paragraphs>111</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Times New Roman</vt:lpstr>
      <vt:lpstr>Wingdings</vt:lpstr>
      <vt:lpstr>802-11-Submission</vt:lpstr>
      <vt:lpstr>Custom Design</vt:lpstr>
      <vt:lpstr>In-Device Interference Mitigation Follow Up</vt:lpstr>
      <vt:lpstr>Recap: In-Device Interference Mitigation</vt:lpstr>
      <vt:lpstr>Recap: Subchannel Switch and Dynamic Channel Switch</vt:lpstr>
      <vt:lpstr>Duration in MAC Header (1)</vt:lpstr>
      <vt:lpstr>Duration in MAC Header (2)</vt:lpstr>
      <vt:lpstr>Duration in MAC Header (3)</vt:lpstr>
      <vt:lpstr>In-device Non-wifi Radio Notification 1</vt:lpstr>
      <vt:lpstr>Tx Parameter Restriction per Non-WiFi Radio Activity</vt:lpstr>
      <vt:lpstr>Rx Parameter Restriction per Non-WiFi Radio Activity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2047</cp:revision>
  <cp:lastPrinted>1998-02-10T13:28:06Z</cp:lastPrinted>
  <dcterms:created xsi:type="dcterms:W3CDTF">2007-05-21T21:00:37Z</dcterms:created>
  <dcterms:modified xsi:type="dcterms:W3CDTF">2024-01-12T23:20:18Z</dcterms:modified>
  <cp:category>Submission</cp:category>
</cp:coreProperties>
</file>