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7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3"/>
    <p:sldId id="312" r:id="rId4"/>
    <p:sldId id="316" r:id="rId5"/>
    <p:sldId id="313" r:id="rId6"/>
    <p:sldId id="314" r:id="rId7"/>
    <p:sldId id="325" r:id="rId8"/>
    <p:sldId id="298" r:id="rId9"/>
    <p:sldId id="334" r:id="rId10"/>
    <p:sldId id="291" r:id="rId11"/>
    <p:sldId id="343" r:id="rId12"/>
    <p:sldId id="326" r:id="rId13"/>
    <p:sldId id="335" r:id="rId14"/>
    <p:sldId id="315" r:id="rId15"/>
    <p:sldId id="336" r:id="rId16"/>
    <p:sldId id="337" r:id="rId17"/>
    <p:sldId id="265" r:id="rId18"/>
    <p:sldId id="297" r:id="rId19"/>
    <p:sldId id="35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802.11-23/1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930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Sep.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svg"/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9.svg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non-collocated </a:t>
            </a:r>
            <a:r>
              <a:rPr lang="en-US" altLang="zh-CN" dirty="0"/>
              <a:t>AP MLD framework further discussion 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535"/>
          <a:ext cx="9958705" cy="227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535"/>
                        <a:ext cx="9958705" cy="22713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105" y="685800"/>
            <a:ext cx="11397615" cy="914400"/>
          </a:xfrm>
        </p:spPr>
        <p:txBody>
          <a:bodyPr/>
          <a:p>
            <a:r>
              <a:rPr lang="en-US" altLang="zh-CN">
                <a:sym typeface="+mn-ea"/>
              </a:rPr>
              <a:t>one example of setting-up procedure in 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7850" y="1600200"/>
            <a:ext cx="901827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AID assignment in non-collocated AP MLD framework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795" y="1752600"/>
            <a:ext cx="11445240" cy="4572000"/>
          </a:xfrm>
        </p:spPr>
        <p:txBody>
          <a:bodyPr/>
          <a:p>
            <a:r>
              <a:rPr lang="en-US" altLang="zh-CN"/>
              <a:t>There will be some challenge for 12-bit AID field in larger scale non-collocated AP MLD network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tx1"/>
                </a:solidFill>
              </a:rPr>
              <a:t>thousands of STAs may associate with the same non-collocated AP MLD in larger scale network</a:t>
            </a:r>
            <a:endParaRPr lang="en-US" altLang="zh-CN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tx1"/>
                </a:solidFill>
              </a:rPr>
              <a:t>only allow maximum 2K STAs association at the same time according to current </a:t>
            </a:r>
            <a:r>
              <a:rPr lang="en-US" altLang="zh-CN">
                <a:sym typeface="+mn-ea"/>
              </a:rPr>
              <a:t>length of </a:t>
            </a:r>
            <a:r>
              <a:rPr lang="en-US" altLang="zh-CN">
                <a:solidFill>
                  <a:schemeClr val="tx1"/>
                </a:solidFill>
              </a:rPr>
              <a:t>AID field </a:t>
            </a:r>
            <a:endParaRPr lang="en-US" altLang="zh-CN">
              <a:solidFill>
                <a:schemeClr val="tx1"/>
              </a:solidFill>
            </a:endParaRPr>
          </a:p>
          <a:p>
            <a:endParaRPr lang="en-US" altLang="zh-CN"/>
          </a:p>
          <a:p>
            <a:r>
              <a:rPr lang="en-US" altLang="zh-CN"/>
              <a:t>AID field needs some extension and is also compatible with legacy STA/non-AP MLD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UHR AID =&lt;MLD index,  AID&gt;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UHR AP MLD high MAC assigns and recycles MLD index of each EHT AP MLD.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multiple EHT AP MLDs coordinate to assign a common AID to the set-up link of  UHR non-AP MLD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non-AP MLD has the same AID on different set-up links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0515" y="685800"/>
            <a:ext cx="10967085" cy="914400"/>
          </a:xfrm>
        </p:spPr>
        <p:txBody>
          <a:bodyPr/>
          <a:p>
            <a:r>
              <a:rPr lang="en-US" altLang="zh-CN"/>
              <a:t>one example of the AID assignment by 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5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 bwMode="auto">
          <a:xfrm>
            <a:off x="4676775" y="2952750"/>
            <a:ext cx="575310" cy="575310"/>
          </a:xfrm>
          <a:prstGeom prst="rect">
            <a:avLst/>
          </a:prstGeom>
          <a:noFill/>
        </p:spPr>
      </p:pic>
      <p:pic>
        <p:nvPicPr>
          <p:cNvPr id="8" name="Graphic 6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9072245" y="3038475"/>
            <a:ext cx="657225" cy="657225"/>
          </a:xfrm>
          <a:prstGeom prst="rect">
            <a:avLst/>
          </a:prstGeom>
        </p:spPr>
      </p:pic>
      <p:pic>
        <p:nvPicPr>
          <p:cNvPr id="9" name="Graphic 7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871335" y="1481455"/>
            <a:ext cx="678815" cy="678815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9" idx="3"/>
            <a:endCxn id="8" idx="0"/>
          </p:cNvCxnSpPr>
          <p:nvPr/>
        </p:nvCxnSpPr>
        <p:spPr bwMode="auto">
          <a:xfrm>
            <a:off x="7550212" y="1821390"/>
            <a:ext cx="1851025" cy="1217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>
            <a:stCxn id="9" idx="1"/>
            <a:endCxn id="7" idx="0"/>
          </p:cNvCxnSpPr>
          <p:nvPr/>
        </p:nvCxnSpPr>
        <p:spPr bwMode="auto">
          <a:xfrm flipH="1">
            <a:off x="4964492" y="1821390"/>
            <a:ext cx="1906905" cy="11315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0"/>
          <p:cNvSpPr txBox="1"/>
          <p:nvPr/>
        </p:nvSpPr>
        <p:spPr>
          <a:xfrm>
            <a:off x="8633731" y="232595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3" name="TextBox 11"/>
          <p:cNvSpPr txBox="1"/>
          <p:nvPr/>
        </p:nvSpPr>
        <p:spPr>
          <a:xfrm>
            <a:off x="5038416" y="206711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4015968" y="343131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MLD2(MLD index=1)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583482" y="2400168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225227" y="3720170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955926" y="3710077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8782243" y="3926715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521197" y="3916622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00340" y="1588770"/>
            <a:ext cx="2014220" cy="308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UHR AP MLD high MAC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412923" y="2398761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6056858" y="2066697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MLD1(MLD index=0)</a:t>
            </a:r>
            <a:endParaRPr lang="en-US" sz="1400" b="1" dirty="0"/>
          </a:p>
        </p:txBody>
      </p:sp>
      <p:sp>
        <p:nvSpPr>
          <p:cNvPr id="19" name="TextBox 12"/>
          <p:cNvSpPr txBox="1"/>
          <p:nvPr/>
        </p:nvSpPr>
        <p:spPr>
          <a:xfrm>
            <a:off x="7984718" y="361800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MLD3(MLD index=2)</a:t>
            </a:r>
            <a:endParaRPr lang="en-US" sz="1400" b="1" dirty="0"/>
          </a:p>
        </p:txBody>
      </p:sp>
      <p:sp>
        <p:nvSpPr>
          <p:cNvPr id="25" name="右大括号 24"/>
          <p:cNvSpPr/>
          <p:nvPr/>
        </p:nvSpPr>
        <p:spPr>
          <a:xfrm>
            <a:off x="10239375" y="1538605"/>
            <a:ext cx="293370" cy="280416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554335" y="2647315"/>
            <a:ext cx="10915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UHR AP MLD</a:t>
            </a:r>
            <a:endParaRPr lang="en-US" altLang="zh-CN" sz="1600"/>
          </a:p>
        </p:txBody>
      </p:sp>
      <p:sp>
        <p:nvSpPr>
          <p:cNvPr id="3" name="文本框 2"/>
          <p:cNvSpPr txBox="1"/>
          <p:nvPr/>
        </p:nvSpPr>
        <p:spPr>
          <a:xfrm>
            <a:off x="6412230" y="287909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15" name="文本框 14"/>
          <p:cNvSpPr txBox="1"/>
          <p:nvPr/>
        </p:nvSpPr>
        <p:spPr>
          <a:xfrm>
            <a:off x="7479665" y="288798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16" name="文本框 15"/>
          <p:cNvSpPr txBox="1"/>
          <p:nvPr/>
        </p:nvSpPr>
        <p:spPr>
          <a:xfrm>
            <a:off x="8552815" y="435610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1" name="文本框 30"/>
          <p:cNvSpPr txBox="1"/>
          <p:nvPr/>
        </p:nvSpPr>
        <p:spPr>
          <a:xfrm>
            <a:off x="9521190" y="434848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32" name="文本框 31"/>
          <p:cNvSpPr txBox="1"/>
          <p:nvPr/>
        </p:nvSpPr>
        <p:spPr>
          <a:xfrm>
            <a:off x="3869690" y="4186555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3" name="文本框 32"/>
          <p:cNvSpPr txBox="1"/>
          <p:nvPr/>
        </p:nvSpPr>
        <p:spPr>
          <a:xfrm>
            <a:off x="4838065" y="4178935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pic>
        <p:nvPicPr>
          <p:cNvPr id="17" name="Graphic 15" descr="Smart Phone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73240" y="5688965"/>
            <a:ext cx="514985" cy="514985"/>
          </a:xfrm>
          <a:prstGeom prst="rect">
            <a:avLst/>
          </a:prstGeom>
        </p:spPr>
      </p:pic>
      <p:cxnSp>
        <p:nvCxnSpPr>
          <p:cNvPr id="29" name="Straight Connector 28"/>
          <p:cNvCxnSpPr>
            <a:endCxn id="17" idx="0"/>
          </p:cNvCxnSpPr>
          <p:nvPr/>
        </p:nvCxnSpPr>
        <p:spPr bwMode="auto">
          <a:xfrm flipH="1">
            <a:off x="7130794" y="4339067"/>
            <a:ext cx="2682875" cy="135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>
            <a:endCxn id="17" idx="0"/>
          </p:cNvCxnSpPr>
          <p:nvPr/>
        </p:nvCxnSpPr>
        <p:spPr bwMode="auto">
          <a:xfrm>
            <a:off x="4518303" y="4142689"/>
            <a:ext cx="2613025" cy="1546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12"/>
          <p:cNvSpPr txBox="1"/>
          <p:nvPr/>
        </p:nvSpPr>
        <p:spPr>
          <a:xfrm>
            <a:off x="7550378" y="4884192"/>
            <a:ext cx="8769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AID=100</a:t>
            </a:r>
            <a:endParaRPr lang="en-US" sz="1400" b="1" dirty="0"/>
          </a:p>
        </p:txBody>
      </p:sp>
      <p:sp>
        <p:nvSpPr>
          <p:cNvPr id="36" name="TextBox 12"/>
          <p:cNvSpPr txBox="1"/>
          <p:nvPr/>
        </p:nvSpPr>
        <p:spPr>
          <a:xfrm>
            <a:off x="6040348" y="4884192"/>
            <a:ext cx="8769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AID=100</a:t>
            </a:r>
            <a:endParaRPr lang="en-US" sz="1400" b="1" dirty="0"/>
          </a:p>
        </p:txBody>
      </p:sp>
      <p:sp>
        <p:nvSpPr>
          <p:cNvPr id="37" name="TextBox 12"/>
          <p:cNvSpPr txBox="1"/>
          <p:nvPr/>
        </p:nvSpPr>
        <p:spPr>
          <a:xfrm>
            <a:off x="7479893" y="5792877"/>
            <a:ext cx="249872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UHR AID=&lt;1,100&gt; or &lt;2,100&gt;</a:t>
            </a:r>
            <a:endParaRPr lang="en-US" sz="1400" b="1" dirty="0"/>
          </a:p>
        </p:txBody>
      </p:sp>
      <p:sp>
        <p:nvSpPr>
          <p:cNvPr id="38" name="文本框 37"/>
          <p:cNvSpPr txBox="1"/>
          <p:nvPr/>
        </p:nvSpPr>
        <p:spPr>
          <a:xfrm>
            <a:off x="6675120" y="6166485"/>
            <a:ext cx="112522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400" b="1" dirty="0">
                <a:sym typeface="+mn-ea"/>
              </a:rPr>
              <a:t>UHR STA</a:t>
            </a:r>
            <a:endParaRPr lang="en-US" altLang="en-US" sz="1400" b="1" dirty="0"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0" y="685800"/>
            <a:ext cx="11090910" cy="914400"/>
          </a:xfrm>
        </p:spPr>
        <p:txBody>
          <a:bodyPr/>
          <a:lstStyle/>
          <a:p>
            <a:r>
              <a:rPr lang="en-US" dirty="0"/>
              <a:t>PPDU delivery with NSTR/EMLSR/EMLMR non-AP MLD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26720" y="1521460"/>
            <a:ext cx="11214100" cy="4572000"/>
          </a:xfrm>
        </p:spPr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Due to the latency in the backhaul, run-time coordination will encounter some challenge.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start time/end time alignment is hard to support for NSTR non-AP MLD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another aspect, less commercial AP MLD support ending time alignment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therefore, non-collocated AP MLD frame may not support ending time alignment</a:t>
            </a:r>
            <a:endParaRPr lang="en-US" b="0" dirty="0"/>
          </a:p>
          <a:p>
            <a:pPr marL="342900" lvl="1" indent="-342900" algn="l"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0" dirty="0">
                <a:ea typeface="+mn-ea"/>
                <a:cs typeface="+mn-cs"/>
              </a:rPr>
              <a:t>non-run time coordination in the backhaul make it possible for the non-overlap PPDU delivery on single link</a:t>
            </a:r>
            <a:endParaRPr lang="en-US" sz="2400" b="0" dirty="0">
              <a:ea typeface="+mn-ea"/>
              <a:cs typeface="+mn-cs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two EHT AP MLDs coordinate a non-overlap time slot for PPDU delivery on single link when STA operates in </a:t>
            </a:r>
            <a:r>
              <a:rPr lang="en-US" dirty="0">
                <a:sym typeface="+mn-ea"/>
              </a:rPr>
              <a:t>NSTR/EMLSR/EMLMR mode</a:t>
            </a:r>
            <a:endParaRPr lang="en-US" dirty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ym typeface="+mn-ea"/>
              </a:rPr>
              <a:t>also,support UL traffic delivery on more than 1 link when the STA operates in NSTR mode as it is in 11be.</a:t>
            </a:r>
            <a:endParaRPr lang="en-US" b="0" dirty="0"/>
          </a:p>
          <a:p>
            <a:pPr marL="342900" lvl="1" indent="-342900" algn="l"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0" dirty="0">
                <a:ea typeface="+mn-ea"/>
                <a:cs typeface="+mn-cs"/>
              </a:rPr>
              <a:t>TSF synchronization among different EHT AP MLDs in UHR AP MLD?</a:t>
            </a:r>
            <a:endParaRPr lang="en-US" sz="2400" b="0" dirty="0">
              <a:ea typeface="+mn-ea"/>
              <a:cs typeface="+mn-cs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1" dirty="0">
                <a:solidFill>
                  <a:srgbClr val="FF0000"/>
                </a:solidFill>
              </a:rPr>
              <a:t>No requirement.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0515" y="875665"/>
            <a:ext cx="10967085" cy="914400"/>
          </a:xfrm>
        </p:spPr>
        <p:txBody>
          <a:bodyPr/>
          <a:p>
            <a:r>
              <a:rPr lang="en-US" altLang="zh-CN"/>
              <a:t>one example of the PPDU delivery between </a:t>
            </a:r>
            <a:r>
              <a:rPr lang="en-US" altLang="zh-CN">
                <a:sym typeface="+mn-ea"/>
              </a:rPr>
              <a:t>NSTR/EMLSR/EMLMR non-AP MLD and </a:t>
            </a:r>
            <a:r>
              <a:rPr lang="en-US" altLang="zh-CN"/>
              <a:t>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28" name="矩形 27"/>
          <p:cNvSpPr/>
          <p:nvPr/>
        </p:nvSpPr>
        <p:spPr>
          <a:xfrm>
            <a:off x="2042160" y="2423160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non-AP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793990" y="2418080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5" name="直接箭头连接符 34"/>
          <p:cNvCxnSpPr/>
          <p:nvPr/>
        </p:nvCxnSpPr>
        <p:spPr>
          <a:xfrm flipV="1">
            <a:off x="2620645" y="2588895"/>
            <a:ext cx="5153025" cy="8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39" name="直接箭头连接符 38"/>
          <p:cNvCxnSpPr/>
          <p:nvPr/>
        </p:nvCxnSpPr>
        <p:spPr>
          <a:xfrm flipV="1">
            <a:off x="2632075" y="3282950"/>
            <a:ext cx="5166995" cy="107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40" name="矩形 39"/>
          <p:cNvSpPr/>
          <p:nvPr/>
        </p:nvSpPr>
        <p:spPr>
          <a:xfrm>
            <a:off x="3141345" y="2307590"/>
            <a:ext cx="10502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506595" y="2995930"/>
            <a:ext cx="10502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738495" y="2307590"/>
            <a:ext cx="10502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612390" y="2374900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STA1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2632075" y="2993390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STA2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975475" y="2580640"/>
            <a:ext cx="960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AP1(EHT AP MLD1)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6929120" y="3273425"/>
            <a:ext cx="8616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AP2(EHT AP MLD2)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3458210" y="2049780"/>
            <a:ext cx="6267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T1</a:t>
            </a:r>
            <a:endParaRPr lang="en-US" altLang="zh-CN" sz="1600"/>
          </a:p>
        </p:txBody>
      </p:sp>
      <p:sp>
        <p:nvSpPr>
          <p:cNvPr id="50" name="文本框 49"/>
          <p:cNvSpPr txBox="1"/>
          <p:nvPr/>
        </p:nvSpPr>
        <p:spPr>
          <a:xfrm>
            <a:off x="4768215" y="2715895"/>
            <a:ext cx="5537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T2</a:t>
            </a:r>
            <a:endParaRPr lang="en-US" altLang="zh-CN" sz="1600"/>
          </a:p>
        </p:txBody>
      </p:sp>
      <p:sp>
        <p:nvSpPr>
          <p:cNvPr id="51" name="文本框 50"/>
          <p:cNvSpPr txBox="1"/>
          <p:nvPr/>
        </p:nvSpPr>
        <p:spPr>
          <a:xfrm>
            <a:off x="6017260" y="2005965"/>
            <a:ext cx="6369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T3</a:t>
            </a:r>
            <a:endParaRPr lang="en-US" altLang="zh-CN" sz="1600"/>
          </a:p>
        </p:txBody>
      </p:sp>
      <p:sp>
        <p:nvSpPr>
          <p:cNvPr id="52" name="矩形 51"/>
          <p:cNvSpPr/>
          <p:nvPr/>
        </p:nvSpPr>
        <p:spPr>
          <a:xfrm>
            <a:off x="2020570" y="4721225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non-AP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772400" y="4716145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 flipV="1">
            <a:off x="2599055" y="4886960"/>
            <a:ext cx="5153025" cy="8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55" name="直接箭头连接符 54"/>
          <p:cNvCxnSpPr/>
          <p:nvPr/>
        </p:nvCxnSpPr>
        <p:spPr>
          <a:xfrm flipV="1">
            <a:off x="2610485" y="5581015"/>
            <a:ext cx="5166995" cy="107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56" name="矩形 55"/>
          <p:cNvSpPr/>
          <p:nvPr/>
        </p:nvSpPr>
        <p:spPr>
          <a:xfrm>
            <a:off x="3293110" y="4605655"/>
            <a:ext cx="1744345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3302000" y="5310505"/>
            <a:ext cx="17360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2590800" y="4672965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STA1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2610485" y="5291455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STA2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953885" y="4878705"/>
            <a:ext cx="960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AP1(EHT AP MLD1)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6907530" y="5571490"/>
            <a:ext cx="8616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AP2(EHT AP MLD2)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3783330" y="4347845"/>
            <a:ext cx="6267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T1</a:t>
            </a:r>
            <a:endParaRPr lang="en-US" altLang="zh-CN" sz="1600"/>
          </a:p>
        </p:txBody>
      </p:sp>
      <p:sp>
        <p:nvSpPr>
          <p:cNvPr id="64" name="文本框 63"/>
          <p:cNvSpPr txBox="1"/>
          <p:nvPr/>
        </p:nvSpPr>
        <p:spPr>
          <a:xfrm>
            <a:off x="3753485" y="5069205"/>
            <a:ext cx="5537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T1</a:t>
            </a:r>
            <a:endParaRPr lang="en-US" altLang="zh-CN" sz="1600"/>
          </a:p>
        </p:txBody>
      </p:sp>
      <p:sp>
        <p:nvSpPr>
          <p:cNvPr id="66" name="文本框 65"/>
          <p:cNvSpPr txBox="1"/>
          <p:nvPr/>
        </p:nvSpPr>
        <p:spPr>
          <a:xfrm>
            <a:off x="711200" y="3663950"/>
            <a:ext cx="97288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Fig.1 single link PPDU delivery between NSTR/EMLSR/EMLMR non-AP MLD and non-collocated AP MLD</a:t>
            </a:r>
            <a:endParaRPr lang="en-US" altLang="zh-CN"/>
          </a:p>
        </p:txBody>
      </p:sp>
      <p:sp>
        <p:nvSpPr>
          <p:cNvPr id="67" name="文本框 66"/>
          <p:cNvSpPr txBox="1"/>
          <p:nvPr/>
        </p:nvSpPr>
        <p:spPr>
          <a:xfrm>
            <a:off x="805180" y="5904230"/>
            <a:ext cx="97288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Fig.2 multi-link </a:t>
            </a:r>
            <a:r>
              <a:rPr lang="en-US" altLang="zh-CN" b="1"/>
              <a:t>UL traffic </a:t>
            </a:r>
            <a:r>
              <a:rPr lang="en-US" altLang="zh-CN"/>
              <a:t>delivery between NSTR non-AP MLD and non-collocated AP MLD</a:t>
            </a:r>
            <a:endParaRPr lang="en-US" altLang="zh-CN"/>
          </a:p>
        </p:txBody>
      </p:sp>
      <p:cxnSp>
        <p:nvCxnSpPr>
          <p:cNvPr id="68" name="直接箭头连接符 67"/>
          <p:cNvCxnSpPr/>
          <p:nvPr/>
        </p:nvCxnSpPr>
        <p:spPr>
          <a:xfrm>
            <a:off x="6975475" y="2613660"/>
            <a:ext cx="16510" cy="6864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69" name="文本框 68"/>
          <p:cNvSpPr txBox="1"/>
          <p:nvPr/>
        </p:nvSpPr>
        <p:spPr>
          <a:xfrm>
            <a:off x="7534275" y="194373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 slot negotiation on backhaul</a:t>
            </a:r>
            <a:endParaRPr lang="en-US" altLang="zh-CN"/>
          </a:p>
        </p:txBody>
      </p:sp>
      <p:cxnSp>
        <p:nvCxnSpPr>
          <p:cNvPr id="70" name="直接箭头连接符 69"/>
          <p:cNvCxnSpPr>
            <a:stCxn id="69" idx="1"/>
          </p:cNvCxnSpPr>
          <p:nvPr/>
        </p:nvCxnSpPr>
        <p:spPr>
          <a:xfrm flipH="1">
            <a:off x="6980555" y="2127885"/>
            <a:ext cx="553720" cy="742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US" altLang="zh-CN"/>
          </a:p>
          <a:p>
            <a:r>
              <a:rPr lang="en-US" altLang="zh-CN"/>
              <a:t>introduce the current </a:t>
            </a:r>
            <a:r>
              <a:rPr lang="en-US" altLang="zh-CN">
                <a:sym typeface="+mn-ea"/>
              </a:rPr>
              <a:t>FTTR product framework </a:t>
            </a:r>
            <a:r>
              <a:rPr lang="en-US" altLang="zh-CN"/>
              <a:t>and next generation of FTTR development direction</a:t>
            </a:r>
            <a:endParaRPr lang="en-US" altLang="zh-CN"/>
          </a:p>
          <a:p>
            <a:r>
              <a:rPr lang="en-US" altLang="zh-CN"/>
              <a:t>describe the motivation of non-collocated AP MLD framework</a:t>
            </a:r>
            <a:endParaRPr lang="en-US" altLang="zh-CN"/>
          </a:p>
          <a:p>
            <a:r>
              <a:rPr lang="en-US" altLang="zh-CN"/>
              <a:t>introduce a simple approach to have non-collocated AP MLD framework based on EHT AP MLD framework </a:t>
            </a:r>
            <a:endParaRPr lang="en-US" altLang="zh-CN"/>
          </a:p>
          <a:p>
            <a:r>
              <a:rPr lang="en-US" altLang="zh-CN"/>
              <a:t>the extension for non-collocated AP MLD in discovery, association, AID assignment and PPDU delivery procedure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11-23-0480-00-0uhr-uhr-proposed-par.pdf</a:t>
            </a:r>
            <a:endParaRPr lang="en-US" dirty="0"/>
          </a:p>
          <a:p>
            <a:r>
              <a:rPr lang="en-US" dirty="0"/>
              <a:t>[2] 11-22-1910-03-0uhr-seamless-roaming-for-uhr.pptx</a:t>
            </a:r>
            <a:endParaRPr lang="en-US" dirty="0"/>
          </a:p>
          <a:p>
            <a:r>
              <a:rPr lang="en-US" dirty="0"/>
              <a:t>[3] 11-22-1512-00-0uhr-multi-ap-coordination-for-uhr.pptx</a:t>
            </a:r>
            <a:endParaRPr lang="en-US" dirty="0"/>
          </a:p>
          <a:p>
            <a:r>
              <a:rPr lang="en-US" dirty="0"/>
              <a:t>[4] </a:t>
            </a:r>
            <a:r>
              <a:rPr lang="en-US" altLang="zh-CN" dirty="0">
                <a:sym typeface="+mn-ea"/>
              </a:rPr>
              <a:t>ITU-T G.9940(G.fin-SA) High speed </a:t>
            </a:r>
            <a:r>
              <a:rPr lang="en-US" altLang="zh-CN" dirty="0" err="1">
                <a:sym typeface="+mn-ea"/>
              </a:rPr>
              <a:t>fibre</a:t>
            </a:r>
            <a:r>
              <a:rPr lang="en-US" altLang="zh-CN" dirty="0">
                <a:sym typeface="+mn-ea"/>
              </a:rPr>
              <a:t>-based in-premises transceivers – system architecture</a:t>
            </a:r>
            <a:endParaRPr lang="en-US" altLang="zh-CN" dirty="0">
              <a:sym typeface="+mn-ea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SP1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2600"/>
            <a:ext cx="10967085" cy="4572000"/>
          </a:xfrm>
        </p:spPr>
        <p:txBody>
          <a:bodyPr/>
          <a:p>
            <a:r>
              <a:rPr lang="en-US" altLang="zh-CN"/>
              <a:t>Do you agree UHR group should have some further study on the non-collocated AP MLD framework?</a:t>
            </a:r>
            <a:endParaRPr lang="en-US" altLang="zh-CN"/>
          </a:p>
          <a:p>
            <a:pPr lvl="1"/>
            <a:r>
              <a:rPr lang="en-US" altLang="zh-CN"/>
              <a:t>Y:</a:t>
            </a:r>
            <a:endParaRPr lang="en-US" altLang="zh-CN"/>
          </a:p>
          <a:p>
            <a:pPr lvl="1"/>
            <a:r>
              <a:rPr lang="en-US" altLang="zh-CN"/>
              <a:t>N:</a:t>
            </a:r>
            <a:endParaRPr lang="en-US" altLang="zh-CN"/>
          </a:p>
          <a:p>
            <a:pPr lvl="1"/>
            <a:r>
              <a:rPr lang="en-US" altLang="zh-CN"/>
              <a:t>A: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5791"/>
            <a:ext cx="10363200" cy="914399"/>
          </a:xfrm>
        </p:spPr>
        <p:txBody>
          <a:bodyPr/>
          <a:p>
            <a:r>
              <a:rPr lang="en-US" altLang="zh-CN"/>
              <a:t>Background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445" y="1355090"/>
            <a:ext cx="10765155" cy="4670425"/>
          </a:xfrm>
        </p:spPr>
        <p:txBody>
          <a:bodyPr/>
          <a:p>
            <a:r>
              <a:rPr lang="en-US" altLang="zh-CN"/>
              <a:t>FTTR/G.fin(Fibre-to-the room/Fibre based in-premises networking) products widely deployed in residential environment to improve user’s experience.</a:t>
            </a:r>
            <a:endParaRPr lang="en-US" altLang="zh-CN"/>
          </a:p>
          <a:p>
            <a:pPr lvl="1"/>
            <a:r>
              <a:rPr lang="en-US" altLang="zh-CN" sz="1665" b="0"/>
              <a:t>provides low latency and high reliability via fibre backhaul connection</a:t>
            </a:r>
            <a:endParaRPr lang="en-US" altLang="zh-CN" sz="1665" b="0"/>
          </a:p>
          <a:p>
            <a:pPr lvl="1"/>
            <a:r>
              <a:rPr lang="en-US" altLang="zh-CN" sz="1665" b="0"/>
              <a:t>composed by one MFU and several SFUs deployed in different places</a:t>
            </a:r>
            <a:endParaRPr lang="en-US" altLang="zh-CN" sz="1665" b="0"/>
          </a:p>
          <a:p>
            <a:pPr lvl="1"/>
            <a:r>
              <a:rPr lang="en-US" altLang="zh-CN" sz="1665" b="0"/>
              <a:t>each MFU and SFU has one AP MLD that provides wireless connection</a:t>
            </a:r>
            <a:endParaRPr lang="en-US" altLang="zh-CN" sz="1665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64405" y="2980690"/>
            <a:ext cx="6704330" cy="35877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Motivation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3065" y="1600200"/>
            <a:ext cx="11463655" cy="4724400"/>
          </a:xfrm>
        </p:spPr>
        <p:txBody>
          <a:bodyPr/>
          <a:p>
            <a:r>
              <a:rPr lang="en-US" altLang="zh-CN"/>
              <a:t>We’re looking forwards to the next generation of FTTR product that support Wi-Fi communication and sensing integration.</a:t>
            </a:r>
            <a:endParaRPr lang="en-US" altLang="zh-CN"/>
          </a:p>
          <a:p>
            <a:pPr lvl="1"/>
            <a:r>
              <a:rPr lang="en-US" altLang="zh-CN"/>
              <a:t>higher manageability of the whole network </a:t>
            </a:r>
            <a:endParaRPr lang="en-US" altLang="zh-CN"/>
          </a:p>
          <a:p>
            <a:pPr lvl="1"/>
            <a:r>
              <a:rPr lang="en-US" altLang="zh-CN"/>
              <a:t>seamless roaming for mobility device</a:t>
            </a:r>
            <a:endParaRPr lang="en-US" altLang="zh-CN"/>
          </a:p>
          <a:p>
            <a:pPr lvl="1"/>
            <a:r>
              <a:rPr lang="en-US" altLang="zh-CN"/>
              <a:t>seamless Wi-Fi sensing to improve accuracy</a:t>
            </a:r>
            <a:endParaRPr lang="en-US" altLang="zh-CN"/>
          </a:p>
          <a:p>
            <a:pPr lvl="1"/>
            <a:r>
              <a:rPr lang="en-US" altLang="zh-CN"/>
              <a:t>multiple links for in-door location</a:t>
            </a:r>
            <a:endParaRPr lang="en-US" altLang="zh-CN"/>
          </a:p>
          <a:p>
            <a:pPr lvl="1"/>
            <a:r>
              <a:rPr lang="en-US" altLang="zh-CN"/>
              <a:t>simplify the design of AP MLD and reduce Wi-Fi chip set cost </a:t>
            </a:r>
            <a:endParaRPr lang="en-US" altLang="zh-CN"/>
          </a:p>
          <a:p>
            <a:pPr lvl="1"/>
            <a:r>
              <a:rPr lang="en-US" altLang="zh-CN"/>
              <a:t>try to reuse current EHT AP MLD framework as much as possible</a:t>
            </a:r>
            <a:endParaRPr lang="en-US" altLang="zh-CN"/>
          </a:p>
          <a:p>
            <a:pPr marL="457200" lvl="1" indent="0">
              <a:buNone/>
            </a:pPr>
            <a:endParaRPr lang="en-US" altLang="zh-CN"/>
          </a:p>
          <a:p>
            <a:pPr marL="342900" lvl="1" indent="-342900" algn="l">
              <a:buClrTx/>
              <a:buSzTx/>
              <a:buFontTx/>
              <a:buChar char="•"/>
            </a:pPr>
            <a:r>
              <a:rPr lang="en-US" altLang="zh-CN" sz="2400" b="1">
                <a:ea typeface="+mn-ea"/>
                <a:cs typeface="+mn-cs"/>
              </a:rPr>
              <a:t>Non-collocated AP MLD is the best candidate framework with the following merits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merit of non-collocated AP MLD(1)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885" y="1620520"/>
            <a:ext cx="12096115" cy="4745355"/>
          </a:xfrm>
        </p:spPr>
        <p:txBody>
          <a:bodyPr/>
          <a:p>
            <a:r>
              <a:rPr lang="en-US" altLang="zh-CN"/>
              <a:t>simplify the design of AP MLD</a:t>
            </a:r>
            <a:endParaRPr lang="en-US" altLang="zh-CN"/>
          </a:p>
          <a:p>
            <a:pPr marL="1200150" lvl="2" indent="-285750">
              <a:buFont typeface="Wingdings" panose="05000000000000000000" charset="0"/>
              <a:buChar char="Ø"/>
            </a:pPr>
            <a:r>
              <a:rPr lang="en-US" altLang="zh-CN" b="0"/>
              <a:t>3 radios on one 11be chipset  is already complicated, we don’t look for more radios integrated into one chipset to serve the high-ends non-AP MLD(</a:t>
            </a:r>
            <a:r>
              <a:rPr lang="en-US" altLang="zh-CN">
                <a:sym typeface="+mn-ea"/>
              </a:rPr>
              <a:t>e.g., EMLSR non-AP MLD may support more than 3 links</a:t>
            </a:r>
            <a:r>
              <a:rPr lang="en-US" altLang="zh-CN" b="0"/>
              <a:t>)</a:t>
            </a:r>
            <a:endParaRPr lang="en-US" altLang="zh-CN" b="0"/>
          </a:p>
          <a:p>
            <a:pPr marL="1200150" lvl="2" indent="-285750">
              <a:buFont typeface="Wingdings" panose="05000000000000000000" charset="0"/>
              <a:buChar char="Ø"/>
            </a:pPr>
            <a:r>
              <a:rPr lang="en-US" altLang="zh-CN" b="0"/>
              <a:t>new AP MLD framework allow AP vendor to deploy multiple dual-radio AP MLDs in different places to provide a batch of links, to meet all kinds of high-ends non-AP MLD and IOT device requirements . </a:t>
            </a:r>
            <a:endParaRPr lang="en-US" altLang="zh-CN" b="0"/>
          </a:p>
          <a:p>
            <a:pPr marL="457200" lvl="1" indent="0">
              <a:buNone/>
            </a:pPr>
            <a:endParaRPr lang="en-US" altLang="zh-CN"/>
          </a:p>
          <a:p>
            <a:r>
              <a:rPr lang="en-US" altLang="zh-CN"/>
              <a:t>seamless roaming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allow non-AP MLD to set up any links at any place for the seamless traffic delivery during movement</a:t>
            </a:r>
            <a:endParaRPr lang="en-US" altLang="zh-CN"/>
          </a:p>
          <a:p>
            <a:pPr marL="457200" lvl="1" indent="0">
              <a:buNone/>
            </a:pPr>
            <a:endParaRPr lang="en-US" altLang="zh-CN"/>
          </a:p>
          <a:p>
            <a:r>
              <a:rPr lang="en-US" altLang="zh-CN"/>
              <a:t>multi-link for Wi-Fi location and seamless Wi-Fi sensing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possible to have multi-session for the location and Wi-Fi sensing under MLO framework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merit of non-collocated AP MLD(2)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885" y="1620520"/>
            <a:ext cx="12096115" cy="4745355"/>
          </a:xfrm>
        </p:spPr>
        <p:txBody>
          <a:bodyPr/>
          <a:p>
            <a:r>
              <a:rPr lang="en-US" altLang="zh-CN"/>
              <a:t>compatible with other M-AP schemes:</a:t>
            </a:r>
            <a:endParaRPr lang="en-US" altLang="zh-CN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zh-CN"/>
              <a:t>compatible with C-OFDMA,C-SR,C-TDMA,C-TWT scheme etc. if more than two links operating on the same channel.</a:t>
            </a:r>
            <a:endParaRPr lang="en-US" altLang="zh-CN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zh-CN"/>
              <a:t>no fairness issue, UHR AP MLD High MAC coordinates the media resource access</a:t>
            </a:r>
            <a:endParaRPr lang="en-US" altLang="zh-CN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zh-CN"/>
              <a:t>less overhead issue on the MAP coordination signaling, MAP coordination signaling can be delivered with wired backhaul,like Fibre backhaul in FTTR product.</a:t>
            </a:r>
            <a:endParaRPr lang="en-US" altLang="zh-CN"/>
          </a:p>
          <a:p>
            <a:pPr marL="457200" lvl="1" indent="457200">
              <a:buNone/>
            </a:pPr>
            <a:endParaRPr lang="en-US" altLang="zh-CN"/>
          </a:p>
          <a:p>
            <a:r>
              <a:rPr lang="en-US" altLang="zh-CN"/>
              <a:t>compatible with all kinds of 11be non-AP MLD and single link STA operation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ym typeface="+mn-ea"/>
              </a:rPr>
              <a:t>compatible with single link STA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compatible with 11be STR non-AP MLD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compatible with 11be NSTR/EMLSR/EMLMR non-AP MLD on the non-real-time operation 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7" name="图片 36" descr="无标题-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44490" y="4774565"/>
            <a:ext cx="759460" cy="952500"/>
          </a:xfrm>
          <a:prstGeom prst="rect">
            <a:avLst/>
          </a:prstGeom>
        </p:spPr>
      </p:pic>
      <p:pic>
        <p:nvPicPr>
          <p:cNvPr id="36" name="图片 35" descr="无标题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655" y="4398645"/>
            <a:ext cx="704850" cy="996315"/>
          </a:xfrm>
          <a:prstGeom prst="rect">
            <a:avLst/>
          </a:prstGeom>
        </p:spPr>
      </p:pic>
      <p:pic>
        <p:nvPicPr>
          <p:cNvPr id="27" name="图片 26" descr="无标题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340" y="4953635"/>
            <a:ext cx="650875" cy="82423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one example between UHR non-AP MLD and 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5" descr="Wireless rout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 bwMode="auto">
          <a:xfrm>
            <a:off x="4676775" y="3200400"/>
            <a:ext cx="575310" cy="575310"/>
          </a:xfrm>
          <a:prstGeom prst="rect">
            <a:avLst/>
          </a:prstGeom>
          <a:noFill/>
        </p:spPr>
      </p:pic>
      <p:pic>
        <p:nvPicPr>
          <p:cNvPr id="8" name="Graphic 6" descr="Wireless rout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72245" y="3286125"/>
            <a:ext cx="657225" cy="657225"/>
          </a:xfrm>
          <a:prstGeom prst="rect">
            <a:avLst/>
          </a:prstGeom>
        </p:spPr>
      </p:pic>
      <p:pic>
        <p:nvPicPr>
          <p:cNvPr id="9" name="Graphic 7" descr="Wireless rout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71335" y="1729105"/>
            <a:ext cx="678815" cy="678815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9" idx="3"/>
            <a:endCxn id="8" idx="0"/>
          </p:cNvCxnSpPr>
          <p:nvPr/>
        </p:nvCxnSpPr>
        <p:spPr bwMode="auto">
          <a:xfrm>
            <a:off x="7550212" y="2069040"/>
            <a:ext cx="1851025" cy="1217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>
            <a:stCxn id="9" idx="1"/>
            <a:endCxn id="7" idx="0"/>
          </p:cNvCxnSpPr>
          <p:nvPr/>
        </p:nvCxnSpPr>
        <p:spPr bwMode="auto">
          <a:xfrm flipH="1">
            <a:off x="4964492" y="2069040"/>
            <a:ext cx="1906905" cy="11315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0"/>
          <p:cNvSpPr txBox="1"/>
          <p:nvPr/>
        </p:nvSpPr>
        <p:spPr>
          <a:xfrm>
            <a:off x="8633731" y="257360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backhaul</a:t>
            </a:r>
            <a:endParaRPr lang="en-US" dirty="0"/>
          </a:p>
        </p:txBody>
      </p:sp>
      <p:sp>
        <p:nvSpPr>
          <p:cNvPr id="13" name="TextBox 11"/>
          <p:cNvSpPr txBox="1"/>
          <p:nvPr/>
        </p:nvSpPr>
        <p:spPr>
          <a:xfrm>
            <a:off x="5038416" y="231476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backhaul</a:t>
            </a:r>
            <a:endParaRPr lang="en-US" dirty="0"/>
          </a:p>
        </p:txBody>
      </p:sp>
      <p:sp>
        <p:nvSpPr>
          <p:cNvPr id="14" name="TextBox 12"/>
          <p:cNvSpPr txBox="1"/>
          <p:nvPr/>
        </p:nvSpPr>
        <p:spPr>
          <a:xfrm>
            <a:off x="4015968" y="3678962"/>
            <a:ext cx="181800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(SFU)EHT AP MLD2</a:t>
            </a:r>
            <a:endParaRPr lang="en-US" sz="1400" b="1" dirty="0"/>
          </a:p>
        </p:txBody>
      </p:sp>
      <p:pic>
        <p:nvPicPr>
          <p:cNvPr id="17" name="Graphic 15" descr="Smart Phone outlin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3240" y="5936615"/>
            <a:ext cx="514985" cy="5149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 bwMode="auto">
          <a:xfrm>
            <a:off x="6583482" y="2647818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225227" y="3967820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955926" y="3957727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8782243" y="4174365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521197" y="4164272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00340" y="1836420"/>
            <a:ext cx="2248535" cy="308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UHR AP MLD high MAC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8" name="Straight Connector 27"/>
          <p:cNvCxnSpPr>
            <a:stCxn id="18" idx="2"/>
            <a:endCxn id="17" idx="0"/>
          </p:cNvCxnSpPr>
          <p:nvPr/>
        </p:nvCxnSpPr>
        <p:spPr bwMode="auto">
          <a:xfrm>
            <a:off x="6943817" y="3070241"/>
            <a:ext cx="187325" cy="2866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>
            <a:stCxn id="23" idx="2"/>
            <a:endCxn id="17" idx="0"/>
          </p:cNvCxnSpPr>
          <p:nvPr/>
        </p:nvCxnSpPr>
        <p:spPr bwMode="auto">
          <a:xfrm flipH="1">
            <a:off x="7130794" y="4586717"/>
            <a:ext cx="2682875" cy="135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>
            <a:stCxn id="20" idx="2"/>
            <a:endCxn id="17" idx="0"/>
          </p:cNvCxnSpPr>
          <p:nvPr/>
        </p:nvCxnSpPr>
        <p:spPr bwMode="auto">
          <a:xfrm>
            <a:off x="4518303" y="4390339"/>
            <a:ext cx="2613025" cy="1546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7412923" y="2646411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6387693" y="2341017"/>
            <a:ext cx="18865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(MFU)EHT AP MLD1</a:t>
            </a:r>
            <a:endParaRPr lang="en-US" sz="1400" b="1" dirty="0"/>
          </a:p>
        </p:txBody>
      </p:sp>
      <p:sp>
        <p:nvSpPr>
          <p:cNvPr id="19" name="TextBox 12"/>
          <p:cNvSpPr txBox="1"/>
          <p:nvPr/>
        </p:nvSpPr>
        <p:spPr>
          <a:xfrm>
            <a:off x="8521928" y="3865652"/>
            <a:ext cx="181800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>
                <a:sym typeface="+mn-ea"/>
              </a:rPr>
              <a:t>(SFU)</a:t>
            </a:r>
            <a:r>
              <a:rPr lang="en-US" sz="1400" b="1" dirty="0"/>
              <a:t>EHT AP MLD3</a:t>
            </a:r>
            <a:endParaRPr lang="en-US" sz="1400" b="1" dirty="0"/>
          </a:p>
        </p:txBody>
      </p:sp>
      <p:sp>
        <p:nvSpPr>
          <p:cNvPr id="25" name="右大括号 24"/>
          <p:cNvSpPr/>
          <p:nvPr/>
        </p:nvSpPr>
        <p:spPr>
          <a:xfrm>
            <a:off x="10239375" y="1786255"/>
            <a:ext cx="293370" cy="280416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554335" y="2894965"/>
            <a:ext cx="10915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UHR AP MLD</a:t>
            </a:r>
            <a:endParaRPr lang="en-US" altLang="zh-CN" sz="1600"/>
          </a:p>
        </p:txBody>
      </p:sp>
      <p:sp>
        <p:nvSpPr>
          <p:cNvPr id="3" name="文本框 2"/>
          <p:cNvSpPr txBox="1"/>
          <p:nvPr/>
        </p:nvSpPr>
        <p:spPr>
          <a:xfrm>
            <a:off x="6376035" y="5727065"/>
            <a:ext cx="583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L1</a:t>
            </a:r>
            <a:endParaRPr lang="en-US" altLang="zh-CN" sz="1400"/>
          </a:p>
        </p:txBody>
      </p:sp>
      <p:sp>
        <p:nvSpPr>
          <p:cNvPr id="15" name="文本框 14"/>
          <p:cNvSpPr txBox="1"/>
          <p:nvPr/>
        </p:nvSpPr>
        <p:spPr>
          <a:xfrm>
            <a:off x="7024370" y="5471160"/>
            <a:ext cx="583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L2</a:t>
            </a:r>
            <a:endParaRPr lang="en-US" altLang="zh-CN" sz="1400"/>
          </a:p>
        </p:txBody>
      </p:sp>
      <p:sp>
        <p:nvSpPr>
          <p:cNvPr id="16" name="文本框 15"/>
          <p:cNvSpPr txBox="1"/>
          <p:nvPr/>
        </p:nvSpPr>
        <p:spPr>
          <a:xfrm>
            <a:off x="7564120" y="5705475"/>
            <a:ext cx="583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L3</a:t>
            </a:r>
            <a:endParaRPr lang="en-US" altLang="zh-CN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extension in discovery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UHR AP MLD assigns a unique MLD index for each EHT AP MLD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EHT AP MLD assigns the link ID for the affiliated AP as it does in 11be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UHR non-AP MLD can distinguish all the links via UHR link ID= &lt;MLD index, link ID&gt;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one flag should be set in the RNR to indicate whether two reported APs within different EHT AP MLDs belongs to the same UHR AP MLD or not.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All APs broadcast the same UHR AP MLD MAC address in ML element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one example of  non-collocated AP MLD discovery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5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 bwMode="auto">
          <a:xfrm>
            <a:off x="4676775" y="3200400"/>
            <a:ext cx="575310" cy="575310"/>
          </a:xfrm>
          <a:prstGeom prst="rect">
            <a:avLst/>
          </a:prstGeom>
          <a:noFill/>
        </p:spPr>
      </p:pic>
      <p:pic>
        <p:nvPicPr>
          <p:cNvPr id="8" name="Graphic 6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9072245" y="3286125"/>
            <a:ext cx="657225" cy="657225"/>
          </a:xfrm>
          <a:prstGeom prst="rect">
            <a:avLst/>
          </a:prstGeom>
        </p:spPr>
      </p:pic>
      <p:pic>
        <p:nvPicPr>
          <p:cNvPr id="9" name="Graphic 7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871335" y="1729105"/>
            <a:ext cx="678815" cy="678815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9" idx="3"/>
            <a:endCxn id="8" idx="0"/>
          </p:cNvCxnSpPr>
          <p:nvPr/>
        </p:nvCxnSpPr>
        <p:spPr bwMode="auto">
          <a:xfrm>
            <a:off x="7550212" y="2069040"/>
            <a:ext cx="1851025" cy="1217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>
            <a:stCxn id="9" idx="1"/>
            <a:endCxn id="7" idx="0"/>
          </p:cNvCxnSpPr>
          <p:nvPr/>
        </p:nvCxnSpPr>
        <p:spPr bwMode="auto">
          <a:xfrm flipH="1">
            <a:off x="4964492" y="2069040"/>
            <a:ext cx="1906905" cy="11315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0"/>
          <p:cNvSpPr txBox="1"/>
          <p:nvPr/>
        </p:nvSpPr>
        <p:spPr>
          <a:xfrm>
            <a:off x="8633731" y="257360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3" name="TextBox 11"/>
          <p:cNvSpPr txBox="1"/>
          <p:nvPr/>
        </p:nvSpPr>
        <p:spPr>
          <a:xfrm>
            <a:off x="5038416" y="231476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4015968" y="367896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MLD2(</a:t>
            </a:r>
            <a:r>
              <a:rPr lang="en-US" sz="1400" b="1" dirty="0">
                <a:solidFill>
                  <a:srgbClr val="FF0000"/>
                </a:solidFill>
              </a:rPr>
              <a:t>MLD index</a:t>
            </a:r>
            <a:r>
              <a:rPr lang="en-US" sz="1400" b="1" dirty="0"/>
              <a:t>=1)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583482" y="2647818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225227" y="3967820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955926" y="3957727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8782243" y="4174365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521197" y="4164272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00340" y="1836420"/>
            <a:ext cx="1851660" cy="308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UHR AP MLD high MAC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412923" y="2646411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6056858" y="2314347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MLD1(MLD index=0)</a:t>
            </a:r>
            <a:endParaRPr lang="en-US" sz="1400" b="1" dirty="0"/>
          </a:p>
        </p:txBody>
      </p:sp>
      <p:sp>
        <p:nvSpPr>
          <p:cNvPr id="19" name="TextBox 12"/>
          <p:cNvSpPr txBox="1"/>
          <p:nvPr/>
        </p:nvSpPr>
        <p:spPr>
          <a:xfrm>
            <a:off x="8034248" y="386565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MLD3(MLD index=2)</a:t>
            </a:r>
            <a:endParaRPr lang="en-US" sz="1400" b="1" dirty="0"/>
          </a:p>
        </p:txBody>
      </p:sp>
      <p:sp>
        <p:nvSpPr>
          <p:cNvPr id="25" name="右大括号 24"/>
          <p:cNvSpPr/>
          <p:nvPr/>
        </p:nvSpPr>
        <p:spPr>
          <a:xfrm>
            <a:off x="10239375" y="1786255"/>
            <a:ext cx="293370" cy="280416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554335" y="2894965"/>
            <a:ext cx="10915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UHR AP MLD</a:t>
            </a:r>
            <a:endParaRPr lang="en-US" altLang="zh-CN" sz="1600"/>
          </a:p>
        </p:txBody>
      </p:sp>
      <p:sp>
        <p:nvSpPr>
          <p:cNvPr id="3" name="文本框 2"/>
          <p:cNvSpPr txBox="1"/>
          <p:nvPr/>
        </p:nvSpPr>
        <p:spPr>
          <a:xfrm>
            <a:off x="6511290" y="314325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15" name="文本框 14"/>
          <p:cNvSpPr txBox="1"/>
          <p:nvPr/>
        </p:nvSpPr>
        <p:spPr>
          <a:xfrm>
            <a:off x="7479665" y="313563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16" name="文本框 15"/>
          <p:cNvSpPr txBox="1"/>
          <p:nvPr/>
        </p:nvSpPr>
        <p:spPr>
          <a:xfrm>
            <a:off x="8552815" y="460375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1" name="文本框 30"/>
          <p:cNvSpPr txBox="1"/>
          <p:nvPr/>
        </p:nvSpPr>
        <p:spPr>
          <a:xfrm>
            <a:off x="9521190" y="459613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32" name="文本框 31"/>
          <p:cNvSpPr txBox="1"/>
          <p:nvPr/>
        </p:nvSpPr>
        <p:spPr>
          <a:xfrm>
            <a:off x="3869690" y="4434205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3" name="文本框 32"/>
          <p:cNvSpPr txBox="1"/>
          <p:nvPr/>
        </p:nvSpPr>
        <p:spPr>
          <a:xfrm>
            <a:off x="4838065" y="4426585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34" name="下箭头 33"/>
          <p:cNvSpPr/>
          <p:nvPr/>
        </p:nvSpPr>
        <p:spPr>
          <a:xfrm rot="2220000">
            <a:off x="3819525" y="4689475"/>
            <a:ext cx="355600" cy="74485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211830" y="5384165"/>
            <a:ext cx="22167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b="1">
                <a:solidFill>
                  <a:srgbClr val="FF0000"/>
                </a:solidFill>
              </a:rPr>
              <a:t>UHR link ID =(1,0)</a:t>
            </a:r>
            <a:endParaRPr lang="en-US" altLang="zh-CN" sz="1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extension in MLO setup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UHR non-AP MLD may set up multi-link with different EHT AP MLDs belonging to the same UHR AP MLD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(re)association request may carry multiple ML elements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ym typeface="+mn-ea"/>
              </a:rPr>
              <a:t>authentication, association, 4HS frames are </a:t>
            </a:r>
            <a:r>
              <a:rPr lang="en-US" b="0" dirty="0">
                <a:sym typeface="+mn-ea"/>
              </a:rPr>
              <a:t>transparently delivered over EHT AP MLD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authentication, association, 4HS shall be exchanged between UHR non-AP MLD and UHR AP MLD high MAC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one signaling in authentication frame sent by non-AP MLD to indicate it’s a UHR non-AP MLD or EHT non-AP MLD, so that the EHT AP MLD can decide to handle it locally or forward to UHR AP MLD high MAC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7244</Words>
  <Application>WPS Presentation</Application>
  <PresentationFormat>Widescreen</PresentationFormat>
  <Paragraphs>372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802-11-Submission</vt:lpstr>
      <vt:lpstr>Word.Document.8</vt:lpstr>
      <vt:lpstr>non-collocated AP MLD framework further discussion </vt:lpstr>
      <vt:lpstr>Background </vt:lpstr>
      <vt:lpstr>Motivation</vt:lpstr>
      <vt:lpstr>the merit of non-collocated AP MLD(1)</vt:lpstr>
      <vt:lpstr>the merit of non-collocated AP MLD(2)</vt:lpstr>
      <vt:lpstr>one example between UHR non-AP MLD and non-collocated AP MLD</vt:lpstr>
      <vt:lpstr>The extension in discovery procedure</vt:lpstr>
      <vt:lpstr>one example of  non-collocated AP MLD discovery</vt:lpstr>
      <vt:lpstr>the extension in MLO setup procedure</vt:lpstr>
      <vt:lpstr>one example of setting-up procedure in non-collocated AP MLD</vt:lpstr>
      <vt:lpstr>AID assignment in non-collocated AP MLD framework</vt:lpstr>
      <vt:lpstr>one example of the AID assignment by non-collocated AP MLD</vt:lpstr>
      <vt:lpstr>PPDU delivery with NSTR/EMLSR/EMLMR non-AP MLD</vt:lpstr>
      <vt:lpstr>one example of the PPDU delivery between NSTR/EMLSR/EMLMR non-AP MLD and non-collocated AP MLD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226</cp:revision>
  <dcterms:created xsi:type="dcterms:W3CDTF">2020-11-25T01:30:00Z</dcterms:created>
  <dcterms:modified xsi:type="dcterms:W3CDTF">2023-11-07T02:27:26Z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F70D743702D140899E1943272C235512</vt:lpwstr>
  </property>
  <property fmtid="{D5CDD505-2E9C-101B-9397-08002B2CF9AE}" pid="5" name="KSOProductBuildVer">
    <vt:lpwstr>1033-12.2.0.13201</vt:lpwstr>
  </property>
</Properties>
</file>