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92" r:id="rId3"/>
    <p:sldId id="296" r:id="rId4"/>
    <p:sldId id="308" r:id="rId5"/>
    <p:sldId id="310" r:id="rId6"/>
    <p:sldId id="311" r:id="rId7"/>
    <p:sldId id="312" r:id="rId8"/>
    <p:sldId id="316" r:id="rId9"/>
    <p:sldId id="313" r:id="rId10"/>
    <p:sldId id="315" r:id="rId11"/>
    <p:sldId id="29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6275" autoAdjust="0"/>
  </p:normalViewPr>
  <p:slideViewPr>
    <p:cSldViewPr>
      <p:cViewPr varScale="1">
        <p:scale>
          <a:sx n="81" d="100"/>
          <a:sy n="81" d="100"/>
        </p:scale>
        <p:origin x="768" y="5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p:scale>
          <a:sx n="66" d="100"/>
          <a:sy n="66" d="100"/>
        </p:scale>
        <p:origin x="3552" y="4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802.11-21/0395r0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Rubayet Shafin, 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802.11-21/1889</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November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err="1" smtClean="0"/>
              <a:t>Peshal</a:t>
            </a:r>
            <a:r>
              <a:rPr lang="en-US" dirty="0" smtClean="0"/>
              <a:t> </a:t>
            </a:r>
            <a:r>
              <a:rPr lang="en-US" dirty="0" err="1" smtClean="0"/>
              <a:t>Nayak</a:t>
            </a:r>
            <a:r>
              <a:rPr lang="en-US" dirty="0" smtClean="0"/>
              <a:t>,  Samsung Research America</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sz="1800" dirty="0"/>
          </a:p>
        </p:txBody>
      </p:sp>
      <p:sp>
        <p:nvSpPr>
          <p:cNvPr id="4" name="Header Placeholder 3"/>
          <p:cNvSpPr>
            <a:spLocks noGrp="1"/>
          </p:cNvSpPr>
          <p:nvPr>
            <p:ph type="hdr" idx="10"/>
          </p:nvPr>
        </p:nvSpPr>
        <p:spPr/>
        <p:txBody>
          <a:bodyPr/>
          <a:lstStyle/>
          <a:p>
            <a:r>
              <a:rPr lang="en-US" smtClean="0"/>
              <a:t>doc.: IEEE 802.11-21/0395r0</a:t>
            </a:r>
            <a:endParaRPr lang="en-US"/>
          </a:p>
        </p:txBody>
      </p:sp>
      <p:sp>
        <p:nvSpPr>
          <p:cNvPr id="5" name="Date Placeholder 4"/>
          <p:cNvSpPr>
            <a:spLocks noGrp="1"/>
          </p:cNvSpPr>
          <p:nvPr>
            <p:ph type="dt" idx="11"/>
          </p:nvPr>
        </p:nvSpPr>
        <p:spPr/>
        <p:txBody>
          <a:bodyPr/>
          <a:lstStyle/>
          <a:p>
            <a:r>
              <a:rPr lang="en-US" smtClean="0"/>
              <a:t>March 2021</a:t>
            </a:r>
            <a:endParaRPr lang="en-US"/>
          </a:p>
        </p:txBody>
      </p:sp>
      <p:sp>
        <p:nvSpPr>
          <p:cNvPr id="6" name="Footer Placeholder 5"/>
          <p:cNvSpPr>
            <a:spLocks noGrp="1"/>
          </p:cNvSpPr>
          <p:nvPr>
            <p:ph type="ftr" idx="12"/>
          </p:nvPr>
        </p:nvSpPr>
        <p:spPr/>
        <p:txBody>
          <a:bodyPr/>
          <a:lstStyle/>
          <a:p>
            <a:r>
              <a:rPr lang="en-US" smtClean="0"/>
              <a:t>Rubayet Shafin, Samsung Research America</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259912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802.11-21/1889</a:t>
            </a:r>
            <a:endParaRPr lang="en-US" dirty="0"/>
          </a:p>
        </p:txBody>
      </p:sp>
      <p:sp>
        <p:nvSpPr>
          <p:cNvPr id="5" name="Date Placeholder 4"/>
          <p:cNvSpPr>
            <a:spLocks noGrp="1"/>
          </p:cNvSpPr>
          <p:nvPr>
            <p:ph type="dt" idx="11"/>
          </p:nvPr>
        </p:nvSpPr>
        <p:spPr/>
        <p:txBody>
          <a:bodyPr/>
          <a:lstStyle/>
          <a:p>
            <a:r>
              <a:rPr lang="en-US" smtClean="0"/>
              <a:t>November 2023</a:t>
            </a:r>
            <a:endParaRPr lang="en-US" dirty="0"/>
          </a:p>
        </p:txBody>
      </p:sp>
      <p:sp>
        <p:nvSpPr>
          <p:cNvPr id="6" name="Footer Placeholder 5"/>
          <p:cNvSpPr>
            <a:spLocks noGrp="1"/>
          </p:cNvSpPr>
          <p:nvPr>
            <p:ph type="ftr" idx="12"/>
          </p:nvPr>
        </p:nvSpPr>
        <p:spPr/>
        <p:txBody>
          <a:bodyPr/>
          <a:lstStyle/>
          <a:p>
            <a:r>
              <a:rPr lang="en-US" smtClean="0"/>
              <a:t>Peshal Nayak,  Samsung Research America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381922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802.11-21/1889</a:t>
            </a:r>
            <a:endParaRPr lang="en-US" dirty="0"/>
          </a:p>
        </p:txBody>
      </p:sp>
      <p:sp>
        <p:nvSpPr>
          <p:cNvPr id="5" name="Date Placeholder 4"/>
          <p:cNvSpPr>
            <a:spLocks noGrp="1"/>
          </p:cNvSpPr>
          <p:nvPr>
            <p:ph type="dt" idx="11"/>
          </p:nvPr>
        </p:nvSpPr>
        <p:spPr/>
        <p:txBody>
          <a:bodyPr/>
          <a:lstStyle/>
          <a:p>
            <a:r>
              <a:rPr lang="en-US" smtClean="0"/>
              <a:t>November 2023</a:t>
            </a:r>
            <a:endParaRPr lang="en-US" dirty="0"/>
          </a:p>
        </p:txBody>
      </p:sp>
      <p:sp>
        <p:nvSpPr>
          <p:cNvPr id="6" name="Footer Placeholder 5"/>
          <p:cNvSpPr>
            <a:spLocks noGrp="1"/>
          </p:cNvSpPr>
          <p:nvPr>
            <p:ph type="ftr" idx="12"/>
          </p:nvPr>
        </p:nvSpPr>
        <p:spPr/>
        <p:txBody>
          <a:bodyPr/>
          <a:lstStyle/>
          <a:p>
            <a:r>
              <a:rPr lang="en-US" smtClean="0"/>
              <a:t>Peshal Nayak,  Samsung Research America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240118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802.11-21/1889</a:t>
            </a:r>
            <a:endParaRPr lang="en-US" dirty="0"/>
          </a:p>
        </p:txBody>
      </p:sp>
      <p:sp>
        <p:nvSpPr>
          <p:cNvPr id="5" name="Date Placeholder 4"/>
          <p:cNvSpPr>
            <a:spLocks noGrp="1"/>
          </p:cNvSpPr>
          <p:nvPr>
            <p:ph type="dt" idx="11"/>
          </p:nvPr>
        </p:nvSpPr>
        <p:spPr/>
        <p:txBody>
          <a:bodyPr/>
          <a:lstStyle/>
          <a:p>
            <a:r>
              <a:rPr lang="en-US" smtClean="0"/>
              <a:t>November 2023</a:t>
            </a:r>
            <a:endParaRPr lang="en-US" dirty="0"/>
          </a:p>
        </p:txBody>
      </p:sp>
      <p:sp>
        <p:nvSpPr>
          <p:cNvPr id="6" name="Footer Placeholder 5"/>
          <p:cNvSpPr>
            <a:spLocks noGrp="1"/>
          </p:cNvSpPr>
          <p:nvPr>
            <p:ph type="ftr" idx="12"/>
          </p:nvPr>
        </p:nvSpPr>
        <p:spPr/>
        <p:txBody>
          <a:bodyPr/>
          <a:lstStyle/>
          <a:p>
            <a:r>
              <a:rPr lang="en-US" smtClean="0"/>
              <a:t>Peshal Nayak,  Samsung Research America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929478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802.11-21/1889</a:t>
            </a:r>
            <a:endParaRPr lang="en-US" dirty="0"/>
          </a:p>
        </p:txBody>
      </p:sp>
      <p:sp>
        <p:nvSpPr>
          <p:cNvPr id="5" name="Date Placeholder 4"/>
          <p:cNvSpPr>
            <a:spLocks noGrp="1"/>
          </p:cNvSpPr>
          <p:nvPr>
            <p:ph type="dt" idx="11"/>
          </p:nvPr>
        </p:nvSpPr>
        <p:spPr/>
        <p:txBody>
          <a:bodyPr/>
          <a:lstStyle/>
          <a:p>
            <a:r>
              <a:rPr lang="en-US" smtClean="0"/>
              <a:t>November 2023</a:t>
            </a:r>
            <a:endParaRPr lang="en-US" dirty="0"/>
          </a:p>
        </p:txBody>
      </p:sp>
      <p:sp>
        <p:nvSpPr>
          <p:cNvPr id="6" name="Footer Placeholder 5"/>
          <p:cNvSpPr>
            <a:spLocks noGrp="1"/>
          </p:cNvSpPr>
          <p:nvPr>
            <p:ph type="ftr" idx="12"/>
          </p:nvPr>
        </p:nvSpPr>
        <p:spPr/>
        <p:txBody>
          <a:bodyPr/>
          <a:lstStyle/>
          <a:p>
            <a:r>
              <a:rPr lang="en-US" smtClean="0"/>
              <a:t>Peshal Nayak,  Samsung Research America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390122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802.11-21/1889</a:t>
            </a:r>
            <a:endParaRPr lang="en-US" dirty="0"/>
          </a:p>
        </p:txBody>
      </p:sp>
      <p:sp>
        <p:nvSpPr>
          <p:cNvPr id="5" name="Date Placeholder 4"/>
          <p:cNvSpPr>
            <a:spLocks noGrp="1"/>
          </p:cNvSpPr>
          <p:nvPr>
            <p:ph type="dt" idx="11"/>
          </p:nvPr>
        </p:nvSpPr>
        <p:spPr/>
        <p:txBody>
          <a:bodyPr/>
          <a:lstStyle/>
          <a:p>
            <a:r>
              <a:rPr lang="en-US" smtClean="0"/>
              <a:t>November 2023</a:t>
            </a:r>
            <a:endParaRPr lang="en-US" dirty="0"/>
          </a:p>
        </p:txBody>
      </p:sp>
      <p:sp>
        <p:nvSpPr>
          <p:cNvPr id="6" name="Footer Placeholder 5"/>
          <p:cNvSpPr>
            <a:spLocks noGrp="1"/>
          </p:cNvSpPr>
          <p:nvPr>
            <p:ph type="ftr" idx="12"/>
          </p:nvPr>
        </p:nvSpPr>
        <p:spPr/>
        <p:txBody>
          <a:bodyPr/>
          <a:lstStyle/>
          <a:p>
            <a:r>
              <a:rPr lang="en-US" smtClean="0"/>
              <a:t>Peshal Nayak,  Samsung Research America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834266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802.11-21/1889</a:t>
            </a:r>
            <a:endParaRPr lang="en-US" dirty="0"/>
          </a:p>
        </p:txBody>
      </p:sp>
      <p:sp>
        <p:nvSpPr>
          <p:cNvPr id="5" name="Date Placeholder 4"/>
          <p:cNvSpPr>
            <a:spLocks noGrp="1"/>
          </p:cNvSpPr>
          <p:nvPr>
            <p:ph type="dt" idx="11"/>
          </p:nvPr>
        </p:nvSpPr>
        <p:spPr/>
        <p:txBody>
          <a:bodyPr/>
          <a:lstStyle/>
          <a:p>
            <a:r>
              <a:rPr lang="en-US" smtClean="0"/>
              <a:t>November 2023</a:t>
            </a:r>
            <a:endParaRPr lang="en-US" dirty="0"/>
          </a:p>
        </p:txBody>
      </p:sp>
      <p:sp>
        <p:nvSpPr>
          <p:cNvPr id="6" name="Footer Placeholder 5"/>
          <p:cNvSpPr>
            <a:spLocks noGrp="1"/>
          </p:cNvSpPr>
          <p:nvPr>
            <p:ph type="ftr" idx="12"/>
          </p:nvPr>
        </p:nvSpPr>
        <p:spPr/>
        <p:txBody>
          <a:bodyPr/>
          <a:lstStyle/>
          <a:p>
            <a:r>
              <a:rPr lang="en-US" smtClean="0"/>
              <a:t>Peshal Nayak,  Samsung Research America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80408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2023</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August 2023</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August 2023</a:t>
            </a:r>
            <a:endParaRPr lang="en-GB" dirty="0"/>
          </a:p>
        </p:txBody>
      </p:sp>
      <p:sp>
        <p:nvSpPr>
          <p:cNvPr id="6" name="Footer Placeholder 5"/>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August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August 2023</a:t>
            </a:r>
            <a:endParaRPr lang="en-GB" dirty="0"/>
          </a:p>
        </p:txBody>
      </p:sp>
      <p:sp>
        <p:nvSpPr>
          <p:cNvPr id="4" name="Footer Placeholder 3"/>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August 2023</a:t>
            </a:r>
            <a:endParaRPr lang="en-GB" dirty="0"/>
          </a:p>
        </p:txBody>
      </p:sp>
      <p:sp>
        <p:nvSpPr>
          <p:cNvPr id="3" name="Footer Placeholder 2"/>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2023</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2023</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doc.: IEEE 802.11-23/</a:t>
            </a:r>
            <a:r>
              <a:rPr lang="en-US" sz="1800" b="1" i="0" kern="1200" dirty="0" smtClean="0">
                <a:solidFill>
                  <a:schemeClr val="tx1"/>
                </a:solidFill>
                <a:effectLst/>
                <a:latin typeface="Times New Roman" pitchFamily="16" charset="0"/>
                <a:ea typeface="MS Gothic" charset="-128"/>
                <a:cs typeface="+mn-cs"/>
              </a:rPr>
              <a:t>1928r0</a:t>
            </a:r>
            <a:endParaRPr kumimoji="0" lang="en-GB" sz="14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Considerations for Relay Operation in Next Generation Wi-Fi Networks – part 2</a:t>
            </a:r>
            <a:endParaRPr lang="en-GB" dirty="0"/>
          </a:p>
        </p:txBody>
      </p:sp>
      <p:sp>
        <p:nvSpPr>
          <p:cNvPr id="3074" name="Rectangle 2"/>
          <p:cNvSpPr>
            <a:spLocks noGrp="1" noChangeArrowheads="1"/>
          </p:cNvSpPr>
          <p:nvPr>
            <p:ph type="subTitle" idx="1"/>
          </p:nvPr>
        </p:nvSpPr>
        <p:spPr>
          <a:xfrm>
            <a:off x="1828800" y="173280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11-03-2023</a:t>
            </a:r>
            <a:endParaRPr lang="en-GB" sz="2000" b="0" dirty="0"/>
          </a:p>
        </p:txBody>
      </p:sp>
      <p:sp>
        <p:nvSpPr>
          <p:cNvPr id="6" name="Date Placeholder 3"/>
          <p:cNvSpPr>
            <a:spLocks noGrp="1"/>
          </p:cNvSpPr>
          <p:nvPr>
            <p:ph type="dt" idx="10"/>
          </p:nvPr>
        </p:nvSpPr>
        <p:spPr/>
        <p:txBody>
          <a:bodyPr/>
          <a:lstStyle/>
          <a:p>
            <a:r>
              <a:rPr lang="en-US" dirty="0" smtClean="0"/>
              <a:t>November 2023</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75109700"/>
              </p:ext>
            </p:extLst>
          </p:nvPr>
        </p:nvGraphicFramePr>
        <p:xfrm>
          <a:off x="1003300" y="2419350"/>
          <a:ext cx="8486775" cy="2543175"/>
        </p:xfrm>
        <a:graphic>
          <a:graphicData uri="http://schemas.openxmlformats.org/presentationml/2006/ole">
            <mc:AlternateContent xmlns:mc="http://schemas.openxmlformats.org/markup-compatibility/2006">
              <mc:Choice xmlns:v="urn:schemas-microsoft-com:vml" Requires="v">
                <p:oleObj spid="_x0000_s3375" name="Document" r:id="rId4" imgW="10439485" imgH="3142980" progId="Word.Document.8">
                  <p:embed/>
                </p:oleObj>
              </mc:Choice>
              <mc:Fallback>
                <p:oleObj name="Document" r:id="rId4" imgW="10439485" imgH="3142980" progId="Word.Document.8">
                  <p:embed/>
                  <p:pic>
                    <p:nvPicPr>
                      <p:cNvPr id="0" name="Picture 3"/>
                      <p:cNvPicPr>
                        <a:picLocks noChangeAspect="1" noChangeArrowheads="1"/>
                      </p:cNvPicPr>
                      <p:nvPr/>
                    </p:nvPicPr>
                    <p:blipFill>
                      <a:blip r:embed="rId5"/>
                      <a:srcRect/>
                      <a:stretch>
                        <a:fillRect/>
                      </a:stretch>
                    </p:blipFill>
                    <p:spPr bwMode="auto">
                      <a:xfrm>
                        <a:off x="1003300" y="2419350"/>
                        <a:ext cx="8486775"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In UHR SG, relay operation has been considered as a candidate feature for Rate-vs-Range (</a:t>
            </a:r>
            <a:r>
              <a:rPr lang="en-US" dirty="0" err="1" smtClean="0"/>
              <a:t>RvR</a:t>
            </a:r>
            <a:r>
              <a:rPr lang="en-US" dirty="0" smtClean="0"/>
              <a:t>) throughput improvement.</a:t>
            </a:r>
          </a:p>
          <a:p>
            <a:pPr>
              <a:buFont typeface="Arial" panose="020B0604020202020204" pitchFamily="34" charset="0"/>
              <a:buChar char="•"/>
            </a:pPr>
            <a:endParaRPr lang="en-US" dirty="0"/>
          </a:p>
          <a:p>
            <a:pPr>
              <a:buFont typeface="Arial" panose="020B0604020202020204" pitchFamily="34" charset="0"/>
              <a:buChar char="•"/>
            </a:pPr>
            <a:r>
              <a:rPr lang="en-US" dirty="0" smtClean="0"/>
              <a:t>In this discussion, we provide two additional use cases that can be considered when developing relay feature.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smtClean="0"/>
              <a:t>November 2023</a:t>
            </a:r>
            <a:endParaRPr lang="en-GB" dirty="0"/>
          </a:p>
        </p:txBody>
      </p:sp>
    </p:spTree>
    <p:extLst>
      <p:ext uri="{BB962C8B-B14F-4D97-AF65-F5344CB8AC3E}">
        <p14:creationId xmlns:p14="http://schemas.microsoft.com/office/powerpoint/2010/main" val="1053121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a:t>[1] UHR Rate-vs-Range Enhancement with Relay, IEEE 802.11-22/1908r1</a:t>
            </a:r>
          </a:p>
          <a:p>
            <a:pPr marL="0" indent="0">
              <a:buNone/>
            </a:pPr>
            <a:r>
              <a:rPr lang="en-US" dirty="0" smtClean="0"/>
              <a:t>[2] Thought </a:t>
            </a:r>
            <a:r>
              <a:rPr lang="en-US" dirty="0"/>
              <a:t>for Range Extension in UHR, IEEE 802.11-23/0042r0</a:t>
            </a:r>
          </a:p>
          <a:p>
            <a:pPr marL="0" indent="0">
              <a:buNone/>
            </a:pPr>
            <a:r>
              <a:rPr lang="en-US" dirty="0" smtClean="0"/>
              <a:t>[3] Features </a:t>
            </a:r>
            <a:r>
              <a:rPr lang="en-US" dirty="0"/>
              <a:t>to consider for efficient Relay operation, IEEE 802.11-23/1138r1</a:t>
            </a:r>
          </a:p>
          <a:p>
            <a:pPr marL="0" indent="0">
              <a:buNone/>
            </a:pPr>
            <a:r>
              <a:rPr lang="en-US" dirty="0" smtClean="0"/>
              <a:t>[4] Consideration </a:t>
            </a:r>
            <a:r>
              <a:rPr lang="en-US" dirty="0"/>
              <a:t>on UHR Relay Architecture, IEEE 802.11-23/1450r1</a:t>
            </a:r>
          </a:p>
          <a:p>
            <a:pPr marL="0" indent="0">
              <a:buNone/>
            </a:pPr>
            <a:r>
              <a:rPr lang="en-US" dirty="0" smtClean="0"/>
              <a:t>[5] UHR </a:t>
            </a:r>
            <a:r>
              <a:rPr lang="en-US" dirty="0"/>
              <a:t>Relay Follow-up, IEEE 802.11-23/1175r0</a:t>
            </a:r>
            <a:endParaRPr lang="en-US" dirty="0" smtClean="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33617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In this presentation we provide some thoughts on use case consideration for relay operation.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1008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300" dirty="0" smtClean="0"/>
              <a:t>To improve reliability and throughput, the UHR PAR document considers Rate-vs-Range (</a:t>
            </a:r>
            <a:r>
              <a:rPr lang="en-GB" sz="2300" dirty="0" err="1" smtClean="0"/>
              <a:t>RvR</a:t>
            </a:r>
            <a:r>
              <a:rPr lang="en-GB" sz="2300" dirty="0" smtClean="0"/>
              <a:t>) throughput improvement as one of the main objectives.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3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300" dirty="0" smtClean="0"/>
              <a:t>Several contributions have considered relay as a candidate solution for range extension and discussed different aspects that need to be considered for relay feature development [1]-[5]</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3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300" dirty="0" smtClean="0"/>
              <a:t>In this contribution, we provide our views on use cases and some high level technical directions that can be considered for relay operation.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300"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20792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Relay Use Case Prior Work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Prior contributions on relay have focused on a few use cases [1],[2]:</a:t>
            </a:r>
          </a:p>
          <a:p>
            <a:pPr lvl="1">
              <a:buFont typeface="Arial" panose="020B0604020202020204" pitchFamily="34" charset="0"/>
              <a:buChar char="•"/>
            </a:pPr>
            <a:r>
              <a:rPr lang="en-US" dirty="0" smtClean="0"/>
              <a:t>Home networks where weak coverage areas/dead zones exist </a:t>
            </a:r>
          </a:p>
          <a:p>
            <a:pPr lvl="1">
              <a:buFont typeface="Arial" panose="020B0604020202020204" pitchFamily="34" charset="0"/>
              <a:buChar char="•"/>
            </a:pPr>
            <a:r>
              <a:rPr lang="en-US" dirty="0" smtClean="0"/>
              <a:t>Communication in an automotive such as rear side smart device communication with dashboard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smtClean="0"/>
              <a:t>November 2023</a:t>
            </a:r>
            <a:endParaRPr lang="en-GB" dirty="0"/>
          </a:p>
        </p:txBody>
      </p:sp>
    </p:spTree>
    <p:extLst>
      <p:ext uri="{BB962C8B-B14F-4D97-AF65-F5344CB8AC3E}">
        <p14:creationId xmlns:p14="http://schemas.microsoft.com/office/powerpoint/2010/main" val="1824179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Use Cases for Relay Operation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In this contribution, we discuss two more factors that can be considered for relay use case discussion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smtClean="0"/>
              <a:t>November 2023</a:t>
            </a:r>
            <a:endParaRPr lang="en-GB" dirty="0"/>
          </a:p>
        </p:txBody>
      </p:sp>
    </p:spTree>
    <p:extLst>
      <p:ext uri="{BB962C8B-B14F-4D97-AF65-F5344CB8AC3E}">
        <p14:creationId xmlns:p14="http://schemas.microsoft.com/office/powerpoint/2010/main" val="4154224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Relay Use Case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In a home environment, there are a number of smart home devices that tend to be fixed in location.</a:t>
            </a:r>
          </a:p>
          <a:p>
            <a:pPr lvl="1">
              <a:buFont typeface="Arial" panose="020B0604020202020204" pitchFamily="34" charset="0"/>
              <a:buChar char="•"/>
            </a:pPr>
            <a:r>
              <a:rPr lang="en-US" dirty="0" smtClean="0"/>
              <a:t>Wall mounted security devices such as surveillance cameras, wireless video doorbells, etc.</a:t>
            </a:r>
          </a:p>
          <a:p>
            <a:pPr lvl="1">
              <a:buFont typeface="Arial" panose="020B0604020202020204" pitchFamily="34" charset="0"/>
              <a:buChar char="•"/>
            </a:pPr>
            <a:r>
              <a:rPr lang="en-US" dirty="0" smtClean="0"/>
              <a:t>Heavy smart home appliances that tend to be fixed in location. E.g., smart refrigerators, smart dishwashers, smart washers and dryers, etc.</a:t>
            </a:r>
          </a:p>
          <a:p>
            <a:pPr lvl="1">
              <a:buFont typeface="Arial" panose="020B0604020202020204" pitchFamily="34" charset="0"/>
              <a:buChar char="•"/>
            </a:pPr>
            <a:r>
              <a:rPr lang="en-US" dirty="0" smtClean="0"/>
              <a:t>Smart home appliances that are located in specific areas for best user experience. E.g., smart home TV, wireless speakers, etc.</a:t>
            </a:r>
          </a:p>
          <a:p>
            <a:pPr>
              <a:buFont typeface="Arial" panose="020B0604020202020204" pitchFamily="34" charset="0"/>
              <a:buChar char="•"/>
            </a:pPr>
            <a:r>
              <a:rPr lang="en-US" dirty="0" smtClean="0"/>
              <a:t>Connectivity related issues are commonly encountered for such devices</a:t>
            </a:r>
          </a:p>
          <a:p>
            <a:pPr>
              <a:buFont typeface="Arial" panose="020B0604020202020204" pitchFamily="34" charset="0"/>
              <a:buChar char="•"/>
            </a:pPr>
            <a:r>
              <a:rPr lang="en-US" dirty="0" smtClean="0"/>
              <a:t>Relay operation can greatly benefit these applications and improve user experience.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smtClean="0"/>
              <a:t>November 2023</a:t>
            </a:r>
            <a:endParaRPr lang="en-GB" dirty="0"/>
          </a:p>
        </p:txBody>
      </p:sp>
    </p:spTree>
    <p:extLst>
      <p:ext uri="{BB962C8B-B14F-4D97-AF65-F5344CB8AC3E}">
        <p14:creationId xmlns:p14="http://schemas.microsoft.com/office/powerpoint/2010/main" val="23984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 on Use Case 1</a:t>
            </a:r>
            <a:endParaRPr lang="en-US" dirty="0"/>
          </a:p>
        </p:txBody>
      </p:sp>
      <p:sp>
        <p:nvSpPr>
          <p:cNvPr id="3" name="Content Placeholder 2"/>
          <p:cNvSpPr>
            <a:spLocks noGrp="1"/>
          </p:cNvSpPr>
          <p:nvPr>
            <p:ph idx="1"/>
          </p:nvPr>
        </p:nvSpPr>
        <p:spPr>
          <a:xfrm>
            <a:off x="914401" y="1981201"/>
            <a:ext cx="5714999" cy="4113213"/>
          </a:xfrm>
        </p:spPr>
        <p:txBody>
          <a:bodyPr/>
          <a:lstStyle/>
          <a:p>
            <a:pPr>
              <a:buFont typeface="Arial" panose="020B0604020202020204" pitchFamily="34" charset="0"/>
              <a:buChar char="•"/>
            </a:pPr>
            <a:r>
              <a:rPr lang="en-US" dirty="0" smtClean="0"/>
              <a:t>For this discussion, we can view the AP has having two types of coverage areas:</a:t>
            </a:r>
          </a:p>
          <a:p>
            <a:pPr lvl="1">
              <a:buFont typeface="Arial" panose="020B0604020202020204" pitchFamily="34" charset="0"/>
              <a:buChar char="•"/>
            </a:pPr>
            <a:r>
              <a:rPr lang="en-US" i="1" dirty="0" smtClean="0"/>
              <a:t>Basic coverage area: </a:t>
            </a:r>
            <a:r>
              <a:rPr lang="en-US" dirty="0" smtClean="0"/>
              <a:t>Region where the AP can provide coverage on its own.</a:t>
            </a:r>
          </a:p>
          <a:p>
            <a:pPr lvl="1">
              <a:buFont typeface="Arial" panose="020B0604020202020204" pitchFamily="34" charset="0"/>
              <a:buChar char="•"/>
            </a:pPr>
            <a:r>
              <a:rPr lang="en-US" i="1" dirty="0" smtClean="0"/>
              <a:t>Extended coverage area:</a:t>
            </a:r>
            <a:r>
              <a:rPr lang="en-US" dirty="0" smtClean="0"/>
              <a:t> Region where the AP can be thought of as providing coverage but with the help of the relay.</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smtClean="0"/>
              <a:t>November 2023</a:t>
            </a:r>
            <a:endParaRPr lang="en-GB" dirty="0"/>
          </a:p>
        </p:txBody>
      </p:sp>
      <p:pic>
        <p:nvPicPr>
          <p:cNvPr id="7" name="Picture 6"/>
          <p:cNvPicPr>
            <a:picLocks noChangeAspect="1"/>
          </p:cNvPicPr>
          <p:nvPr/>
        </p:nvPicPr>
        <p:blipFill>
          <a:blip r:embed="rId3"/>
          <a:stretch>
            <a:fillRect/>
          </a:stretch>
        </p:blipFill>
        <p:spPr>
          <a:xfrm>
            <a:off x="6614160" y="1751014"/>
            <a:ext cx="5562600" cy="3613222"/>
          </a:xfrm>
          <a:prstGeom prst="rect">
            <a:avLst/>
          </a:prstGeom>
        </p:spPr>
      </p:pic>
    </p:spTree>
    <p:extLst>
      <p:ext uri="{BB962C8B-B14F-4D97-AF65-F5344CB8AC3E}">
        <p14:creationId xmlns:p14="http://schemas.microsoft.com/office/powerpoint/2010/main" val="2672810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 on Use Case 1</a:t>
            </a:r>
            <a:endParaRPr lang="en-US" dirty="0"/>
          </a:p>
        </p:txBody>
      </p:sp>
      <p:sp>
        <p:nvSpPr>
          <p:cNvPr id="3" name="Content Placeholder 2"/>
          <p:cNvSpPr>
            <a:spLocks noGrp="1"/>
          </p:cNvSpPr>
          <p:nvPr>
            <p:ph idx="1"/>
          </p:nvPr>
        </p:nvSpPr>
        <p:spPr>
          <a:xfrm>
            <a:off x="914401" y="1981201"/>
            <a:ext cx="10744199" cy="4343399"/>
          </a:xfrm>
        </p:spPr>
        <p:txBody>
          <a:bodyPr/>
          <a:lstStyle/>
          <a:p>
            <a:pPr>
              <a:buFont typeface="Arial" panose="020B0604020202020204" pitchFamily="34" charset="0"/>
              <a:buChar char="•"/>
            </a:pPr>
            <a:r>
              <a:rPr lang="en-US" sz="2000" dirty="0" smtClean="0"/>
              <a:t>Basic functionalities that are available within the basic coverage area:</a:t>
            </a:r>
          </a:p>
          <a:p>
            <a:pPr lvl="1">
              <a:buFont typeface="Arial" panose="020B0604020202020204" pitchFamily="34" charset="0"/>
              <a:buChar char="•"/>
            </a:pPr>
            <a:r>
              <a:rPr lang="en-US" sz="1800" dirty="0" smtClean="0"/>
              <a:t>Discovery of AP</a:t>
            </a:r>
          </a:p>
          <a:p>
            <a:pPr lvl="1">
              <a:buFont typeface="Arial" panose="020B0604020202020204" pitchFamily="34" charset="0"/>
              <a:buChar char="•"/>
            </a:pPr>
            <a:r>
              <a:rPr lang="en-US" sz="1800" dirty="0" smtClean="0"/>
              <a:t>Association with an AP</a:t>
            </a:r>
          </a:p>
          <a:p>
            <a:pPr lvl="1">
              <a:buFont typeface="Arial" panose="020B0604020202020204" pitchFamily="34" charset="0"/>
              <a:buChar char="•"/>
            </a:pPr>
            <a:r>
              <a:rPr lang="en-US" sz="1800" dirty="0" smtClean="0"/>
              <a:t>Data transmission/reception to/from the AP</a:t>
            </a: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For fixed devices, it can also be beneficial if the functionalities provided in the basic coverage area are also available in the extended coverage area. This can also be beneficial for devices that turn ON Wi-Fi in a </a:t>
            </a:r>
            <a:r>
              <a:rPr lang="en-US" sz="2000" dirty="0"/>
              <a:t>dead/weak </a:t>
            </a:r>
            <a:r>
              <a:rPr lang="en-US" sz="2000" dirty="0" smtClean="0"/>
              <a:t>zone </a:t>
            </a:r>
            <a:r>
              <a:rPr lang="en-US" sz="2000" dirty="0" smtClean="0"/>
              <a:t>of the basic coverage area.</a:t>
            </a: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To address this, in addition to relaying the STA’s traffic, it can be beneficial if the relay can also provide some more functionalities:	</a:t>
            </a:r>
          </a:p>
          <a:p>
            <a:pPr lvl="1">
              <a:buFont typeface="Arial" panose="020B0604020202020204" pitchFamily="34" charset="0"/>
              <a:buChar char="•"/>
            </a:pPr>
            <a:r>
              <a:rPr lang="en-US" sz="1800" dirty="0" smtClean="0"/>
              <a:t>Relay assisted discovery of an AP</a:t>
            </a:r>
          </a:p>
          <a:p>
            <a:pPr lvl="1">
              <a:buFont typeface="Arial" panose="020B0604020202020204" pitchFamily="34" charset="0"/>
              <a:buChar char="•"/>
            </a:pPr>
            <a:r>
              <a:rPr lang="en-US" sz="1800" dirty="0" smtClean="0"/>
              <a:t>Relay assisted association with an AP</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smtClean="0"/>
              <a:t>November 2023</a:t>
            </a:r>
            <a:endParaRPr lang="en-GB" dirty="0"/>
          </a:p>
        </p:txBody>
      </p:sp>
    </p:spTree>
    <p:extLst>
      <p:ext uri="{BB962C8B-B14F-4D97-AF65-F5344CB8AC3E}">
        <p14:creationId xmlns:p14="http://schemas.microsoft.com/office/powerpoint/2010/main" val="531419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Relay Use Case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It is possible that a device that offers relay functionalities can be deployed in a network where the AP is a legacy AP.</a:t>
            </a:r>
          </a:p>
          <a:p>
            <a:pPr lvl="1">
              <a:buFont typeface="Arial" panose="020B0604020202020204" pitchFamily="34" charset="0"/>
              <a:buChar char="•"/>
            </a:pPr>
            <a:r>
              <a:rPr lang="en-US" dirty="0" smtClean="0"/>
              <a:t>E.g., users typically upgrade their personal devices more frequently compared to upgrading their home routers. Therefore, it is likely that home networks can encounter scenarios where user’s upgraded devices supports relay features but the AP is still a legacy AP.</a:t>
            </a:r>
          </a:p>
          <a:p>
            <a:pPr>
              <a:buFont typeface="Arial" panose="020B0604020202020204" pitchFamily="34" charset="0"/>
              <a:buChar char="•"/>
            </a:pPr>
            <a:endParaRPr lang="en-US" dirty="0"/>
          </a:p>
          <a:p>
            <a:pPr>
              <a:buFont typeface="Arial" panose="020B0604020202020204" pitchFamily="34" charset="0"/>
              <a:buChar char="•"/>
            </a:pPr>
            <a:r>
              <a:rPr lang="en-US" dirty="0" smtClean="0"/>
              <a:t>In such a situation, a relay feature can consider a mode of operation where the relay can function without assistance from the AP. </a:t>
            </a:r>
          </a:p>
          <a:p>
            <a:pPr>
              <a:buFont typeface="Arial" panose="020B0604020202020204" pitchFamily="34" charset="0"/>
              <a:buChar char="•"/>
            </a:pPr>
            <a:endParaRPr lang="en-US" dirty="0"/>
          </a:p>
          <a:p>
            <a:pPr>
              <a:buFont typeface="Arial" panose="020B0604020202020204" pitchFamily="34" charset="0"/>
              <a:buChar char="•"/>
            </a:pPr>
            <a:r>
              <a:rPr lang="en-US" dirty="0" smtClean="0"/>
              <a:t>To some extent, a Wi-Fi hotspot feature can achieve this but may need some additional functionalities.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smtClean="0"/>
              <a:t>November 2023</a:t>
            </a:r>
            <a:endParaRPr lang="en-GB" dirty="0"/>
          </a:p>
        </p:txBody>
      </p:sp>
    </p:spTree>
    <p:extLst>
      <p:ext uri="{BB962C8B-B14F-4D97-AF65-F5344CB8AC3E}">
        <p14:creationId xmlns:p14="http://schemas.microsoft.com/office/powerpoint/2010/main" val="1304785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18304</TotalTime>
  <Words>902</Words>
  <Application>Microsoft Office PowerPoint</Application>
  <PresentationFormat>Widescreen</PresentationFormat>
  <Paragraphs>121</Paragraphs>
  <Slides>11</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ＭＳ Ｐゴシック</vt:lpstr>
      <vt:lpstr>Arial</vt:lpstr>
      <vt:lpstr>Times New Roman</vt:lpstr>
      <vt:lpstr>Office Theme</vt:lpstr>
      <vt:lpstr>Document</vt:lpstr>
      <vt:lpstr>Considerations for Relay Operation in Next Generation Wi-Fi Networks – part 2</vt:lpstr>
      <vt:lpstr>Abstract</vt:lpstr>
      <vt:lpstr>Introduction</vt:lpstr>
      <vt:lpstr>Relay Use Case Prior Work</vt:lpstr>
      <vt:lpstr>New Use Cases for Relay Operation</vt:lpstr>
      <vt:lpstr>Relay Use Case 1</vt:lpstr>
      <vt:lpstr>Thoughts on Use Case 1</vt:lpstr>
      <vt:lpstr>Thoughts on Use Case 1</vt:lpstr>
      <vt:lpstr>Relay Use Case 2</vt:lpstr>
      <vt:lpstr>Conclusion</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cp:lastModifiedBy>
  <cp:revision>260</cp:revision>
  <cp:lastPrinted>1601-01-01T00:00:00Z</cp:lastPrinted>
  <dcterms:created xsi:type="dcterms:W3CDTF">2021-02-24T17:42:37Z</dcterms:created>
  <dcterms:modified xsi:type="dcterms:W3CDTF">2023-11-09T00:32:00Z</dcterms:modified>
</cp:coreProperties>
</file>