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83" r:id="rId2"/>
    <p:sldId id="826" r:id="rId3"/>
    <p:sldId id="806" r:id="rId4"/>
    <p:sldId id="804" r:id="rId5"/>
    <p:sldId id="833" r:id="rId6"/>
    <p:sldId id="809" r:id="rId7"/>
    <p:sldId id="823" r:id="rId8"/>
    <p:sldId id="827" r:id="rId9"/>
    <p:sldId id="828" r:id="rId10"/>
    <p:sldId id="829" r:id="rId11"/>
    <p:sldId id="830" r:id="rId12"/>
    <p:sldId id="831" r:id="rId13"/>
    <p:sldId id="832" r:id="rId14"/>
    <p:sldId id="814" r:id="rId15"/>
    <p:sldId id="817" r:id="rId16"/>
    <p:sldId id="818" r:id="rId17"/>
    <p:sldId id="819" r:id="rId18"/>
    <p:sldId id="820" r:id="rId19"/>
    <p:sldId id="821" r:id="rId20"/>
    <p:sldId id="822" r:id="rId21"/>
    <p:sldId id="824" r:id="rId22"/>
    <p:sldId id="825" r:id="rId23"/>
    <p:sldId id="815" r:id="rId24"/>
    <p:sldId id="816" r:id="rId25"/>
  </p:sldIdLst>
  <p:sldSz cx="9144000" cy="6858000" type="screen4x3"/>
  <p:notesSz cx="9309100" cy="7023100"/>
  <p:defaultTextStyle>
    <a:defPPr>
      <a:defRPr lang="en-US"/>
    </a:defPPr>
    <a:lvl1pPr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1pPr>
    <a:lvl2pPr marL="4572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2pPr>
    <a:lvl3pPr marL="9144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3pPr>
    <a:lvl4pPr marL="13716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4pPr>
    <a:lvl5pPr marL="18288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5pPr>
    <a:lvl6pPr marL="22860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6pPr>
    <a:lvl7pPr marL="27432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7pPr>
    <a:lvl8pPr marL="32004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8pPr>
    <a:lvl9pPr marL="36576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p15:clr>
            <a:srgbClr val="A4A3A4"/>
          </p15:clr>
        </p15:guide>
        <p15:guide id="2" pos="3131">
          <p15:clr>
            <a:srgbClr val="A4A3A4"/>
          </p15:clr>
        </p15:guide>
        <p15:guide id="3" orient="horz" pos="2212">
          <p15:clr>
            <a:srgbClr val="A4A3A4"/>
          </p15:clr>
        </p15:guide>
        <p15:guide id="4"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00FF"/>
    <a:srgbClr val="006600"/>
    <a:srgbClr val="660066"/>
    <a:srgbClr val="9900FF"/>
    <a:srgbClr val="990099"/>
    <a:srgbClr val="A50021"/>
    <a:srgbClr val="006C31"/>
    <a:srgbClr val="00863D"/>
    <a:srgbClr val="168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5034" autoAdjust="0"/>
  </p:normalViewPr>
  <p:slideViewPr>
    <p:cSldViewPr>
      <p:cViewPr varScale="1">
        <p:scale>
          <a:sx n="81" d="100"/>
          <a:sy n="81" d="100"/>
        </p:scale>
        <p:origin x="1574" y="58"/>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754" y="-108"/>
      </p:cViewPr>
      <p:guideLst>
        <p:guide orient="horz" pos="2144"/>
        <p:guide pos="3131"/>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179508" y="79369"/>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33735" y="79369"/>
            <a:ext cx="916020"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6831325" y="6797077"/>
            <a:ext cx="165109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290844" y="6797077"/>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latinLnBrk="0" hangingPunct="0">
              <a:defRPr kumimoji="0"/>
            </a:lvl1pPr>
          </a:lstStyle>
          <a:p>
            <a:r>
              <a:rPr lang="en-US" altLang="ko-KR"/>
              <a:t>Page </a:t>
            </a:r>
            <a:fld id="{9D68F29A-2A8F-4CE4-9C95-E32B956C45C1}" type="slidenum">
              <a:rPr lang="en-US" altLang="ko-KR"/>
              <a:pPr/>
              <a:t>‹#›</a:t>
            </a:fld>
            <a:endParaRPr lang="en-US" altLang="ko-KR"/>
          </a:p>
        </p:txBody>
      </p:sp>
      <p:sp>
        <p:nvSpPr>
          <p:cNvPr id="22534" name="Line 6"/>
          <p:cNvSpPr>
            <a:spLocks noChangeShapeType="1"/>
          </p:cNvSpPr>
          <p:nvPr/>
        </p:nvSpPr>
        <p:spPr bwMode="auto">
          <a:xfrm>
            <a:off x="930762" y="293176"/>
            <a:ext cx="744757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47" name="Rectangle 7"/>
          <p:cNvSpPr>
            <a:spLocks noChangeArrowheads="1"/>
          </p:cNvSpPr>
          <p:nvPr/>
        </p:nvSpPr>
        <p:spPr bwMode="auto">
          <a:xfrm>
            <a:off x="930761" y="6797077"/>
            <a:ext cx="718145" cy="184666"/>
          </a:xfrm>
          <a:prstGeom prst="rect">
            <a:avLst/>
          </a:prstGeom>
          <a:noFill/>
          <a:ln>
            <a:noFill/>
          </a:ln>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a:cs typeface="Arial" charset="0"/>
              </a:rPr>
              <a:t>Submission</a:t>
            </a:r>
          </a:p>
        </p:txBody>
      </p:sp>
      <p:sp>
        <p:nvSpPr>
          <p:cNvPr id="22536" name="Line 8"/>
          <p:cNvSpPr>
            <a:spLocks noChangeShapeType="1"/>
          </p:cNvSpPr>
          <p:nvPr/>
        </p:nvSpPr>
        <p:spPr bwMode="auto">
          <a:xfrm>
            <a:off x="930762" y="6788888"/>
            <a:ext cx="765276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8792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238980" y="20407"/>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877235" y="20407"/>
            <a:ext cx="916020"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20484" name="Rectangle 4"/>
          <p:cNvSpPr>
            <a:spLocks noGrp="1" noRot="1" noChangeAspect="1" noChangeArrowheads="1" noTextEdit="1"/>
          </p:cNvSpPr>
          <p:nvPr>
            <p:ph type="sldImg" idx="2"/>
          </p:nvPr>
        </p:nvSpPr>
        <p:spPr bwMode="auto">
          <a:xfrm>
            <a:off x="2905125" y="530225"/>
            <a:ext cx="3498850" cy="2625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240024" y="3336301"/>
            <a:ext cx="6829052" cy="3161050"/>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6322081" y="6800352"/>
            <a:ext cx="211275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497339" y="6800352"/>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lvl1pPr>
          </a:lstStyle>
          <a:p>
            <a:r>
              <a:rPr lang="en-US" altLang="ko-KR"/>
              <a:t>Page </a:t>
            </a:r>
            <a:fld id="{56A4E747-0965-469B-B28B-55B02AB0B5B0}" type="slidenum">
              <a:rPr lang="en-US" altLang="ko-KR"/>
              <a:pPr/>
              <a:t>‹#›</a:t>
            </a:fld>
            <a:endParaRPr lang="en-US" altLang="ko-KR"/>
          </a:p>
        </p:txBody>
      </p:sp>
      <p:sp>
        <p:nvSpPr>
          <p:cNvPr id="8200" name="Rectangle 8"/>
          <p:cNvSpPr>
            <a:spLocks noChangeArrowheads="1"/>
          </p:cNvSpPr>
          <p:nvPr/>
        </p:nvSpPr>
        <p:spPr bwMode="auto">
          <a:xfrm>
            <a:off x="972393" y="6800352"/>
            <a:ext cx="718145" cy="184666"/>
          </a:xfrm>
          <a:prstGeom prst="rect">
            <a:avLst/>
          </a:prstGeom>
          <a:noFill/>
          <a:ln>
            <a:noFill/>
          </a:ln>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a:cs typeface="Arial" charset="0"/>
              </a:rPr>
              <a:t>Submission</a:t>
            </a:r>
          </a:p>
        </p:txBody>
      </p:sp>
      <p:sp>
        <p:nvSpPr>
          <p:cNvPr id="20489" name="Line 9"/>
          <p:cNvSpPr>
            <a:spLocks noChangeShapeType="1"/>
          </p:cNvSpPr>
          <p:nvPr/>
        </p:nvSpPr>
        <p:spPr bwMode="auto">
          <a:xfrm>
            <a:off x="972393" y="6798715"/>
            <a:ext cx="736431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10"/>
          <p:cNvSpPr>
            <a:spLocks noChangeShapeType="1"/>
          </p:cNvSpPr>
          <p:nvPr/>
        </p:nvSpPr>
        <p:spPr bwMode="auto">
          <a:xfrm>
            <a:off x="871288" y="224386"/>
            <a:ext cx="75665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8635778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p:txBody>
          <a:bodyPr/>
          <a:lstStyle/>
          <a:p>
            <a:pPr>
              <a:defRPr/>
            </a:pPr>
            <a:r>
              <a:rPr lang="en-US"/>
              <a:t>doc.: IEEE 802.11-yy/xxxxr0</a:t>
            </a:r>
          </a:p>
        </p:txBody>
      </p:sp>
      <p:sp>
        <p:nvSpPr>
          <p:cNvPr id="11267" name="Rectangle 3"/>
          <p:cNvSpPr>
            <a:spLocks noGrp="1" noChangeArrowheads="1"/>
          </p:cNvSpPr>
          <p:nvPr>
            <p:ph type="dt" sz="quarter" idx="1"/>
          </p:nvPr>
        </p:nvSpPr>
        <p:spPr/>
        <p:txBody>
          <a:bodyPr/>
          <a:lstStyle/>
          <a:p>
            <a:pPr>
              <a:defRPr/>
            </a:pPr>
            <a:r>
              <a:rPr lang="en-US"/>
              <a:t>Month Year</a:t>
            </a:r>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21509" name="Rectangle 7"/>
          <p:cNvSpPr>
            <a:spLocks noGrp="1" noChangeArrowheads="1"/>
          </p:cNvSpPr>
          <p:nvPr>
            <p:ph type="sldNum" sz="quarter" idx="5"/>
          </p:nvPr>
        </p:nvSpPr>
        <p:spPr>
          <a:xfrm>
            <a:off x="4599931" y="6800352"/>
            <a:ext cx="415178"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defRPr>
            </a:lvl1pPr>
            <a:lvl2pPr marL="742950" indent="-285750" defTabSz="933450" eaLnBrk="0" hangingPunct="0">
              <a:spcBef>
                <a:spcPct val="30000"/>
              </a:spcBef>
              <a:defRPr sz="1200">
                <a:solidFill>
                  <a:schemeClr val="tx1"/>
                </a:solidFill>
                <a:latin typeface="Times New Roman" panose="02020603050405020304" pitchFamily="18" charset="0"/>
              </a:defRPr>
            </a:lvl2pPr>
            <a:lvl3pPr marL="1143000" indent="-228600" defTabSz="933450" eaLnBrk="0" hangingPunct="0">
              <a:spcBef>
                <a:spcPct val="30000"/>
              </a:spcBef>
              <a:defRPr sz="1200">
                <a:solidFill>
                  <a:schemeClr val="tx1"/>
                </a:solidFill>
                <a:latin typeface="Times New Roman" panose="02020603050405020304" pitchFamily="18" charset="0"/>
              </a:defRPr>
            </a:lvl3pPr>
            <a:lvl4pPr marL="1600200" indent="-228600" defTabSz="933450" eaLnBrk="0" hangingPunct="0">
              <a:spcBef>
                <a:spcPct val="30000"/>
              </a:spcBef>
              <a:defRPr sz="1200">
                <a:solidFill>
                  <a:schemeClr val="tx1"/>
                </a:solidFill>
                <a:latin typeface="Times New Roman" panose="02020603050405020304" pitchFamily="18" charset="0"/>
              </a:defRPr>
            </a:lvl4pPr>
            <a:lvl5pPr marL="2057400" indent="-228600" defTabSz="933450" eaLnBrk="0" hangingPunct="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a:t>Page </a:t>
            </a:r>
            <a:fld id="{BE3C6F66-609F-4E52-9182-10CA20887C34}" type="slidenum">
              <a:rPr lang="en-US" altLang="ko-KR"/>
              <a:pPr>
                <a:spcBef>
                  <a:spcPct val="0"/>
                </a:spcBef>
              </a:pPr>
              <a:t>1</a:t>
            </a:fld>
            <a:endParaRPr lang="en-US" altLang="ko-KR"/>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a:p>
        </p:txBody>
      </p:sp>
    </p:spTree>
    <p:extLst>
      <p:ext uri="{BB962C8B-B14F-4D97-AF65-F5344CB8AC3E}">
        <p14:creationId xmlns:p14="http://schemas.microsoft.com/office/powerpoint/2010/main" val="285473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r>
              <a:rPr lang="en-US" altLang="ko-KR"/>
              <a:t>Page </a:t>
            </a:r>
            <a:fld id="{56A4E747-0965-469B-B28B-55B02AB0B5B0}" type="slidenum">
              <a:rPr lang="en-US" altLang="ko-KR" smtClean="0"/>
              <a:pPr/>
              <a:t>16</a:t>
            </a:fld>
            <a:endParaRPr lang="en-US" altLang="ko-KR"/>
          </a:p>
        </p:txBody>
      </p:sp>
    </p:spTree>
    <p:extLst>
      <p:ext uri="{BB962C8B-B14F-4D97-AF65-F5344CB8AC3E}">
        <p14:creationId xmlns:p14="http://schemas.microsoft.com/office/powerpoint/2010/main" val="4153892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r>
              <a:rPr lang="en-US" altLang="zh-CN"/>
              <a:t>Nov 2023</a:t>
            </a: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r>
              <a:rPr lang="en-US" altLang="ko-KR"/>
              <a:t>Junghoon Suh, et. al, Huawei</a:t>
            </a:r>
            <a:endParaRPr lang="en-US" altLang="ko-KR" dirty="0"/>
          </a:p>
        </p:txBody>
      </p:sp>
      <p:sp>
        <p:nvSpPr>
          <p:cNvPr id="6" name="Rectangle 6"/>
          <p:cNvSpPr>
            <a:spLocks noGrp="1" noChangeArrowheads="1"/>
          </p:cNvSpPr>
          <p:nvPr>
            <p:ph type="sldNum" sz="quarter" idx="12"/>
          </p:nvPr>
        </p:nvSpPr>
        <p:spPr/>
        <p:txBody>
          <a:bodyPr/>
          <a:lstStyle>
            <a:lvl1pPr>
              <a:defRPr/>
            </a:lvl1pPr>
          </a:lstStyle>
          <a:p>
            <a:r>
              <a:rPr lang="en-US" altLang="ko-KR"/>
              <a:t>Slide </a:t>
            </a:r>
            <a:fld id="{C28A0236-B5DF-490A-A892-6F233A4F337A}" type="slidenum">
              <a:rPr lang="en-US" altLang="ko-KR"/>
              <a:pPr/>
              <a:t>‹#›</a:t>
            </a:fld>
            <a:endParaRPr lang="en-US" altLang="ko-KR"/>
          </a:p>
        </p:txBody>
      </p:sp>
    </p:spTree>
    <p:extLst>
      <p:ext uri="{BB962C8B-B14F-4D97-AF65-F5344CB8AC3E}">
        <p14:creationId xmlns:p14="http://schemas.microsoft.com/office/powerpoint/2010/main" val="150631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a:t>Click to edit Master title style</a:t>
            </a:r>
          </a:p>
        </p:txBody>
      </p:sp>
      <p:sp>
        <p:nvSpPr>
          <p:cNvPr id="3" name="Content Placeholder 2"/>
          <p:cNvSpPr>
            <a:spLocks noGrp="1"/>
          </p:cNvSpPr>
          <p:nvPr>
            <p:ph idx="1"/>
          </p:nvPr>
        </p:nvSpPr>
        <p:spPr>
          <a:xfrm>
            <a:off x="685800" y="1752600"/>
            <a:ext cx="77724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912750" cy="276999"/>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altLang="zh-CN"/>
              <a:t>Nov 2023</a:t>
            </a:r>
            <a:endParaRPr lang="en-US" altLang="ko-KR" dirty="0"/>
          </a:p>
        </p:txBody>
      </p:sp>
      <p:sp>
        <p:nvSpPr>
          <p:cNvPr id="5" name="Rectangle 5"/>
          <p:cNvSpPr>
            <a:spLocks noGrp="1" noChangeArrowheads="1"/>
          </p:cNvSpPr>
          <p:nvPr>
            <p:ph type="ftr" sz="quarter" idx="11"/>
          </p:nvPr>
        </p:nvSpPr>
        <p:spPr/>
        <p:txBody>
          <a:bodyPr/>
          <a:lstStyle>
            <a:lvl1pPr>
              <a:defRPr/>
            </a:lvl1pPr>
          </a:lstStyle>
          <a:p>
            <a:pPr>
              <a:defRPr/>
            </a:pPr>
            <a:r>
              <a:rPr lang="en-US" altLang="ko-KR"/>
              <a:t>Junghoon Suh, et. al, Huawei</a:t>
            </a:r>
            <a:endParaRPr lang="en-US" altLang="ko-KR" dirty="0"/>
          </a:p>
        </p:txBody>
      </p:sp>
      <p:sp>
        <p:nvSpPr>
          <p:cNvPr id="6" name="Rectangle 6"/>
          <p:cNvSpPr>
            <a:spLocks noGrp="1" noChangeArrowheads="1"/>
          </p:cNvSpPr>
          <p:nvPr>
            <p:ph type="sldNum" sz="quarter" idx="12"/>
          </p:nvPr>
        </p:nvSpPr>
        <p:spPr/>
        <p:txBody>
          <a:bodyPr/>
          <a:lstStyle>
            <a:lvl1pPr>
              <a:defRPr/>
            </a:lvl1pPr>
          </a:lstStyle>
          <a:p>
            <a:r>
              <a:rPr lang="en-US" altLang="ko-KR"/>
              <a:t>Slide </a:t>
            </a:r>
            <a:fld id="{E792CD62-9AAA-4B66-A216-7F1F565D5B47}" type="slidenum">
              <a:rPr lang="en-US" altLang="ko-KR"/>
              <a:pPr/>
              <a:t>‹#›</a:t>
            </a:fld>
            <a:endParaRPr lang="en-US" altLang="ko-KR"/>
          </a:p>
        </p:txBody>
      </p:sp>
    </p:spTree>
    <p:extLst>
      <p:ext uri="{BB962C8B-B14F-4D97-AF65-F5344CB8AC3E}">
        <p14:creationId xmlns:p14="http://schemas.microsoft.com/office/powerpoint/2010/main" val="2169411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028" name="Rectangle 4"/>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zh-CN"/>
              <a:t>Nov 2023</a:t>
            </a:r>
            <a:endParaRPr lang="en-US" dirty="0"/>
          </a:p>
        </p:txBody>
      </p:sp>
      <p:sp>
        <p:nvSpPr>
          <p:cNvPr id="1029" name="Rectangle 5"/>
          <p:cNvSpPr>
            <a:spLocks noGrp="1" noChangeArrowheads="1"/>
          </p:cNvSpPr>
          <p:nvPr>
            <p:ph type="ftr" sz="quarter" idx="3"/>
          </p:nvPr>
        </p:nvSpPr>
        <p:spPr bwMode="auto">
          <a:xfrm>
            <a:off x="6734134" y="6475413"/>
            <a:ext cx="180979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a:t>Junghoon Suh, et. al, Huawei</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r>
              <a:rPr lang="en-US" altLang="ko-KR"/>
              <a:t>Slide </a:t>
            </a:r>
            <a:fld id="{CE1EFD5B-DAAE-4F28-8ABE-8E333BF19C97}" type="slidenum">
              <a:rPr lang="en-US" altLang="ko-KR"/>
              <a:pPr/>
              <a:t>‹#›</a:t>
            </a:fld>
            <a:endParaRPr lang="en-US" altLang="ko-KR"/>
          </a:p>
        </p:txBody>
      </p:sp>
      <p:sp>
        <p:nvSpPr>
          <p:cNvPr id="1031" name="Rectangle 7"/>
          <p:cNvSpPr>
            <a:spLocks noChangeArrowheads="1"/>
          </p:cNvSpPr>
          <p:nvPr/>
        </p:nvSpPr>
        <p:spPr bwMode="auto">
          <a:xfrm>
            <a:off x="6249112" y="381000"/>
            <a:ext cx="2195858" cy="215444"/>
          </a:xfrm>
          <a:prstGeom prst="rect">
            <a:avLst/>
          </a:prstGeom>
          <a:noFill/>
          <a:ln>
            <a:noFill/>
          </a:ln>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4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802.11-23/1927r1</a:t>
            </a:r>
          </a:p>
        </p:txBody>
      </p:sp>
      <p:sp>
        <p:nvSpPr>
          <p:cNvPr id="1032" name="Line 8"/>
          <p:cNvSpPr>
            <a:spLocks noChangeShapeType="1"/>
          </p:cNvSpPr>
          <p:nvPr/>
        </p:nvSpPr>
        <p:spPr bwMode="auto">
          <a:xfrm>
            <a:off x="673100" y="604205"/>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entor.ieee.org/802.11/dcn/23/11-23-1328-00-0uhr-improvement-of-the-su-mimo-part-1-spatial-modulation.ppt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68214" cy="276999"/>
          </a:xfrm>
        </p:spPr>
        <p:txBody>
          <a:bodyPr/>
          <a:lstStyle/>
          <a:p>
            <a:pPr>
              <a:defRPr/>
            </a:pPr>
            <a:r>
              <a:rPr lang="en-US" altLang="zh-CN"/>
              <a:t>Nov 2023</a:t>
            </a:r>
            <a:endParaRPr lang="en-US" altLang="ko-KR"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B32CC73A-E011-458C-B5ED-8C393FEEF80B}" type="slidenum">
              <a:rPr lang="en-US" altLang="ko-KR" sz="1200" b="0"/>
              <a:pPr>
                <a:spcBef>
                  <a:spcPct val="0"/>
                </a:spcBef>
                <a:buFontTx/>
                <a:buNone/>
              </a:pPr>
              <a:t>1</a:t>
            </a:fld>
            <a:endParaRPr lang="en-US" altLang="ko-KR" sz="1200" b="0"/>
          </a:p>
        </p:txBody>
      </p:sp>
      <p:sp>
        <p:nvSpPr>
          <p:cNvPr id="4101" name="Rectangle 2"/>
          <p:cNvSpPr>
            <a:spLocks noGrp="1" noChangeArrowheads="1"/>
          </p:cNvSpPr>
          <p:nvPr>
            <p:ph type="title"/>
          </p:nvPr>
        </p:nvSpPr>
        <p:spPr>
          <a:xfrm>
            <a:off x="152400" y="685800"/>
            <a:ext cx="8839200" cy="838200"/>
          </a:xfrm>
        </p:spPr>
        <p:txBody>
          <a:bodyPr/>
          <a:lstStyle/>
          <a:p>
            <a:r>
              <a:rPr lang="en-US" altLang="zh-CN" dirty="0"/>
              <a:t>Update of the Spatial Modulation</a:t>
            </a:r>
            <a:endParaRPr lang="en-US" altLang="ko-KR" dirty="0">
              <a:ea typeface="Gulim" panose="020B0600000101010101" pitchFamily="34" charset="-127"/>
            </a:endParaRPr>
          </a:p>
        </p:txBody>
      </p:sp>
      <p:sp>
        <p:nvSpPr>
          <p:cNvPr id="4102" name="Rectangle 6"/>
          <p:cNvSpPr>
            <a:spLocks noGrp="1" noChangeArrowheads="1"/>
          </p:cNvSpPr>
          <p:nvPr>
            <p:ph type="body" idx="1"/>
          </p:nvPr>
        </p:nvSpPr>
        <p:spPr>
          <a:xfrm>
            <a:off x="685800" y="2135185"/>
            <a:ext cx="7772400" cy="381000"/>
          </a:xfrm>
        </p:spPr>
        <p:txBody>
          <a:bodyPr/>
          <a:lstStyle/>
          <a:p>
            <a:pPr algn="ctr">
              <a:buFontTx/>
              <a:buNone/>
            </a:pPr>
            <a:r>
              <a:rPr lang="en-US" altLang="ko-KR" sz="2000" dirty="0">
                <a:ea typeface="Gulim" panose="020B0600000101010101" pitchFamily="34" charset="-127"/>
              </a:rPr>
              <a:t>Date:</a:t>
            </a:r>
            <a:r>
              <a:rPr lang="en-US" altLang="ko-KR" sz="2000" b="0" dirty="0">
                <a:ea typeface="Gulim" panose="020B0600000101010101" pitchFamily="34" charset="-127"/>
              </a:rPr>
              <a:t> 2023-11-06</a:t>
            </a:r>
          </a:p>
        </p:txBody>
      </p:sp>
      <p:sp>
        <p:nvSpPr>
          <p:cNvPr id="4103" name="Rectangle 12"/>
          <p:cNvSpPr>
            <a:spLocks noChangeArrowheads="1"/>
          </p:cNvSpPr>
          <p:nvPr/>
        </p:nvSpPr>
        <p:spPr bwMode="auto">
          <a:xfrm>
            <a:off x="457120" y="24003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dirty="0"/>
              <a:t>Authors:</a:t>
            </a:r>
            <a:endParaRPr kumimoji="0" lang="en-US" altLang="ko-KR" sz="2000" b="0" dirty="0"/>
          </a:p>
        </p:txBody>
      </p:sp>
      <p:graphicFrame>
        <p:nvGraphicFramePr>
          <p:cNvPr id="11" name="Table 12"/>
          <p:cNvGraphicFramePr>
            <a:graphicFrameLocks noGrp="1"/>
          </p:cNvGraphicFramePr>
          <p:nvPr>
            <p:extLst>
              <p:ext uri="{D42A27DB-BD31-4B8C-83A1-F6EECF244321}">
                <p14:modId xmlns:p14="http://schemas.microsoft.com/office/powerpoint/2010/main" val="2258471919"/>
              </p:ext>
            </p:extLst>
          </p:nvPr>
        </p:nvGraphicFramePr>
        <p:xfrm>
          <a:off x="657828" y="2920819"/>
          <a:ext cx="7620000" cy="3251380"/>
        </p:xfrm>
        <a:graphic>
          <a:graphicData uri="http://schemas.openxmlformats.org/drawingml/2006/table">
            <a:tbl>
              <a:tblPr/>
              <a:tblGrid>
                <a:gridCol w="1524000">
                  <a:extLst>
                    <a:ext uri="{9D8B030D-6E8A-4147-A177-3AD203B41FA5}">
                      <a16:colId xmlns:a16="http://schemas.microsoft.com/office/drawing/2014/main" val="20000"/>
                    </a:ext>
                  </a:extLst>
                </a:gridCol>
                <a:gridCol w="1203325">
                  <a:extLst>
                    <a:ext uri="{9D8B030D-6E8A-4147-A177-3AD203B41FA5}">
                      <a16:colId xmlns:a16="http://schemas.microsoft.com/office/drawing/2014/main" val="20001"/>
                    </a:ext>
                  </a:extLst>
                </a:gridCol>
                <a:gridCol w="1684338">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638663">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anose="02020603050405020304" pitchFamily="18" charset="0"/>
                          <a:ea typeface="Gulim" panose="020B0600000101010101" pitchFamily="34"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anose="02020603050405020304" pitchFamily="18" charset="0"/>
                          <a:ea typeface="Gulim" panose="020B0600000101010101" pitchFamily="34"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anose="02020603050405020304" pitchFamily="18" charset="0"/>
                          <a:ea typeface="Gulim" panose="020B0600000101010101" pitchFamily="34"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anose="02020603050405020304" pitchFamily="18" charset="0"/>
                          <a:ea typeface="Gulim" panose="020B0600000101010101" pitchFamily="34"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anose="02020603050405020304" pitchFamily="18" charset="0"/>
                          <a:ea typeface="Gulim" panose="020B0600000101010101" pitchFamily="34"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0372">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Junghoon Suh</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Huawei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junghoon.suh@huawei.com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2804">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CA"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Yan Xin</a:t>
                      </a: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Yan.Xin@huawei.com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8673">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Osama AboulMagd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100" dirty="0"/>
                        <a:t>Osama.AboulMagd@huawei.com</a:t>
                      </a:r>
                      <a:endParaRPr lang="zh-CN" altLang="en-US" sz="1100" dirty="0"/>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08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Edward Au</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100" dirty="0"/>
                        <a:t>edward.ks.au@huawei.com</a:t>
                      </a:r>
                      <a:endParaRPr lang="zh-CN" altLang="en-US" sz="1100" dirty="0"/>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08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86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rowSpan="2">
                  <a:txBody>
                    <a:bodyPr/>
                    <a:lstStyle/>
                    <a:p>
                      <a:endParaRPr lang="zh-CN" altLang="en-US"/>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endParaRPr lang="zh-CN" altLang="en-US"/>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38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7"/>
                  </a:ext>
                </a:extLst>
              </a:tr>
              <a:tr h="29312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Footer Placeholder 1"/>
          <p:cNvSpPr>
            <a:spLocks noGrp="1"/>
          </p:cNvSpPr>
          <p:nvPr>
            <p:ph type="ftr" sz="quarter" idx="11"/>
          </p:nvPr>
        </p:nvSpPr>
        <p:spPr/>
        <p:txBody>
          <a:bodyPr/>
          <a:lstStyle/>
          <a:p>
            <a:pPr>
              <a:defRPr/>
            </a:pPr>
            <a:r>
              <a:rPr lang="en-US" altLang="ko-KR"/>
              <a:t>Junghoon Suh, et. al, Huawei</a:t>
            </a:r>
            <a:endParaRPr lang="en-US" altLang="ko-K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533400"/>
          </a:xfrm>
        </p:spPr>
        <p:txBody>
          <a:bodyPr/>
          <a:lstStyle/>
          <a:p>
            <a:r>
              <a:rPr lang="en-US" altLang="zh-CN" sz="2600" dirty="0"/>
              <a:t>Gootput comparison between SM and EGBF SU-MIMO</a:t>
            </a:r>
            <a:endParaRPr lang="zh-CN" altLang="en-US" sz="2600" dirty="0"/>
          </a:p>
        </p:txBody>
      </p:sp>
      <p:sp>
        <p:nvSpPr>
          <p:cNvPr id="4" name="Date Placeholder 3"/>
          <p:cNvSpPr>
            <a:spLocks noGrp="1"/>
          </p:cNvSpPr>
          <p:nvPr>
            <p:ph type="dt" sz="half" idx="10"/>
          </p:nvPr>
        </p:nvSpPr>
        <p:spPr/>
        <p:txBody>
          <a:bodyPr/>
          <a:lstStyle/>
          <a:p>
            <a:pPr>
              <a:defRPr/>
            </a:pPr>
            <a:r>
              <a:rPr lang="en-US" altLang="zh-CN"/>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10</a:t>
            </a:fld>
            <a:endParaRPr lang="en-US" altLang="ko-K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524000"/>
            <a:ext cx="8534400" cy="4800600"/>
          </a:xfrm>
        </p:spPr>
      </p:pic>
    </p:spTree>
    <p:extLst>
      <p:ext uri="{BB962C8B-B14F-4D97-AF65-F5344CB8AC3E}">
        <p14:creationId xmlns:p14="http://schemas.microsoft.com/office/powerpoint/2010/main" val="99756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533400"/>
          </a:xfrm>
        </p:spPr>
        <p:txBody>
          <a:bodyPr/>
          <a:lstStyle/>
          <a:p>
            <a:r>
              <a:rPr lang="en-US" altLang="zh-CN" sz="2600" dirty="0"/>
              <a:t>PER comparison between SM and EGBF SU-MIMO</a:t>
            </a:r>
            <a:endParaRPr lang="zh-CN" altLang="en-US" sz="26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524000"/>
            <a:ext cx="8839200" cy="4876800"/>
          </a:xfrm>
        </p:spPr>
      </p:pic>
      <p:sp>
        <p:nvSpPr>
          <p:cNvPr id="4" name="Date Placeholder 3"/>
          <p:cNvSpPr>
            <a:spLocks noGrp="1"/>
          </p:cNvSpPr>
          <p:nvPr>
            <p:ph type="dt" sz="half" idx="10"/>
          </p:nvPr>
        </p:nvSpPr>
        <p:spPr/>
        <p:txBody>
          <a:bodyPr/>
          <a:lstStyle/>
          <a:p>
            <a:pPr>
              <a:defRPr/>
            </a:pPr>
            <a:r>
              <a:rPr lang="en-US" altLang="zh-CN"/>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11</a:t>
            </a:fld>
            <a:endParaRPr lang="en-US" altLang="ko-KR"/>
          </a:p>
        </p:txBody>
      </p:sp>
    </p:spTree>
    <p:extLst>
      <p:ext uri="{BB962C8B-B14F-4D97-AF65-F5344CB8AC3E}">
        <p14:creationId xmlns:p14="http://schemas.microsoft.com/office/powerpoint/2010/main" val="44680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533400"/>
          </a:xfrm>
        </p:spPr>
        <p:txBody>
          <a:bodyPr/>
          <a:lstStyle/>
          <a:p>
            <a:r>
              <a:rPr lang="en-US" altLang="zh-CN" sz="2400" dirty="0"/>
              <a:t>PER comparison of EGBF SU-MIMO with TX-SNR vs RX-SNR</a:t>
            </a:r>
            <a:endParaRPr lang="zh-CN" altLang="en-US" sz="2400" dirty="0"/>
          </a:p>
        </p:txBody>
      </p:sp>
      <p:sp>
        <p:nvSpPr>
          <p:cNvPr id="4" name="Date Placeholder 3"/>
          <p:cNvSpPr>
            <a:spLocks noGrp="1"/>
          </p:cNvSpPr>
          <p:nvPr>
            <p:ph type="dt" sz="half" idx="10"/>
          </p:nvPr>
        </p:nvSpPr>
        <p:spPr/>
        <p:txBody>
          <a:bodyPr/>
          <a:lstStyle/>
          <a:p>
            <a:pPr>
              <a:defRPr/>
            </a:pPr>
            <a:r>
              <a:rPr lang="en-US" altLang="zh-CN"/>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12</a:t>
            </a:fld>
            <a:endParaRPr lang="en-US" altLang="ko-K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295400"/>
            <a:ext cx="8839200" cy="5029200"/>
          </a:xfrm>
        </p:spPr>
      </p:pic>
    </p:spTree>
    <p:extLst>
      <p:ext uri="{BB962C8B-B14F-4D97-AF65-F5344CB8AC3E}">
        <p14:creationId xmlns:p14="http://schemas.microsoft.com/office/powerpoint/2010/main" val="275538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381000"/>
          </a:xfrm>
        </p:spPr>
        <p:txBody>
          <a:bodyPr/>
          <a:lstStyle/>
          <a:p>
            <a:r>
              <a:rPr lang="en-US" altLang="zh-CN" sz="2600" dirty="0"/>
              <a:t>Why the throughput gain is different from the reference paper</a:t>
            </a:r>
            <a:endParaRPr lang="zh-CN" altLang="en-US" sz="2600" dirty="0"/>
          </a:p>
        </p:txBody>
      </p:sp>
      <p:sp>
        <p:nvSpPr>
          <p:cNvPr id="3" name="Content Placeholder 2"/>
          <p:cNvSpPr>
            <a:spLocks noGrp="1"/>
          </p:cNvSpPr>
          <p:nvPr>
            <p:ph idx="1"/>
          </p:nvPr>
        </p:nvSpPr>
        <p:spPr>
          <a:xfrm>
            <a:off x="152400" y="1447800"/>
            <a:ext cx="8839200" cy="4876800"/>
          </a:xfrm>
        </p:spPr>
        <p:txBody>
          <a:bodyPr/>
          <a:lstStyle/>
          <a:p>
            <a:r>
              <a:rPr lang="en-US" altLang="zh-CN" sz="1800" dirty="0"/>
              <a:t>TX-SNR: Average signal power of QAM constellations and Precoder is normalized to one, and the signal power is assumed to be one in TX-SNR</a:t>
            </a:r>
          </a:p>
          <a:p>
            <a:r>
              <a:rPr lang="en-US" altLang="zh-CN" sz="1800" dirty="0"/>
              <a:t>Average Receiver SNR: Average signal power is computed real time after passing through the IEEE channel model, right before the AWGN being added to the Received signal, which reflects more practical situation</a:t>
            </a:r>
          </a:p>
          <a:p>
            <a:r>
              <a:rPr lang="en-US" altLang="zh-CN" sz="1800" dirty="0"/>
              <a:t>Sampling rate of IEEE Channel model is 100 MHz</a:t>
            </a:r>
          </a:p>
          <a:p>
            <a:pPr lvl="1"/>
            <a:r>
              <a:rPr lang="en-US" altLang="zh-CN" sz="1400" dirty="0"/>
              <a:t>20 MHz packet needs to be up-sampled by 5 to apply the right IEEE channel model, which needs to be decimated by 5 before the baseband detection is processed in the RX side</a:t>
            </a:r>
          </a:p>
          <a:p>
            <a:pPr lvl="1"/>
            <a:endParaRPr lang="en-US" altLang="zh-CN" sz="1400" dirty="0"/>
          </a:p>
          <a:p>
            <a:r>
              <a:rPr lang="en-US" altLang="zh-CN" sz="1800" dirty="0"/>
              <a:t>The number of LTF symbols and streams needs to be aligned with N_SAS (which is 4 in the simulation example), but the N_SS is aligned with the rank of the transmission which is 2 in the simulation example. The Precoder size is 4X2 in the simulation example, and the same Precoder cannot be applied to the LTFs, because the number of streams of LTFs is different from the number of data streams, which makes the Beamforming difficult to be applied to the Spatial Modulation</a:t>
            </a:r>
          </a:p>
          <a:p>
            <a:endParaRPr lang="en-US" altLang="zh-CN" sz="1800" dirty="0"/>
          </a:p>
        </p:txBody>
      </p:sp>
      <p:sp>
        <p:nvSpPr>
          <p:cNvPr id="4" name="Date Placeholder 3"/>
          <p:cNvSpPr>
            <a:spLocks noGrp="1"/>
          </p:cNvSpPr>
          <p:nvPr>
            <p:ph type="dt" sz="half" idx="10"/>
          </p:nvPr>
        </p:nvSpPr>
        <p:spPr/>
        <p:txBody>
          <a:bodyPr/>
          <a:lstStyle/>
          <a:p>
            <a:pPr>
              <a:defRPr/>
            </a:pPr>
            <a:r>
              <a:rPr lang="en-US" altLang="zh-CN"/>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13</a:t>
            </a:fld>
            <a:endParaRPr lang="en-US" altLang="ko-KR"/>
          </a:p>
        </p:txBody>
      </p:sp>
    </p:spTree>
    <p:extLst>
      <p:ext uri="{BB962C8B-B14F-4D97-AF65-F5344CB8AC3E}">
        <p14:creationId xmlns:p14="http://schemas.microsoft.com/office/powerpoint/2010/main" val="212418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11187"/>
          </a:xfrm>
        </p:spPr>
        <p:txBody>
          <a:bodyPr/>
          <a:lstStyle/>
          <a:p>
            <a:r>
              <a:rPr lang="en-CA" altLang="zh-CN" dirty="0"/>
              <a:t>Summary</a:t>
            </a:r>
            <a:endParaRPr lang="zh-CN" altLang="en-US" dirty="0"/>
          </a:p>
        </p:txBody>
      </p:sp>
      <p:sp>
        <p:nvSpPr>
          <p:cNvPr id="3" name="Content Placeholder 2"/>
          <p:cNvSpPr>
            <a:spLocks noGrp="1"/>
          </p:cNvSpPr>
          <p:nvPr>
            <p:ph idx="1"/>
          </p:nvPr>
        </p:nvSpPr>
        <p:spPr>
          <a:xfrm>
            <a:off x="152400" y="1447800"/>
            <a:ext cx="8915400" cy="4876800"/>
          </a:xfrm>
        </p:spPr>
        <p:txBody>
          <a:bodyPr/>
          <a:lstStyle/>
          <a:p>
            <a:r>
              <a:rPr lang="en-CA" altLang="zh-CN" sz="2000" dirty="0"/>
              <a:t>We considered the Spatial Modulation to WLAN</a:t>
            </a:r>
          </a:p>
          <a:p>
            <a:pPr lvl="1"/>
            <a:r>
              <a:rPr lang="en-CA" altLang="zh-CN" sz="1800" dirty="0"/>
              <a:t>The data stream of Antenna Selection bits correspond to the effective additional MCS-3 data stream which contributes to the throughput gain of Spatial Modulation</a:t>
            </a:r>
          </a:p>
          <a:p>
            <a:r>
              <a:rPr lang="en-CA" altLang="zh-CN" sz="2000" dirty="0"/>
              <a:t>The highest Goodput of SM is always better than CL SU-MIMO for each MCS</a:t>
            </a:r>
          </a:p>
          <a:p>
            <a:pPr lvl="1"/>
            <a:r>
              <a:rPr lang="en-CA" altLang="zh-CN" sz="1800" dirty="0"/>
              <a:t>The CL SU-MIMO reaches the certain Goodput (3 bps/Hz) 2~4 dB earlier than SM when the multiple PPDUs are transmitted each sounding period, in MCS 7 case</a:t>
            </a:r>
          </a:p>
          <a:p>
            <a:pPr lvl="1"/>
            <a:r>
              <a:rPr lang="en-CA" altLang="zh-CN" sz="1800" dirty="0"/>
              <a:t>However, the upper bound in Goodput of SM is much higher than the CL SU-MIMO, that is, the maximum throughput each MCS can achieve is limited by the Sounding overhead in case of CL SU-MIMO</a:t>
            </a:r>
          </a:p>
          <a:p>
            <a:pPr lvl="1"/>
            <a:r>
              <a:rPr lang="en-CA" altLang="zh-CN" sz="1800" dirty="0"/>
              <a:t>The SM is especially good for those sporadic packets exchanged between the AP and a STA</a:t>
            </a:r>
          </a:p>
          <a:p>
            <a:r>
              <a:rPr lang="en-CA" altLang="zh-CN" sz="2000" dirty="0"/>
              <a:t>The higher SNR operation region can be explained by the Average receiver SNR </a:t>
            </a:r>
            <a:endParaRPr lang="zh-CN" altLang="en-US" sz="2000" dirty="0"/>
          </a:p>
        </p:txBody>
      </p:sp>
      <p:sp>
        <p:nvSpPr>
          <p:cNvPr id="4" name="Slide Number Placeholder 3"/>
          <p:cNvSpPr>
            <a:spLocks noGrp="1"/>
          </p:cNvSpPr>
          <p:nvPr>
            <p:ph type="sldNum" sz="quarter" idx="12"/>
          </p:nvPr>
        </p:nvSpPr>
        <p:spPr/>
        <p:txBody>
          <a:bodyPr/>
          <a:lstStyle/>
          <a:p>
            <a:r>
              <a:rPr lang="en-US" altLang="ko-KR"/>
              <a:t>Slide </a:t>
            </a:r>
            <a:fld id="{E792CD62-9AAA-4B66-A216-7F1F565D5B47}" type="slidenum">
              <a:rPr lang="en-US" altLang="ko-KR" smtClean="0"/>
              <a:pPr/>
              <a:t>14</a:t>
            </a:fld>
            <a:endParaRPr lang="en-US" altLang="ko-KR"/>
          </a:p>
        </p:txBody>
      </p:sp>
      <p:sp>
        <p:nvSpPr>
          <p:cNvPr id="5" name="Date Placeholder 4"/>
          <p:cNvSpPr>
            <a:spLocks noGrp="1"/>
          </p:cNvSpPr>
          <p:nvPr>
            <p:ph type="dt" sz="half" idx="10"/>
          </p:nvPr>
        </p:nvSpPr>
        <p:spPr/>
        <p:txBody>
          <a:bodyPr/>
          <a:lstStyle/>
          <a:p>
            <a:pPr>
              <a:defRPr/>
            </a:pPr>
            <a:r>
              <a:rPr lang="en-US" altLang="zh-CN"/>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a:t>Junghoon Suh, et. al, Huawei</a:t>
            </a:r>
            <a:endParaRPr lang="en-US" altLang="ko-KR" dirty="0"/>
          </a:p>
        </p:txBody>
      </p:sp>
    </p:spTree>
    <p:extLst>
      <p:ext uri="{BB962C8B-B14F-4D97-AF65-F5344CB8AC3E}">
        <p14:creationId xmlns:p14="http://schemas.microsoft.com/office/powerpoint/2010/main" val="1236642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Appendix</a:t>
            </a:r>
            <a:endParaRPr lang="zh-CN" altLang="en-US" dirty="0"/>
          </a:p>
        </p:txBody>
      </p:sp>
      <p:sp>
        <p:nvSpPr>
          <p:cNvPr id="3" name="Content Placeholder 2"/>
          <p:cNvSpPr>
            <a:spLocks noGrp="1"/>
          </p:cNvSpPr>
          <p:nvPr>
            <p:ph idx="1"/>
          </p:nvPr>
        </p:nvSpPr>
        <p:spPr/>
        <p:txBody>
          <a:bodyPr/>
          <a:lstStyle/>
          <a:p>
            <a:r>
              <a:rPr lang="en-US" altLang="zh-CN" dirty="0"/>
              <a:t>Background to the Spatial Modulation</a:t>
            </a:r>
          </a:p>
          <a:p>
            <a:r>
              <a:rPr lang="en-US" altLang="zh-CN" dirty="0"/>
              <a:t>Goodput comparison between SM and Open-Loop (OL) SU-MIMO</a:t>
            </a:r>
            <a:endParaRPr lang="zh-CN" altLang="en-US" dirty="0"/>
          </a:p>
        </p:txBody>
      </p:sp>
      <p:sp>
        <p:nvSpPr>
          <p:cNvPr id="4" name="Date Placeholder 3"/>
          <p:cNvSpPr>
            <a:spLocks noGrp="1"/>
          </p:cNvSpPr>
          <p:nvPr>
            <p:ph type="dt" sz="half" idx="10"/>
          </p:nvPr>
        </p:nvSpPr>
        <p:spPr/>
        <p:txBody>
          <a:bodyPr/>
          <a:lstStyle/>
          <a:p>
            <a:pPr>
              <a:defRPr/>
            </a:pPr>
            <a:r>
              <a:rPr lang="en-US" altLang="zh-CN"/>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15</a:t>
            </a:fld>
            <a:endParaRPr lang="en-US" altLang="ko-KR"/>
          </a:p>
        </p:txBody>
      </p:sp>
    </p:spTree>
    <p:extLst>
      <p:ext uri="{BB962C8B-B14F-4D97-AF65-F5344CB8AC3E}">
        <p14:creationId xmlns:p14="http://schemas.microsoft.com/office/powerpoint/2010/main" val="112642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16</a:t>
            </a:fld>
            <a:endParaRPr lang="en-US" altLang="ko-KR" sz="1200" b="0"/>
          </a:p>
        </p:txBody>
      </p:sp>
      <p:sp>
        <p:nvSpPr>
          <p:cNvPr id="2" name="Date Placeholder 1"/>
          <p:cNvSpPr>
            <a:spLocks noGrp="1"/>
          </p:cNvSpPr>
          <p:nvPr>
            <p:ph type="dt" sz="half" idx="10"/>
          </p:nvPr>
        </p:nvSpPr>
        <p:spPr/>
        <p:txBody>
          <a:bodyPr/>
          <a:lstStyle/>
          <a:p>
            <a:pPr>
              <a:defRPr/>
            </a:pPr>
            <a:r>
              <a:rPr lang="en-US" altLang="zh-CN"/>
              <a:t>Nov 2023</a:t>
            </a:r>
            <a:endParaRPr lang="en-US" altLang="ko-KR" dirty="0"/>
          </a:p>
        </p:txBody>
      </p:sp>
      <p:sp>
        <p:nvSpPr>
          <p:cNvPr id="3" name="Footer Placeholder 2"/>
          <p:cNvSpPr>
            <a:spLocks noGrp="1"/>
          </p:cNvSpPr>
          <p:nvPr>
            <p:ph type="ftr" sz="quarter" idx="11"/>
          </p:nvPr>
        </p:nvSpPr>
        <p:spPr/>
        <p:txBody>
          <a:bodyPr/>
          <a:lstStyle/>
          <a:p>
            <a:pPr>
              <a:defRPr/>
            </a:pPr>
            <a:r>
              <a:rPr lang="en-US" altLang="ko-KR"/>
              <a:t>Junghoon Suh, et. al, Huawei</a:t>
            </a:r>
            <a:endParaRPr lang="en-US" altLang="ko-KR" dirty="0"/>
          </a:p>
        </p:txBody>
      </p:sp>
      <p:sp>
        <p:nvSpPr>
          <p:cNvPr id="133" name="Title 1"/>
          <p:cNvSpPr>
            <a:spLocks noGrp="1"/>
          </p:cNvSpPr>
          <p:nvPr>
            <p:ph type="title"/>
          </p:nvPr>
        </p:nvSpPr>
        <p:spPr>
          <a:xfrm>
            <a:off x="0" y="762000"/>
            <a:ext cx="9144000" cy="609600"/>
          </a:xfrm>
        </p:spPr>
        <p:txBody>
          <a:bodyPr/>
          <a:lstStyle/>
          <a:p>
            <a:r>
              <a:rPr lang="en-CA" altLang="zh-CN" sz="2800" dirty="0"/>
              <a:t>Introduction</a:t>
            </a:r>
            <a:endParaRPr lang="zh-CN" altLang="en-US" sz="2800" dirty="0"/>
          </a:p>
        </p:txBody>
      </p:sp>
      <p:sp>
        <p:nvSpPr>
          <p:cNvPr id="134" name="Content Placeholder 4"/>
          <p:cNvSpPr>
            <a:spLocks noGrp="1"/>
          </p:cNvSpPr>
          <p:nvPr>
            <p:ph idx="1"/>
          </p:nvPr>
        </p:nvSpPr>
        <p:spPr>
          <a:xfrm>
            <a:off x="76200" y="1447800"/>
            <a:ext cx="8991600" cy="4876800"/>
          </a:xfrm>
        </p:spPr>
        <p:txBody>
          <a:bodyPr/>
          <a:lstStyle/>
          <a:p>
            <a:pPr lvl="1">
              <a:buFontTx/>
              <a:buChar char="-"/>
            </a:pPr>
            <a:r>
              <a:rPr lang="en-US" altLang="zh-CN" sz="2400" dirty="0"/>
              <a:t>It is a common use case to see a single client associated with an AP in WLAN</a:t>
            </a:r>
          </a:p>
          <a:p>
            <a:pPr lvl="1">
              <a:buFontTx/>
              <a:buChar char="-"/>
            </a:pPr>
            <a:r>
              <a:rPr lang="en-CA" altLang="zh-CN" sz="2400" dirty="0"/>
              <a:t>We have less focused on the improvement of SU-MIMO in the previous several amendments</a:t>
            </a:r>
            <a:endParaRPr lang="en-US" altLang="zh-CN" sz="2400" dirty="0"/>
          </a:p>
          <a:p>
            <a:pPr lvl="1">
              <a:buFontTx/>
              <a:buChar char="-"/>
            </a:pPr>
            <a:r>
              <a:rPr lang="en-CA" altLang="zh-CN" sz="2400" dirty="0"/>
              <a:t>We can generalize the Extension in the Number of LTFs</a:t>
            </a:r>
            <a:endParaRPr lang="en-US" altLang="zh-CN" sz="1600" dirty="0"/>
          </a:p>
          <a:p>
            <a:pPr lvl="1">
              <a:buFontTx/>
              <a:buChar char="-"/>
            </a:pPr>
            <a:r>
              <a:rPr lang="en-US" altLang="zh-CN" sz="2400" dirty="0"/>
              <a:t>The Limited Singular Value feedback in the SU-Type CSI Report</a:t>
            </a:r>
          </a:p>
          <a:p>
            <a:pPr lvl="1">
              <a:buFontTx/>
              <a:buChar char="-"/>
            </a:pPr>
            <a:r>
              <a:rPr lang="en-US" altLang="zh-CN" sz="2400" dirty="0">
                <a:solidFill>
                  <a:srgbClr val="FF0000"/>
                </a:solidFill>
              </a:rPr>
              <a:t>Spatial Modulation can transmit the extra antenna selection bits along with the data bits</a:t>
            </a:r>
          </a:p>
          <a:p>
            <a:pPr lvl="1">
              <a:buFontTx/>
              <a:buChar char="-"/>
            </a:pPr>
            <a:r>
              <a:rPr lang="en-CA" altLang="zh-CN" sz="2200" dirty="0"/>
              <a:t>Multi-Layer Transmission with the different MCS in each TX stream [1]</a:t>
            </a:r>
            <a:endParaRPr lang="en-US" altLang="zh-CN" sz="2200" dirty="0"/>
          </a:p>
        </p:txBody>
      </p:sp>
    </p:spTree>
    <p:extLst>
      <p:ext uri="{BB962C8B-B14F-4D97-AF65-F5344CB8AC3E}">
        <p14:creationId xmlns:p14="http://schemas.microsoft.com/office/powerpoint/2010/main" val="4120617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57200"/>
          </a:xfrm>
        </p:spPr>
        <p:txBody>
          <a:bodyPr/>
          <a:lstStyle/>
          <a:p>
            <a:r>
              <a:rPr lang="en-CA" altLang="zh-CN" dirty="0"/>
              <a:t>Background to the Spatial Modulation</a:t>
            </a:r>
            <a:endParaRPr lang="zh-CN" altLang="en-US" dirty="0"/>
          </a:p>
        </p:txBody>
      </p:sp>
      <p:sp>
        <p:nvSpPr>
          <p:cNvPr id="3" name="Content Placeholder 2"/>
          <p:cNvSpPr>
            <a:spLocks noGrp="1"/>
          </p:cNvSpPr>
          <p:nvPr>
            <p:ph idx="1"/>
          </p:nvPr>
        </p:nvSpPr>
        <p:spPr>
          <a:xfrm>
            <a:off x="228600" y="1295400"/>
            <a:ext cx="8686800" cy="4953000"/>
          </a:xfrm>
        </p:spPr>
        <p:txBody>
          <a:bodyPr/>
          <a:lstStyle/>
          <a:p>
            <a:r>
              <a:rPr lang="en-US" altLang="zh-CN" dirty="0"/>
              <a:t>SU-MIMO scenario is a common use case in WLAN</a:t>
            </a:r>
          </a:p>
          <a:p>
            <a:r>
              <a:rPr lang="en-US" altLang="zh-CN" dirty="0"/>
              <a:t>An AP may typically have the TX antennas up to 8, but the client device is limited by the number of RX antennas</a:t>
            </a:r>
          </a:p>
          <a:p>
            <a:pPr lvl="1"/>
            <a:r>
              <a:rPr lang="en-US" altLang="zh-CN" dirty="0"/>
              <a:t>It is not common to see more than two RX antennas in a Smart Phone device</a:t>
            </a:r>
          </a:p>
          <a:p>
            <a:r>
              <a:rPr lang="en-US" altLang="zh-CN" dirty="0"/>
              <a:t>The throughput of the SU-MIMO between a single AP and a single STA is limited by the number of RX antennas</a:t>
            </a:r>
          </a:p>
          <a:p>
            <a:r>
              <a:rPr lang="en-US" altLang="zh-CN" dirty="0"/>
              <a:t>Spatial Modulation (SM) can transmit the extra antenna selection bits along with the data bits</a:t>
            </a:r>
          </a:p>
          <a:p>
            <a:pPr lvl="1"/>
            <a:r>
              <a:rPr lang="en-US" altLang="zh-CN" dirty="0"/>
              <a:t>Enhanced throughput</a:t>
            </a:r>
          </a:p>
          <a:p>
            <a:pPr lvl="1"/>
            <a:r>
              <a:rPr lang="en-US" altLang="zh-CN" dirty="0"/>
              <a:t>Number of TX antennas more than the Number of RX is necessary which is appropriate for a single AP and a Single STA use case</a:t>
            </a:r>
          </a:p>
          <a:p>
            <a:endParaRPr lang="zh-CN" altLang="en-US" dirty="0"/>
          </a:p>
        </p:txBody>
      </p:sp>
      <p:sp>
        <p:nvSpPr>
          <p:cNvPr id="4" name="Slide Number Placeholder 3"/>
          <p:cNvSpPr>
            <a:spLocks noGrp="1"/>
          </p:cNvSpPr>
          <p:nvPr>
            <p:ph type="sldNum" sz="quarter" idx="12"/>
          </p:nvPr>
        </p:nvSpPr>
        <p:spPr/>
        <p:txBody>
          <a:bodyPr/>
          <a:lstStyle/>
          <a:p>
            <a:r>
              <a:rPr lang="en-US" altLang="ko-KR"/>
              <a:t>Slide </a:t>
            </a:r>
            <a:fld id="{E792CD62-9AAA-4B66-A216-7F1F565D5B47}" type="slidenum">
              <a:rPr lang="en-US" altLang="ko-KR" smtClean="0"/>
              <a:pPr/>
              <a:t>17</a:t>
            </a:fld>
            <a:endParaRPr lang="en-US" altLang="ko-KR"/>
          </a:p>
        </p:txBody>
      </p:sp>
      <p:sp>
        <p:nvSpPr>
          <p:cNvPr id="5" name="Date Placeholder 4"/>
          <p:cNvSpPr>
            <a:spLocks noGrp="1"/>
          </p:cNvSpPr>
          <p:nvPr>
            <p:ph type="dt" sz="half" idx="10"/>
          </p:nvPr>
        </p:nvSpPr>
        <p:spPr/>
        <p:txBody>
          <a:bodyPr/>
          <a:lstStyle/>
          <a:p>
            <a:pPr>
              <a:defRPr/>
            </a:pPr>
            <a:r>
              <a:rPr lang="en-US" altLang="zh-CN"/>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a:t>Junghoon Suh, et. al, Huawei</a:t>
            </a:r>
            <a:endParaRPr lang="en-US" altLang="ko-KR" dirty="0"/>
          </a:p>
        </p:txBody>
      </p:sp>
    </p:spTree>
    <p:extLst>
      <p:ext uri="{BB962C8B-B14F-4D97-AF65-F5344CB8AC3E}">
        <p14:creationId xmlns:p14="http://schemas.microsoft.com/office/powerpoint/2010/main" val="908518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765292"/>
            <a:ext cx="7772400" cy="381000"/>
          </a:xfrm>
        </p:spPr>
        <p:txBody>
          <a:bodyPr/>
          <a:lstStyle/>
          <a:p>
            <a:r>
              <a:rPr lang="en-CA" altLang="zh-CN" dirty="0"/>
              <a:t>Spatial Modulation (SM)</a:t>
            </a:r>
            <a:endParaRPr lang="zh-CN" altLang="en-US" dirty="0"/>
          </a:p>
        </p:txBody>
      </p:sp>
      <p:sp>
        <p:nvSpPr>
          <p:cNvPr id="3" name="Content Placeholder 2"/>
          <p:cNvSpPr>
            <a:spLocks noGrp="1"/>
          </p:cNvSpPr>
          <p:nvPr>
            <p:ph idx="1"/>
          </p:nvPr>
        </p:nvSpPr>
        <p:spPr>
          <a:xfrm>
            <a:off x="228600" y="1524000"/>
            <a:ext cx="8763000" cy="4572000"/>
          </a:xfrm>
        </p:spPr>
        <p:txBody>
          <a:bodyPr/>
          <a:lstStyle/>
          <a:p>
            <a:r>
              <a:rPr lang="en-CA" altLang="zh-CN" dirty="0"/>
              <a:t>For an SU-MIMO transmission, the Rank of the transmission is limited by the number of RF chains in the RX, that is, the number of available TX RF chains is greater than or equal to the number of RX RF chains</a:t>
            </a:r>
          </a:p>
          <a:p>
            <a:r>
              <a:rPr lang="en-CA" altLang="zh-CN" dirty="0">
                <a:solidFill>
                  <a:srgbClr val="0000FF"/>
                </a:solidFill>
              </a:rPr>
              <a:t>When the number of TX RF chains is greater than the Rank of the transmission, we randomly select the TX RF chains based on the Rank of the transmission among the available total TX RF chains</a:t>
            </a:r>
          </a:p>
          <a:p>
            <a:pPr lvl="1"/>
            <a:r>
              <a:rPr lang="en-CA" altLang="zh-CN" dirty="0"/>
              <a:t>The random selection of the TX RF chains is determined by the selection bits which are also a part of the source data</a:t>
            </a:r>
          </a:p>
          <a:p>
            <a:pPr lvl="1"/>
            <a:r>
              <a:rPr lang="en-CA" altLang="zh-CN" dirty="0"/>
              <a:t>The random selection of the TX RF chains takes place every subcarrier</a:t>
            </a:r>
          </a:p>
          <a:p>
            <a:endParaRPr lang="zh-CN" altLang="en-US" dirty="0"/>
          </a:p>
        </p:txBody>
      </p:sp>
      <p:sp>
        <p:nvSpPr>
          <p:cNvPr id="4" name="Slide Number Placeholder 3"/>
          <p:cNvSpPr>
            <a:spLocks noGrp="1"/>
          </p:cNvSpPr>
          <p:nvPr>
            <p:ph type="sldNum" sz="quarter" idx="12"/>
          </p:nvPr>
        </p:nvSpPr>
        <p:spPr/>
        <p:txBody>
          <a:bodyPr/>
          <a:lstStyle/>
          <a:p>
            <a:r>
              <a:rPr lang="en-US" altLang="ko-KR"/>
              <a:t>Slide </a:t>
            </a:r>
            <a:fld id="{E792CD62-9AAA-4B66-A216-7F1F565D5B47}" type="slidenum">
              <a:rPr lang="en-US" altLang="ko-KR" smtClean="0"/>
              <a:pPr/>
              <a:t>18</a:t>
            </a:fld>
            <a:endParaRPr lang="en-US" altLang="ko-KR"/>
          </a:p>
        </p:txBody>
      </p:sp>
      <p:sp>
        <p:nvSpPr>
          <p:cNvPr id="5" name="Date Placeholder 4"/>
          <p:cNvSpPr>
            <a:spLocks noGrp="1"/>
          </p:cNvSpPr>
          <p:nvPr>
            <p:ph type="dt" sz="half" idx="10"/>
          </p:nvPr>
        </p:nvSpPr>
        <p:spPr/>
        <p:txBody>
          <a:bodyPr/>
          <a:lstStyle/>
          <a:p>
            <a:pPr>
              <a:defRPr/>
            </a:pPr>
            <a:r>
              <a:rPr lang="en-US" altLang="zh-CN"/>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a:t>Junghoon Suh, et. al, Huawei</a:t>
            </a:r>
            <a:endParaRPr lang="en-US" altLang="ko-KR" dirty="0"/>
          </a:p>
        </p:txBody>
      </p:sp>
    </p:spTree>
    <p:extLst>
      <p:ext uri="{BB962C8B-B14F-4D97-AF65-F5344CB8AC3E}">
        <p14:creationId xmlns:p14="http://schemas.microsoft.com/office/powerpoint/2010/main" val="423257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06" y="838200"/>
            <a:ext cx="8991600" cy="5562600"/>
          </a:xfrm>
        </p:spPr>
        <p:txBody>
          <a:bodyPr/>
          <a:lstStyle/>
          <a:p>
            <a:r>
              <a:rPr lang="en-CA" altLang="zh-CN" sz="1800" dirty="0"/>
              <a:t>We can introduce a Spatial-Antenna Stream (SAS) to the WLAN to implement the SM</a:t>
            </a:r>
          </a:p>
          <a:p>
            <a:r>
              <a:rPr lang="en-CA" altLang="zh-CN" sz="1800" dirty="0"/>
              <a:t>On the TX side, Spatial Streams (SS) are mapped to the Spatial-Antenna Streams which are then being mapped to the TX antennas</a:t>
            </a:r>
          </a:p>
          <a:p>
            <a:pPr lvl="1"/>
            <a:r>
              <a:rPr lang="en-CA" altLang="zh-CN" sz="1600" dirty="0">
                <a:solidFill>
                  <a:srgbClr val="0000FF"/>
                </a:solidFill>
              </a:rPr>
              <a:t>The Spatial Stream (SS) is aligned with the Rank of the transmission and is less than or equal to the number of RX</a:t>
            </a:r>
            <a:r>
              <a:rPr lang="en-CA" altLang="zh-CN" sz="1600" dirty="0"/>
              <a:t> </a:t>
            </a:r>
          </a:p>
          <a:p>
            <a:pPr lvl="1"/>
            <a:r>
              <a:rPr lang="en-CA" altLang="zh-CN" sz="1600" dirty="0">
                <a:solidFill>
                  <a:srgbClr val="0000FF"/>
                </a:solidFill>
              </a:rPr>
              <a:t>The Spatial Streams are mapped to the Spatial-Antenna Streams (SAS) through the Spatial Modulation introduced in this contribution</a:t>
            </a:r>
          </a:p>
          <a:p>
            <a:pPr lvl="1"/>
            <a:r>
              <a:rPr lang="en-CA" altLang="zh-CN" sz="1600" dirty="0">
                <a:solidFill>
                  <a:srgbClr val="0000FF"/>
                </a:solidFill>
              </a:rPr>
              <a:t>The SAS can be mapped to the TX antennas with a proprietary solution, and the number of TX antennas is greater than or equal to the SAS</a:t>
            </a:r>
          </a:p>
          <a:p>
            <a:r>
              <a:rPr lang="en-US" altLang="zh-CN" sz="1800" dirty="0">
                <a:solidFill>
                  <a:srgbClr val="0000FF"/>
                </a:solidFill>
              </a:rPr>
              <a:t>The Antenna Selection bits are not encoded or interleaved, so this information effectively corresponds to the MCS 3 of the data information in terms of the total information bits</a:t>
            </a:r>
            <a:endParaRPr lang="en-CA" altLang="zh-CN" sz="1800" dirty="0">
              <a:solidFill>
                <a:srgbClr val="0000FF"/>
              </a:solidFill>
            </a:endParaRPr>
          </a:p>
          <a:p>
            <a:r>
              <a:rPr lang="en-CA" altLang="zh-CN" sz="1800" dirty="0">
                <a:solidFill>
                  <a:srgbClr val="0000FF"/>
                </a:solidFill>
              </a:rPr>
              <a:t>CSD can be applied to the SS</a:t>
            </a:r>
          </a:p>
          <a:p>
            <a:r>
              <a:rPr lang="en-US" altLang="zh-CN" sz="1800" dirty="0">
                <a:solidFill>
                  <a:srgbClr val="FF0000"/>
                </a:solidFill>
              </a:rPr>
              <a:t>The Number of LTFs follow the Number of Available SAS not the SS</a:t>
            </a:r>
          </a:p>
          <a:p>
            <a:pPr lvl="1"/>
            <a:r>
              <a:rPr lang="en-US" altLang="zh-CN" sz="1600" dirty="0">
                <a:solidFill>
                  <a:srgbClr val="0000FF"/>
                </a:solidFill>
              </a:rPr>
              <a:t>LTF extension can be applied according to the P-matrix extension (ex. For 4 SAS case, 4X4 or 4X8 P-matrix can be applied) </a:t>
            </a:r>
          </a:p>
          <a:p>
            <a:r>
              <a:rPr lang="en-US" altLang="zh-CN" sz="1800" dirty="0">
                <a:solidFill>
                  <a:srgbClr val="0000FF"/>
                </a:solidFill>
              </a:rPr>
              <a:t>Linear Operating Range of the TX Power Amplifier needs to be flexible enough to support the case of the max TX Power being split across the streams between SS and SAS</a:t>
            </a:r>
          </a:p>
        </p:txBody>
      </p:sp>
      <p:sp>
        <p:nvSpPr>
          <p:cNvPr id="4" name="Slide Number Placeholder 3"/>
          <p:cNvSpPr>
            <a:spLocks noGrp="1"/>
          </p:cNvSpPr>
          <p:nvPr>
            <p:ph type="sldNum" sz="quarter" idx="12"/>
          </p:nvPr>
        </p:nvSpPr>
        <p:spPr/>
        <p:txBody>
          <a:bodyPr/>
          <a:lstStyle/>
          <a:p>
            <a:r>
              <a:rPr lang="en-US" altLang="ko-KR"/>
              <a:t>Slide </a:t>
            </a:r>
            <a:fld id="{E792CD62-9AAA-4B66-A216-7F1F565D5B47}" type="slidenum">
              <a:rPr lang="en-US" altLang="ko-KR" smtClean="0"/>
              <a:pPr/>
              <a:t>19</a:t>
            </a:fld>
            <a:endParaRPr lang="en-US" altLang="ko-KR"/>
          </a:p>
        </p:txBody>
      </p:sp>
      <p:sp>
        <p:nvSpPr>
          <p:cNvPr id="2" name="Date Placeholder 1"/>
          <p:cNvSpPr>
            <a:spLocks noGrp="1"/>
          </p:cNvSpPr>
          <p:nvPr>
            <p:ph type="dt" sz="half" idx="10"/>
          </p:nvPr>
        </p:nvSpPr>
        <p:spPr/>
        <p:txBody>
          <a:bodyPr/>
          <a:lstStyle/>
          <a:p>
            <a:pPr>
              <a:defRPr/>
            </a:pPr>
            <a:r>
              <a:rPr lang="en-US" altLang="zh-CN"/>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a:t>Junghoon Suh, et. al, Huawei</a:t>
            </a:r>
            <a:endParaRPr lang="en-US" altLang="ko-KR" dirty="0"/>
          </a:p>
        </p:txBody>
      </p:sp>
    </p:spTree>
    <p:extLst>
      <p:ext uri="{BB962C8B-B14F-4D97-AF65-F5344CB8AC3E}">
        <p14:creationId xmlns:p14="http://schemas.microsoft.com/office/powerpoint/2010/main" val="24723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991600" cy="838200"/>
          </a:xfrm>
        </p:spPr>
        <p:txBody>
          <a:bodyPr/>
          <a:lstStyle/>
          <a:p>
            <a:r>
              <a:rPr lang="en-US" altLang="zh-CN" dirty="0"/>
              <a:t>Summary of Feedback for the UHR contribution, </a:t>
            </a:r>
            <a:r>
              <a:rPr lang="en-US" altLang="zh-CN" dirty="0">
                <a:hlinkClick r:id="rId2"/>
              </a:rPr>
              <a:t>23/1328r0</a:t>
            </a:r>
            <a:r>
              <a:rPr lang="en-US" altLang="zh-CN" dirty="0"/>
              <a:t> Spatial Modulation</a:t>
            </a:r>
            <a:endParaRPr lang="zh-CN" altLang="en-US" dirty="0"/>
          </a:p>
        </p:txBody>
      </p:sp>
      <p:sp>
        <p:nvSpPr>
          <p:cNvPr id="3" name="Content Placeholder 2"/>
          <p:cNvSpPr>
            <a:spLocks noGrp="1"/>
          </p:cNvSpPr>
          <p:nvPr>
            <p:ph idx="1"/>
          </p:nvPr>
        </p:nvSpPr>
        <p:spPr>
          <a:xfrm>
            <a:off x="152400" y="2209800"/>
            <a:ext cx="8610600" cy="3886200"/>
          </a:xfrm>
        </p:spPr>
        <p:txBody>
          <a:bodyPr/>
          <a:lstStyle/>
          <a:p>
            <a:r>
              <a:rPr lang="en-US" altLang="zh-CN" dirty="0"/>
              <a:t>Performance comparison between Spatial Modulation (SM) and Beamformed SU-MIMO is requested</a:t>
            </a:r>
          </a:p>
          <a:p>
            <a:r>
              <a:rPr lang="en-US" altLang="zh-CN" dirty="0"/>
              <a:t>SNR operation region is too high, not practical</a:t>
            </a:r>
          </a:p>
          <a:p>
            <a:r>
              <a:rPr lang="en-US" altLang="zh-CN" dirty="0"/>
              <a:t>Throughput gain (16 dB) is too high and not clear how this is achieved</a:t>
            </a:r>
          </a:p>
          <a:p>
            <a:endParaRPr lang="en-US" altLang="zh-CN" dirty="0"/>
          </a:p>
          <a:p>
            <a:r>
              <a:rPr lang="en-US" altLang="zh-CN" dirty="0"/>
              <a:t>Thank you for the interest in the proposal</a:t>
            </a:r>
          </a:p>
          <a:p>
            <a:pPr marL="0" indent="0">
              <a:buNone/>
            </a:pPr>
            <a:endParaRPr lang="zh-CN" altLang="en-US" dirty="0"/>
          </a:p>
        </p:txBody>
      </p:sp>
      <p:sp>
        <p:nvSpPr>
          <p:cNvPr id="4" name="Date Placeholder 3"/>
          <p:cNvSpPr>
            <a:spLocks noGrp="1"/>
          </p:cNvSpPr>
          <p:nvPr>
            <p:ph type="dt" sz="half" idx="10"/>
          </p:nvPr>
        </p:nvSpPr>
        <p:spPr/>
        <p:txBody>
          <a:bodyPr/>
          <a:lstStyle/>
          <a:p>
            <a:pPr>
              <a:defRPr/>
            </a:pPr>
            <a:r>
              <a:rPr lang="en-US" altLang="zh-CN"/>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2</a:t>
            </a:fld>
            <a:endParaRPr lang="en-US" altLang="ko-KR"/>
          </a:p>
        </p:txBody>
      </p:sp>
    </p:spTree>
    <p:extLst>
      <p:ext uri="{BB962C8B-B14F-4D97-AF65-F5344CB8AC3E}">
        <p14:creationId xmlns:p14="http://schemas.microsoft.com/office/powerpoint/2010/main" val="3237828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ltLang="ko-KR"/>
              <a:t>Slide </a:t>
            </a:r>
            <a:fld id="{E792CD62-9AAA-4B66-A216-7F1F565D5B47}" type="slidenum">
              <a:rPr lang="en-US" altLang="ko-KR" smtClean="0"/>
              <a:pPr/>
              <a:t>20</a:t>
            </a:fld>
            <a:endParaRPr lang="en-US" altLang="ko-KR"/>
          </a:p>
        </p:txBody>
      </p:sp>
      <p:sp>
        <p:nvSpPr>
          <p:cNvPr id="21" name="Content Placeholder 2"/>
          <p:cNvSpPr txBox="1">
            <a:spLocks/>
          </p:cNvSpPr>
          <p:nvPr/>
        </p:nvSpPr>
        <p:spPr bwMode="auto">
          <a:xfrm>
            <a:off x="40407" y="1135183"/>
            <a:ext cx="8991600" cy="282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solidFill>
                  <a:srgbClr val="0000FF"/>
                </a:solidFill>
              </a:rPr>
              <a:t>We need to add the 1 bit subfield in a SIG field to indicate that the frame is an SM frame</a:t>
            </a:r>
          </a:p>
          <a:p>
            <a:r>
              <a:rPr lang="en-CA" altLang="zh-CN" sz="2000" dirty="0">
                <a:solidFill>
                  <a:srgbClr val="0000FF"/>
                </a:solidFill>
              </a:rPr>
              <a:t>The Number of SAS need to be indicated in a SIG field as well</a:t>
            </a:r>
            <a:endParaRPr kumimoji="0" lang="en-CA" altLang="zh-CN" sz="2000" kern="0" dirty="0"/>
          </a:p>
          <a:p>
            <a:pPr latinLnBrk="0"/>
            <a:r>
              <a:rPr kumimoji="0" lang="en-CA" altLang="zh-CN" sz="2000" kern="0" dirty="0"/>
              <a:t>The following frame shows an expected UHR frame format (An exact format may be different as the </a:t>
            </a:r>
            <a:r>
              <a:rPr kumimoji="0" lang="en-CA" altLang="zh-CN" sz="2000" kern="0" dirty="0" err="1"/>
              <a:t>TGbn</a:t>
            </a:r>
            <a:r>
              <a:rPr kumimoji="0" lang="en-CA" altLang="zh-CN" sz="2000" kern="0" dirty="0"/>
              <a:t> progresses)</a:t>
            </a:r>
          </a:p>
          <a:p>
            <a:pPr lvl="1" latinLnBrk="0"/>
            <a:r>
              <a:rPr kumimoji="0" lang="en-CA" altLang="zh-CN" kern="0" dirty="0">
                <a:solidFill>
                  <a:srgbClr val="0000FF"/>
                </a:solidFill>
              </a:rPr>
              <a:t>The SM frame Indication can be carried in either U-SIG or UHR-SIG</a:t>
            </a:r>
          </a:p>
          <a:p>
            <a:pPr lvl="1" latinLnBrk="0"/>
            <a:r>
              <a:rPr kumimoji="0" lang="en-CA" altLang="zh-CN" kern="0" dirty="0">
                <a:solidFill>
                  <a:srgbClr val="0000FF"/>
                </a:solidFill>
              </a:rPr>
              <a:t>Number of SAS can be indicated in either U-SIG or UHR-SIG </a:t>
            </a:r>
          </a:p>
        </p:txBody>
      </p:sp>
      <p:grpSp>
        <p:nvGrpSpPr>
          <p:cNvPr id="11" name="Group 10"/>
          <p:cNvGrpSpPr/>
          <p:nvPr/>
        </p:nvGrpSpPr>
        <p:grpSpPr>
          <a:xfrm>
            <a:off x="103253" y="4495800"/>
            <a:ext cx="9013694" cy="693277"/>
            <a:chOff x="76200" y="4945523"/>
            <a:chExt cx="9013694" cy="693277"/>
          </a:xfrm>
        </p:grpSpPr>
        <p:sp>
          <p:nvSpPr>
            <p:cNvPr id="2" name="Rectangle 1"/>
            <p:cNvSpPr/>
            <p:nvPr/>
          </p:nvSpPr>
          <p:spPr bwMode="auto">
            <a:xfrm>
              <a:off x="76200" y="4953000"/>
              <a:ext cx="5962650" cy="685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cxnSp>
          <p:nvCxnSpPr>
            <p:cNvPr id="5" name="Straight Connector 4"/>
            <p:cNvCxnSpPr/>
            <p:nvPr/>
          </p:nvCxnSpPr>
          <p:spPr bwMode="auto">
            <a:xfrm>
              <a:off x="9906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a:off x="19050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a:off x="24384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29718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5" name="Straight Connector 34"/>
            <p:cNvCxnSpPr/>
            <p:nvPr/>
          </p:nvCxnSpPr>
          <p:spPr bwMode="auto">
            <a:xfrm>
              <a:off x="40386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51054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55626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6" name="Rectangle 5"/>
            <p:cNvSpPr/>
            <p:nvPr/>
          </p:nvSpPr>
          <p:spPr bwMode="auto">
            <a:xfrm>
              <a:off x="6331398" y="4953000"/>
              <a:ext cx="1136201" cy="685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cxnSp>
          <p:nvCxnSpPr>
            <p:cNvPr id="39" name="Straight Connector 38"/>
            <p:cNvCxnSpPr/>
            <p:nvPr/>
          </p:nvCxnSpPr>
          <p:spPr bwMode="auto">
            <a:xfrm>
              <a:off x="68580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0" name="Rectangle 39"/>
            <p:cNvSpPr/>
            <p:nvPr/>
          </p:nvSpPr>
          <p:spPr bwMode="auto">
            <a:xfrm>
              <a:off x="7931599" y="4953000"/>
              <a:ext cx="1136201" cy="685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cxnSp>
          <p:nvCxnSpPr>
            <p:cNvPr id="8" name="Straight Connector 7"/>
            <p:cNvCxnSpPr/>
            <p:nvPr/>
          </p:nvCxnSpPr>
          <p:spPr bwMode="auto">
            <a:xfrm>
              <a:off x="86106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TextBox 8"/>
            <p:cNvSpPr txBox="1"/>
            <p:nvPr/>
          </p:nvSpPr>
          <p:spPr>
            <a:xfrm>
              <a:off x="7373033" y="4945523"/>
              <a:ext cx="646331" cy="461665"/>
            </a:xfrm>
            <a:prstGeom prst="rect">
              <a:avLst/>
            </a:prstGeom>
            <a:noFill/>
          </p:spPr>
          <p:txBody>
            <a:bodyPr wrap="none" rtlCol="0">
              <a:spAutoFit/>
            </a:bodyPr>
            <a:lstStyle/>
            <a:p>
              <a:r>
                <a:rPr lang="en-CA" altLang="zh-CN" sz="2400" dirty="0"/>
                <a:t>…..</a:t>
              </a:r>
              <a:endParaRPr lang="zh-CN" altLang="en-US" sz="2400" dirty="0"/>
            </a:p>
          </p:txBody>
        </p:sp>
        <p:sp>
          <p:nvSpPr>
            <p:cNvPr id="41" name="TextBox 40"/>
            <p:cNvSpPr txBox="1"/>
            <p:nvPr/>
          </p:nvSpPr>
          <p:spPr>
            <a:xfrm>
              <a:off x="5995914" y="4953000"/>
              <a:ext cx="338554" cy="461665"/>
            </a:xfrm>
            <a:prstGeom prst="rect">
              <a:avLst/>
            </a:prstGeom>
            <a:noFill/>
          </p:spPr>
          <p:txBody>
            <a:bodyPr wrap="none" rtlCol="0">
              <a:spAutoFit/>
            </a:bodyPr>
            <a:lstStyle/>
            <a:p>
              <a:r>
                <a:rPr lang="en-CA" altLang="zh-CN" sz="2400" dirty="0"/>
                <a:t>..</a:t>
              </a:r>
              <a:endParaRPr lang="zh-CN" altLang="en-US" sz="2400" dirty="0"/>
            </a:p>
          </p:txBody>
        </p:sp>
        <p:sp>
          <p:nvSpPr>
            <p:cNvPr id="10" name="TextBox 9"/>
            <p:cNvSpPr txBox="1"/>
            <p:nvPr/>
          </p:nvSpPr>
          <p:spPr>
            <a:xfrm>
              <a:off x="201123" y="5142011"/>
              <a:ext cx="660758" cy="307777"/>
            </a:xfrm>
            <a:prstGeom prst="rect">
              <a:avLst/>
            </a:prstGeom>
            <a:noFill/>
          </p:spPr>
          <p:txBody>
            <a:bodyPr wrap="none" rtlCol="0">
              <a:spAutoFit/>
            </a:bodyPr>
            <a:lstStyle/>
            <a:p>
              <a:r>
                <a:rPr lang="en-CA" altLang="zh-CN" sz="1400" dirty="0"/>
                <a:t>L-STF</a:t>
              </a:r>
              <a:endParaRPr lang="zh-CN" altLang="en-US" sz="1400" dirty="0"/>
            </a:p>
          </p:txBody>
        </p:sp>
        <p:sp>
          <p:nvSpPr>
            <p:cNvPr id="42" name="TextBox 41"/>
            <p:cNvSpPr txBox="1"/>
            <p:nvPr/>
          </p:nvSpPr>
          <p:spPr>
            <a:xfrm>
              <a:off x="1107763" y="5143233"/>
              <a:ext cx="653897" cy="307777"/>
            </a:xfrm>
            <a:prstGeom prst="rect">
              <a:avLst/>
            </a:prstGeom>
            <a:noFill/>
          </p:spPr>
          <p:txBody>
            <a:bodyPr wrap="none" rtlCol="0">
              <a:spAutoFit/>
            </a:bodyPr>
            <a:lstStyle/>
            <a:p>
              <a:r>
                <a:rPr lang="en-CA" altLang="zh-CN" sz="1400" dirty="0"/>
                <a:t>L-LTF</a:t>
              </a:r>
              <a:endParaRPr lang="zh-CN" altLang="en-US" sz="1400" dirty="0"/>
            </a:p>
          </p:txBody>
        </p:sp>
        <p:sp>
          <p:nvSpPr>
            <p:cNvPr id="43" name="TextBox 42"/>
            <p:cNvSpPr txBox="1"/>
            <p:nvPr/>
          </p:nvSpPr>
          <p:spPr>
            <a:xfrm>
              <a:off x="1860703" y="5151620"/>
              <a:ext cx="641522" cy="307777"/>
            </a:xfrm>
            <a:prstGeom prst="rect">
              <a:avLst/>
            </a:prstGeom>
            <a:noFill/>
          </p:spPr>
          <p:txBody>
            <a:bodyPr wrap="none" rtlCol="0">
              <a:spAutoFit/>
            </a:bodyPr>
            <a:lstStyle/>
            <a:p>
              <a:r>
                <a:rPr lang="en-CA" altLang="zh-CN" sz="1400" dirty="0"/>
                <a:t>L-SIG</a:t>
              </a:r>
              <a:endParaRPr lang="zh-CN" altLang="en-US" sz="1400" dirty="0"/>
            </a:p>
          </p:txBody>
        </p:sp>
        <p:sp>
          <p:nvSpPr>
            <p:cNvPr id="44" name="TextBox 43"/>
            <p:cNvSpPr txBox="1"/>
            <p:nvPr/>
          </p:nvSpPr>
          <p:spPr>
            <a:xfrm>
              <a:off x="2463280" y="5029200"/>
              <a:ext cx="473206" cy="523220"/>
            </a:xfrm>
            <a:prstGeom prst="rect">
              <a:avLst/>
            </a:prstGeom>
            <a:noFill/>
          </p:spPr>
          <p:txBody>
            <a:bodyPr wrap="none" rtlCol="0">
              <a:spAutoFit/>
            </a:bodyPr>
            <a:lstStyle/>
            <a:p>
              <a:r>
                <a:rPr lang="en-CA" altLang="zh-CN" sz="1400" dirty="0"/>
                <a:t>RL-</a:t>
              </a:r>
            </a:p>
            <a:p>
              <a:r>
                <a:rPr lang="en-CA" altLang="zh-CN" sz="1400" dirty="0"/>
                <a:t>SIG</a:t>
              </a:r>
              <a:endParaRPr lang="zh-CN" altLang="en-US" sz="1400" dirty="0"/>
            </a:p>
          </p:txBody>
        </p:sp>
        <p:sp>
          <p:nvSpPr>
            <p:cNvPr id="45" name="TextBox 44"/>
            <p:cNvSpPr txBox="1"/>
            <p:nvPr/>
          </p:nvSpPr>
          <p:spPr>
            <a:xfrm>
              <a:off x="4113060" y="5176355"/>
              <a:ext cx="912429" cy="307777"/>
            </a:xfrm>
            <a:prstGeom prst="rect">
              <a:avLst/>
            </a:prstGeom>
            <a:noFill/>
          </p:spPr>
          <p:txBody>
            <a:bodyPr wrap="none" rtlCol="0">
              <a:spAutoFit/>
            </a:bodyPr>
            <a:lstStyle/>
            <a:p>
              <a:r>
                <a:rPr lang="en-CA" altLang="zh-CN" sz="1400" dirty="0"/>
                <a:t>UHR-SIG</a:t>
              </a:r>
              <a:endParaRPr lang="zh-CN" altLang="en-US" sz="1400" dirty="0"/>
            </a:p>
          </p:txBody>
        </p:sp>
        <p:sp>
          <p:nvSpPr>
            <p:cNvPr id="46" name="TextBox 45"/>
            <p:cNvSpPr txBox="1"/>
            <p:nvPr/>
          </p:nvSpPr>
          <p:spPr>
            <a:xfrm>
              <a:off x="3183887" y="5162586"/>
              <a:ext cx="662361" cy="307777"/>
            </a:xfrm>
            <a:prstGeom prst="rect">
              <a:avLst/>
            </a:prstGeom>
            <a:noFill/>
          </p:spPr>
          <p:txBody>
            <a:bodyPr wrap="none" rtlCol="0">
              <a:spAutoFit/>
            </a:bodyPr>
            <a:lstStyle/>
            <a:p>
              <a:r>
                <a:rPr lang="en-CA" altLang="zh-CN" sz="1400" dirty="0"/>
                <a:t>U-SIG</a:t>
              </a:r>
              <a:endParaRPr lang="zh-CN" altLang="en-US" sz="1400" dirty="0"/>
            </a:p>
          </p:txBody>
        </p:sp>
        <p:sp>
          <p:nvSpPr>
            <p:cNvPr id="47" name="TextBox 46"/>
            <p:cNvSpPr txBox="1"/>
            <p:nvPr/>
          </p:nvSpPr>
          <p:spPr>
            <a:xfrm>
              <a:off x="5059180" y="5033948"/>
              <a:ext cx="564578" cy="523220"/>
            </a:xfrm>
            <a:prstGeom prst="rect">
              <a:avLst/>
            </a:prstGeom>
            <a:noFill/>
          </p:spPr>
          <p:txBody>
            <a:bodyPr wrap="none" rtlCol="0">
              <a:spAutoFit/>
            </a:bodyPr>
            <a:lstStyle/>
            <a:p>
              <a:r>
                <a:rPr lang="en-CA" altLang="zh-CN" sz="1400" dirty="0"/>
                <a:t>UHR</a:t>
              </a:r>
            </a:p>
            <a:p>
              <a:r>
                <a:rPr lang="en-CA" altLang="zh-CN" sz="1400" dirty="0"/>
                <a:t>-STF</a:t>
              </a:r>
              <a:endParaRPr lang="zh-CN" altLang="en-US" sz="1400" dirty="0"/>
            </a:p>
          </p:txBody>
        </p:sp>
        <p:sp>
          <p:nvSpPr>
            <p:cNvPr id="48" name="TextBox 47"/>
            <p:cNvSpPr txBox="1"/>
            <p:nvPr/>
          </p:nvSpPr>
          <p:spPr>
            <a:xfrm>
              <a:off x="5498504" y="5033948"/>
              <a:ext cx="634661" cy="523220"/>
            </a:xfrm>
            <a:prstGeom prst="rect">
              <a:avLst/>
            </a:prstGeom>
            <a:noFill/>
          </p:spPr>
          <p:txBody>
            <a:bodyPr wrap="none" rtlCol="0">
              <a:spAutoFit/>
            </a:bodyPr>
            <a:lstStyle/>
            <a:p>
              <a:r>
                <a:rPr lang="en-CA" altLang="zh-CN" sz="1400" dirty="0"/>
                <a:t>UHR</a:t>
              </a:r>
            </a:p>
            <a:p>
              <a:r>
                <a:rPr lang="en-CA" altLang="zh-CN" sz="1400" dirty="0"/>
                <a:t>-LTF1</a:t>
              </a:r>
              <a:endParaRPr lang="zh-CN" altLang="en-US" sz="1400" dirty="0"/>
            </a:p>
          </p:txBody>
        </p:sp>
        <p:sp>
          <p:nvSpPr>
            <p:cNvPr id="49" name="TextBox 48"/>
            <p:cNvSpPr txBox="1"/>
            <p:nvPr/>
          </p:nvSpPr>
          <p:spPr>
            <a:xfrm>
              <a:off x="6263192" y="5040811"/>
              <a:ext cx="674736" cy="523220"/>
            </a:xfrm>
            <a:prstGeom prst="rect">
              <a:avLst/>
            </a:prstGeom>
            <a:noFill/>
          </p:spPr>
          <p:txBody>
            <a:bodyPr wrap="none" rtlCol="0">
              <a:spAutoFit/>
            </a:bodyPr>
            <a:lstStyle/>
            <a:p>
              <a:r>
                <a:rPr lang="en-CA" altLang="zh-CN" sz="1400" dirty="0"/>
                <a:t>UHR</a:t>
              </a:r>
            </a:p>
            <a:p>
              <a:r>
                <a:rPr lang="en-CA" altLang="zh-CN" sz="1400" dirty="0"/>
                <a:t>-LTFN</a:t>
              </a:r>
              <a:endParaRPr lang="zh-CN" altLang="en-US" sz="1400" dirty="0"/>
            </a:p>
          </p:txBody>
        </p:sp>
        <p:sp>
          <p:nvSpPr>
            <p:cNvPr id="50" name="TextBox 49"/>
            <p:cNvSpPr txBox="1"/>
            <p:nvPr/>
          </p:nvSpPr>
          <p:spPr>
            <a:xfrm>
              <a:off x="6885519" y="5136629"/>
              <a:ext cx="524503" cy="307777"/>
            </a:xfrm>
            <a:prstGeom prst="rect">
              <a:avLst/>
            </a:prstGeom>
            <a:noFill/>
          </p:spPr>
          <p:txBody>
            <a:bodyPr wrap="none" rtlCol="0">
              <a:spAutoFit/>
            </a:bodyPr>
            <a:lstStyle/>
            <a:p>
              <a:r>
                <a:rPr lang="en-CA" altLang="zh-CN" sz="1400" dirty="0"/>
                <a:t>Data</a:t>
              </a:r>
              <a:endParaRPr lang="zh-CN" altLang="en-US" sz="1400" dirty="0"/>
            </a:p>
          </p:txBody>
        </p:sp>
        <p:sp>
          <p:nvSpPr>
            <p:cNvPr id="51" name="TextBox 50"/>
            <p:cNvSpPr txBox="1"/>
            <p:nvPr/>
          </p:nvSpPr>
          <p:spPr>
            <a:xfrm>
              <a:off x="8000230" y="5136629"/>
              <a:ext cx="524503" cy="307777"/>
            </a:xfrm>
            <a:prstGeom prst="rect">
              <a:avLst/>
            </a:prstGeom>
            <a:noFill/>
          </p:spPr>
          <p:txBody>
            <a:bodyPr wrap="none" rtlCol="0">
              <a:spAutoFit/>
            </a:bodyPr>
            <a:lstStyle/>
            <a:p>
              <a:r>
                <a:rPr lang="en-CA" altLang="zh-CN" sz="1400" dirty="0"/>
                <a:t>Data</a:t>
              </a:r>
              <a:endParaRPr lang="zh-CN" altLang="en-US" sz="1400" dirty="0"/>
            </a:p>
          </p:txBody>
        </p:sp>
        <p:sp>
          <p:nvSpPr>
            <p:cNvPr id="52" name="TextBox 51"/>
            <p:cNvSpPr txBox="1"/>
            <p:nvPr/>
          </p:nvSpPr>
          <p:spPr>
            <a:xfrm>
              <a:off x="8586230" y="5136629"/>
              <a:ext cx="503664" cy="307777"/>
            </a:xfrm>
            <a:prstGeom prst="rect">
              <a:avLst/>
            </a:prstGeom>
            <a:noFill/>
          </p:spPr>
          <p:txBody>
            <a:bodyPr wrap="none" rtlCol="0">
              <a:spAutoFit/>
            </a:bodyPr>
            <a:lstStyle/>
            <a:p>
              <a:r>
                <a:rPr lang="en-CA" altLang="zh-CN" sz="1400" dirty="0"/>
                <a:t>FCS</a:t>
              </a:r>
              <a:endParaRPr lang="zh-CN" altLang="en-US" sz="1400" dirty="0"/>
            </a:p>
          </p:txBody>
        </p:sp>
      </p:grpSp>
      <p:sp>
        <p:nvSpPr>
          <p:cNvPr id="3" name="Date Placeholder 2"/>
          <p:cNvSpPr>
            <a:spLocks noGrp="1"/>
          </p:cNvSpPr>
          <p:nvPr>
            <p:ph type="dt" sz="half" idx="10"/>
          </p:nvPr>
        </p:nvSpPr>
        <p:spPr/>
        <p:txBody>
          <a:bodyPr/>
          <a:lstStyle/>
          <a:p>
            <a:pPr>
              <a:defRPr/>
            </a:pPr>
            <a:r>
              <a:rPr lang="en-US" altLang="zh-CN"/>
              <a:t>Nov 2023</a:t>
            </a:r>
            <a:endParaRPr lang="en-US" altLang="ko-KR" dirty="0"/>
          </a:p>
        </p:txBody>
      </p:sp>
      <p:sp>
        <p:nvSpPr>
          <p:cNvPr id="7" name="Footer Placeholder 6"/>
          <p:cNvSpPr>
            <a:spLocks noGrp="1"/>
          </p:cNvSpPr>
          <p:nvPr>
            <p:ph type="ftr" sz="quarter" idx="11"/>
          </p:nvPr>
        </p:nvSpPr>
        <p:spPr/>
        <p:txBody>
          <a:bodyPr/>
          <a:lstStyle/>
          <a:p>
            <a:pPr>
              <a:defRPr/>
            </a:pPr>
            <a:r>
              <a:rPr lang="en-US" altLang="ko-KR"/>
              <a:t>Junghoon Suh, et. al, Huawei</a:t>
            </a:r>
            <a:endParaRPr lang="en-US" altLang="ko-KR" dirty="0"/>
          </a:p>
        </p:txBody>
      </p:sp>
    </p:spTree>
    <p:extLst>
      <p:ext uri="{BB962C8B-B14F-4D97-AF65-F5344CB8AC3E}">
        <p14:creationId xmlns:p14="http://schemas.microsoft.com/office/powerpoint/2010/main" val="4198060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57200"/>
          </a:xfrm>
        </p:spPr>
        <p:txBody>
          <a:bodyPr/>
          <a:lstStyle/>
          <a:p>
            <a:r>
              <a:rPr lang="en-CA" altLang="zh-CN" dirty="0"/>
              <a:t>Simulation</a:t>
            </a:r>
            <a:endParaRPr lang="zh-CN" altLang="en-US" dirty="0"/>
          </a:p>
        </p:txBody>
      </p:sp>
      <p:sp>
        <p:nvSpPr>
          <p:cNvPr id="3" name="Content Placeholder 2"/>
          <p:cNvSpPr>
            <a:spLocks noGrp="1"/>
          </p:cNvSpPr>
          <p:nvPr>
            <p:ph idx="1"/>
          </p:nvPr>
        </p:nvSpPr>
        <p:spPr>
          <a:xfrm>
            <a:off x="76200" y="1066800"/>
            <a:ext cx="8991600" cy="5081666"/>
          </a:xfrm>
        </p:spPr>
        <p:txBody>
          <a:bodyPr/>
          <a:lstStyle/>
          <a:p>
            <a:r>
              <a:rPr lang="en-CA" altLang="zh-CN" sz="1800" dirty="0"/>
              <a:t>4TX-2SS-2RX SM vs Open Loop (OL) SU-MIMO</a:t>
            </a:r>
          </a:p>
          <a:p>
            <a:pPr lvl="1"/>
            <a:r>
              <a:rPr lang="en-CA" altLang="zh-CN" sz="1800" dirty="0"/>
              <a:t>N_c = 2, N_A = 2, 2 streams selection out of 4SAS</a:t>
            </a:r>
          </a:p>
          <a:p>
            <a:r>
              <a:rPr lang="en-CA" altLang="zh-CN" sz="1800" dirty="0"/>
              <a:t>As for the Spatial Modulation, the Max TX Power is split by </a:t>
            </a:r>
            <a:r>
              <a:rPr lang="en-CA" altLang="zh-CN" sz="1800" dirty="0" err="1"/>
              <a:t>Num_SAS</a:t>
            </a:r>
            <a:r>
              <a:rPr lang="en-CA" altLang="zh-CN" sz="1800" dirty="0"/>
              <a:t> to be applied to each stream of the LTF portion and split by </a:t>
            </a:r>
            <a:r>
              <a:rPr lang="en-CA" altLang="zh-CN" sz="1800" dirty="0" err="1"/>
              <a:t>Num_SS</a:t>
            </a:r>
            <a:r>
              <a:rPr lang="en-CA" altLang="zh-CN" sz="1800" dirty="0"/>
              <a:t> to be applied to each stream of the Data portion</a:t>
            </a:r>
          </a:p>
          <a:p>
            <a:r>
              <a:rPr lang="en-CA" altLang="zh-CN" sz="1800" dirty="0"/>
              <a:t>IEEE Chan D</a:t>
            </a:r>
          </a:p>
          <a:p>
            <a:r>
              <a:rPr lang="en-CA" altLang="zh-CN" sz="1800" dirty="0"/>
              <a:t>The average receiver SNR where the channel gain is included in the signal power calculation</a:t>
            </a:r>
          </a:p>
          <a:p>
            <a:r>
              <a:rPr lang="en-CA" altLang="zh-CN" sz="1800" dirty="0"/>
              <a:t>Packet Length (500 bytes for MCS 1), BCC Encoding for FEC, 20 MHz, MMSE MIMO Detection</a:t>
            </a:r>
          </a:p>
          <a:p>
            <a:r>
              <a:rPr lang="en-CA" altLang="zh-CN" sz="1800" dirty="0"/>
              <a:t>Goodput (bps/Hz) =</a:t>
            </a:r>
          </a:p>
          <a:p>
            <a:pPr marL="457200" lvl="1" indent="0">
              <a:buNone/>
            </a:pPr>
            <a:r>
              <a:rPr lang="en-CA" altLang="zh-CN" sz="1800" dirty="0"/>
              <a:t>(1 – PER) (N_BPSC * </a:t>
            </a:r>
            <a:r>
              <a:rPr lang="en-CA" altLang="zh-CN" sz="1800" dirty="0" err="1"/>
              <a:t>Coderate</a:t>
            </a:r>
            <a:r>
              <a:rPr lang="en-CA" altLang="zh-CN" sz="1800" dirty="0"/>
              <a:t> * N_c + N_A) * N</a:t>
            </a:r>
            <a:r>
              <a:rPr lang="en-CA" altLang="zh-CN" sz="1800" baseline="-25000" dirty="0"/>
              <a:t>sc </a:t>
            </a:r>
            <a:r>
              <a:rPr lang="en-CA" altLang="zh-CN" sz="1800" dirty="0"/>
              <a:t>/ OFDM Symbol Length (/wo GI) / BW</a:t>
            </a:r>
            <a:endParaRPr lang="en-CA" altLang="zh-CN" sz="1800" baseline="-25000" dirty="0"/>
          </a:p>
          <a:p>
            <a:pPr lvl="1"/>
            <a:r>
              <a:rPr lang="en-CA" altLang="zh-CN" sz="1800" dirty="0"/>
              <a:t>N_BPSC: Number of Bits Per Subcarrier</a:t>
            </a:r>
          </a:p>
          <a:p>
            <a:pPr lvl="1"/>
            <a:r>
              <a:rPr lang="en-CA" altLang="zh-CN" sz="1800" dirty="0"/>
              <a:t>N_c: Rank of the Transmission</a:t>
            </a:r>
          </a:p>
          <a:p>
            <a:pPr lvl="1"/>
            <a:r>
              <a:rPr lang="en-CA" altLang="zh-CN" sz="1800" dirty="0"/>
              <a:t>N_A: Number of Antenna Selection Bits</a:t>
            </a:r>
          </a:p>
          <a:p>
            <a:pPr lvl="1"/>
            <a:r>
              <a:rPr lang="en-CA" altLang="zh-CN" sz="1800" dirty="0"/>
              <a:t>N</a:t>
            </a:r>
            <a:r>
              <a:rPr lang="en-CA" altLang="zh-CN" sz="1800" baseline="-25000" dirty="0"/>
              <a:t>sc</a:t>
            </a:r>
            <a:r>
              <a:rPr lang="en-CA" altLang="zh-CN" sz="1800" dirty="0"/>
              <a:t>:</a:t>
            </a:r>
            <a:r>
              <a:rPr lang="en-CA" altLang="zh-CN" sz="1800" baseline="-25000" dirty="0"/>
              <a:t> </a:t>
            </a:r>
            <a:r>
              <a:rPr lang="en-CA" altLang="zh-CN" sz="1800" dirty="0"/>
              <a:t>Total Number of Data Subcarriers</a:t>
            </a:r>
          </a:p>
          <a:p>
            <a:endParaRPr lang="en-CA" altLang="zh-CN" sz="1500" dirty="0"/>
          </a:p>
          <a:p>
            <a:pPr lvl="1"/>
            <a:endParaRPr lang="en-CA" altLang="zh-CN" sz="1200" dirty="0"/>
          </a:p>
          <a:p>
            <a:pPr lvl="1"/>
            <a:endParaRPr lang="en-CA" altLang="zh-CN" sz="1200" dirty="0"/>
          </a:p>
          <a:p>
            <a:pPr lvl="1"/>
            <a:endParaRPr lang="en-CA" altLang="zh-CN" sz="1200" dirty="0"/>
          </a:p>
          <a:p>
            <a:endParaRPr lang="zh-CN" altLang="en-US" dirty="0"/>
          </a:p>
        </p:txBody>
      </p:sp>
      <p:sp>
        <p:nvSpPr>
          <p:cNvPr id="4" name="Slide Number Placeholder 3"/>
          <p:cNvSpPr>
            <a:spLocks noGrp="1"/>
          </p:cNvSpPr>
          <p:nvPr>
            <p:ph type="sldNum" sz="quarter" idx="12"/>
          </p:nvPr>
        </p:nvSpPr>
        <p:spPr/>
        <p:txBody>
          <a:bodyPr/>
          <a:lstStyle/>
          <a:p>
            <a:r>
              <a:rPr lang="en-US" altLang="ko-KR"/>
              <a:t>Slide </a:t>
            </a:r>
            <a:fld id="{E792CD62-9AAA-4B66-A216-7F1F565D5B47}" type="slidenum">
              <a:rPr lang="en-US" altLang="ko-KR" smtClean="0"/>
              <a:pPr/>
              <a:t>21</a:t>
            </a:fld>
            <a:endParaRPr lang="en-US" altLang="ko-KR"/>
          </a:p>
        </p:txBody>
      </p:sp>
      <p:sp>
        <p:nvSpPr>
          <p:cNvPr id="5" name="Date Placeholder 4"/>
          <p:cNvSpPr>
            <a:spLocks noGrp="1"/>
          </p:cNvSpPr>
          <p:nvPr>
            <p:ph type="dt" sz="half" idx="10"/>
          </p:nvPr>
        </p:nvSpPr>
        <p:spPr/>
        <p:txBody>
          <a:bodyPr/>
          <a:lstStyle/>
          <a:p>
            <a:pPr>
              <a:defRPr/>
            </a:pPr>
            <a:r>
              <a:rPr lang="en-US" altLang="zh-CN"/>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a:t>Junghoon Suh, et. al, Huawei</a:t>
            </a:r>
            <a:endParaRPr lang="en-US" altLang="ko-KR" dirty="0"/>
          </a:p>
        </p:txBody>
      </p:sp>
    </p:spTree>
    <p:extLst>
      <p:ext uri="{BB962C8B-B14F-4D97-AF65-F5344CB8AC3E}">
        <p14:creationId xmlns:p14="http://schemas.microsoft.com/office/powerpoint/2010/main" val="2080374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381000"/>
          </a:xfrm>
        </p:spPr>
        <p:txBody>
          <a:bodyPr/>
          <a:lstStyle/>
          <a:p>
            <a:r>
              <a:rPr lang="en-CA" altLang="zh-CN" dirty="0"/>
              <a:t>4TX-2SS-2RX SM vs OL SU-MIMO</a:t>
            </a:r>
            <a:endParaRPr lang="zh-CN" altLang="en-US" b="0" dirty="0"/>
          </a:p>
        </p:txBody>
      </p:sp>
      <p:sp>
        <p:nvSpPr>
          <p:cNvPr id="4" name="Slide Number Placeholder 3"/>
          <p:cNvSpPr>
            <a:spLocks noGrp="1"/>
          </p:cNvSpPr>
          <p:nvPr>
            <p:ph type="sldNum" sz="quarter" idx="12"/>
          </p:nvPr>
        </p:nvSpPr>
        <p:spPr/>
        <p:txBody>
          <a:bodyPr/>
          <a:lstStyle/>
          <a:p>
            <a:r>
              <a:rPr lang="en-US" altLang="ko-KR"/>
              <a:t>Slide </a:t>
            </a:r>
            <a:fld id="{E792CD62-9AAA-4B66-A216-7F1F565D5B47}" type="slidenum">
              <a:rPr lang="en-US" altLang="ko-KR" smtClean="0"/>
              <a:pPr/>
              <a:t>22</a:t>
            </a:fld>
            <a:endParaRPr lang="en-US" altLang="ko-KR"/>
          </a:p>
        </p:txBody>
      </p:sp>
      <p:sp>
        <p:nvSpPr>
          <p:cNvPr id="3" name="Date Placeholder 2"/>
          <p:cNvSpPr>
            <a:spLocks noGrp="1"/>
          </p:cNvSpPr>
          <p:nvPr>
            <p:ph type="dt" sz="half" idx="10"/>
          </p:nvPr>
        </p:nvSpPr>
        <p:spPr/>
        <p:txBody>
          <a:bodyPr/>
          <a:lstStyle/>
          <a:p>
            <a:pPr>
              <a:defRPr/>
            </a:pPr>
            <a:r>
              <a:rPr lang="en-US" altLang="zh-CN"/>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a:t>Junghoon Suh, et. al, Huawei</a:t>
            </a:r>
            <a:endParaRPr lang="en-US" altLang="ko-KR"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80" y="1295401"/>
            <a:ext cx="9074251" cy="4876800"/>
          </a:xfrm>
        </p:spPr>
      </p:pic>
    </p:spTree>
    <p:extLst>
      <p:ext uri="{BB962C8B-B14F-4D97-AF65-F5344CB8AC3E}">
        <p14:creationId xmlns:p14="http://schemas.microsoft.com/office/powerpoint/2010/main" val="301677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7387"/>
          </a:xfrm>
        </p:spPr>
        <p:txBody>
          <a:bodyPr/>
          <a:lstStyle/>
          <a:p>
            <a:r>
              <a:rPr lang="en-CA" altLang="zh-CN" dirty="0"/>
              <a:t>References</a:t>
            </a:r>
            <a:endParaRPr lang="zh-CN" altLang="en-US" dirty="0"/>
          </a:p>
        </p:txBody>
      </p:sp>
      <p:sp>
        <p:nvSpPr>
          <p:cNvPr id="3" name="Content Placeholder 2"/>
          <p:cNvSpPr>
            <a:spLocks noGrp="1"/>
          </p:cNvSpPr>
          <p:nvPr>
            <p:ph idx="1"/>
          </p:nvPr>
        </p:nvSpPr>
        <p:spPr>
          <a:xfrm>
            <a:off x="685800" y="1723869"/>
            <a:ext cx="7772400" cy="4372131"/>
          </a:xfrm>
        </p:spPr>
        <p:txBody>
          <a:bodyPr/>
          <a:lstStyle/>
          <a:p>
            <a:r>
              <a:rPr lang="en-CA" altLang="zh-CN" dirty="0"/>
              <a:t>[1] 11-22/1930r0, </a:t>
            </a:r>
            <a:r>
              <a:rPr lang="en-US" altLang="zh-CN" dirty="0"/>
              <a:t>Layered </a:t>
            </a:r>
            <a:r>
              <a:rPr lang="en-US" altLang="zh-CN" dirty="0" err="1"/>
              <a:t>QoS</a:t>
            </a:r>
            <a:r>
              <a:rPr lang="en-US" altLang="zh-CN" dirty="0"/>
              <a:t> and multi-layer transmission follow-up</a:t>
            </a:r>
            <a:r>
              <a:rPr lang="en-CA" altLang="zh-CN" dirty="0"/>
              <a:t>, Ross Jian Yu et.al.</a:t>
            </a:r>
          </a:p>
          <a:p>
            <a:r>
              <a:rPr lang="en-CA" altLang="zh-CN" dirty="0"/>
              <a:t>[2] </a:t>
            </a:r>
            <a:r>
              <a:rPr lang="en-US" altLang="zh-CN" dirty="0"/>
              <a:t>A. </a:t>
            </a:r>
            <a:r>
              <a:rPr lang="en-US" altLang="zh-CN" dirty="0" err="1"/>
              <a:t>Helmy</a:t>
            </a:r>
            <a:r>
              <a:rPr lang="en-US" altLang="zh-CN" dirty="0"/>
              <a:t>, et. al., “Spatial Modulation for Improved Performance of Next-Generation WLAN”, WCNC 2017, San Francisco, CA USA</a:t>
            </a:r>
            <a:endParaRPr lang="en-CA" altLang="zh-CN" dirty="0"/>
          </a:p>
          <a:p>
            <a:endParaRPr lang="zh-CN" altLang="en-US"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23</a:t>
            </a:fld>
            <a:endParaRPr lang="en-US" altLang="ko-KR"/>
          </a:p>
        </p:txBody>
      </p:sp>
      <p:sp>
        <p:nvSpPr>
          <p:cNvPr id="4" name="Date Placeholder 3"/>
          <p:cNvSpPr>
            <a:spLocks noGrp="1"/>
          </p:cNvSpPr>
          <p:nvPr>
            <p:ph type="dt" sz="half" idx="10"/>
          </p:nvPr>
        </p:nvSpPr>
        <p:spPr/>
        <p:txBody>
          <a:bodyPr/>
          <a:lstStyle/>
          <a:p>
            <a:pPr>
              <a:defRPr/>
            </a:pPr>
            <a:r>
              <a:rPr lang="en-US" altLang="zh-CN"/>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a:t>Junghoon Suh, et. al, Huawei</a:t>
            </a:r>
            <a:endParaRPr lang="en-US" altLang="ko-KR" dirty="0"/>
          </a:p>
        </p:txBody>
      </p:sp>
    </p:spTree>
    <p:extLst>
      <p:ext uri="{BB962C8B-B14F-4D97-AF65-F5344CB8AC3E}">
        <p14:creationId xmlns:p14="http://schemas.microsoft.com/office/powerpoint/2010/main" val="3066915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SP</a:t>
            </a:r>
            <a:endParaRPr lang="zh-CN" altLang="en-US" dirty="0"/>
          </a:p>
        </p:txBody>
      </p:sp>
      <p:sp>
        <p:nvSpPr>
          <p:cNvPr id="3" name="Content Placeholder 2"/>
          <p:cNvSpPr>
            <a:spLocks noGrp="1"/>
          </p:cNvSpPr>
          <p:nvPr>
            <p:ph idx="1"/>
          </p:nvPr>
        </p:nvSpPr>
        <p:spPr/>
        <p:txBody>
          <a:bodyPr/>
          <a:lstStyle/>
          <a:p>
            <a:r>
              <a:rPr lang="en-US" altLang="zh-CN" dirty="0"/>
              <a:t>Would you like to explore the Spatial Modulation technology as one of the feature to improve the SU-MIMO performance in the UHR?</a:t>
            </a:r>
          </a:p>
          <a:p>
            <a:endParaRPr lang="en-US" altLang="zh-CN" dirty="0"/>
          </a:p>
          <a:p>
            <a:pPr lvl="1"/>
            <a:r>
              <a:rPr lang="en-US" altLang="zh-CN" dirty="0"/>
              <a:t>Yes</a:t>
            </a:r>
          </a:p>
          <a:p>
            <a:pPr lvl="1"/>
            <a:r>
              <a:rPr lang="en-US" altLang="zh-CN" dirty="0"/>
              <a:t>No</a:t>
            </a:r>
          </a:p>
          <a:p>
            <a:pPr lvl="1"/>
            <a:r>
              <a:rPr lang="en-US" altLang="zh-CN" dirty="0"/>
              <a:t>Abs</a:t>
            </a:r>
            <a:endParaRPr lang="zh-CN" altLang="en-US" dirty="0"/>
          </a:p>
        </p:txBody>
      </p:sp>
      <p:sp>
        <p:nvSpPr>
          <p:cNvPr id="4" name="Slide Number Placeholder 3"/>
          <p:cNvSpPr>
            <a:spLocks noGrp="1"/>
          </p:cNvSpPr>
          <p:nvPr>
            <p:ph type="sldNum" sz="quarter" idx="12"/>
          </p:nvPr>
        </p:nvSpPr>
        <p:spPr/>
        <p:txBody>
          <a:bodyPr/>
          <a:lstStyle/>
          <a:p>
            <a:r>
              <a:rPr lang="en-US" altLang="ko-KR"/>
              <a:t>Slide </a:t>
            </a:r>
            <a:fld id="{E792CD62-9AAA-4B66-A216-7F1F565D5B47}" type="slidenum">
              <a:rPr lang="en-US" altLang="ko-KR" smtClean="0"/>
              <a:pPr/>
              <a:t>24</a:t>
            </a:fld>
            <a:endParaRPr lang="en-US" altLang="ko-KR"/>
          </a:p>
        </p:txBody>
      </p:sp>
      <p:sp>
        <p:nvSpPr>
          <p:cNvPr id="5" name="Date Placeholder 4"/>
          <p:cNvSpPr>
            <a:spLocks noGrp="1"/>
          </p:cNvSpPr>
          <p:nvPr>
            <p:ph type="dt" sz="half" idx="10"/>
          </p:nvPr>
        </p:nvSpPr>
        <p:spPr/>
        <p:txBody>
          <a:bodyPr/>
          <a:lstStyle/>
          <a:p>
            <a:pPr>
              <a:defRPr/>
            </a:pPr>
            <a:r>
              <a:rPr lang="en-US" altLang="zh-CN"/>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a:t>Junghoon Suh, et. al, Huawei</a:t>
            </a:r>
            <a:endParaRPr lang="en-US" altLang="ko-KR" dirty="0"/>
          </a:p>
        </p:txBody>
      </p:sp>
    </p:spTree>
    <p:extLst>
      <p:ext uri="{BB962C8B-B14F-4D97-AF65-F5344CB8AC3E}">
        <p14:creationId xmlns:p14="http://schemas.microsoft.com/office/powerpoint/2010/main" val="248498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ltLang="ko-KR"/>
              <a:t>Slide </a:t>
            </a:r>
            <a:fld id="{E792CD62-9AAA-4B66-A216-7F1F565D5B47}" type="slidenum">
              <a:rPr lang="en-US" altLang="ko-KR" smtClean="0"/>
              <a:pPr/>
              <a:t>3</a:t>
            </a:fld>
            <a:endParaRPr lang="en-US" altLang="ko-KR"/>
          </a:p>
        </p:txBody>
      </p:sp>
      <p:grpSp>
        <p:nvGrpSpPr>
          <p:cNvPr id="5" name="Group 4"/>
          <p:cNvGrpSpPr/>
          <p:nvPr/>
        </p:nvGrpSpPr>
        <p:grpSpPr>
          <a:xfrm>
            <a:off x="182380" y="1842540"/>
            <a:ext cx="8763000" cy="3352800"/>
            <a:chOff x="533400" y="3584489"/>
            <a:chExt cx="8153400" cy="2806786"/>
          </a:xfrm>
        </p:grpSpPr>
        <p:grpSp>
          <p:nvGrpSpPr>
            <p:cNvPr id="6" name="Group 5"/>
            <p:cNvGrpSpPr/>
            <p:nvPr/>
          </p:nvGrpSpPr>
          <p:grpSpPr>
            <a:xfrm>
              <a:off x="533400" y="3657600"/>
              <a:ext cx="8153400" cy="2733675"/>
              <a:chOff x="533400" y="2062162"/>
              <a:chExt cx="8153400" cy="2733675"/>
            </a:xfrm>
          </p:grpSpPr>
          <p:pic>
            <p:nvPicPr>
              <p:cNvPr id="10" name="Picture 9"/>
              <p:cNvPicPr>
                <a:picLocks noChangeAspect="1"/>
              </p:cNvPicPr>
              <p:nvPr/>
            </p:nvPicPr>
            <p:blipFill>
              <a:blip r:embed="rId2"/>
              <a:stretch>
                <a:fillRect/>
              </a:stretch>
            </p:blipFill>
            <p:spPr>
              <a:xfrm>
                <a:off x="2362200" y="2062162"/>
                <a:ext cx="6324600" cy="2733675"/>
              </a:xfrm>
              <a:prstGeom prst="rect">
                <a:avLst/>
              </a:prstGeom>
            </p:spPr>
          </p:pic>
          <p:sp>
            <p:nvSpPr>
              <p:cNvPr id="11" name="Rectangle 10"/>
              <p:cNvSpPr/>
              <p:nvPr/>
            </p:nvSpPr>
            <p:spPr bwMode="auto">
              <a:xfrm>
                <a:off x="800100" y="2350295"/>
                <a:ext cx="304800" cy="12192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
            <p:nvSpPr>
              <p:cNvPr id="12" name="TextBox 11"/>
              <p:cNvSpPr txBox="1"/>
              <p:nvPr/>
            </p:nvSpPr>
            <p:spPr>
              <a:xfrm rot="16200000">
                <a:off x="556673" y="2821395"/>
                <a:ext cx="819455" cy="276999"/>
              </a:xfrm>
              <a:prstGeom prst="rect">
                <a:avLst/>
              </a:prstGeom>
              <a:noFill/>
            </p:spPr>
            <p:txBody>
              <a:bodyPr wrap="none" rtlCol="0">
                <a:spAutoFit/>
              </a:bodyPr>
              <a:lstStyle/>
              <a:p>
                <a:r>
                  <a:rPr lang="en-CA" altLang="zh-CN" dirty="0"/>
                  <a:t>Scrambler</a:t>
                </a:r>
                <a:endParaRPr lang="zh-CN" altLang="en-US" dirty="0"/>
              </a:p>
            </p:txBody>
          </p:sp>
          <p:sp>
            <p:nvSpPr>
              <p:cNvPr id="13" name="Rectangle 12"/>
              <p:cNvSpPr/>
              <p:nvPr/>
            </p:nvSpPr>
            <p:spPr bwMode="auto">
              <a:xfrm>
                <a:off x="1371600" y="2362200"/>
                <a:ext cx="304800" cy="119538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
            <p:nvSpPr>
              <p:cNvPr id="14" name="TextBox 13"/>
              <p:cNvSpPr txBox="1"/>
              <p:nvPr/>
            </p:nvSpPr>
            <p:spPr>
              <a:xfrm rot="16200000">
                <a:off x="1114468" y="2821394"/>
                <a:ext cx="797013" cy="276999"/>
              </a:xfrm>
              <a:prstGeom prst="rect">
                <a:avLst/>
              </a:prstGeom>
              <a:noFill/>
            </p:spPr>
            <p:txBody>
              <a:bodyPr wrap="none" rtlCol="0">
                <a:spAutoFit/>
              </a:bodyPr>
              <a:lstStyle/>
              <a:p>
                <a:r>
                  <a:rPr lang="en-CA" altLang="zh-CN" dirty="0"/>
                  <a:t>Bit Parser</a:t>
                </a:r>
                <a:endParaRPr lang="zh-CN" altLang="en-US" dirty="0"/>
              </a:p>
            </p:txBody>
          </p:sp>
          <p:cxnSp>
            <p:nvCxnSpPr>
              <p:cNvPr id="15" name="Straight Arrow Connector 14"/>
              <p:cNvCxnSpPr>
                <a:endCxn id="11" idx="1"/>
              </p:cNvCxnSpPr>
              <p:nvPr/>
            </p:nvCxnSpPr>
            <p:spPr bwMode="auto">
              <a:xfrm>
                <a:off x="533400" y="2959895"/>
                <a:ext cx="2667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6" name="Straight Arrow Connector 15"/>
              <p:cNvCxnSpPr>
                <a:stCxn id="11" idx="3"/>
                <a:endCxn id="13" idx="1"/>
              </p:cNvCxnSpPr>
              <p:nvPr/>
            </p:nvCxnSpPr>
            <p:spPr bwMode="auto">
              <a:xfrm flipV="1">
                <a:off x="1104900" y="2959894"/>
                <a:ext cx="266700" cy="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7" name="Straight Arrow Connector 16"/>
              <p:cNvCxnSpPr/>
              <p:nvPr/>
            </p:nvCxnSpPr>
            <p:spPr bwMode="auto">
              <a:xfrm>
                <a:off x="1676400" y="2561387"/>
                <a:ext cx="4572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Connector 17"/>
              <p:cNvCxnSpPr/>
              <p:nvPr/>
            </p:nvCxnSpPr>
            <p:spPr bwMode="auto">
              <a:xfrm>
                <a:off x="1676400" y="3369622"/>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a:off x="1905000" y="3369622"/>
                <a:ext cx="0" cy="1126178"/>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0" name="Rectangle 19"/>
              <p:cNvSpPr/>
              <p:nvPr/>
            </p:nvSpPr>
            <p:spPr bwMode="auto">
              <a:xfrm>
                <a:off x="2107722" y="2370826"/>
                <a:ext cx="304800" cy="1143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
            <p:nvSpPr>
              <p:cNvPr id="21" name="TextBox 20"/>
              <p:cNvSpPr txBox="1"/>
              <p:nvPr/>
            </p:nvSpPr>
            <p:spPr>
              <a:xfrm rot="16200000">
                <a:off x="1696053" y="2770039"/>
                <a:ext cx="1092678" cy="276999"/>
              </a:xfrm>
              <a:prstGeom prst="rect">
                <a:avLst/>
              </a:prstGeom>
              <a:noFill/>
            </p:spPr>
            <p:txBody>
              <a:bodyPr wrap="square" rtlCol="0">
                <a:spAutoFit/>
              </a:bodyPr>
              <a:lstStyle/>
              <a:p>
                <a:r>
                  <a:rPr lang="en-CA" altLang="zh-CN" dirty="0"/>
                  <a:t>FEC Encoder</a:t>
                </a:r>
                <a:endParaRPr lang="zh-CN" altLang="en-US" dirty="0"/>
              </a:p>
            </p:txBody>
          </p:sp>
          <p:cxnSp>
            <p:nvCxnSpPr>
              <p:cNvPr id="22" name="Straight Arrow Connector 21"/>
              <p:cNvCxnSpPr/>
              <p:nvPr/>
            </p:nvCxnSpPr>
            <p:spPr bwMode="auto">
              <a:xfrm>
                <a:off x="1905000" y="4495800"/>
                <a:ext cx="20574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sp>
          <p:nvSpPr>
            <p:cNvPr id="7" name="Rectangle 6"/>
            <p:cNvSpPr/>
            <p:nvPr/>
          </p:nvSpPr>
          <p:spPr bwMode="auto">
            <a:xfrm>
              <a:off x="1311640" y="3915753"/>
              <a:ext cx="427492" cy="1312067"/>
            </a:xfrm>
            <a:prstGeom prst="rect">
              <a:avLst/>
            </a:prstGeom>
            <a:noFill/>
            <a:ln w="12700" cap="flat" cmpd="sng" algn="ctr">
              <a:solidFill>
                <a:srgbClr val="99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
          <p:nvSpPr>
            <p:cNvPr id="8" name="Rectangle 7"/>
            <p:cNvSpPr/>
            <p:nvPr/>
          </p:nvSpPr>
          <p:spPr bwMode="auto">
            <a:xfrm>
              <a:off x="3810000" y="5867400"/>
              <a:ext cx="1981200" cy="523875"/>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
          <p:nvSpPr>
            <p:cNvPr id="9" name="Rectangle 8"/>
            <p:cNvSpPr/>
            <p:nvPr/>
          </p:nvSpPr>
          <p:spPr bwMode="auto">
            <a:xfrm>
              <a:off x="5943600" y="3584489"/>
              <a:ext cx="457200" cy="225293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grpSp>
      <p:sp>
        <p:nvSpPr>
          <p:cNvPr id="23" name="Title 1"/>
          <p:cNvSpPr>
            <a:spLocks noGrp="1"/>
          </p:cNvSpPr>
          <p:nvPr>
            <p:ph type="title"/>
          </p:nvPr>
        </p:nvSpPr>
        <p:spPr>
          <a:xfrm>
            <a:off x="685800" y="609600"/>
            <a:ext cx="7772400" cy="533400"/>
          </a:xfrm>
        </p:spPr>
        <p:txBody>
          <a:bodyPr/>
          <a:lstStyle/>
          <a:p>
            <a:r>
              <a:rPr lang="en-CA" altLang="zh-CN" dirty="0"/>
              <a:t>How to implement the SM on the TX side</a:t>
            </a:r>
            <a:endParaRPr lang="zh-CN" altLang="en-US" dirty="0"/>
          </a:p>
        </p:txBody>
      </p:sp>
      <p:sp>
        <p:nvSpPr>
          <p:cNvPr id="2" name="Date Placeholder 1"/>
          <p:cNvSpPr>
            <a:spLocks noGrp="1"/>
          </p:cNvSpPr>
          <p:nvPr>
            <p:ph type="dt" sz="half" idx="10"/>
          </p:nvPr>
        </p:nvSpPr>
        <p:spPr/>
        <p:txBody>
          <a:bodyPr/>
          <a:lstStyle/>
          <a:p>
            <a:pPr>
              <a:defRPr/>
            </a:pPr>
            <a:r>
              <a:rPr lang="en-US" altLang="zh-CN"/>
              <a:t>Nov 2023</a:t>
            </a:r>
            <a:endParaRPr lang="en-US" altLang="ko-KR" dirty="0"/>
          </a:p>
        </p:txBody>
      </p:sp>
      <p:sp>
        <p:nvSpPr>
          <p:cNvPr id="3" name="Footer Placeholder 2"/>
          <p:cNvSpPr>
            <a:spLocks noGrp="1"/>
          </p:cNvSpPr>
          <p:nvPr>
            <p:ph type="ftr" sz="quarter" idx="11"/>
          </p:nvPr>
        </p:nvSpPr>
        <p:spPr/>
        <p:txBody>
          <a:bodyPr/>
          <a:lstStyle/>
          <a:p>
            <a:pPr>
              <a:defRPr/>
            </a:pPr>
            <a:r>
              <a:rPr lang="en-US" altLang="ko-KR"/>
              <a:t>Junghoon Suh, et. al, Huawei</a:t>
            </a:r>
            <a:endParaRPr lang="en-US" altLang="ko-KR" dirty="0"/>
          </a:p>
        </p:txBody>
      </p:sp>
      <p:sp>
        <p:nvSpPr>
          <p:cNvPr id="24" name="TextBox 23"/>
          <p:cNvSpPr txBox="1"/>
          <p:nvPr/>
        </p:nvSpPr>
        <p:spPr>
          <a:xfrm>
            <a:off x="964371" y="5642629"/>
            <a:ext cx="6710491" cy="523220"/>
          </a:xfrm>
          <a:prstGeom prst="rect">
            <a:avLst/>
          </a:prstGeom>
          <a:noFill/>
        </p:spPr>
        <p:txBody>
          <a:bodyPr wrap="none" rtlCol="0">
            <a:spAutoFit/>
          </a:bodyPr>
          <a:lstStyle/>
          <a:p>
            <a:pPr marL="171450" indent="-171450">
              <a:buFont typeface="Arial" panose="020B0604020202020204" pitchFamily="34" charset="0"/>
              <a:buChar char="•"/>
            </a:pPr>
            <a:r>
              <a:rPr lang="en-US" altLang="zh-CN" sz="1400" dirty="0"/>
              <a:t>The SS stands for the Spatial Stream and the SAS stands for the Spatial-Antenna Stream</a:t>
            </a:r>
          </a:p>
          <a:p>
            <a:pPr marL="171450" indent="-171450">
              <a:buFont typeface="Arial" panose="020B0604020202020204" pitchFamily="34" charset="0"/>
              <a:buChar char="•"/>
            </a:pPr>
            <a:r>
              <a:rPr lang="en-US" altLang="zh-CN" sz="1400" dirty="0"/>
              <a:t>The number of SAS is aligned with the number of TX RF chains</a:t>
            </a:r>
            <a:endParaRPr lang="zh-CN" altLang="en-US" sz="1400" dirty="0"/>
          </a:p>
        </p:txBody>
      </p:sp>
    </p:spTree>
    <p:extLst>
      <p:ext uri="{BB962C8B-B14F-4D97-AF65-F5344CB8AC3E}">
        <p14:creationId xmlns:p14="http://schemas.microsoft.com/office/powerpoint/2010/main" val="331948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09600"/>
          </a:xfrm>
        </p:spPr>
        <p:txBody>
          <a:bodyPr/>
          <a:lstStyle/>
          <a:p>
            <a:r>
              <a:rPr lang="en-CA" altLang="zh-CN" sz="2000" dirty="0">
                <a:solidFill>
                  <a:srgbClr val="0000FF"/>
                </a:solidFill>
              </a:rPr>
              <a:t>Spatial Modulation Implementation Example:</a:t>
            </a:r>
            <a:br>
              <a:rPr lang="en-CA" altLang="zh-CN" sz="2000" dirty="0">
                <a:solidFill>
                  <a:srgbClr val="0000FF"/>
                </a:solidFill>
              </a:rPr>
            </a:br>
            <a:r>
              <a:rPr lang="en-US" altLang="zh-CN" sz="1600" b="0" dirty="0">
                <a:solidFill>
                  <a:srgbClr val="0000FF"/>
                </a:solidFill>
              </a:rPr>
              <a:t>4 TX (= 4 TX RF chains), 2 RX antennas with Rank 2 (= </a:t>
            </a:r>
            <a:r>
              <a:rPr lang="en-US" altLang="zh-CN" sz="1600" b="0" dirty="0" err="1">
                <a:solidFill>
                  <a:srgbClr val="0000FF"/>
                </a:solidFill>
              </a:rPr>
              <a:t>Nss</a:t>
            </a:r>
            <a:r>
              <a:rPr lang="en-US" altLang="zh-CN" sz="1600" b="0" dirty="0">
                <a:solidFill>
                  <a:srgbClr val="0000FF"/>
                </a:solidFill>
              </a:rPr>
              <a:t> 2) transmission</a:t>
            </a:r>
            <a:endParaRPr lang="zh-CN" altLang="en-US" sz="1600" b="0" dirty="0">
              <a:solidFill>
                <a:srgbClr val="0000FF"/>
              </a:solidFill>
            </a:endParaRPr>
          </a:p>
        </p:txBody>
      </p:sp>
      <p:sp>
        <p:nvSpPr>
          <p:cNvPr id="3" name="Content Placeholder 2"/>
          <p:cNvSpPr>
            <a:spLocks noGrp="1"/>
          </p:cNvSpPr>
          <p:nvPr>
            <p:ph idx="1"/>
          </p:nvPr>
        </p:nvSpPr>
        <p:spPr>
          <a:xfrm>
            <a:off x="27719" y="1098367"/>
            <a:ext cx="9099029" cy="5302433"/>
          </a:xfrm>
        </p:spPr>
        <p:txBody>
          <a:bodyPr/>
          <a:lstStyle/>
          <a:p>
            <a:r>
              <a:rPr lang="en-US" altLang="zh-CN" sz="1800" b="0" dirty="0"/>
              <a:t>Rather than applying a 4X2 Q-matrix to map 2 Spatial-Streams to 4 TX antennas, 2 TX antennas are </a:t>
            </a:r>
            <a:r>
              <a:rPr lang="en-US" altLang="zh-CN" sz="1800" b="0" strike="sngStrike" dirty="0"/>
              <a:t>randomly</a:t>
            </a:r>
            <a:r>
              <a:rPr lang="en-US" altLang="zh-CN" sz="1800" b="0" dirty="0"/>
              <a:t> selected out of 4 TX antennas based on the Antenna Selection bits. The following Table shows an example.</a:t>
            </a:r>
          </a:p>
          <a:p>
            <a:endParaRPr lang="en-US" altLang="zh-CN" sz="2000" b="0" dirty="0"/>
          </a:p>
          <a:p>
            <a:endParaRPr lang="en-US" altLang="zh-CN" sz="2000" b="0" dirty="0"/>
          </a:p>
          <a:p>
            <a:endParaRPr lang="en-US" altLang="zh-CN" sz="2000" b="0" dirty="0"/>
          </a:p>
          <a:p>
            <a:endParaRPr lang="en-US" altLang="zh-CN" sz="2000" b="0" dirty="0"/>
          </a:p>
          <a:p>
            <a:endParaRPr lang="en-US" altLang="zh-CN" sz="2000" b="0" dirty="0"/>
          </a:p>
          <a:p>
            <a:pPr marL="0" indent="0">
              <a:buNone/>
            </a:pPr>
            <a:endParaRPr lang="en-US" altLang="zh-CN" sz="1800" b="0" dirty="0"/>
          </a:p>
          <a:p>
            <a:r>
              <a:rPr lang="en-US" altLang="zh-CN" sz="1600" b="0" dirty="0"/>
              <a:t>Since the </a:t>
            </a:r>
            <a:r>
              <a:rPr lang="en-US" altLang="zh-CN" sz="1600" b="0" dirty="0" err="1"/>
              <a:t>Nss</a:t>
            </a:r>
            <a:r>
              <a:rPr lang="en-US" altLang="zh-CN" sz="1600" b="0" dirty="0"/>
              <a:t> is 2 in this case, let’s denote two stream data as s0 and s1 at each subcarrier</a:t>
            </a:r>
          </a:p>
          <a:p>
            <a:pPr lvl="1"/>
            <a:r>
              <a:rPr lang="en-US" altLang="zh-CN" sz="1600" b="0" dirty="0"/>
              <a:t>s0 or s1 is a QAM symbol according to the MCS of data </a:t>
            </a:r>
          </a:p>
          <a:p>
            <a:r>
              <a:rPr lang="en-US" altLang="zh-CN" sz="1600" b="0" dirty="0"/>
              <a:t>If the selected TX are TX0 and TX1, then, the s0 is transmitted from TX0 and s1 is transmitted from TX1, while TX2 and TX3 transmit the Null data with no energy </a:t>
            </a:r>
          </a:p>
          <a:p>
            <a:r>
              <a:rPr lang="en-US" altLang="zh-CN" sz="1600" b="0" dirty="0"/>
              <a:t>If the selected TX are TX0 and TX3, then, the s0 is transmitted from TX0 and s1 is transmitted from TX3, while TX1 and TX2 transmit the Null data with no energy</a:t>
            </a:r>
          </a:p>
          <a:p>
            <a:r>
              <a:rPr lang="en-US" altLang="zh-CN" sz="1600" b="0" dirty="0"/>
              <a:t>The Antenna Selection bits are not encoded or interleaved, so this information effectively corresponds to the MCS 3 transmission of the data information in terms of the total information bits</a:t>
            </a:r>
            <a:endParaRPr lang="zh-CN" altLang="en-US" dirty="0"/>
          </a:p>
        </p:txBody>
      </p:sp>
      <p:sp>
        <p:nvSpPr>
          <p:cNvPr id="4" name="Slide Number Placeholder 3"/>
          <p:cNvSpPr>
            <a:spLocks noGrp="1"/>
          </p:cNvSpPr>
          <p:nvPr>
            <p:ph type="sldNum" sz="quarter" idx="12"/>
          </p:nvPr>
        </p:nvSpPr>
        <p:spPr/>
        <p:txBody>
          <a:bodyPr/>
          <a:lstStyle/>
          <a:p>
            <a:r>
              <a:rPr lang="en-US" altLang="ko-KR"/>
              <a:t>Slide </a:t>
            </a:r>
            <a:fld id="{E792CD62-9AAA-4B66-A216-7F1F565D5B47}" type="slidenum">
              <a:rPr lang="en-US" altLang="ko-KR" smtClean="0"/>
              <a:pPr/>
              <a:t>4</a:t>
            </a:fld>
            <a:endParaRPr lang="en-US" altLang="ko-KR"/>
          </a:p>
        </p:txBody>
      </p:sp>
      <p:graphicFrame>
        <p:nvGraphicFramePr>
          <p:cNvPr id="5" name="Table 4"/>
          <p:cNvGraphicFramePr>
            <a:graphicFrameLocks noGrp="1"/>
          </p:cNvGraphicFramePr>
          <p:nvPr>
            <p:extLst>
              <p:ext uri="{D42A27DB-BD31-4B8C-83A1-F6EECF244321}">
                <p14:modId xmlns:p14="http://schemas.microsoft.com/office/powerpoint/2010/main" val="184605156"/>
              </p:ext>
            </p:extLst>
          </p:nvPr>
        </p:nvGraphicFramePr>
        <p:xfrm>
          <a:off x="2819400" y="1974008"/>
          <a:ext cx="6096000" cy="22199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294640">
                <a:tc gridSpan="2">
                  <a:txBody>
                    <a:bodyPr/>
                    <a:lstStyle/>
                    <a:p>
                      <a:pPr algn="ctr"/>
                      <a:r>
                        <a:rPr lang="en-CA" altLang="zh-CN" dirty="0"/>
                        <a:t>AS Bits</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zh-CN" altLang="en-US" dirty="0"/>
                    </a:p>
                  </a:txBody>
                  <a:tcPr/>
                </a:tc>
                <a:tc gridSpan="2">
                  <a:txBody>
                    <a:bodyPr/>
                    <a:lstStyle/>
                    <a:p>
                      <a:pPr algn="ctr"/>
                      <a:r>
                        <a:rPr lang="en-CA" altLang="zh-CN" dirty="0"/>
                        <a:t>Selected TX Antennas Pair</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zh-CN" altLang="en-US" dirty="0"/>
                    </a:p>
                  </a:txBody>
                  <a:tcPr/>
                </a:tc>
                <a:extLst>
                  <a:ext uri="{0D108BD9-81ED-4DB2-BD59-A6C34878D82A}">
                    <a16:rowId xmlns:a16="http://schemas.microsoft.com/office/drawing/2014/main" val="10000"/>
                  </a:ext>
                </a:extLst>
              </a:tr>
              <a:tr h="370840">
                <a:tc>
                  <a:txBody>
                    <a:bodyPr/>
                    <a:lstStyle/>
                    <a:p>
                      <a:pPr algn="ctr"/>
                      <a:r>
                        <a:rPr lang="en-CA" altLang="zh-CN" dirty="0"/>
                        <a:t>b0</a:t>
                      </a:r>
                      <a:endParaRPr lang="zh-CN" alt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altLang="zh-CN" dirty="0"/>
                        <a:t>b1</a:t>
                      </a:r>
                      <a:endParaRPr lang="zh-CN"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altLang="zh-CN" dirty="0"/>
                        <a:t>1</a:t>
                      </a:r>
                      <a:r>
                        <a:rPr lang="en-CA" altLang="zh-CN" baseline="30000" dirty="0"/>
                        <a:t>st</a:t>
                      </a:r>
                      <a:r>
                        <a:rPr lang="en-CA" altLang="zh-CN" dirty="0"/>
                        <a:t> TX</a:t>
                      </a:r>
                      <a:endParaRPr lang="zh-CN" alt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altLang="zh-CN" dirty="0"/>
                        <a:t>2</a:t>
                      </a:r>
                      <a:r>
                        <a:rPr lang="en-CA" altLang="zh-CN" baseline="30000" dirty="0"/>
                        <a:t>nd</a:t>
                      </a:r>
                      <a:r>
                        <a:rPr lang="en-CA" altLang="zh-CN" dirty="0"/>
                        <a:t> TX</a:t>
                      </a:r>
                      <a:endParaRPr lang="zh-CN"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CA" altLang="zh-CN" dirty="0"/>
                        <a:t>0</a:t>
                      </a:r>
                      <a:endParaRPr lang="zh-CN"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altLang="zh-CN" dirty="0"/>
                        <a:t>0</a:t>
                      </a:r>
                      <a:endParaRPr lang="zh-CN"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altLang="zh-CN" dirty="0"/>
                        <a:t>TX0</a:t>
                      </a:r>
                      <a:endParaRPr lang="zh-CN"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altLang="zh-CN" dirty="0"/>
                        <a:t>TX1</a:t>
                      </a:r>
                      <a:endParaRPr lang="zh-CN"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ctr"/>
                      <a:r>
                        <a:rPr lang="en-CA" altLang="zh-CN" dirty="0"/>
                        <a:t>0</a:t>
                      </a:r>
                      <a:endParaRPr lang="zh-CN" altLang="en-US" dirty="0"/>
                    </a:p>
                  </a:txBody>
                  <a:tcPr>
                    <a:lnL w="12700" cap="flat" cmpd="sng" algn="ctr">
                      <a:solidFill>
                        <a:schemeClr val="tx1"/>
                      </a:solidFill>
                      <a:prstDash val="solid"/>
                      <a:round/>
                      <a:headEnd type="none" w="med" len="med"/>
                      <a:tailEnd type="none" w="med" len="med"/>
                    </a:lnL>
                  </a:tcPr>
                </a:tc>
                <a:tc>
                  <a:txBody>
                    <a:bodyPr/>
                    <a:lstStyle/>
                    <a:p>
                      <a:pPr algn="ctr"/>
                      <a:r>
                        <a:rPr lang="en-CA" altLang="zh-CN" dirty="0"/>
                        <a:t>1</a:t>
                      </a:r>
                      <a:endParaRPr lang="zh-CN" altLang="en-US" dirty="0"/>
                    </a:p>
                  </a:txBody>
                  <a:tcPr>
                    <a:lnR w="12700" cap="flat" cmpd="sng" algn="ctr">
                      <a:solidFill>
                        <a:schemeClr val="tx1"/>
                      </a:solidFill>
                      <a:prstDash val="solid"/>
                      <a:round/>
                      <a:headEnd type="none" w="med" len="med"/>
                      <a:tailEnd type="none" w="med" len="med"/>
                    </a:lnR>
                  </a:tcPr>
                </a:tc>
                <a:tc>
                  <a:txBody>
                    <a:bodyPr/>
                    <a:lstStyle/>
                    <a:p>
                      <a:pPr algn="ctr"/>
                      <a:r>
                        <a:rPr lang="en-CA" altLang="zh-CN" dirty="0"/>
                        <a:t>TX2</a:t>
                      </a:r>
                      <a:endParaRPr lang="zh-CN" altLang="en-US" dirty="0"/>
                    </a:p>
                  </a:txBody>
                  <a:tcPr>
                    <a:lnL w="12700" cap="flat" cmpd="sng" algn="ctr">
                      <a:solidFill>
                        <a:schemeClr val="tx1"/>
                      </a:solidFill>
                      <a:prstDash val="solid"/>
                      <a:round/>
                      <a:headEnd type="none" w="med" len="med"/>
                      <a:tailEnd type="none" w="med" len="med"/>
                    </a:lnL>
                  </a:tcPr>
                </a:tc>
                <a:tc>
                  <a:txBody>
                    <a:bodyPr/>
                    <a:lstStyle/>
                    <a:p>
                      <a:pPr algn="ctr"/>
                      <a:r>
                        <a:rPr lang="en-CA" altLang="zh-CN" dirty="0"/>
                        <a:t>TX3</a:t>
                      </a:r>
                      <a:endParaRPr lang="zh-CN" alt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lang="en-CA" altLang="zh-CN" dirty="0"/>
                        <a:t>1</a:t>
                      </a:r>
                      <a:endParaRPr lang="zh-CN" altLang="en-US" dirty="0"/>
                    </a:p>
                  </a:txBody>
                  <a:tcPr>
                    <a:lnL w="12700" cap="flat" cmpd="sng" algn="ctr">
                      <a:solidFill>
                        <a:schemeClr val="tx1"/>
                      </a:solidFill>
                      <a:prstDash val="solid"/>
                      <a:round/>
                      <a:headEnd type="none" w="med" len="med"/>
                      <a:tailEnd type="none" w="med" len="med"/>
                    </a:lnL>
                  </a:tcPr>
                </a:tc>
                <a:tc>
                  <a:txBody>
                    <a:bodyPr/>
                    <a:lstStyle/>
                    <a:p>
                      <a:pPr algn="ctr"/>
                      <a:r>
                        <a:rPr lang="en-CA" altLang="zh-CN" dirty="0"/>
                        <a:t>0</a:t>
                      </a:r>
                      <a:endParaRPr lang="zh-CN" altLang="en-US" dirty="0"/>
                    </a:p>
                  </a:txBody>
                  <a:tcPr>
                    <a:lnR w="12700" cap="flat" cmpd="sng" algn="ctr">
                      <a:solidFill>
                        <a:schemeClr val="tx1"/>
                      </a:solidFill>
                      <a:prstDash val="solid"/>
                      <a:round/>
                      <a:headEnd type="none" w="med" len="med"/>
                      <a:tailEnd type="none" w="med" len="med"/>
                    </a:lnR>
                  </a:tcPr>
                </a:tc>
                <a:tc>
                  <a:txBody>
                    <a:bodyPr/>
                    <a:lstStyle/>
                    <a:p>
                      <a:pPr algn="ctr"/>
                      <a:r>
                        <a:rPr lang="en-CA" altLang="zh-CN" dirty="0"/>
                        <a:t>TX0</a:t>
                      </a:r>
                      <a:endParaRPr lang="zh-CN" altLang="en-US" dirty="0"/>
                    </a:p>
                  </a:txBody>
                  <a:tcPr>
                    <a:lnL w="12700" cap="flat" cmpd="sng" algn="ctr">
                      <a:solidFill>
                        <a:schemeClr val="tx1"/>
                      </a:solidFill>
                      <a:prstDash val="solid"/>
                      <a:round/>
                      <a:headEnd type="none" w="med" len="med"/>
                      <a:tailEnd type="none" w="med" len="med"/>
                    </a:lnL>
                  </a:tcPr>
                </a:tc>
                <a:tc>
                  <a:txBody>
                    <a:bodyPr/>
                    <a:lstStyle/>
                    <a:p>
                      <a:pPr algn="ctr"/>
                      <a:r>
                        <a:rPr lang="en-CA" altLang="zh-CN" dirty="0"/>
                        <a:t>TX3</a:t>
                      </a:r>
                      <a:endParaRPr lang="zh-CN" alt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algn="ctr"/>
                      <a:r>
                        <a:rPr lang="en-CA" altLang="zh-CN" dirty="0"/>
                        <a:t>1</a:t>
                      </a:r>
                      <a:endParaRPr lang="zh-CN" alt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altLang="zh-CN" dirty="0"/>
                        <a:t>1</a:t>
                      </a:r>
                      <a:endParaRPr lang="zh-CN"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altLang="zh-CN" dirty="0"/>
                        <a:t>TX1</a:t>
                      </a:r>
                      <a:endParaRPr lang="zh-CN" alt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altLang="zh-CN" dirty="0"/>
                        <a:t>TX2</a:t>
                      </a:r>
                      <a:endParaRPr lang="zh-CN"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TextBox 5"/>
          <p:cNvSpPr txBox="1"/>
          <p:nvPr/>
        </p:nvSpPr>
        <p:spPr>
          <a:xfrm>
            <a:off x="44971" y="2604540"/>
            <a:ext cx="2743200" cy="954107"/>
          </a:xfrm>
          <a:prstGeom prst="rect">
            <a:avLst/>
          </a:prstGeom>
          <a:noFill/>
        </p:spPr>
        <p:txBody>
          <a:bodyPr wrap="square" rtlCol="0">
            <a:spAutoFit/>
          </a:bodyPr>
          <a:lstStyle/>
          <a:p>
            <a:r>
              <a:rPr lang="en-US" altLang="zh-CN" sz="1400" dirty="0"/>
              <a:t>Table 1. Two Antennas Selection (AS) bits for the selection of the 2 TX Antennas out of 4 Available TX</a:t>
            </a:r>
          </a:p>
          <a:p>
            <a:endParaRPr lang="zh-CN" altLang="en-US" sz="1400" dirty="0"/>
          </a:p>
        </p:txBody>
      </p:sp>
      <p:sp>
        <p:nvSpPr>
          <p:cNvPr id="7" name="Date Placeholder 6"/>
          <p:cNvSpPr>
            <a:spLocks noGrp="1"/>
          </p:cNvSpPr>
          <p:nvPr>
            <p:ph type="dt" sz="half" idx="10"/>
          </p:nvPr>
        </p:nvSpPr>
        <p:spPr/>
        <p:txBody>
          <a:bodyPr/>
          <a:lstStyle/>
          <a:p>
            <a:pPr>
              <a:defRPr/>
            </a:pPr>
            <a:r>
              <a:rPr lang="en-US" altLang="zh-CN"/>
              <a:t>Nov 2023</a:t>
            </a:r>
            <a:endParaRPr lang="en-US" altLang="ko-KR" dirty="0"/>
          </a:p>
        </p:txBody>
      </p:sp>
      <p:sp>
        <p:nvSpPr>
          <p:cNvPr id="8" name="Footer Placeholder 7"/>
          <p:cNvSpPr>
            <a:spLocks noGrp="1"/>
          </p:cNvSpPr>
          <p:nvPr>
            <p:ph type="ftr" sz="quarter" idx="11"/>
          </p:nvPr>
        </p:nvSpPr>
        <p:spPr/>
        <p:txBody>
          <a:bodyPr/>
          <a:lstStyle/>
          <a:p>
            <a:pPr>
              <a:defRPr/>
            </a:pPr>
            <a:r>
              <a:rPr lang="en-US" altLang="ko-KR"/>
              <a:t>Junghoon Suh, et. al, Huawei</a:t>
            </a:r>
            <a:endParaRPr lang="en-US" altLang="ko-KR" dirty="0"/>
          </a:p>
        </p:txBody>
      </p:sp>
    </p:spTree>
    <p:extLst>
      <p:ext uri="{BB962C8B-B14F-4D97-AF65-F5344CB8AC3E}">
        <p14:creationId xmlns:p14="http://schemas.microsoft.com/office/powerpoint/2010/main" val="418690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52957"/>
            <a:ext cx="7772400" cy="457200"/>
          </a:xfrm>
        </p:spPr>
        <p:txBody>
          <a:bodyPr/>
          <a:lstStyle/>
          <a:p>
            <a:r>
              <a:rPr lang="en-US" altLang="zh-CN" dirty="0"/>
              <a:t>High-level description of SM operation</a:t>
            </a:r>
            <a:br>
              <a:rPr lang="en-US" altLang="zh-CN" dirty="0"/>
            </a:br>
            <a:r>
              <a:rPr lang="en-US" altLang="zh-CN" sz="1200" dirty="0"/>
              <a:t>: based on the Bit-parsing of coded bits</a:t>
            </a:r>
            <a:endParaRPr lang="zh-CN" altLang="en-US" sz="1200" dirty="0"/>
          </a:p>
        </p:txBody>
      </p:sp>
      <p:sp>
        <p:nvSpPr>
          <p:cNvPr id="3" name="Content Placeholder 2"/>
          <p:cNvSpPr>
            <a:spLocks noGrp="1"/>
          </p:cNvSpPr>
          <p:nvPr>
            <p:ph idx="1"/>
          </p:nvPr>
        </p:nvSpPr>
        <p:spPr>
          <a:xfrm>
            <a:off x="0" y="1295400"/>
            <a:ext cx="9144000" cy="685800"/>
          </a:xfrm>
        </p:spPr>
        <p:txBody>
          <a:bodyPr/>
          <a:lstStyle/>
          <a:p>
            <a:r>
              <a:rPr lang="en-US" altLang="zh-CN" sz="1800" dirty="0"/>
              <a:t>Data stream: MCS 1 (2 coded bits per tone) </a:t>
            </a:r>
          </a:p>
          <a:p>
            <a:r>
              <a:rPr lang="en-US" altLang="zh-CN" sz="1800" dirty="0"/>
              <a:t>AS Stream: Same data rate as MCS 3 (2 information (used for the AS) bits per tone)</a:t>
            </a:r>
            <a:endParaRPr lang="zh-CN" altLang="en-US" sz="1800" dirty="0"/>
          </a:p>
        </p:txBody>
      </p:sp>
      <p:sp>
        <p:nvSpPr>
          <p:cNvPr id="4" name="Date Placeholder 3"/>
          <p:cNvSpPr>
            <a:spLocks noGrp="1"/>
          </p:cNvSpPr>
          <p:nvPr>
            <p:ph type="dt" sz="half" idx="10"/>
          </p:nvPr>
        </p:nvSpPr>
        <p:spPr/>
        <p:txBody>
          <a:bodyPr/>
          <a:lstStyle/>
          <a:p>
            <a:pPr>
              <a:defRPr/>
            </a:pPr>
            <a:r>
              <a:rPr lang="en-US" altLang="zh-CN"/>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5</a:t>
            </a:fld>
            <a:endParaRPr lang="en-US" altLang="ko-KR"/>
          </a:p>
        </p:txBody>
      </p:sp>
      <p:grpSp>
        <p:nvGrpSpPr>
          <p:cNvPr id="88" name="Group 87"/>
          <p:cNvGrpSpPr/>
          <p:nvPr/>
        </p:nvGrpSpPr>
        <p:grpSpPr>
          <a:xfrm>
            <a:off x="228600" y="2014610"/>
            <a:ext cx="5707569" cy="3395590"/>
            <a:chOff x="1241077" y="2026253"/>
            <a:chExt cx="5707569" cy="3395590"/>
          </a:xfrm>
        </p:grpSpPr>
        <p:sp>
          <p:nvSpPr>
            <p:cNvPr id="7" name="Rectangle 6"/>
            <p:cNvSpPr/>
            <p:nvPr/>
          </p:nvSpPr>
          <p:spPr bwMode="auto">
            <a:xfrm>
              <a:off x="2514600" y="2971006"/>
              <a:ext cx="228600" cy="533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
          <p:nvSpPr>
            <p:cNvPr id="8" name="Rounded Rectangle 7"/>
            <p:cNvSpPr/>
            <p:nvPr/>
          </p:nvSpPr>
          <p:spPr bwMode="auto">
            <a:xfrm>
              <a:off x="4572000" y="2784896"/>
              <a:ext cx="381000" cy="914400"/>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grpSp>
          <p:nvGrpSpPr>
            <p:cNvPr id="50" name="Group 49"/>
            <p:cNvGrpSpPr/>
            <p:nvPr/>
          </p:nvGrpSpPr>
          <p:grpSpPr>
            <a:xfrm>
              <a:off x="5750149" y="2254441"/>
              <a:ext cx="457200" cy="381000"/>
              <a:chOff x="5680450" y="2240390"/>
              <a:chExt cx="457200" cy="381000"/>
            </a:xfrm>
          </p:grpSpPr>
          <p:sp>
            <p:nvSpPr>
              <p:cNvPr id="9" name="Isosceles Triangle 8"/>
              <p:cNvSpPr/>
              <p:nvPr/>
            </p:nvSpPr>
            <p:spPr bwMode="auto">
              <a:xfrm rot="10800000">
                <a:off x="5909050" y="2240390"/>
                <a:ext cx="228600" cy="2286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cxnSp>
            <p:nvCxnSpPr>
              <p:cNvPr id="11" name="Straight Connector 10"/>
              <p:cNvCxnSpPr>
                <a:stCxn id="9" idx="0"/>
              </p:cNvCxnSpPr>
              <p:nvPr/>
            </p:nvCxnSpPr>
            <p:spPr bwMode="auto">
              <a:xfrm flipH="1">
                <a:off x="5680450" y="2468990"/>
                <a:ext cx="342900" cy="152400"/>
              </a:xfrm>
              <a:prstGeom prst="line">
                <a:avLst/>
              </a:prstGeom>
              <a:solidFill>
                <a:schemeClr val="accent1"/>
              </a:solidFill>
              <a:ln w="12700" cap="flat" cmpd="sng" algn="ctr">
                <a:solidFill>
                  <a:schemeClr val="tx1"/>
                </a:solidFill>
                <a:prstDash val="solid"/>
                <a:round/>
                <a:headEnd type="none" w="sm" len="sm"/>
                <a:tailEnd type="oval" w="sm" len="sm"/>
              </a:ln>
              <a:effectLst/>
            </p:spPr>
          </p:cxnSp>
        </p:grpSp>
        <p:cxnSp>
          <p:nvCxnSpPr>
            <p:cNvPr id="24" name="Straight Connector 23"/>
            <p:cNvCxnSpPr/>
            <p:nvPr/>
          </p:nvCxnSpPr>
          <p:spPr bwMode="auto">
            <a:xfrm flipV="1">
              <a:off x="2743200" y="2939459"/>
              <a:ext cx="1828800" cy="298247"/>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5" name="TextBox 24"/>
            <p:cNvSpPr txBox="1"/>
            <p:nvPr/>
          </p:nvSpPr>
          <p:spPr>
            <a:xfrm>
              <a:off x="4572000" y="3092018"/>
              <a:ext cx="419100" cy="276999"/>
            </a:xfrm>
            <a:prstGeom prst="rect">
              <a:avLst/>
            </a:prstGeom>
            <a:noFill/>
          </p:spPr>
          <p:txBody>
            <a:bodyPr wrap="square" rtlCol="0">
              <a:spAutoFit/>
            </a:bodyPr>
            <a:lstStyle/>
            <a:p>
              <a:r>
                <a:rPr lang="en-US" altLang="zh-CN" dirty="0"/>
                <a:t>AS</a:t>
              </a:r>
              <a:endParaRPr lang="zh-CN" altLang="en-US" dirty="0"/>
            </a:p>
          </p:txBody>
        </p:sp>
        <p:sp>
          <p:nvSpPr>
            <p:cNvPr id="26" name="TextBox 25"/>
            <p:cNvSpPr txBox="1"/>
            <p:nvPr/>
          </p:nvSpPr>
          <p:spPr>
            <a:xfrm rot="16200000">
              <a:off x="2330337" y="3024517"/>
              <a:ext cx="609600" cy="276999"/>
            </a:xfrm>
            <a:prstGeom prst="rect">
              <a:avLst/>
            </a:prstGeom>
            <a:noFill/>
          </p:spPr>
          <p:txBody>
            <a:bodyPr wrap="square" rtlCol="0">
              <a:spAutoFit/>
            </a:bodyPr>
            <a:lstStyle/>
            <a:p>
              <a:r>
                <a:rPr lang="en-US" altLang="zh-CN" dirty="0"/>
                <a:t>FEC</a:t>
              </a:r>
              <a:endParaRPr lang="zh-CN" altLang="en-US" dirty="0"/>
            </a:p>
          </p:txBody>
        </p:sp>
        <p:sp>
          <p:nvSpPr>
            <p:cNvPr id="27" name="TextBox 26"/>
            <p:cNvSpPr txBox="1"/>
            <p:nvPr/>
          </p:nvSpPr>
          <p:spPr>
            <a:xfrm>
              <a:off x="1241077" y="2937296"/>
              <a:ext cx="1507153" cy="338554"/>
            </a:xfrm>
            <a:prstGeom prst="rect">
              <a:avLst/>
            </a:prstGeom>
            <a:noFill/>
          </p:spPr>
          <p:txBody>
            <a:bodyPr wrap="square" rtlCol="0">
              <a:spAutoFit/>
            </a:bodyPr>
            <a:lstStyle/>
            <a:p>
              <a:r>
                <a:rPr lang="en-US" altLang="zh-CN" sz="1600" dirty="0">
                  <a:solidFill>
                    <a:srgbClr val="CC00FF"/>
                  </a:solidFill>
                </a:rPr>
                <a:t>…..d</a:t>
              </a:r>
              <a:r>
                <a:rPr lang="en-US" altLang="zh-CN" sz="1600" baseline="-25000" dirty="0">
                  <a:solidFill>
                    <a:srgbClr val="CC00FF"/>
                  </a:solidFill>
                </a:rPr>
                <a:t>n</a:t>
              </a:r>
              <a:r>
                <a:rPr lang="en-US" altLang="zh-CN" sz="1600" dirty="0">
                  <a:solidFill>
                    <a:srgbClr val="CC00FF"/>
                  </a:solidFill>
                </a:rPr>
                <a:t>…..d</a:t>
              </a:r>
              <a:r>
                <a:rPr lang="en-US" altLang="zh-CN" sz="1600" baseline="-25000" dirty="0">
                  <a:solidFill>
                    <a:srgbClr val="CC00FF"/>
                  </a:solidFill>
                </a:rPr>
                <a:t>1</a:t>
              </a:r>
              <a:r>
                <a:rPr lang="en-US" altLang="zh-CN" sz="1600" dirty="0">
                  <a:solidFill>
                    <a:srgbClr val="CC00FF"/>
                  </a:solidFill>
                </a:rPr>
                <a:t>d</a:t>
              </a:r>
              <a:r>
                <a:rPr lang="en-US" altLang="zh-CN" sz="1600" baseline="-25000" dirty="0">
                  <a:solidFill>
                    <a:srgbClr val="CC00FF"/>
                  </a:solidFill>
                </a:rPr>
                <a:t>0</a:t>
              </a:r>
              <a:endParaRPr lang="zh-CN" altLang="en-US" sz="1600" dirty="0">
                <a:solidFill>
                  <a:srgbClr val="CC00FF"/>
                </a:solidFill>
              </a:endParaRPr>
            </a:p>
          </p:txBody>
        </p:sp>
        <p:cxnSp>
          <p:nvCxnSpPr>
            <p:cNvPr id="29" name="Straight Connector 28"/>
            <p:cNvCxnSpPr/>
            <p:nvPr/>
          </p:nvCxnSpPr>
          <p:spPr bwMode="auto">
            <a:xfrm>
              <a:off x="2749923" y="3240946"/>
              <a:ext cx="1808186" cy="30388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3" name="Straight Connector 32"/>
            <p:cNvCxnSpPr/>
            <p:nvPr/>
          </p:nvCxnSpPr>
          <p:spPr bwMode="auto">
            <a:xfrm>
              <a:off x="4572000" y="2939459"/>
              <a:ext cx="381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4" name="Straight Connector 33"/>
            <p:cNvCxnSpPr/>
            <p:nvPr/>
          </p:nvCxnSpPr>
          <p:spPr bwMode="auto">
            <a:xfrm>
              <a:off x="4572000" y="3548430"/>
              <a:ext cx="381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1455464" y="3250722"/>
              <a:ext cx="1059136"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8" name="TextBox 37"/>
            <p:cNvSpPr txBox="1"/>
            <p:nvPr/>
          </p:nvSpPr>
          <p:spPr>
            <a:xfrm rot="21012287">
              <a:off x="2921067" y="2757263"/>
              <a:ext cx="1557285" cy="338554"/>
            </a:xfrm>
            <a:prstGeom prst="rect">
              <a:avLst/>
            </a:prstGeom>
            <a:noFill/>
          </p:spPr>
          <p:txBody>
            <a:bodyPr wrap="square" rtlCol="0">
              <a:spAutoFit/>
            </a:bodyPr>
            <a:lstStyle/>
            <a:p>
              <a:r>
                <a:rPr lang="en-US" altLang="zh-CN" sz="1600" dirty="0"/>
                <a:t>…..s</a:t>
              </a:r>
              <a:r>
                <a:rPr lang="en-US" altLang="zh-CN" sz="1600" baseline="-25000" dirty="0"/>
                <a:t>k0</a:t>
              </a:r>
              <a:r>
                <a:rPr lang="en-US" altLang="zh-CN" sz="1600" dirty="0"/>
                <a:t>…..s</a:t>
              </a:r>
              <a:r>
                <a:rPr lang="en-US" altLang="zh-CN" sz="1600" baseline="-25000" dirty="0"/>
                <a:t>10</a:t>
              </a:r>
              <a:r>
                <a:rPr lang="en-US" altLang="zh-CN" sz="1600" dirty="0"/>
                <a:t>s</a:t>
              </a:r>
              <a:r>
                <a:rPr lang="en-US" altLang="zh-CN" sz="1600" baseline="-25000" dirty="0"/>
                <a:t>00</a:t>
              </a:r>
              <a:endParaRPr lang="zh-CN" altLang="en-US" sz="1600" dirty="0"/>
            </a:p>
          </p:txBody>
        </p:sp>
        <p:sp>
          <p:nvSpPr>
            <p:cNvPr id="39" name="TextBox 38"/>
            <p:cNvSpPr txBox="1"/>
            <p:nvPr/>
          </p:nvSpPr>
          <p:spPr>
            <a:xfrm rot="663853">
              <a:off x="2989905" y="3365853"/>
              <a:ext cx="1547441" cy="338554"/>
            </a:xfrm>
            <a:prstGeom prst="rect">
              <a:avLst/>
            </a:prstGeom>
            <a:noFill/>
          </p:spPr>
          <p:txBody>
            <a:bodyPr wrap="square" rtlCol="0">
              <a:spAutoFit/>
            </a:bodyPr>
            <a:lstStyle/>
            <a:p>
              <a:r>
                <a:rPr lang="en-US" altLang="zh-CN" sz="1600" dirty="0"/>
                <a:t>…..s</a:t>
              </a:r>
              <a:r>
                <a:rPr lang="en-US" altLang="zh-CN" sz="1600" baseline="-25000" dirty="0"/>
                <a:t>k1</a:t>
              </a:r>
              <a:r>
                <a:rPr lang="en-US" altLang="zh-CN" sz="1600" dirty="0"/>
                <a:t>…..s</a:t>
              </a:r>
              <a:r>
                <a:rPr lang="en-US" altLang="zh-CN" sz="1600" baseline="-25000" dirty="0"/>
                <a:t>11</a:t>
              </a:r>
              <a:r>
                <a:rPr lang="en-US" altLang="zh-CN" sz="1600" dirty="0"/>
                <a:t>s</a:t>
              </a:r>
              <a:r>
                <a:rPr lang="en-US" altLang="zh-CN" sz="1600" baseline="-25000" dirty="0"/>
                <a:t>01</a:t>
              </a:r>
              <a:endParaRPr lang="zh-CN" altLang="en-US" sz="1600" dirty="0"/>
            </a:p>
          </p:txBody>
        </p:sp>
        <p:cxnSp>
          <p:nvCxnSpPr>
            <p:cNvPr id="41" name="Straight Connector 40"/>
            <p:cNvCxnSpPr/>
            <p:nvPr/>
          </p:nvCxnSpPr>
          <p:spPr bwMode="auto">
            <a:xfrm flipV="1">
              <a:off x="4953000" y="2468993"/>
              <a:ext cx="701571" cy="468558"/>
            </a:xfrm>
            <a:prstGeom prst="line">
              <a:avLst/>
            </a:prstGeom>
            <a:solidFill>
              <a:schemeClr val="accent1"/>
            </a:solidFill>
            <a:ln w="22225" cap="flat" cmpd="sng" algn="ctr">
              <a:solidFill>
                <a:schemeClr val="tx1"/>
              </a:solidFill>
              <a:prstDash val="solid"/>
              <a:round/>
              <a:headEnd type="none" w="sm" len="sm"/>
              <a:tailEnd type="oval" w="lg" len="lg"/>
            </a:ln>
            <a:effectLst/>
          </p:spPr>
        </p:cxnSp>
        <p:cxnSp>
          <p:nvCxnSpPr>
            <p:cNvPr id="44" name="Straight Connector 43"/>
            <p:cNvCxnSpPr/>
            <p:nvPr/>
          </p:nvCxnSpPr>
          <p:spPr bwMode="auto">
            <a:xfrm flipV="1">
              <a:off x="4931002" y="3504406"/>
              <a:ext cx="714942" cy="40423"/>
            </a:xfrm>
            <a:prstGeom prst="line">
              <a:avLst/>
            </a:prstGeom>
            <a:solidFill>
              <a:schemeClr val="accent1"/>
            </a:solidFill>
            <a:ln w="22225" cap="flat" cmpd="sng" algn="ctr">
              <a:solidFill>
                <a:schemeClr val="tx1"/>
              </a:solidFill>
              <a:prstDash val="solid"/>
              <a:round/>
              <a:headEnd type="none" w="sm" len="sm"/>
              <a:tailEnd type="oval" w="lg" len="lg"/>
            </a:ln>
            <a:effectLst/>
          </p:spPr>
        </p:cxnSp>
        <p:grpSp>
          <p:nvGrpSpPr>
            <p:cNvPr id="51" name="Group 50"/>
            <p:cNvGrpSpPr/>
            <p:nvPr/>
          </p:nvGrpSpPr>
          <p:grpSpPr>
            <a:xfrm>
              <a:off x="5766271" y="2747033"/>
              <a:ext cx="457200" cy="381000"/>
              <a:chOff x="5680450" y="2240390"/>
              <a:chExt cx="457200" cy="381000"/>
            </a:xfrm>
          </p:grpSpPr>
          <p:sp>
            <p:nvSpPr>
              <p:cNvPr id="52" name="Isosceles Triangle 51"/>
              <p:cNvSpPr/>
              <p:nvPr/>
            </p:nvSpPr>
            <p:spPr bwMode="auto">
              <a:xfrm rot="10800000">
                <a:off x="5909050" y="2240390"/>
                <a:ext cx="228600" cy="2286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cxnSp>
            <p:nvCxnSpPr>
              <p:cNvPr id="53" name="Straight Connector 52"/>
              <p:cNvCxnSpPr>
                <a:stCxn id="52" idx="0"/>
              </p:cNvCxnSpPr>
              <p:nvPr/>
            </p:nvCxnSpPr>
            <p:spPr bwMode="auto">
              <a:xfrm flipH="1">
                <a:off x="5680450" y="2468990"/>
                <a:ext cx="342900" cy="152400"/>
              </a:xfrm>
              <a:prstGeom prst="line">
                <a:avLst/>
              </a:prstGeom>
              <a:solidFill>
                <a:schemeClr val="accent1"/>
              </a:solidFill>
              <a:ln w="12700" cap="flat" cmpd="sng" algn="ctr">
                <a:solidFill>
                  <a:schemeClr val="tx1"/>
                </a:solidFill>
                <a:prstDash val="solid"/>
                <a:round/>
                <a:headEnd type="none" w="sm" len="sm"/>
                <a:tailEnd type="oval" w="sm" len="sm"/>
              </a:ln>
              <a:effectLst/>
            </p:spPr>
          </p:cxnSp>
        </p:grpSp>
        <p:grpSp>
          <p:nvGrpSpPr>
            <p:cNvPr id="54" name="Group 53"/>
            <p:cNvGrpSpPr/>
            <p:nvPr/>
          </p:nvGrpSpPr>
          <p:grpSpPr>
            <a:xfrm>
              <a:off x="5767234" y="3245041"/>
              <a:ext cx="457200" cy="381000"/>
              <a:chOff x="5680450" y="2240390"/>
              <a:chExt cx="457200" cy="381000"/>
            </a:xfrm>
          </p:grpSpPr>
          <p:sp>
            <p:nvSpPr>
              <p:cNvPr id="55" name="Isosceles Triangle 54"/>
              <p:cNvSpPr/>
              <p:nvPr/>
            </p:nvSpPr>
            <p:spPr bwMode="auto">
              <a:xfrm rot="10800000">
                <a:off x="5909050" y="2240390"/>
                <a:ext cx="228600" cy="2286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cxnSp>
            <p:nvCxnSpPr>
              <p:cNvPr id="56" name="Straight Connector 55"/>
              <p:cNvCxnSpPr>
                <a:stCxn id="55" idx="0"/>
              </p:cNvCxnSpPr>
              <p:nvPr/>
            </p:nvCxnSpPr>
            <p:spPr bwMode="auto">
              <a:xfrm flipH="1">
                <a:off x="5680450" y="2468990"/>
                <a:ext cx="342900" cy="152400"/>
              </a:xfrm>
              <a:prstGeom prst="line">
                <a:avLst/>
              </a:prstGeom>
              <a:solidFill>
                <a:schemeClr val="accent1"/>
              </a:solidFill>
              <a:ln w="12700" cap="flat" cmpd="sng" algn="ctr">
                <a:solidFill>
                  <a:schemeClr val="tx1"/>
                </a:solidFill>
                <a:prstDash val="solid"/>
                <a:round/>
                <a:headEnd type="none" w="sm" len="sm"/>
                <a:tailEnd type="oval" w="sm" len="sm"/>
              </a:ln>
              <a:effectLst/>
            </p:spPr>
          </p:cxnSp>
        </p:grpSp>
        <p:grpSp>
          <p:nvGrpSpPr>
            <p:cNvPr id="57" name="Group 56"/>
            <p:cNvGrpSpPr/>
            <p:nvPr/>
          </p:nvGrpSpPr>
          <p:grpSpPr>
            <a:xfrm>
              <a:off x="5756068" y="3762389"/>
              <a:ext cx="457200" cy="381000"/>
              <a:chOff x="5680450" y="2240390"/>
              <a:chExt cx="457200" cy="381000"/>
            </a:xfrm>
          </p:grpSpPr>
          <p:sp>
            <p:nvSpPr>
              <p:cNvPr id="58" name="Isosceles Triangle 57"/>
              <p:cNvSpPr/>
              <p:nvPr/>
            </p:nvSpPr>
            <p:spPr bwMode="auto">
              <a:xfrm rot="10800000">
                <a:off x="5909050" y="2240390"/>
                <a:ext cx="228600" cy="2286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cxnSp>
            <p:nvCxnSpPr>
              <p:cNvPr id="59" name="Straight Connector 58"/>
              <p:cNvCxnSpPr>
                <a:stCxn id="58" idx="0"/>
              </p:cNvCxnSpPr>
              <p:nvPr/>
            </p:nvCxnSpPr>
            <p:spPr bwMode="auto">
              <a:xfrm flipH="1">
                <a:off x="5680450" y="2468990"/>
                <a:ext cx="342900" cy="152400"/>
              </a:xfrm>
              <a:prstGeom prst="line">
                <a:avLst/>
              </a:prstGeom>
              <a:solidFill>
                <a:schemeClr val="accent1"/>
              </a:solidFill>
              <a:ln w="12700" cap="flat" cmpd="sng" algn="ctr">
                <a:solidFill>
                  <a:schemeClr val="tx1"/>
                </a:solidFill>
                <a:prstDash val="solid"/>
                <a:round/>
                <a:headEnd type="none" w="sm" len="sm"/>
                <a:tailEnd type="oval" w="sm" len="sm"/>
              </a:ln>
              <a:effectLst/>
            </p:spPr>
          </p:cxnSp>
        </p:grpSp>
        <p:sp>
          <p:nvSpPr>
            <p:cNvPr id="60" name="TextBox 59"/>
            <p:cNvSpPr txBox="1"/>
            <p:nvPr/>
          </p:nvSpPr>
          <p:spPr>
            <a:xfrm>
              <a:off x="5876904" y="2026253"/>
              <a:ext cx="466794" cy="276999"/>
            </a:xfrm>
            <a:prstGeom prst="rect">
              <a:avLst/>
            </a:prstGeom>
            <a:noFill/>
          </p:spPr>
          <p:txBody>
            <a:bodyPr wrap="none" rtlCol="0">
              <a:spAutoFit/>
            </a:bodyPr>
            <a:lstStyle/>
            <a:p>
              <a:r>
                <a:rPr lang="en-US" altLang="zh-CN" dirty="0"/>
                <a:t>TX0</a:t>
              </a:r>
              <a:endParaRPr lang="zh-CN" altLang="en-US" dirty="0"/>
            </a:p>
          </p:txBody>
        </p:sp>
        <p:sp>
          <p:nvSpPr>
            <p:cNvPr id="61" name="TextBox 60"/>
            <p:cNvSpPr txBox="1"/>
            <p:nvPr/>
          </p:nvSpPr>
          <p:spPr>
            <a:xfrm>
              <a:off x="5875774" y="2518088"/>
              <a:ext cx="466794" cy="276999"/>
            </a:xfrm>
            <a:prstGeom prst="rect">
              <a:avLst/>
            </a:prstGeom>
            <a:noFill/>
          </p:spPr>
          <p:txBody>
            <a:bodyPr wrap="none" rtlCol="0">
              <a:spAutoFit/>
            </a:bodyPr>
            <a:lstStyle/>
            <a:p>
              <a:r>
                <a:rPr lang="en-US" altLang="zh-CN" dirty="0"/>
                <a:t>TX1</a:t>
              </a:r>
              <a:endParaRPr lang="zh-CN" altLang="en-US" dirty="0"/>
            </a:p>
          </p:txBody>
        </p:sp>
        <p:sp>
          <p:nvSpPr>
            <p:cNvPr id="62" name="TextBox 61"/>
            <p:cNvSpPr txBox="1"/>
            <p:nvPr/>
          </p:nvSpPr>
          <p:spPr>
            <a:xfrm>
              <a:off x="5872104" y="3028233"/>
              <a:ext cx="466794" cy="276999"/>
            </a:xfrm>
            <a:prstGeom prst="rect">
              <a:avLst/>
            </a:prstGeom>
            <a:noFill/>
          </p:spPr>
          <p:txBody>
            <a:bodyPr wrap="none" rtlCol="0">
              <a:spAutoFit/>
            </a:bodyPr>
            <a:lstStyle/>
            <a:p>
              <a:r>
                <a:rPr lang="en-US" altLang="zh-CN" dirty="0"/>
                <a:t>TX2</a:t>
              </a:r>
              <a:endParaRPr lang="zh-CN" altLang="en-US" dirty="0"/>
            </a:p>
          </p:txBody>
        </p:sp>
        <p:sp>
          <p:nvSpPr>
            <p:cNvPr id="63" name="TextBox 62"/>
            <p:cNvSpPr txBox="1"/>
            <p:nvPr/>
          </p:nvSpPr>
          <p:spPr>
            <a:xfrm>
              <a:off x="5872104" y="3545209"/>
              <a:ext cx="466794" cy="276999"/>
            </a:xfrm>
            <a:prstGeom prst="rect">
              <a:avLst/>
            </a:prstGeom>
            <a:noFill/>
          </p:spPr>
          <p:txBody>
            <a:bodyPr wrap="none" rtlCol="0">
              <a:spAutoFit/>
            </a:bodyPr>
            <a:lstStyle/>
            <a:p>
              <a:r>
                <a:rPr lang="en-US" altLang="zh-CN" dirty="0"/>
                <a:t>TX3</a:t>
              </a:r>
              <a:endParaRPr lang="zh-CN" altLang="en-US" dirty="0"/>
            </a:p>
          </p:txBody>
        </p:sp>
        <p:cxnSp>
          <p:nvCxnSpPr>
            <p:cNvPr id="65" name="Straight Connector 64"/>
            <p:cNvCxnSpPr/>
            <p:nvPr/>
          </p:nvCxnSpPr>
          <p:spPr bwMode="auto">
            <a:xfrm flipV="1">
              <a:off x="2362200" y="2468993"/>
              <a:ext cx="0" cy="50201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7" name="Straight Connector 66"/>
            <p:cNvCxnSpPr/>
            <p:nvPr/>
          </p:nvCxnSpPr>
          <p:spPr bwMode="auto">
            <a:xfrm>
              <a:off x="2362200" y="2468993"/>
              <a:ext cx="1752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Arrow Connector 68"/>
            <p:cNvCxnSpPr/>
            <p:nvPr/>
          </p:nvCxnSpPr>
          <p:spPr bwMode="auto">
            <a:xfrm>
              <a:off x="4114800" y="2468993"/>
              <a:ext cx="0" cy="31590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1" name="Straight Connector 70"/>
            <p:cNvCxnSpPr/>
            <p:nvPr/>
          </p:nvCxnSpPr>
          <p:spPr bwMode="auto">
            <a:xfrm>
              <a:off x="2209800" y="3220515"/>
              <a:ext cx="0" cy="74188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a:off x="2209800" y="3962400"/>
              <a:ext cx="1981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5" name="Straight Arrow Connector 74"/>
            <p:cNvCxnSpPr/>
            <p:nvPr/>
          </p:nvCxnSpPr>
          <p:spPr bwMode="auto">
            <a:xfrm flipV="1">
              <a:off x="4191000" y="3738696"/>
              <a:ext cx="0" cy="22370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8" name="Straight Connector 77"/>
            <p:cNvCxnSpPr/>
            <p:nvPr/>
          </p:nvCxnSpPr>
          <p:spPr bwMode="auto">
            <a:xfrm>
              <a:off x="1371600" y="4876800"/>
              <a:ext cx="3429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0" name="Straight Arrow Connector 79"/>
            <p:cNvCxnSpPr/>
            <p:nvPr/>
          </p:nvCxnSpPr>
          <p:spPr bwMode="auto">
            <a:xfrm flipV="1">
              <a:off x="4800600" y="3762389"/>
              <a:ext cx="0" cy="111441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81" name="TextBox 80"/>
            <p:cNvSpPr txBox="1"/>
            <p:nvPr/>
          </p:nvSpPr>
          <p:spPr>
            <a:xfrm>
              <a:off x="2467281" y="4538246"/>
              <a:ext cx="1507153" cy="338554"/>
            </a:xfrm>
            <a:prstGeom prst="rect">
              <a:avLst/>
            </a:prstGeom>
            <a:noFill/>
          </p:spPr>
          <p:txBody>
            <a:bodyPr wrap="square" rtlCol="0">
              <a:spAutoFit/>
            </a:bodyPr>
            <a:lstStyle/>
            <a:p>
              <a:r>
                <a:rPr lang="en-US" altLang="zh-CN" sz="1600" dirty="0">
                  <a:solidFill>
                    <a:srgbClr val="CC00FF"/>
                  </a:solidFill>
                </a:rPr>
                <a:t>…..b</a:t>
              </a:r>
              <a:r>
                <a:rPr lang="en-US" altLang="zh-CN" sz="1600" baseline="-25000" dirty="0">
                  <a:solidFill>
                    <a:srgbClr val="CC00FF"/>
                  </a:solidFill>
                </a:rPr>
                <a:t>m</a:t>
              </a:r>
              <a:r>
                <a:rPr lang="en-US" altLang="zh-CN" sz="1600" dirty="0">
                  <a:solidFill>
                    <a:srgbClr val="CC00FF"/>
                  </a:solidFill>
                </a:rPr>
                <a:t>…..b</a:t>
              </a:r>
              <a:r>
                <a:rPr lang="en-US" altLang="zh-CN" sz="1600" baseline="-25000" dirty="0">
                  <a:solidFill>
                    <a:srgbClr val="CC00FF"/>
                  </a:solidFill>
                </a:rPr>
                <a:t>1</a:t>
              </a:r>
              <a:r>
                <a:rPr lang="en-US" altLang="zh-CN" sz="1600" dirty="0">
                  <a:solidFill>
                    <a:srgbClr val="CC00FF"/>
                  </a:solidFill>
                </a:rPr>
                <a:t>b</a:t>
              </a:r>
              <a:r>
                <a:rPr lang="en-US" altLang="zh-CN" sz="1600" baseline="-25000" dirty="0">
                  <a:solidFill>
                    <a:srgbClr val="CC00FF"/>
                  </a:solidFill>
                </a:rPr>
                <a:t>0</a:t>
              </a:r>
              <a:endParaRPr lang="zh-CN" altLang="en-US" sz="1600" dirty="0">
                <a:solidFill>
                  <a:srgbClr val="CC00FF"/>
                </a:solidFill>
              </a:endParaRPr>
            </a:p>
          </p:txBody>
        </p:sp>
        <p:sp>
          <p:nvSpPr>
            <p:cNvPr id="82" name="TextBox 81"/>
            <p:cNvSpPr txBox="1"/>
            <p:nvPr/>
          </p:nvSpPr>
          <p:spPr>
            <a:xfrm>
              <a:off x="4953000" y="4590846"/>
              <a:ext cx="1995646" cy="830997"/>
            </a:xfrm>
            <a:prstGeom prst="rect">
              <a:avLst/>
            </a:prstGeom>
            <a:noFill/>
          </p:spPr>
          <p:txBody>
            <a:bodyPr wrap="square" rtlCol="0">
              <a:spAutoFit/>
            </a:bodyPr>
            <a:lstStyle/>
            <a:p>
              <a:r>
                <a:rPr lang="en-US" altLang="zh-CN" sz="1600" dirty="0"/>
                <a:t>b</a:t>
              </a:r>
              <a:r>
                <a:rPr lang="en-US" altLang="zh-CN" sz="1600" baseline="-25000" dirty="0"/>
                <a:t>0</a:t>
              </a:r>
              <a:r>
                <a:rPr lang="en-US" altLang="zh-CN" sz="1600" dirty="0"/>
                <a:t>b</a:t>
              </a:r>
              <a:r>
                <a:rPr lang="en-US" altLang="zh-CN" sz="1600" baseline="-25000" dirty="0"/>
                <a:t>1</a:t>
              </a:r>
              <a:r>
                <a:rPr lang="en-US" altLang="zh-CN" sz="1600" dirty="0"/>
                <a:t> </a:t>
              </a:r>
              <a:r>
                <a:rPr lang="en-US" altLang="zh-CN" sz="1600" dirty="0">
                  <a:sym typeface="Wingdings" panose="05000000000000000000" pitchFamily="2" charset="2"/>
                </a:rPr>
                <a:t> a</a:t>
              </a:r>
              <a:r>
                <a:rPr lang="en-US" altLang="zh-CN" sz="1600" baseline="-25000" dirty="0">
                  <a:sym typeface="Wingdings" panose="05000000000000000000" pitchFamily="2" charset="2"/>
                </a:rPr>
                <a:t>0 </a:t>
              </a:r>
              <a:r>
                <a:rPr lang="en-US" altLang="zh-CN" sz="1600" dirty="0">
                  <a:sym typeface="Wingdings" panose="05000000000000000000" pitchFamily="2" charset="2"/>
                </a:rPr>
                <a:t>mapped </a:t>
              </a:r>
            </a:p>
            <a:p>
              <a:r>
                <a:rPr lang="en-US" altLang="zh-CN" sz="1600" dirty="0">
                  <a:sym typeface="Wingdings" panose="05000000000000000000" pitchFamily="2" charset="2"/>
                </a:rPr>
                <a:t>according to the Table </a:t>
              </a:r>
            </a:p>
            <a:p>
              <a:r>
                <a:rPr lang="en-US" altLang="zh-CN" sz="1600" dirty="0">
                  <a:sym typeface="Wingdings" panose="05000000000000000000" pitchFamily="2" charset="2"/>
                </a:rPr>
                <a:t>in the previous slide</a:t>
              </a:r>
              <a:r>
                <a:rPr lang="en-US" altLang="zh-CN" sz="1600" baseline="-25000" dirty="0"/>
                <a:t> </a:t>
              </a:r>
              <a:endParaRPr lang="zh-CN" altLang="en-US" sz="1600" dirty="0"/>
            </a:p>
          </p:txBody>
        </p:sp>
        <p:sp>
          <p:nvSpPr>
            <p:cNvPr id="83" name="TextBox 82"/>
            <p:cNvSpPr txBox="1"/>
            <p:nvPr/>
          </p:nvSpPr>
          <p:spPr>
            <a:xfrm rot="16200000">
              <a:off x="3888066" y="4017673"/>
              <a:ext cx="1507153" cy="338554"/>
            </a:xfrm>
            <a:prstGeom prst="rect">
              <a:avLst/>
            </a:prstGeom>
            <a:noFill/>
          </p:spPr>
          <p:txBody>
            <a:bodyPr wrap="square" rtlCol="0">
              <a:spAutoFit/>
            </a:bodyPr>
            <a:lstStyle/>
            <a:p>
              <a:r>
                <a:rPr lang="en-US" altLang="zh-CN" sz="1600" dirty="0"/>
                <a:t>…..a</a:t>
              </a:r>
              <a:r>
                <a:rPr lang="en-US" altLang="zh-CN" sz="1600" baseline="-25000" dirty="0"/>
                <a:t>k</a:t>
              </a:r>
              <a:r>
                <a:rPr lang="en-US" altLang="zh-CN" sz="1600" dirty="0"/>
                <a:t>…..a</a:t>
              </a:r>
              <a:r>
                <a:rPr lang="en-US" altLang="zh-CN" sz="1600" baseline="-25000" dirty="0"/>
                <a:t>1</a:t>
              </a:r>
              <a:r>
                <a:rPr lang="en-US" altLang="zh-CN" sz="1600" dirty="0"/>
                <a:t>a</a:t>
              </a:r>
              <a:r>
                <a:rPr lang="en-US" altLang="zh-CN" sz="1600" baseline="-25000" dirty="0"/>
                <a:t>0</a:t>
              </a:r>
              <a:endParaRPr lang="zh-CN" altLang="en-US" sz="1600" dirty="0"/>
            </a:p>
          </p:txBody>
        </p:sp>
        <p:sp>
          <p:nvSpPr>
            <p:cNvPr id="84" name="Oval 83"/>
            <p:cNvSpPr/>
            <p:nvPr/>
          </p:nvSpPr>
          <p:spPr bwMode="auto">
            <a:xfrm>
              <a:off x="3311104" y="4512368"/>
              <a:ext cx="423109" cy="402281"/>
            </a:xfrm>
            <a:prstGeom prst="ellipse">
              <a:avLst/>
            </a:prstGeom>
            <a:solidFill>
              <a:schemeClr val="accent1">
                <a:alpha val="20000"/>
              </a:schemeClr>
            </a:solidFill>
            <a:ln w="12700" cap="flat" cmpd="sng" algn="ctr">
              <a:solidFill>
                <a:schemeClr val="tx1">
                  <a:alpha val="2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grpSp>
      <p:sp>
        <p:nvSpPr>
          <p:cNvPr id="85" name="TextBox 84"/>
          <p:cNvSpPr txBox="1"/>
          <p:nvPr/>
        </p:nvSpPr>
        <p:spPr>
          <a:xfrm>
            <a:off x="359123" y="5494395"/>
            <a:ext cx="8001000" cy="338554"/>
          </a:xfrm>
          <a:prstGeom prst="rect">
            <a:avLst/>
          </a:prstGeom>
          <a:noFill/>
        </p:spPr>
        <p:txBody>
          <a:bodyPr wrap="square" rtlCol="0">
            <a:spAutoFit/>
          </a:bodyPr>
          <a:lstStyle/>
          <a:p>
            <a:r>
              <a:rPr lang="en-US" altLang="zh-CN" sz="1600" dirty="0"/>
              <a:t>The </a:t>
            </a:r>
            <a:r>
              <a:rPr lang="en-US" altLang="zh-CN" sz="1600" dirty="0">
                <a:solidFill>
                  <a:srgbClr val="CC00FF"/>
                </a:solidFill>
              </a:rPr>
              <a:t>“d”</a:t>
            </a:r>
            <a:r>
              <a:rPr lang="en-US" altLang="zh-CN" sz="1600" dirty="0"/>
              <a:t> streams and </a:t>
            </a:r>
            <a:r>
              <a:rPr lang="en-US" altLang="zh-CN" sz="1600" dirty="0">
                <a:solidFill>
                  <a:srgbClr val="CC00FF"/>
                </a:solidFill>
              </a:rPr>
              <a:t>“b”</a:t>
            </a:r>
            <a:r>
              <a:rPr lang="en-US" altLang="zh-CN" sz="1600" dirty="0"/>
              <a:t> streams above are the information streams passed from the upper layer</a:t>
            </a:r>
            <a:endParaRPr lang="zh-CN" altLang="en-US" sz="1600" dirty="0"/>
          </a:p>
        </p:txBody>
      </p:sp>
      <p:sp>
        <p:nvSpPr>
          <p:cNvPr id="86" name="TextBox 85"/>
          <p:cNvSpPr txBox="1"/>
          <p:nvPr/>
        </p:nvSpPr>
        <p:spPr>
          <a:xfrm>
            <a:off x="374442" y="5824951"/>
            <a:ext cx="8534400" cy="584775"/>
          </a:xfrm>
          <a:prstGeom prst="rect">
            <a:avLst/>
          </a:prstGeom>
          <a:noFill/>
        </p:spPr>
        <p:txBody>
          <a:bodyPr wrap="square" rtlCol="0">
            <a:spAutoFit/>
          </a:bodyPr>
          <a:lstStyle/>
          <a:p>
            <a:r>
              <a:rPr lang="en-US" altLang="zh-CN" sz="1600" dirty="0">
                <a:solidFill>
                  <a:srgbClr val="0000FF"/>
                </a:solidFill>
              </a:rPr>
              <a:t>As seen above, for the MCS-1 two stream data transmission, the same amount of information bits are </a:t>
            </a:r>
          </a:p>
          <a:p>
            <a:r>
              <a:rPr lang="en-US" altLang="zh-CN" sz="1600" dirty="0">
                <a:solidFill>
                  <a:srgbClr val="0000FF"/>
                </a:solidFill>
              </a:rPr>
              <a:t>transmitted through the Antennas Selection </a:t>
            </a:r>
            <a:endParaRPr lang="zh-CN" altLang="en-US" sz="1600" dirty="0">
              <a:solidFill>
                <a:srgbClr val="0000FF"/>
              </a:solidFill>
            </a:endParaRPr>
          </a:p>
        </p:txBody>
      </p:sp>
      <p:sp>
        <p:nvSpPr>
          <p:cNvPr id="87" name="Rectangle 86"/>
          <p:cNvSpPr/>
          <p:nvPr/>
        </p:nvSpPr>
        <p:spPr bwMode="auto">
          <a:xfrm>
            <a:off x="6134468" y="2926490"/>
            <a:ext cx="2628532" cy="1416910"/>
          </a:xfrm>
          <a:prstGeom prst="rect">
            <a:avLst/>
          </a:prstGeom>
          <a:solidFill>
            <a:schemeClr val="accent1">
              <a:alpha val="1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latinLnBrk="0" hangingPunct="0"/>
            <a:r>
              <a:rPr lang="en-US" altLang="zh-CN" sz="1600" dirty="0">
                <a:solidFill>
                  <a:srgbClr val="C00000"/>
                </a:solidFill>
              </a:rPr>
              <a:t>d</a:t>
            </a:r>
            <a:r>
              <a:rPr lang="en-US" altLang="zh-CN" sz="1600" baseline="-25000" dirty="0">
                <a:solidFill>
                  <a:srgbClr val="C00000"/>
                </a:solidFill>
              </a:rPr>
              <a:t>n</a:t>
            </a:r>
            <a:r>
              <a:rPr lang="en-US" altLang="zh-CN" sz="1600" dirty="0">
                <a:solidFill>
                  <a:srgbClr val="C00000"/>
                </a:solidFill>
              </a:rPr>
              <a:t> : data bit</a:t>
            </a:r>
          </a:p>
          <a:p>
            <a:pPr lvl="0" eaLnBrk="0" latinLnBrk="0" hangingPunct="0"/>
            <a:r>
              <a:rPr lang="en-US" altLang="zh-CN" sz="1600" dirty="0">
                <a:solidFill>
                  <a:srgbClr val="C00000"/>
                </a:solidFill>
              </a:rPr>
              <a:t>s</a:t>
            </a:r>
            <a:r>
              <a:rPr lang="en-US" altLang="zh-CN" sz="1600" baseline="-25000" dirty="0">
                <a:solidFill>
                  <a:srgbClr val="C00000"/>
                </a:solidFill>
              </a:rPr>
              <a:t>kl</a:t>
            </a:r>
            <a:r>
              <a:rPr lang="en-US" altLang="zh-CN" sz="1600" dirty="0">
                <a:solidFill>
                  <a:srgbClr val="C00000"/>
                </a:solidFill>
              </a:rPr>
              <a:t> : QAM symbol (QPSK)</a:t>
            </a:r>
          </a:p>
          <a:p>
            <a:pPr eaLnBrk="0" latinLnBrk="0" hangingPunct="0"/>
            <a:r>
              <a:rPr lang="en-US" altLang="zh-CN" sz="1600" dirty="0">
                <a:solidFill>
                  <a:srgbClr val="C00000"/>
                </a:solidFill>
              </a:rPr>
              <a:t>b</a:t>
            </a:r>
            <a:r>
              <a:rPr lang="en-US" altLang="zh-CN" sz="1600" baseline="-25000" dirty="0">
                <a:solidFill>
                  <a:srgbClr val="C00000"/>
                </a:solidFill>
              </a:rPr>
              <a:t>m</a:t>
            </a:r>
            <a:r>
              <a:rPr lang="en-US" altLang="zh-CN" sz="1600" dirty="0">
                <a:solidFill>
                  <a:srgbClr val="C00000"/>
                </a:solidFill>
              </a:rPr>
              <a:t> : Antenna Selection bit</a:t>
            </a:r>
          </a:p>
          <a:p>
            <a:pPr eaLnBrk="0" latinLnBrk="0" hangingPunct="0"/>
            <a:r>
              <a:rPr lang="en-US" altLang="zh-CN" sz="1600" dirty="0">
                <a:solidFill>
                  <a:srgbClr val="C00000"/>
                </a:solidFill>
              </a:rPr>
              <a:t>a</a:t>
            </a:r>
            <a:r>
              <a:rPr lang="en-US" altLang="zh-CN" sz="1600" baseline="-25000" dirty="0">
                <a:solidFill>
                  <a:srgbClr val="C00000"/>
                </a:solidFill>
              </a:rPr>
              <a:t>k</a:t>
            </a:r>
            <a:r>
              <a:rPr lang="en-US" altLang="zh-CN" sz="1600" dirty="0">
                <a:solidFill>
                  <a:srgbClr val="C00000"/>
                </a:solidFill>
              </a:rPr>
              <a:t> : Antenna Selection index</a:t>
            </a:r>
          </a:p>
          <a:p>
            <a:pPr eaLnBrk="0" latinLnBrk="0" hangingPunct="0"/>
            <a:r>
              <a:rPr lang="en-US" altLang="zh-CN" sz="1600" dirty="0">
                <a:solidFill>
                  <a:srgbClr val="C00000"/>
                </a:solidFill>
              </a:rPr>
              <a:t>k : Sub-carrier index</a:t>
            </a:r>
          </a:p>
          <a:p>
            <a:pPr eaLnBrk="0" latinLnBrk="0" hangingPunct="0"/>
            <a:endParaRPr lang="en-US" altLang="zh-CN" sz="1600" dirty="0">
              <a:solidFill>
                <a:srgbClr val="CC00FF"/>
              </a:solidFill>
            </a:endParaRPr>
          </a:p>
          <a:p>
            <a:pPr eaLnBrk="0" latinLnBrk="0" hangingPunct="0"/>
            <a:endParaRPr lang="en-US" altLang="zh-CN" sz="1600" dirty="0">
              <a:solidFill>
                <a:srgbClr val="CC00FF"/>
              </a:solidFill>
            </a:endParaRPr>
          </a:p>
          <a:p>
            <a:pPr lvl="0" eaLnBrk="0" latinLnBrk="0" hangingPunct="0"/>
            <a:endParaRPr lang="en-US" altLang="zh-CN" sz="1600" dirty="0">
              <a:solidFill>
                <a:srgbClr val="CC00FF"/>
              </a:solidFill>
            </a:endParaRPr>
          </a:p>
          <a:p>
            <a:pPr eaLnBrk="0" latinLnBrk="0" hangingPunct="0"/>
            <a:endParaRPr kumimoji="0" lang="zh-CN" altLang="en-US" sz="1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4526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9855"/>
            <a:ext cx="7772400" cy="677945"/>
          </a:xfrm>
        </p:spPr>
        <p:txBody>
          <a:bodyPr/>
          <a:lstStyle/>
          <a:p>
            <a:r>
              <a:rPr lang="en-CA" altLang="zh-CN" dirty="0"/>
              <a:t>RX design flow</a:t>
            </a:r>
            <a:endParaRPr lang="zh-CN" altLang="en-US" dirty="0"/>
          </a:p>
        </p:txBody>
      </p:sp>
      <p:sp>
        <p:nvSpPr>
          <p:cNvPr id="4" name="Slide Number Placeholder 3"/>
          <p:cNvSpPr>
            <a:spLocks noGrp="1"/>
          </p:cNvSpPr>
          <p:nvPr>
            <p:ph type="sldNum" sz="quarter" idx="12"/>
          </p:nvPr>
        </p:nvSpPr>
        <p:spPr/>
        <p:txBody>
          <a:bodyPr/>
          <a:lstStyle/>
          <a:p>
            <a:r>
              <a:rPr lang="en-US" altLang="ko-KR"/>
              <a:t>Slide </a:t>
            </a:r>
            <a:fld id="{E792CD62-9AAA-4B66-A216-7F1F565D5B47}" type="slidenum">
              <a:rPr lang="en-US" altLang="ko-KR" smtClean="0"/>
              <a:pPr/>
              <a:t>6</a:t>
            </a:fld>
            <a:endParaRPr lang="en-US" altLang="ko-KR"/>
          </a:p>
        </p:txBody>
      </p:sp>
      <p:grpSp>
        <p:nvGrpSpPr>
          <p:cNvPr id="41" name="Group 40"/>
          <p:cNvGrpSpPr/>
          <p:nvPr/>
        </p:nvGrpSpPr>
        <p:grpSpPr>
          <a:xfrm>
            <a:off x="178121" y="2057400"/>
            <a:ext cx="8798202" cy="3541923"/>
            <a:chOff x="178121" y="2209800"/>
            <a:chExt cx="8798202" cy="3541923"/>
          </a:xfrm>
        </p:grpSpPr>
        <p:grpSp>
          <p:nvGrpSpPr>
            <p:cNvPr id="66" name="Group 65"/>
            <p:cNvGrpSpPr/>
            <p:nvPr/>
          </p:nvGrpSpPr>
          <p:grpSpPr>
            <a:xfrm>
              <a:off x="178121" y="2209800"/>
              <a:ext cx="8798202" cy="3541923"/>
              <a:chOff x="178121" y="1359321"/>
              <a:chExt cx="8798202" cy="3541923"/>
            </a:xfrm>
          </p:grpSpPr>
          <p:sp>
            <p:nvSpPr>
              <p:cNvPr id="6" name="Rectangle 5"/>
              <p:cNvSpPr/>
              <p:nvPr/>
            </p:nvSpPr>
            <p:spPr bwMode="auto">
              <a:xfrm>
                <a:off x="7811597" y="1833154"/>
                <a:ext cx="627017" cy="1915885"/>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宋体" pitchFamily="2" charset="-122"/>
                  <a:cs typeface="Arial" charset="0"/>
                </a:endParaRPr>
              </a:p>
            </p:txBody>
          </p:sp>
          <p:cxnSp>
            <p:nvCxnSpPr>
              <p:cNvPr id="7" name="Straight Connector 6"/>
              <p:cNvCxnSpPr/>
              <p:nvPr/>
            </p:nvCxnSpPr>
            <p:spPr bwMode="auto">
              <a:xfrm>
                <a:off x="8438614" y="2120536"/>
                <a:ext cx="319995" cy="0"/>
              </a:xfrm>
              <a:prstGeom prst="line">
                <a:avLst/>
              </a:prstGeom>
              <a:no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V="1">
                <a:off x="8758609" y="1833154"/>
                <a:ext cx="0" cy="296091"/>
              </a:xfrm>
              <a:prstGeom prst="line">
                <a:avLst/>
              </a:prstGeom>
              <a:noFill/>
              <a:ln w="9525" cap="flat" cmpd="sng" algn="ctr">
                <a:solidFill>
                  <a:schemeClr val="tx1"/>
                </a:solidFill>
                <a:prstDash val="solid"/>
                <a:round/>
                <a:headEnd type="none" w="med" len="med"/>
                <a:tailEnd type="none" w="med" len="med"/>
              </a:ln>
              <a:effectLst/>
            </p:spPr>
          </p:cxnSp>
          <p:sp>
            <p:nvSpPr>
              <p:cNvPr id="9" name="Isosceles Triangle 8"/>
              <p:cNvSpPr/>
              <p:nvPr/>
            </p:nvSpPr>
            <p:spPr bwMode="auto">
              <a:xfrm rot="10800000">
                <a:off x="8540894" y="1359321"/>
                <a:ext cx="435429" cy="461554"/>
              </a:xfrm>
              <a:prstGeom prst="triangle">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宋体" pitchFamily="2" charset="-122"/>
                  <a:cs typeface="Arial" charset="0"/>
                </a:endParaRPr>
              </a:p>
            </p:txBody>
          </p:sp>
          <p:cxnSp>
            <p:nvCxnSpPr>
              <p:cNvPr id="10" name="Straight Connector 9"/>
              <p:cNvCxnSpPr/>
              <p:nvPr/>
            </p:nvCxnSpPr>
            <p:spPr bwMode="auto">
              <a:xfrm>
                <a:off x="8438614" y="3429391"/>
                <a:ext cx="319995" cy="0"/>
              </a:xfrm>
              <a:prstGeom prst="line">
                <a:avLst/>
              </a:prstGeom>
              <a:no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8758609" y="3142009"/>
                <a:ext cx="0" cy="296091"/>
              </a:xfrm>
              <a:prstGeom prst="line">
                <a:avLst/>
              </a:prstGeom>
              <a:noFill/>
              <a:ln w="9525" cap="flat" cmpd="sng" algn="ctr">
                <a:solidFill>
                  <a:schemeClr val="tx1"/>
                </a:solidFill>
                <a:prstDash val="solid"/>
                <a:round/>
                <a:headEnd type="none" w="med" len="med"/>
                <a:tailEnd type="none" w="med" len="med"/>
              </a:ln>
              <a:effectLst/>
            </p:spPr>
          </p:cxnSp>
          <p:sp>
            <p:nvSpPr>
              <p:cNvPr id="12" name="Isosceles Triangle 11"/>
              <p:cNvSpPr/>
              <p:nvPr/>
            </p:nvSpPr>
            <p:spPr bwMode="auto">
              <a:xfrm rot="10800000">
                <a:off x="8540894" y="2668176"/>
                <a:ext cx="435429" cy="461554"/>
              </a:xfrm>
              <a:prstGeom prst="triangle">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宋体" pitchFamily="2" charset="-122"/>
                  <a:cs typeface="Arial" charset="0"/>
                </a:endParaRPr>
              </a:p>
            </p:txBody>
          </p:sp>
          <p:sp>
            <p:nvSpPr>
              <p:cNvPr id="13" name="TextBox 12"/>
              <p:cNvSpPr txBox="1"/>
              <p:nvPr/>
            </p:nvSpPr>
            <p:spPr>
              <a:xfrm rot="5400000">
                <a:off x="8546514" y="2227454"/>
                <a:ext cx="463588" cy="359394"/>
              </a:xfrm>
              <a:prstGeom prst="rect">
                <a:avLst/>
              </a:prstGeom>
              <a:noFill/>
            </p:spPr>
            <p:txBody>
              <a:bodyPr wrap="none" rtlCol="0">
                <a:spAutoFit/>
              </a:bodyPr>
              <a:lstStyle/>
              <a:p>
                <a:r>
                  <a:rPr lang="en-US" altLang="zh-CN" dirty="0"/>
                  <a:t>…..</a:t>
                </a:r>
                <a:endParaRPr lang="zh-CN" altLang="en-US" dirty="0"/>
              </a:p>
            </p:txBody>
          </p:sp>
          <p:sp>
            <p:nvSpPr>
              <p:cNvPr id="14" name="TextBox 13"/>
              <p:cNvSpPr txBox="1"/>
              <p:nvPr/>
            </p:nvSpPr>
            <p:spPr>
              <a:xfrm>
                <a:off x="7907738" y="2539559"/>
                <a:ext cx="434734" cy="359394"/>
              </a:xfrm>
              <a:prstGeom prst="rect">
                <a:avLst/>
              </a:prstGeom>
              <a:noFill/>
            </p:spPr>
            <p:txBody>
              <a:bodyPr wrap="none" rtlCol="0">
                <a:spAutoFit/>
              </a:bodyPr>
              <a:lstStyle/>
              <a:p>
                <a:r>
                  <a:rPr lang="en-US" altLang="zh-CN" dirty="0"/>
                  <a:t>RX</a:t>
                </a:r>
                <a:endParaRPr lang="zh-CN" altLang="en-US" dirty="0"/>
              </a:p>
            </p:txBody>
          </p:sp>
          <p:sp>
            <p:nvSpPr>
              <p:cNvPr id="15" name="Rectangle 14"/>
              <p:cNvSpPr/>
              <p:nvPr/>
            </p:nvSpPr>
            <p:spPr bwMode="auto">
              <a:xfrm>
                <a:off x="6914614" y="1820876"/>
                <a:ext cx="583474" cy="1928163"/>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宋体" pitchFamily="2" charset="-122"/>
                  <a:cs typeface="Arial" charset="0"/>
                </a:endParaRPr>
              </a:p>
            </p:txBody>
          </p:sp>
          <p:sp>
            <p:nvSpPr>
              <p:cNvPr id="16" name="TextBox 15"/>
              <p:cNvSpPr txBox="1"/>
              <p:nvPr/>
            </p:nvSpPr>
            <p:spPr>
              <a:xfrm rot="16200000">
                <a:off x="6115764" y="2484661"/>
                <a:ext cx="2185214" cy="544765"/>
              </a:xfrm>
              <a:prstGeom prst="rect">
                <a:avLst/>
              </a:prstGeom>
              <a:noFill/>
            </p:spPr>
            <p:txBody>
              <a:bodyPr wrap="none" rtlCol="0">
                <a:spAutoFit/>
              </a:bodyPr>
              <a:lstStyle/>
              <a:p>
                <a:r>
                  <a:rPr lang="en-US" altLang="zh-CN" sz="1050" b="0" dirty="0"/>
                  <a:t>GI Removal, FFT and Channel</a:t>
                </a:r>
              </a:p>
              <a:p>
                <a:r>
                  <a:rPr lang="en-US" altLang="zh-CN" sz="1050" b="0" dirty="0"/>
                  <a:t>Estimation with Full TX antennas </a:t>
                </a:r>
                <a:endParaRPr lang="zh-CN" altLang="en-US" sz="1050" b="0" dirty="0"/>
              </a:p>
            </p:txBody>
          </p:sp>
          <p:sp>
            <p:nvSpPr>
              <p:cNvPr id="17" name="Rectangle 16"/>
              <p:cNvSpPr/>
              <p:nvPr/>
            </p:nvSpPr>
            <p:spPr bwMode="auto">
              <a:xfrm>
                <a:off x="6015612" y="2251167"/>
                <a:ext cx="583474" cy="1733010"/>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宋体" pitchFamily="2" charset="-122"/>
                  <a:cs typeface="Arial" charset="0"/>
                </a:endParaRPr>
              </a:p>
            </p:txBody>
          </p:sp>
          <p:sp>
            <p:nvSpPr>
              <p:cNvPr id="18" name="TextBox 17"/>
              <p:cNvSpPr txBox="1"/>
              <p:nvPr/>
            </p:nvSpPr>
            <p:spPr>
              <a:xfrm rot="16200000">
                <a:off x="5388332" y="2846081"/>
                <a:ext cx="1834156" cy="544765"/>
              </a:xfrm>
              <a:prstGeom prst="rect">
                <a:avLst/>
              </a:prstGeom>
              <a:noFill/>
            </p:spPr>
            <p:txBody>
              <a:bodyPr wrap="none" rtlCol="0">
                <a:spAutoFit/>
              </a:bodyPr>
              <a:lstStyle/>
              <a:p>
                <a:pPr algn="ctr"/>
                <a:r>
                  <a:rPr lang="en-US" altLang="zh-CN" sz="1050" b="0" dirty="0"/>
                  <a:t>LLR Calculation for </a:t>
                </a:r>
              </a:p>
              <a:p>
                <a:pPr algn="ctr"/>
                <a:r>
                  <a:rPr lang="en-US" altLang="zh-CN" sz="1050" b="0" dirty="0"/>
                  <a:t>Antenna Selection (AS) bits</a:t>
                </a:r>
                <a:endParaRPr lang="zh-CN" altLang="en-US" sz="1050" b="0" dirty="0"/>
              </a:p>
            </p:txBody>
          </p:sp>
          <p:sp>
            <p:nvSpPr>
              <p:cNvPr id="19" name="Rectangle 18"/>
              <p:cNvSpPr/>
              <p:nvPr/>
            </p:nvSpPr>
            <p:spPr bwMode="auto">
              <a:xfrm>
                <a:off x="5024854" y="4323815"/>
                <a:ext cx="1574232" cy="391882"/>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宋体" pitchFamily="2" charset="-122"/>
                  <a:cs typeface="Arial" charset="0"/>
                </a:endParaRPr>
              </a:p>
            </p:txBody>
          </p:sp>
          <p:sp>
            <p:nvSpPr>
              <p:cNvPr id="20" name="TextBox 19"/>
              <p:cNvSpPr txBox="1"/>
              <p:nvPr/>
            </p:nvSpPr>
            <p:spPr>
              <a:xfrm>
                <a:off x="5088454" y="4291846"/>
                <a:ext cx="1428596" cy="609398"/>
              </a:xfrm>
              <a:prstGeom prst="rect">
                <a:avLst/>
              </a:prstGeom>
              <a:noFill/>
            </p:spPr>
            <p:txBody>
              <a:bodyPr wrap="none" rtlCol="0">
                <a:spAutoFit/>
              </a:bodyPr>
              <a:lstStyle/>
              <a:p>
                <a:pPr algn="ctr"/>
                <a:r>
                  <a:rPr lang="en-US" altLang="zh-CN" sz="1200" b="0" dirty="0"/>
                  <a:t>Hard Decision of</a:t>
                </a:r>
              </a:p>
              <a:p>
                <a:pPr algn="ctr"/>
                <a:r>
                  <a:rPr lang="en-US" altLang="zh-CN" sz="1200" b="0" dirty="0"/>
                  <a:t>Antenna Selection</a:t>
                </a:r>
                <a:endParaRPr lang="zh-CN" altLang="en-US" sz="1200" b="0" dirty="0"/>
              </a:p>
            </p:txBody>
          </p:sp>
          <p:sp>
            <p:nvSpPr>
              <p:cNvPr id="21" name="Rectangle 20"/>
              <p:cNvSpPr/>
              <p:nvPr/>
            </p:nvSpPr>
            <p:spPr bwMode="auto">
              <a:xfrm>
                <a:off x="5012503" y="1844898"/>
                <a:ext cx="627017" cy="1915885"/>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宋体" pitchFamily="2" charset="-122"/>
                  <a:cs typeface="Arial" charset="0"/>
                </a:endParaRPr>
              </a:p>
            </p:txBody>
          </p:sp>
          <p:sp>
            <p:nvSpPr>
              <p:cNvPr id="22" name="TextBox 21"/>
              <p:cNvSpPr txBox="1"/>
              <p:nvPr/>
            </p:nvSpPr>
            <p:spPr>
              <a:xfrm rot="16200000">
                <a:off x="4656772" y="2672206"/>
                <a:ext cx="1295547" cy="321306"/>
              </a:xfrm>
              <a:prstGeom prst="rect">
                <a:avLst/>
              </a:prstGeom>
              <a:noFill/>
            </p:spPr>
            <p:txBody>
              <a:bodyPr wrap="none" rtlCol="0">
                <a:spAutoFit/>
              </a:bodyPr>
              <a:lstStyle/>
              <a:p>
                <a:r>
                  <a:rPr lang="en-US" altLang="zh-CN" sz="1200" b="0" dirty="0"/>
                  <a:t>MIMO Detection</a:t>
                </a:r>
                <a:endParaRPr lang="zh-CN" altLang="en-US" sz="1200" b="0" dirty="0"/>
              </a:p>
            </p:txBody>
          </p:sp>
          <p:sp>
            <p:nvSpPr>
              <p:cNvPr id="23" name="Rectangle 22"/>
              <p:cNvSpPr/>
              <p:nvPr/>
            </p:nvSpPr>
            <p:spPr bwMode="auto">
              <a:xfrm>
                <a:off x="2934789" y="1850565"/>
                <a:ext cx="1663338" cy="523523"/>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宋体" pitchFamily="2" charset="-122"/>
                  <a:cs typeface="Arial" charset="0"/>
                </a:endParaRPr>
              </a:p>
            </p:txBody>
          </p:sp>
          <p:sp>
            <p:nvSpPr>
              <p:cNvPr id="24" name="TextBox 23"/>
              <p:cNvSpPr txBox="1"/>
              <p:nvPr/>
            </p:nvSpPr>
            <p:spPr>
              <a:xfrm>
                <a:off x="2857072" y="1853132"/>
                <a:ext cx="1758470" cy="415498"/>
              </a:xfrm>
              <a:prstGeom prst="rect">
                <a:avLst/>
              </a:prstGeom>
              <a:noFill/>
            </p:spPr>
            <p:txBody>
              <a:bodyPr wrap="square" rtlCol="0">
                <a:spAutoFit/>
              </a:bodyPr>
              <a:lstStyle/>
              <a:p>
                <a:pPr algn="ctr"/>
                <a:r>
                  <a:rPr lang="en-US" altLang="zh-CN" sz="1050" b="0" dirty="0"/>
                  <a:t>Constellation </a:t>
                </a:r>
                <a:r>
                  <a:rPr lang="en-US" altLang="zh-CN" sz="1050" b="0" dirty="0" err="1"/>
                  <a:t>Demapper</a:t>
                </a:r>
                <a:r>
                  <a:rPr lang="en-US" altLang="zh-CN" sz="1050" b="0" dirty="0"/>
                  <a:t> and Bit </a:t>
                </a:r>
                <a:r>
                  <a:rPr lang="en-US" altLang="zh-CN" sz="1050" b="0" dirty="0" err="1"/>
                  <a:t>Deinterleaver</a:t>
                </a:r>
                <a:endParaRPr lang="zh-CN" altLang="en-US" sz="1050" b="0" dirty="0"/>
              </a:p>
            </p:txBody>
          </p:sp>
          <p:sp>
            <p:nvSpPr>
              <p:cNvPr id="25" name="Rectangle 24"/>
              <p:cNvSpPr/>
              <p:nvPr/>
            </p:nvSpPr>
            <p:spPr bwMode="auto">
              <a:xfrm>
                <a:off x="2955658" y="3225516"/>
                <a:ext cx="1663338" cy="523523"/>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宋体" pitchFamily="2" charset="-122"/>
                  <a:cs typeface="Arial" charset="0"/>
                </a:endParaRPr>
              </a:p>
            </p:txBody>
          </p:sp>
          <p:sp>
            <p:nvSpPr>
              <p:cNvPr id="26" name="TextBox 25"/>
              <p:cNvSpPr txBox="1"/>
              <p:nvPr/>
            </p:nvSpPr>
            <p:spPr>
              <a:xfrm>
                <a:off x="2906935" y="3228083"/>
                <a:ext cx="1729476" cy="415498"/>
              </a:xfrm>
              <a:prstGeom prst="rect">
                <a:avLst/>
              </a:prstGeom>
              <a:noFill/>
            </p:spPr>
            <p:txBody>
              <a:bodyPr wrap="square" rtlCol="0">
                <a:spAutoFit/>
              </a:bodyPr>
              <a:lstStyle/>
              <a:p>
                <a:pPr algn="ctr"/>
                <a:r>
                  <a:rPr lang="en-US" altLang="zh-CN" sz="1050" b="0" dirty="0"/>
                  <a:t>Constellation </a:t>
                </a:r>
                <a:r>
                  <a:rPr lang="en-US" altLang="zh-CN" sz="1050" b="0" dirty="0" err="1"/>
                  <a:t>Demapper</a:t>
                </a:r>
                <a:r>
                  <a:rPr lang="en-US" altLang="zh-CN" sz="1050" b="0" dirty="0"/>
                  <a:t> and Bit </a:t>
                </a:r>
                <a:r>
                  <a:rPr lang="en-US" altLang="zh-CN" sz="1050" b="0" dirty="0" err="1"/>
                  <a:t>Deinterleaver</a:t>
                </a:r>
                <a:endParaRPr lang="zh-CN" altLang="en-US" sz="1050" b="0" dirty="0"/>
              </a:p>
            </p:txBody>
          </p:sp>
          <p:sp>
            <p:nvSpPr>
              <p:cNvPr id="27" name="TextBox 26"/>
              <p:cNvSpPr txBox="1"/>
              <p:nvPr/>
            </p:nvSpPr>
            <p:spPr>
              <a:xfrm rot="5400000">
                <a:off x="3569736" y="2587980"/>
                <a:ext cx="543739" cy="393954"/>
              </a:xfrm>
              <a:prstGeom prst="rect">
                <a:avLst/>
              </a:prstGeom>
              <a:noFill/>
            </p:spPr>
            <p:txBody>
              <a:bodyPr wrap="none" rtlCol="0">
                <a:spAutoFit/>
              </a:bodyPr>
              <a:lstStyle/>
              <a:p>
                <a:r>
                  <a:rPr lang="en-US" altLang="zh-CN" dirty="0"/>
                  <a:t>……</a:t>
                </a:r>
                <a:endParaRPr lang="zh-CN" altLang="en-US" dirty="0"/>
              </a:p>
            </p:txBody>
          </p:sp>
          <p:sp>
            <p:nvSpPr>
              <p:cNvPr id="28" name="Rectangle 27"/>
              <p:cNvSpPr/>
              <p:nvPr/>
            </p:nvSpPr>
            <p:spPr bwMode="auto">
              <a:xfrm>
                <a:off x="2184348" y="1844897"/>
                <a:ext cx="329973" cy="1915885"/>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宋体" pitchFamily="2" charset="-122"/>
                  <a:cs typeface="Arial" charset="0"/>
                </a:endParaRPr>
              </a:p>
            </p:txBody>
          </p:sp>
          <p:sp>
            <p:nvSpPr>
              <p:cNvPr id="29" name="TextBox 28"/>
              <p:cNvSpPr txBox="1"/>
              <p:nvPr/>
            </p:nvSpPr>
            <p:spPr>
              <a:xfrm rot="16200000">
                <a:off x="1646550" y="2657426"/>
                <a:ext cx="1396536" cy="350865"/>
              </a:xfrm>
              <a:prstGeom prst="rect">
                <a:avLst/>
              </a:prstGeom>
              <a:noFill/>
            </p:spPr>
            <p:txBody>
              <a:bodyPr wrap="none" rtlCol="0">
                <a:spAutoFit/>
              </a:bodyPr>
              <a:lstStyle/>
              <a:p>
                <a:pPr algn="ctr"/>
                <a:r>
                  <a:rPr lang="en-US" altLang="zh-CN" sz="1200" b="0" dirty="0"/>
                  <a:t>Stream </a:t>
                </a:r>
                <a:r>
                  <a:rPr lang="en-US" altLang="zh-CN" sz="1200" b="0" dirty="0" err="1"/>
                  <a:t>Deparser</a:t>
                </a:r>
                <a:r>
                  <a:rPr lang="en-US" altLang="zh-CN" sz="1200" b="0" dirty="0"/>
                  <a:t> </a:t>
                </a:r>
              </a:p>
            </p:txBody>
          </p:sp>
          <p:cxnSp>
            <p:nvCxnSpPr>
              <p:cNvPr id="30" name="Straight Arrow Connector 29"/>
              <p:cNvCxnSpPr/>
              <p:nvPr/>
            </p:nvCxnSpPr>
            <p:spPr bwMode="auto">
              <a:xfrm flipH="1" flipV="1">
                <a:off x="1876292" y="2898953"/>
                <a:ext cx="300820" cy="1"/>
              </a:xfrm>
              <a:prstGeom prst="straightConnector1">
                <a:avLst/>
              </a:prstGeom>
              <a:noFill/>
              <a:ln w="9525" cap="flat" cmpd="sng" algn="ctr">
                <a:solidFill>
                  <a:schemeClr val="tx1"/>
                </a:solidFill>
                <a:prstDash val="solid"/>
                <a:round/>
                <a:headEnd type="none" w="med" len="med"/>
                <a:tailEnd type="triangle"/>
              </a:ln>
              <a:effectLst/>
            </p:spPr>
          </p:cxnSp>
          <p:cxnSp>
            <p:nvCxnSpPr>
              <p:cNvPr id="31" name="Straight Arrow Connector 30"/>
              <p:cNvCxnSpPr>
                <a:stCxn id="6" idx="1"/>
                <a:endCxn id="15" idx="3"/>
              </p:cNvCxnSpPr>
              <p:nvPr/>
            </p:nvCxnSpPr>
            <p:spPr bwMode="auto">
              <a:xfrm flipH="1" flipV="1">
                <a:off x="7498088" y="2784958"/>
                <a:ext cx="313509" cy="6139"/>
              </a:xfrm>
              <a:prstGeom prst="straightConnector1">
                <a:avLst/>
              </a:prstGeom>
              <a:noFill/>
              <a:ln w="9525" cap="flat" cmpd="sng" algn="ctr">
                <a:solidFill>
                  <a:schemeClr val="tx1"/>
                </a:solidFill>
                <a:prstDash val="solid"/>
                <a:round/>
                <a:headEnd type="none" w="med" len="med"/>
                <a:tailEnd type="triangle"/>
              </a:ln>
              <a:effectLst/>
            </p:spPr>
          </p:cxnSp>
          <p:cxnSp>
            <p:nvCxnSpPr>
              <p:cNvPr id="32" name="Straight Arrow Connector 31"/>
              <p:cNvCxnSpPr>
                <a:stCxn id="15" idx="1"/>
              </p:cNvCxnSpPr>
              <p:nvPr/>
            </p:nvCxnSpPr>
            <p:spPr bwMode="auto">
              <a:xfrm flipH="1">
                <a:off x="6599086" y="2784958"/>
                <a:ext cx="315528" cy="0"/>
              </a:xfrm>
              <a:prstGeom prst="straightConnector1">
                <a:avLst/>
              </a:prstGeom>
              <a:noFill/>
              <a:ln w="9525" cap="flat" cmpd="sng" algn="ctr">
                <a:solidFill>
                  <a:schemeClr val="tx1"/>
                </a:solidFill>
                <a:prstDash val="solid"/>
                <a:round/>
                <a:headEnd type="none" w="med" len="med"/>
                <a:tailEnd type="triangle"/>
              </a:ln>
              <a:effectLst/>
            </p:spPr>
          </p:cxnSp>
          <p:cxnSp>
            <p:nvCxnSpPr>
              <p:cNvPr id="33" name="Straight Arrow Connector 32"/>
              <p:cNvCxnSpPr>
                <a:stCxn id="18" idx="1"/>
              </p:cNvCxnSpPr>
              <p:nvPr/>
            </p:nvCxnSpPr>
            <p:spPr bwMode="auto">
              <a:xfrm>
                <a:off x="6305411" y="4035542"/>
                <a:ext cx="0" cy="269218"/>
              </a:xfrm>
              <a:prstGeom prst="straightConnector1">
                <a:avLst/>
              </a:prstGeom>
              <a:noFill/>
              <a:ln w="9525"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flipH="1" flipV="1">
                <a:off x="5326012" y="3804328"/>
                <a:ext cx="3537" cy="480328"/>
              </a:xfrm>
              <a:prstGeom prst="straightConnector1">
                <a:avLst/>
              </a:prstGeom>
              <a:noFill/>
              <a:ln w="9525" cap="flat" cmpd="sng" algn="ctr">
                <a:solidFill>
                  <a:schemeClr val="tx1"/>
                </a:solidFill>
                <a:prstDash val="solid"/>
                <a:round/>
                <a:headEnd type="none" w="med" len="med"/>
                <a:tailEnd type="triangle"/>
              </a:ln>
              <a:effectLst/>
            </p:spPr>
          </p:cxnSp>
          <p:cxnSp>
            <p:nvCxnSpPr>
              <p:cNvPr id="35" name="Straight Arrow Connector 34"/>
              <p:cNvCxnSpPr/>
              <p:nvPr/>
            </p:nvCxnSpPr>
            <p:spPr bwMode="auto">
              <a:xfrm flipH="1">
                <a:off x="5667599" y="2007151"/>
                <a:ext cx="1247015" cy="0"/>
              </a:xfrm>
              <a:prstGeom prst="straightConnector1">
                <a:avLst/>
              </a:prstGeom>
              <a:noFill/>
              <a:ln w="9525" cap="flat" cmpd="sng" algn="ctr">
                <a:solidFill>
                  <a:schemeClr val="tx1"/>
                </a:solidFill>
                <a:prstDash val="solid"/>
                <a:round/>
                <a:headEnd type="none" w="med" len="med"/>
                <a:tailEnd type="triangle"/>
              </a:ln>
              <a:effectLst/>
            </p:spPr>
          </p:cxnSp>
          <p:cxnSp>
            <p:nvCxnSpPr>
              <p:cNvPr id="36" name="Straight Arrow Connector 35"/>
              <p:cNvCxnSpPr>
                <a:endCxn id="24" idx="3"/>
              </p:cNvCxnSpPr>
              <p:nvPr/>
            </p:nvCxnSpPr>
            <p:spPr bwMode="auto">
              <a:xfrm flipH="1">
                <a:off x="4615542" y="2060881"/>
                <a:ext cx="396961" cy="0"/>
              </a:xfrm>
              <a:prstGeom prst="straightConnector1">
                <a:avLst/>
              </a:prstGeom>
              <a:noFill/>
              <a:ln w="9525" cap="flat" cmpd="sng" algn="ctr">
                <a:solidFill>
                  <a:schemeClr val="tx1"/>
                </a:solidFill>
                <a:prstDash val="solid"/>
                <a:round/>
                <a:headEnd type="none" w="med" len="med"/>
                <a:tailEnd type="triangle"/>
              </a:ln>
              <a:effectLst/>
            </p:spPr>
          </p:cxnSp>
          <p:cxnSp>
            <p:nvCxnSpPr>
              <p:cNvPr id="37" name="Straight Arrow Connector 36"/>
              <p:cNvCxnSpPr/>
              <p:nvPr/>
            </p:nvCxnSpPr>
            <p:spPr bwMode="auto">
              <a:xfrm flipH="1" flipV="1">
                <a:off x="4619889" y="3484169"/>
                <a:ext cx="396961" cy="7974"/>
              </a:xfrm>
              <a:prstGeom prst="straightConnector1">
                <a:avLst/>
              </a:prstGeom>
              <a:noFill/>
              <a:ln w="9525" cap="flat" cmpd="sng" algn="ctr">
                <a:solidFill>
                  <a:schemeClr val="tx1"/>
                </a:solidFill>
                <a:prstDash val="solid"/>
                <a:round/>
                <a:headEnd type="none" w="med" len="med"/>
                <a:tailEnd type="triangle"/>
              </a:ln>
              <a:effectLst/>
            </p:spPr>
          </p:cxnSp>
          <p:cxnSp>
            <p:nvCxnSpPr>
              <p:cNvPr id="38" name="Straight Arrow Connector 37"/>
              <p:cNvCxnSpPr>
                <a:stCxn id="23" idx="1"/>
              </p:cNvCxnSpPr>
              <p:nvPr/>
            </p:nvCxnSpPr>
            <p:spPr bwMode="auto">
              <a:xfrm flipH="1">
                <a:off x="2514321" y="2112327"/>
                <a:ext cx="420468" cy="235"/>
              </a:xfrm>
              <a:prstGeom prst="straightConnector1">
                <a:avLst/>
              </a:prstGeom>
              <a:noFill/>
              <a:ln w="9525" cap="flat" cmpd="sng" algn="ctr">
                <a:solidFill>
                  <a:schemeClr val="tx1"/>
                </a:solidFill>
                <a:prstDash val="solid"/>
                <a:round/>
                <a:headEnd type="none" w="med" len="med"/>
                <a:tailEnd type="triangle"/>
              </a:ln>
              <a:effectLst/>
            </p:spPr>
          </p:cxnSp>
          <p:cxnSp>
            <p:nvCxnSpPr>
              <p:cNvPr id="39" name="Straight Arrow Connector 38"/>
              <p:cNvCxnSpPr>
                <a:stCxn id="25" idx="1"/>
              </p:cNvCxnSpPr>
              <p:nvPr/>
            </p:nvCxnSpPr>
            <p:spPr bwMode="auto">
              <a:xfrm flipH="1" flipV="1">
                <a:off x="2514321" y="3484169"/>
                <a:ext cx="441337" cy="3109"/>
              </a:xfrm>
              <a:prstGeom prst="straightConnector1">
                <a:avLst/>
              </a:prstGeom>
              <a:noFill/>
              <a:ln w="9525" cap="flat" cmpd="sng" algn="ctr">
                <a:solidFill>
                  <a:schemeClr val="tx1"/>
                </a:solidFill>
                <a:prstDash val="solid"/>
                <a:round/>
                <a:headEnd type="none" w="med" len="med"/>
                <a:tailEnd type="triangle"/>
              </a:ln>
              <a:effectLst/>
            </p:spPr>
          </p:cxnSp>
          <p:sp>
            <p:nvSpPr>
              <p:cNvPr id="42" name="Rectangle 41"/>
              <p:cNvSpPr/>
              <p:nvPr/>
            </p:nvSpPr>
            <p:spPr bwMode="auto">
              <a:xfrm>
                <a:off x="1003677" y="2060881"/>
                <a:ext cx="278674" cy="2649141"/>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宋体" pitchFamily="2" charset="-122"/>
                  <a:cs typeface="Arial" charset="0"/>
                </a:endParaRPr>
              </a:p>
            </p:txBody>
          </p:sp>
          <p:sp>
            <p:nvSpPr>
              <p:cNvPr id="43" name="TextBox 42"/>
              <p:cNvSpPr txBox="1"/>
              <p:nvPr/>
            </p:nvSpPr>
            <p:spPr>
              <a:xfrm rot="16200000">
                <a:off x="624283" y="3177320"/>
                <a:ext cx="1037463" cy="321306"/>
              </a:xfrm>
              <a:prstGeom prst="rect">
                <a:avLst/>
              </a:prstGeom>
              <a:noFill/>
            </p:spPr>
            <p:txBody>
              <a:bodyPr wrap="none" rtlCol="0">
                <a:spAutoFit/>
              </a:bodyPr>
              <a:lstStyle/>
              <a:p>
                <a:r>
                  <a:rPr lang="en-US" altLang="zh-CN" sz="1200" b="0" dirty="0"/>
                  <a:t>Bit </a:t>
                </a:r>
                <a:r>
                  <a:rPr lang="en-US" altLang="zh-CN" sz="1200" b="0" dirty="0" err="1"/>
                  <a:t>Deparser</a:t>
                </a:r>
                <a:endParaRPr lang="zh-CN" altLang="en-US" sz="1200" b="0" dirty="0"/>
              </a:p>
            </p:txBody>
          </p:sp>
          <p:sp>
            <p:nvSpPr>
              <p:cNvPr id="47" name="Rectangle 46"/>
              <p:cNvSpPr/>
              <p:nvPr/>
            </p:nvSpPr>
            <p:spPr bwMode="auto">
              <a:xfrm>
                <a:off x="478954" y="2494999"/>
                <a:ext cx="252548" cy="1323703"/>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宋体" pitchFamily="2" charset="-122"/>
                  <a:cs typeface="Arial" charset="0"/>
                </a:endParaRPr>
              </a:p>
            </p:txBody>
          </p:sp>
          <p:sp>
            <p:nvSpPr>
              <p:cNvPr id="48" name="TextBox 47"/>
              <p:cNvSpPr txBox="1"/>
              <p:nvPr/>
            </p:nvSpPr>
            <p:spPr>
              <a:xfrm rot="16200000">
                <a:off x="78481" y="3006162"/>
                <a:ext cx="1053494" cy="321306"/>
              </a:xfrm>
              <a:prstGeom prst="rect">
                <a:avLst/>
              </a:prstGeom>
              <a:noFill/>
            </p:spPr>
            <p:txBody>
              <a:bodyPr wrap="none" rtlCol="0">
                <a:spAutoFit/>
              </a:bodyPr>
              <a:lstStyle/>
              <a:p>
                <a:r>
                  <a:rPr lang="en-US" altLang="zh-CN" sz="1200" b="0" dirty="0"/>
                  <a:t>Descrambler</a:t>
                </a:r>
                <a:endParaRPr lang="zh-CN" altLang="en-US" sz="1200" b="0" dirty="0"/>
              </a:p>
            </p:txBody>
          </p:sp>
          <p:sp>
            <p:nvSpPr>
              <p:cNvPr id="49" name="Rectangle 48"/>
              <p:cNvSpPr/>
              <p:nvPr/>
            </p:nvSpPr>
            <p:spPr bwMode="auto">
              <a:xfrm>
                <a:off x="1618021" y="2175357"/>
                <a:ext cx="252548" cy="1323703"/>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宋体" pitchFamily="2" charset="-122"/>
                  <a:cs typeface="Arial" charset="0"/>
                </a:endParaRPr>
              </a:p>
            </p:txBody>
          </p:sp>
          <p:sp>
            <p:nvSpPr>
              <p:cNvPr id="50" name="TextBox 49"/>
              <p:cNvSpPr txBox="1"/>
              <p:nvPr/>
            </p:nvSpPr>
            <p:spPr>
              <a:xfrm rot="16200000">
                <a:off x="1187092" y="2663032"/>
                <a:ext cx="1114408" cy="350865"/>
              </a:xfrm>
              <a:prstGeom prst="rect">
                <a:avLst/>
              </a:prstGeom>
              <a:noFill/>
            </p:spPr>
            <p:txBody>
              <a:bodyPr wrap="none" rtlCol="0">
                <a:spAutoFit/>
              </a:bodyPr>
              <a:lstStyle/>
              <a:p>
                <a:r>
                  <a:rPr lang="en-US" altLang="zh-CN" sz="1200" b="0" dirty="0"/>
                  <a:t>FEC Decoder</a:t>
                </a:r>
                <a:endParaRPr lang="zh-CN" altLang="en-US" sz="1200" b="0" dirty="0"/>
              </a:p>
            </p:txBody>
          </p:sp>
          <p:cxnSp>
            <p:nvCxnSpPr>
              <p:cNvPr id="52" name="Straight Arrow Connector 51"/>
              <p:cNvCxnSpPr/>
              <p:nvPr/>
            </p:nvCxnSpPr>
            <p:spPr bwMode="auto">
              <a:xfrm flipH="1" flipV="1">
                <a:off x="1302493" y="2898953"/>
                <a:ext cx="300820" cy="1"/>
              </a:xfrm>
              <a:prstGeom prst="straightConnector1">
                <a:avLst/>
              </a:prstGeom>
              <a:noFill/>
              <a:ln w="9525" cap="flat" cmpd="sng" algn="ctr">
                <a:solidFill>
                  <a:schemeClr val="tx1"/>
                </a:solidFill>
                <a:prstDash val="solid"/>
                <a:round/>
                <a:headEnd type="none" w="med" len="med"/>
                <a:tailEnd type="triangle"/>
              </a:ln>
              <a:effectLst/>
            </p:spPr>
          </p:cxnSp>
          <p:cxnSp>
            <p:nvCxnSpPr>
              <p:cNvPr id="53" name="Straight Arrow Connector 52"/>
              <p:cNvCxnSpPr/>
              <p:nvPr/>
            </p:nvCxnSpPr>
            <p:spPr bwMode="auto">
              <a:xfrm flipH="1" flipV="1">
                <a:off x="178121" y="3186335"/>
                <a:ext cx="300820" cy="1"/>
              </a:xfrm>
              <a:prstGeom prst="straightConnector1">
                <a:avLst/>
              </a:prstGeom>
              <a:noFill/>
              <a:ln w="9525" cap="flat" cmpd="sng" algn="ctr">
                <a:solidFill>
                  <a:schemeClr val="tx1"/>
                </a:solidFill>
                <a:prstDash val="solid"/>
                <a:round/>
                <a:headEnd type="none" w="med" len="med"/>
                <a:tailEnd type="triangle"/>
              </a:ln>
              <a:effectLst/>
            </p:spPr>
          </p:cxnSp>
          <p:cxnSp>
            <p:nvCxnSpPr>
              <p:cNvPr id="58" name="Straight Arrow Connector 57"/>
              <p:cNvCxnSpPr>
                <a:stCxn id="19" idx="1"/>
              </p:cNvCxnSpPr>
              <p:nvPr/>
            </p:nvCxnSpPr>
            <p:spPr bwMode="auto">
              <a:xfrm flipH="1" flipV="1">
                <a:off x="1302493" y="4497576"/>
                <a:ext cx="3722361" cy="2218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3" name="Straight Arrow Connector 62"/>
              <p:cNvCxnSpPr>
                <a:endCxn id="47" idx="3"/>
              </p:cNvCxnSpPr>
              <p:nvPr/>
            </p:nvCxnSpPr>
            <p:spPr bwMode="auto">
              <a:xfrm flipH="1">
                <a:off x="731502" y="3142009"/>
                <a:ext cx="250859" cy="1484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sp>
          <p:nvSpPr>
            <p:cNvPr id="3" name="Rectangle 2"/>
            <p:cNvSpPr/>
            <p:nvPr/>
          </p:nvSpPr>
          <p:spPr bwMode="auto">
            <a:xfrm>
              <a:off x="4875213" y="5029200"/>
              <a:ext cx="1906587" cy="72252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
          <p:nvSpPr>
            <p:cNvPr id="5" name="Rectangle 4"/>
            <p:cNvSpPr/>
            <p:nvPr/>
          </p:nvSpPr>
          <p:spPr bwMode="auto">
            <a:xfrm>
              <a:off x="5867400" y="3015985"/>
              <a:ext cx="914400" cy="1915006"/>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
          <p:nvSpPr>
            <p:cNvPr id="40" name="Rectangle 39"/>
            <p:cNvSpPr/>
            <p:nvPr/>
          </p:nvSpPr>
          <p:spPr bwMode="auto">
            <a:xfrm>
              <a:off x="922401" y="2812660"/>
              <a:ext cx="465439" cy="2894093"/>
            </a:xfrm>
            <a:prstGeom prst="rect">
              <a:avLst/>
            </a:prstGeom>
            <a:noFill/>
            <a:ln w="1270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grpSp>
      <p:sp>
        <p:nvSpPr>
          <p:cNvPr id="44" name="Date Placeholder 43"/>
          <p:cNvSpPr>
            <a:spLocks noGrp="1"/>
          </p:cNvSpPr>
          <p:nvPr>
            <p:ph type="dt" sz="half" idx="10"/>
          </p:nvPr>
        </p:nvSpPr>
        <p:spPr/>
        <p:txBody>
          <a:bodyPr/>
          <a:lstStyle/>
          <a:p>
            <a:pPr>
              <a:defRPr/>
            </a:pPr>
            <a:r>
              <a:rPr lang="en-US" altLang="zh-CN"/>
              <a:t>Nov 2023</a:t>
            </a:r>
            <a:endParaRPr lang="en-US" altLang="ko-KR" dirty="0"/>
          </a:p>
        </p:txBody>
      </p:sp>
      <p:sp>
        <p:nvSpPr>
          <p:cNvPr id="45" name="Footer Placeholder 44"/>
          <p:cNvSpPr>
            <a:spLocks noGrp="1"/>
          </p:cNvSpPr>
          <p:nvPr>
            <p:ph type="ftr" sz="quarter" idx="11"/>
          </p:nvPr>
        </p:nvSpPr>
        <p:spPr/>
        <p:txBody>
          <a:bodyPr/>
          <a:lstStyle/>
          <a:p>
            <a:pPr>
              <a:defRPr/>
            </a:pPr>
            <a:r>
              <a:rPr lang="en-US" altLang="ko-KR"/>
              <a:t>Junghoon Suh, et. al, Huawei</a:t>
            </a:r>
            <a:endParaRPr lang="en-US" altLang="ko-KR" dirty="0"/>
          </a:p>
        </p:txBody>
      </p:sp>
    </p:spTree>
    <p:extLst>
      <p:ext uri="{BB962C8B-B14F-4D97-AF65-F5344CB8AC3E}">
        <p14:creationId xmlns:p14="http://schemas.microsoft.com/office/powerpoint/2010/main" val="378810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4630"/>
            <a:ext cx="9144000" cy="457200"/>
          </a:xfrm>
        </p:spPr>
        <p:txBody>
          <a:bodyPr/>
          <a:lstStyle/>
          <a:p>
            <a:r>
              <a:rPr lang="en-CA" altLang="zh-CN" sz="2100" dirty="0"/>
              <a:t>Detection of Spatial Modulation</a:t>
            </a:r>
            <a:endParaRPr lang="zh-CN" altLang="en-US" sz="2100" dirty="0"/>
          </a:p>
        </p:txBody>
      </p:sp>
      <p:sp>
        <p:nvSpPr>
          <p:cNvPr id="3" name="Content Placeholder 2"/>
          <p:cNvSpPr>
            <a:spLocks noGrp="1"/>
          </p:cNvSpPr>
          <p:nvPr>
            <p:ph idx="1"/>
          </p:nvPr>
        </p:nvSpPr>
        <p:spPr>
          <a:xfrm>
            <a:off x="381000" y="991850"/>
            <a:ext cx="8655002" cy="5334000"/>
          </a:xfrm>
        </p:spPr>
        <p:txBody>
          <a:bodyPr/>
          <a:lstStyle/>
          <a:p>
            <a:r>
              <a:rPr lang="en-CA" altLang="zh-CN" sz="1400" b="0" dirty="0"/>
              <a:t>The Antenna Selection (AS) bits are detected at the RX side using an Maximum-Likelihood (ML) detection</a:t>
            </a:r>
          </a:p>
          <a:p>
            <a:pPr lvl="1"/>
            <a:r>
              <a:rPr lang="en-US" altLang="zh-CN" sz="1200" dirty="0"/>
              <a:t>LLR Calculation for Antennas Selection bits is obtained as follows, [2] </a:t>
            </a:r>
          </a:p>
          <a:p>
            <a:pPr lvl="1"/>
            <a:endParaRPr lang="en-CA" altLang="zh-CN" sz="1000" dirty="0"/>
          </a:p>
          <a:p>
            <a:pPr lvl="1"/>
            <a:endParaRPr lang="en-CA" altLang="zh-CN" sz="1000" dirty="0"/>
          </a:p>
          <a:p>
            <a:pPr lvl="1"/>
            <a:endParaRPr lang="en-CA" altLang="zh-CN" sz="1000" dirty="0"/>
          </a:p>
          <a:p>
            <a:pPr lvl="1"/>
            <a:endParaRPr lang="en-CA" altLang="zh-CN" sz="1000" dirty="0"/>
          </a:p>
          <a:p>
            <a:pPr lvl="1"/>
            <a:endParaRPr lang="en-CA" altLang="zh-CN" sz="1000" dirty="0"/>
          </a:p>
          <a:p>
            <a:pPr lvl="1"/>
            <a:endParaRPr lang="en-CA" altLang="zh-CN" sz="1000" dirty="0"/>
          </a:p>
          <a:p>
            <a:endParaRPr lang="en-CA" altLang="zh-CN" sz="1400" b="0" dirty="0"/>
          </a:p>
          <a:p>
            <a:endParaRPr lang="en-CA" altLang="zh-CN" sz="1400" b="0" dirty="0"/>
          </a:p>
          <a:p>
            <a:endParaRPr lang="en-CA" altLang="zh-CN" sz="1400" b="0" dirty="0"/>
          </a:p>
          <a:p>
            <a:endParaRPr lang="en-CA" altLang="zh-CN" sz="1400" b="0" dirty="0"/>
          </a:p>
          <a:p>
            <a:pPr marL="0" indent="0">
              <a:buNone/>
            </a:pPr>
            <a:endParaRPr lang="en-CA" altLang="zh-CN" sz="1400" b="0" dirty="0"/>
          </a:p>
          <a:p>
            <a:r>
              <a:rPr lang="en-CA" altLang="zh-CN" sz="1400" b="0" dirty="0"/>
              <a:t>If we take the table on slide 4 as an example, for the first AS bit “1” case, the Selected TX Antennas pair would be either (TX0, TX3) or (TX1, TX2).  The Selected TX Antennas pair for the first AS bit “0” case would be either (TX0, TX1) or (TX2, TX3).  </a:t>
            </a:r>
          </a:p>
          <a:p>
            <a:r>
              <a:rPr lang="en-CA" altLang="zh-CN" sz="1400" b="0" dirty="0"/>
              <a:t>Compute the Euclidean distance between the received signal and all possible the QAM symbols multiplied with the estimated channels for the corresponding TX Antennas pair, and choose the minimum Euclidean distance</a:t>
            </a:r>
          </a:p>
          <a:p>
            <a:pPr lvl="1"/>
            <a:r>
              <a:rPr lang="en-CA" altLang="zh-CN" sz="1200" dirty="0"/>
              <a:t>The minimum Euclidean distance for AS bit “0” </a:t>
            </a:r>
            <a:r>
              <a:rPr lang="en-CA" altLang="zh-CN" sz="1200" i="1" dirty="0"/>
              <a:t>minus</a:t>
            </a:r>
            <a:r>
              <a:rPr lang="en-CA" altLang="zh-CN" sz="1200" dirty="0"/>
              <a:t> the minimum Euclidean distance for AS bit “1”  is the LLR for the corresponding AS bit position</a:t>
            </a:r>
          </a:p>
          <a:p>
            <a:pPr lvl="1"/>
            <a:r>
              <a:rPr lang="en-CA" altLang="zh-CN" sz="1200" b="0" dirty="0"/>
              <a:t>We can run a hard decision once we obtain this LLR for each AS bit position, that is, the LLR less than “0” may indicate the bit “0” for the corresponding AS bit position</a:t>
            </a:r>
          </a:p>
          <a:p>
            <a:r>
              <a:rPr lang="en-CA" altLang="zh-CN" sz="1400" b="0" dirty="0"/>
              <a:t>Once the AS bits are detected, the remaining MIMO detection is a routine detection as each vendor has implemented, that is, if a vendor implemented a MIMO detection algorithm with an MMSE detection, then, it may continue to use the same MIMO detection  </a:t>
            </a:r>
            <a:endParaRPr lang="zh-CN" altLang="en-US" sz="1400" b="0" dirty="0"/>
          </a:p>
        </p:txBody>
      </p:sp>
      <p:sp>
        <p:nvSpPr>
          <p:cNvPr id="4" name="Slide Number Placeholder 3"/>
          <p:cNvSpPr>
            <a:spLocks noGrp="1"/>
          </p:cNvSpPr>
          <p:nvPr>
            <p:ph type="sldNum" sz="quarter" idx="12"/>
          </p:nvPr>
        </p:nvSpPr>
        <p:spPr/>
        <p:txBody>
          <a:bodyPr/>
          <a:lstStyle/>
          <a:p>
            <a:r>
              <a:rPr lang="en-US" altLang="ko-KR"/>
              <a:t>Slide </a:t>
            </a:r>
            <a:fld id="{E792CD62-9AAA-4B66-A216-7F1F565D5B47}" type="slidenum">
              <a:rPr lang="en-US" altLang="ko-KR" smtClean="0"/>
              <a:pPr/>
              <a:t>7</a:t>
            </a:fld>
            <a:endParaRPr lang="en-US" altLang="ko-KR"/>
          </a:p>
        </p:txBody>
      </p:sp>
      <mc:AlternateContent xmlns:mc="http://schemas.openxmlformats.org/markup-compatibility/2006" xmlns:a14="http://schemas.microsoft.com/office/drawing/2010/main">
        <mc:Choice Requires="a14">
          <p:sp>
            <p:nvSpPr>
              <p:cNvPr id="84" name="TextBox 83"/>
              <p:cNvSpPr txBox="1"/>
              <p:nvPr/>
            </p:nvSpPr>
            <p:spPr>
              <a:xfrm>
                <a:off x="1656911" y="1447800"/>
                <a:ext cx="6511711" cy="564193"/>
              </a:xfrm>
              <a:prstGeom prst="rect">
                <a:avLst/>
              </a:prstGeom>
              <a:noFill/>
            </p:spPr>
            <p:txBody>
              <a:bodyPr wrap="square" lIns="0" tIns="0" rIns="0" bIns="0" rtlCol="0">
                <a:spAutoFit/>
              </a:bodyPr>
              <a:lstStyle/>
              <a:p>
                <a:pPr latinLnBrk="0">
                  <a:lnSpc>
                    <a:spcPct val="140000"/>
                  </a:lnSpc>
                </a:pPr>
                <a14:m>
                  <m:oMath xmlns:m="http://schemas.openxmlformats.org/officeDocument/2006/math">
                    <m:r>
                      <a:rPr kumimoji="0" lang="en-US" altLang="zh-CN" sz="1400" b="1" i="1" smtClean="0">
                        <a:solidFill>
                          <a:srgbClr val="000000"/>
                        </a:solidFill>
                        <a:latin typeface="Cambria Math" panose="02040503050406030204" pitchFamily="18" charset="0"/>
                      </a:rPr>
                      <m:t>𝑳</m:t>
                    </m:r>
                    <m:d>
                      <m:dPr>
                        <m:ctrlPr>
                          <a:rPr kumimoji="0" lang="en-US" altLang="zh-CN" sz="1400" b="1" i="1" smtClean="0">
                            <a:solidFill>
                              <a:srgbClr val="000000"/>
                            </a:solidFill>
                            <a:latin typeface="Cambria Math" panose="02040503050406030204" pitchFamily="18" charset="0"/>
                          </a:rPr>
                        </m:ctrlPr>
                      </m:dPr>
                      <m:e>
                        <m:sSup>
                          <m:sSupPr>
                            <m:ctrlPr>
                              <a:rPr kumimoji="0" lang="en-US" altLang="zh-CN" sz="1400" b="1" i="1" smtClean="0">
                                <a:solidFill>
                                  <a:srgbClr val="000000"/>
                                </a:solidFill>
                                <a:latin typeface="Cambria Math" panose="02040503050406030204" pitchFamily="18" charset="0"/>
                              </a:rPr>
                            </m:ctrlPr>
                          </m:sSupPr>
                          <m:e>
                            <m:r>
                              <a:rPr kumimoji="0" lang="en-US" altLang="zh-CN" sz="1400" b="1" i="1" smtClean="0">
                                <a:solidFill>
                                  <a:srgbClr val="000000"/>
                                </a:solidFill>
                                <a:latin typeface="Cambria Math" panose="02040503050406030204" pitchFamily="18" charset="0"/>
                              </a:rPr>
                              <m:t>𝒔</m:t>
                            </m:r>
                          </m:e>
                          <m:sup>
                            <m:r>
                              <a:rPr kumimoji="0" lang="en-US" altLang="zh-CN" sz="1400" b="1" i="1" smtClean="0">
                                <a:solidFill>
                                  <a:srgbClr val="000000"/>
                                </a:solidFill>
                                <a:latin typeface="Cambria Math" panose="02040503050406030204" pitchFamily="18" charset="0"/>
                              </a:rPr>
                              <m:t>𝒊</m:t>
                            </m:r>
                          </m:sup>
                        </m:sSup>
                        <m:r>
                          <a:rPr kumimoji="0" lang="en-US" altLang="zh-CN" sz="1400" b="1" i="1" smtClean="0">
                            <a:solidFill>
                              <a:srgbClr val="000000"/>
                            </a:solidFill>
                            <a:latin typeface="Cambria Math" panose="02040503050406030204" pitchFamily="18" charset="0"/>
                          </a:rPr>
                          <m:t>|</m:t>
                        </m:r>
                        <m:r>
                          <a:rPr kumimoji="0" lang="en-US" altLang="zh-CN" sz="1400" b="1" i="1" smtClean="0">
                            <a:solidFill>
                              <a:srgbClr val="000000"/>
                            </a:solidFill>
                            <a:latin typeface="Cambria Math" panose="02040503050406030204" pitchFamily="18" charset="0"/>
                          </a:rPr>
                          <m:t>𝒚</m:t>
                        </m:r>
                        <m:r>
                          <a:rPr kumimoji="0" lang="en-US" altLang="zh-CN" sz="1400" b="1" i="1" smtClean="0">
                            <a:solidFill>
                              <a:srgbClr val="000000"/>
                            </a:solidFill>
                            <a:latin typeface="Cambria Math" panose="02040503050406030204" pitchFamily="18" charset="0"/>
                          </a:rPr>
                          <m:t>,</m:t>
                        </m:r>
                        <m:sSub>
                          <m:sSubPr>
                            <m:ctrlPr>
                              <a:rPr kumimoji="0" lang="en-US" altLang="zh-CN" sz="1400" b="1" i="1" smtClean="0">
                                <a:solidFill>
                                  <a:srgbClr val="000000"/>
                                </a:solidFill>
                                <a:latin typeface="Cambria Math" panose="02040503050406030204" pitchFamily="18" charset="0"/>
                              </a:rPr>
                            </m:ctrlPr>
                          </m:sSubPr>
                          <m:e>
                            <m:r>
                              <a:rPr kumimoji="0" lang="en-US" altLang="zh-CN" sz="1400" b="1" i="1" smtClean="0">
                                <a:solidFill>
                                  <a:srgbClr val="000000"/>
                                </a:solidFill>
                                <a:latin typeface="Cambria Math" panose="02040503050406030204" pitchFamily="18" charset="0"/>
                              </a:rPr>
                              <m:t>𝑯</m:t>
                            </m:r>
                          </m:e>
                          <m:sub>
                            <m:acc>
                              <m:accPr>
                                <m:chr m:val="̃"/>
                                <m:ctrlPr>
                                  <a:rPr kumimoji="0" lang="en-US" altLang="zh-CN" sz="1400" b="1" i="1" smtClean="0">
                                    <a:solidFill>
                                      <a:srgbClr val="000000"/>
                                    </a:solidFill>
                                    <a:latin typeface="Cambria Math" panose="02040503050406030204" pitchFamily="18" charset="0"/>
                                  </a:rPr>
                                </m:ctrlPr>
                              </m:accPr>
                              <m:e>
                                <m:r>
                                  <a:rPr kumimoji="0" lang="en-US" altLang="zh-CN" sz="1400" b="1" i="1" smtClean="0">
                                    <a:solidFill>
                                      <a:srgbClr val="000000"/>
                                    </a:solidFill>
                                    <a:latin typeface="Cambria Math" panose="02040503050406030204" pitchFamily="18" charset="0"/>
                                  </a:rPr>
                                  <m:t>𝒔</m:t>
                                </m:r>
                              </m:e>
                            </m:acc>
                          </m:sub>
                        </m:sSub>
                      </m:e>
                    </m:d>
                    <m:r>
                      <a:rPr kumimoji="0" lang="en-US" altLang="zh-CN" sz="1400" b="1" i="1" smtClean="0">
                        <a:solidFill>
                          <a:srgbClr val="000000"/>
                        </a:solidFill>
                        <a:latin typeface="Cambria Math" panose="02040503050406030204" pitchFamily="18" charset="0"/>
                        <a:ea typeface="Cambria Math" panose="02040503050406030204" pitchFamily="18" charset="0"/>
                      </a:rPr>
                      <m:t>≈−</m:t>
                    </m:r>
                    <m:func>
                      <m:funcPr>
                        <m:ctrlPr>
                          <a:rPr kumimoji="0" lang="en-US" altLang="zh-CN" sz="1400" b="1" i="1">
                            <a:solidFill>
                              <a:srgbClr val="000000"/>
                            </a:solidFill>
                            <a:latin typeface="Cambria Math" panose="02040503050406030204" pitchFamily="18" charset="0"/>
                            <a:ea typeface="Cambria Math" panose="02040503050406030204" pitchFamily="18" charset="0"/>
                          </a:rPr>
                        </m:ctrlPr>
                      </m:funcPr>
                      <m:fName>
                        <m:limLow>
                          <m:limLowPr>
                            <m:ctrlPr>
                              <a:rPr kumimoji="0" lang="en-US" altLang="zh-CN" sz="1400" b="1" i="1">
                                <a:solidFill>
                                  <a:srgbClr val="000000"/>
                                </a:solidFill>
                                <a:latin typeface="Cambria Math" panose="02040503050406030204" pitchFamily="18" charset="0"/>
                                <a:ea typeface="Cambria Math" panose="02040503050406030204" pitchFamily="18" charset="0"/>
                              </a:rPr>
                            </m:ctrlPr>
                          </m:limLowPr>
                          <m:e>
                            <m:r>
                              <m:rPr>
                                <m:sty m:val="p"/>
                              </m:rPr>
                              <a:rPr kumimoji="0" lang="en-US" altLang="zh-CN" sz="1400">
                                <a:solidFill>
                                  <a:srgbClr val="000000"/>
                                </a:solidFill>
                                <a:latin typeface="Cambria Math" panose="02040503050406030204" pitchFamily="18" charset="0"/>
                                <a:ea typeface="Cambria Math" panose="02040503050406030204" pitchFamily="18" charset="0"/>
                              </a:rPr>
                              <m:t>min</m:t>
                            </m:r>
                          </m:e>
                          <m:lim>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𝒔</m:t>
                                </m:r>
                              </m:e>
                            </m:acc>
                            <m:r>
                              <a:rPr kumimoji="0" lang="en-US" altLang="zh-CN" sz="1400" b="1" i="1">
                                <a:solidFill>
                                  <a:srgbClr val="000000"/>
                                </a:solidFill>
                                <a:latin typeface="Cambria Math" panose="02040503050406030204" pitchFamily="18" charset="0"/>
                              </a:rPr>
                              <m:t> </m:t>
                            </m:r>
                            <m:r>
                              <a:rPr kumimoji="0" lang="en-US" altLang="zh-CN" sz="1400" b="1" i="1">
                                <a:solidFill>
                                  <a:srgbClr val="000000"/>
                                </a:solidFill>
                                <a:latin typeface="Cambria Math" panose="02040503050406030204" pitchFamily="18" charset="0"/>
                                <a:ea typeface="Cambria Math" panose="02040503050406030204" pitchFamily="18" charset="0"/>
                              </a:rPr>
                              <m:t>∈ </m:t>
                            </m:r>
                            <m:sSubSup>
                              <m:sSubSupPr>
                                <m:ctrlPr>
                                  <a:rPr kumimoji="0" lang="en-US" altLang="zh-CN" sz="1400" b="1" i="1">
                                    <a:solidFill>
                                      <a:srgbClr val="000000"/>
                                    </a:solidFill>
                                    <a:latin typeface="Cambria Math" panose="02040503050406030204" pitchFamily="18" charset="0"/>
                                    <a:ea typeface="Cambria Math" panose="02040503050406030204" pitchFamily="18" charset="0"/>
                                  </a:rPr>
                                </m:ctrlPr>
                              </m:sSubSupPr>
                              <m:e>
                                <m:r>
                                  <a:rPr kumimoji="0" lang="en-US" altLang="zh-CN" sz="1400" b="1" i="1">
                                    <a:solidFill>
                                      <a:srgbClr val="000000"/>
                                    </a:solidFill>
                                    <a:latin typeface="Cambria Math" panose="02040503050406030204" pitchFamily="18" charset="0"/>
                                    <a:ea typeface="Cambria Math" panose="02040503050406030204" pitchFamily="18" charset="0"/>
                                  </a:rPr>
                                  <m:t>𝒔</m:t>
                                </m:r>
                              </m:e>
                              <m:sub>
                                <m:r>
                                  <a:rPr kumimoji="0" lang="en-US" altLang="zh-CN" sz="1400" b="1" i="1" smtClean="0">
                                    <a:solidFill>
                                      <a:srgbClr val="000000"/>
                                    </a:solidFill>
                                    <a:latin typeface="Cambria Math" panose="02040503050406030204" pitchFamily="18" charset="0"/>
                                    <a:ea typeface="Cambria Math" panose="02040503050406030204" pitchFamily="18" charset="0"/>
                                  </a:rPr>
                                  <m:t>𝟏</m:t>
                                </m:r>
                                <m:r>
                                  <a:rPr kumimoji="0" lang="en-US" altLang="zh-CN" sz="1400" b="1" i="1">
                                    <a:solidFill>
                                      <a:srgbClr val="000000"/>
                                    </a:solidFill>
                                    <a:latin typeface="Cambria Math" panose="02040503050406030204" pitchFamily="18" charset="0"/>
                                    <a:ea typeface="Cambria Math" panose="02040503050406030204" pitchFamily="18" charset="0"/>
                                  </a:rPr>
                                  <m:t> </m:t>
                                </m:r>
                              </m:sub>
                              <m:sup>
                                <m:r>
                                  <a:rPr kumimoji="0" lang="en-US" altLang="zh-CN" sz="1400" b="1" i="1">
                                    <a:solidFill>
                                      <a:srgbClr val="000000"/>
                                    </a:solidFill>
                                    <a:latin typeface="Cambria Math" panose="02040503050406030204" pitchFamily="18" charset="0"/>
                                    <a:ea typeface="Cambria Math" panose="02040503050406030204" pitchFamily="18" charset="0"/>
                                  </a:rPr>
                                  <m:t>𝒊</m:t>
                                </m:r>
                              </m:sup>
                            </m:sSubSup>
                            <m:r>
                              <a:rPr kumimoji="0" lang="en-US" altLang="zh-CN" sz="1400" b="1" i="1">
                                <a:solidFill>
                                  <a:srgbClr val="000000"/>
                                </a:solidFill>
                                <a:latin typeface="Cambria Math" panose="02040503050406030204" pitchFamily="18" charset="0"/>
                                <a:ea typeface="Cambria Math" panose="02040503050406030204" pitchFamily="18" charset="0"/>
                              </a:rPr>
                              <m:t>,  </m:t>
                            </m:r>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𝒙</m:t>
                                </m:r>
                              </m:e>
                            </m:acc>
                            <m:r>
                              <a:rPr kumimoji="0" lang="en-US" altLang="zh-CN" sz="1400" b="1" i="1">
                                <a:solidFill>
                                  <a:srgbClr val="000000"/>
                                </a:solidFill>
                                <a:latin typeface="Cambria Math" panose="02040503050406030204" pitchFamily="18" charset="0"/>
                                <a:ea typeface="Cambria Math" panose="02040503050406030204" pitchFamily="18" charset="0"/>
                              </a:rPr>
                              <m:t>∈ℵ</m:t>
                            </m:r>
                          </m:lim>
                        </m:limLow>
                      </m:fName>
                      <m:e>
                        <m:d>
                          <m:dPr>
                            <m:begChr m:val="{"/>
                            <m:endChr m:val="}"/>
                            <m:ctrlPr>
                              <a:rPr kumimoji="0" lang="en-US" altLang="zh-CN" sz="1400" b="1" i="1">
                                <a:solidFill>
                                  <a:srgbClr val="000000"/>
                                </a:solidFill>
                                <a:latin typeface="Cambria Math" panose="02040503050406030204" pitchFamily="18" charset="0"/>
                                <a:ea typeface="Cambria Math" panose="02040503050406030204" pitchFamily="18" charset="0"/>
                              </a:rPr>
                            </m:ctrlPr>
                          </m:dPr>
                          <m:e>
                            <m:f>
                              <m:fPr>
                                <m:ctrlPr>
                                  <a:rPr kumimoji="0" lang="en-US" altLang="zh-CN" sz="1400" b="1" i="1">
                                    <a:solidFill>
                                      <a:srgbClr val="000000"/>
                                    </a:solidFill>
                                    <a:latin typeface="Cambria Math" panose="02040503050406030204" pitchFamily="18" charset="0"/>
                                    <a:ea typeface="Cambria Math" panose="02040503050406030204" pitchFamily="18" charset="0"/>
                                  </a:rPr>
                                </m:ctrlPr>
                              </m:fPr>
                              <m:num>
                                <m:r>
                                  <a:rPr kumimoji="0" lang="en-US" altLang="zh-CN" sz="1400" b="1" i="1">
                                    <a:solidFill>
                                      <a:srgbClr val="000000"/>
                                    </a:solidFill>
                                    <a:latin typeface="Cambria Math" panose="02040503050406030204" pitchFamily="18" charset="0"/>
                                    <a:ea typeface="Cambria Math" panose="02040503050406030204" pitchFamily="18" charset="0"/>
                                  </a:rPr>
                                  <m:t>𝟏</m:t>
                                </m:r>
                              </m:num>
                              <m:den>
                                <m:r>
                                  <a:rPr kumimoji="0" lang="en-US" altLang="zh-CN" sz="1400" b="1" i="1">
                                    <a:solidFill>
                                      <a:srgbClr val="000000"/>
                                    </a:solidFill>
                                    <a:latin typeface="Cambria Math" panose="02040503050406030204" pitchFamily="18" charset="0"/>
                                    <a:ea typeface="Cambria Math" panose="02040503050406030204" pitchFamily="18" charset="0"/>
                                  </a:rPr>
                                  <m:t>𝟐</m:t>
                                </m:r>
                                <m:sSup>
                                  <m:sSupPr>
                                    <m:ctrlPr>
                                      <a:rPr kumimoji="0" lang="en-US" altLang="zh-CN" sz="1400" b="1" i="1">
                                        <a:solidFill>
                                          <a:srgbClr val="000000"/>
                                        </a:solidFill>
                                        <a:latin typeface="Cambria Math" panose="02040503050406030204" pitchFamily="18" charset="0"/>
                                        <a:ea typeface="Cambria Math" panose="02040503050406030204" pitchFamily="18" charset="0"/>
                                      </a:rPr>
                                    </m:ctrlPr>
                                  </m:sSupPr>
                                  <m:e>
                                    <m:r>
                                      <a:rPr kumimoji="0" lang="zh-CN" altLang="en-US" sz="1400" b="1" i="1">
                                        <a:solidFill>
                                          <a:srgbClr val="000000"/>
                                        </a:solidFill>
                                        <a:latin typeface="Cambria Math" panose="02040503050406030204" pitchFamily="18" charset="0"/>
                                        <a:ea typeface="Cambria Math" panose="02040503050406030204" pitchFamily="18" charset="0"/>
                                      </a:rPr>
                                      <m:t>𝝈</m:t>
                                    </m:r>
                                  </m:e>
                                  <m:sup>
                                    <m:r>
                                      <a:rPr kumimoji="0" lang="en-US" altLang="zh-CN" sz="1400" b="1" i="1">
                                        <a:solidFill>
                                          <a:srgbClr val="000000"/>
                                        </a:solidFill>
                                        <a:latin typeface="Cambria Math" panose="02040503050406030204" pitchFamily="18" charset="0"/>
                                        <a:ea typeface="Cambria Math" panose="02040503050406030204" pitchFamily="18" charset="0"/>
                                      </a:rPr>
                                      <m:t>𝟐</m:t>
                                    </m:r>
                                  </m:sup>
                                </m:sSup>
                              </m:den>
                            </m:f>
                            <m:sSup>
                              <m:sSupPr>
                                <m:ctrlPr>
                                  <a:rPr kumimoji="0" lang="en-US" altLang="zh-CN" sz="1400" b="1" i="1">
                                    <a:solidFill>
                                      <a:srgbClr val="000000"/>
                                    </a:solidFill>
                                    <a:latin typeface="Cambria Math" panose="02040503050406030204" pitchFamily="18" charset="0"/>
                                    <a:ea typeface="Cambria Math" panose="02040503050406030204" pitchFamily="18" charset="0"/>
                                  </a:rPr>
                                </m:ctrlPr>
                              </m:sSupPr>
                              <m:e>
                                <m:d>
                                  <m:dPr>
                                    <m:begChr m:val="‖"/>
                                    <m:endChr m:val="‖"/>
                                    <m:ctrlPr>
                                      <a:rPr kumimoji="0" lang="en-US" altLang="zh-CN" sz="1400" b="1" i="1">
                                        <a:solidFill>
                                          <a:srgbClr val="000000"/>
                                        </a:solidFill>
                                        <a:latin typeface="Cambria Math" panose="02040503050406030204" pitchFamily="18" charset="0"/>
                                        <a:ea typeface="Cambria Math" panose="02040503050406030204" pitchFamily="18" charset="0"/>
                                      </a:rPr>
                                    </m:ctrlPr>
                                  </m:dPr>
                                  <m:e>
                                    <m:r>
                                      <a:rPr kumimoji="0" lang="en-US" altLang="zh-CN" sz="1400" b="1" i="1">
                                        <a:solidFill>
                                          <a:srgbClr val="000000"/>
                                        </a:solidFill>
                                        <a:latin typeface="Cambria Math" panose="02040503050406030204" pitchFamily="18" charset="0"/>
                                        <a:ea typeface="Cambria Math" panose="02040503050406030204" pitchFamily="18" charset="0"/>
                                      </a:rPr>
                                      <m:t>𝒚</m:t>
                                    </m:r>
                                    <m:r>
                                      <a:rPr kumimoji="0" lang="en-US" altLang="zh-CN" sz="1400" b="1" i="1">
                                        <a:solidFill>
                                          <a:srgbClr val="000000"/>
                                        </a:solidFill>
                                        <a:latin typeface="Cambria Math" panose="02040503050406030204" pitchFamily="18" charset="0"/>
                                        <a:ea typeface="Cambria Math" panose="02040503050406030204" pitchFamily="18" charset="0"/>
                                      </a:rPr>
                                      <m:t>−</m:t>
                                    </m:r>
                                    <m:sSub>
                                      <m:sSubPr>
                                        <m:ctrlPr>
                                          <a:rPr kumimoji="0" lang="en-US" altLang="zh-CN" sz="1400" b="1" i="1">
                                            <a:solidFill>
                                              <a:srgbClr val="000000"/>
                                            </a:solidFill>
                                            <a:latin typeface="Cambria Math" panose="02040503050406030204" pitchFamily="18" charset="0"/>
                                            <a:ea typeface="Cambria Math" panose="02040503050406030204" pitchFamily="18" charset="0"/>
                                          </a:rPr>
                                        </m:ctrlPr>
                                      </m:sSubPr>
                                      <m:e>
                                        <m:r>
                                          <a:rPr kumimoji="0" lang="en-US" altLang="zh-CN" sz="1400" b="1" i="1">
                                            <a:solidFill>
                                              <a:srgbClr val="000000"/>
                                            </a:solidFill>
                                            <a:latin typeface="Cambria Math" panose="02040503050406030204" pitchFamily="18" charset="0"/>
                                            <a:ea typeface="Cambria Math" panose="02040503050406030204" pitchFamily="18" charset="0"/>
                                          </a:rPr>
                                          <m:t>𝑯</m:t>
                                        </m:r>
                                      </m:e>
                                      <m:sub>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𝒔</m:t>
                                            </m:r>
                                          </m:e>
                                        </m:acc>
                                      </m:sub>
                                    </m:sSub>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𝒙</m:t>
                                        </m:r>
                                      </m:e>
                                    </m:acc>
                                  </m:e>
                                </m:d>
                              </m:e>
                              <m:sup>
                                <m:r>
                                  <a:rPr kumimoji="0" lang="en-US" altLang="zh-CN" sz="1400" b="1" i="1">
                                    <a:solidFill>
                                      <a:srgbClr val="000000"/>
                                    </a:solidFill>
                                    <a:latin typeface="Cambria Math" panose="02040503050406030204" pitchFamily="18" charset="0"/>
                                    <a:ea typeface="Cambria Math" panose="02040503050406030204" pitchFamily="18" charset="0"/>
                                  </a:rPr>
                                  <m:t>𝟐</m:t>
                                </m:r>
                              </m:sup>
                            </m:sSup>
                          </m:e>
                        </m:d>
                      </m:e>
                    </m:func>
                  </m:oMath>
                </a14:m>
                <a:r>
                  <a:rPr kumimoji="0" lang="en-US" altLang="zh-CN" sz="1400" b="1" dirty="0">
                    <a:solidFill>
                      <a:srgbClr val="000000"/>
                    </a:solidFill>
                    <a:latin typeface="Arial" charset="0"/>
                    <a:ea typeface="宋体" pitchFamily="2" charset="-122"/>
                    <a:cs typeface="Arial" charset="0"/>
                  </a:rPr>
                  <a:t> +</a:t>
                </a:r>
                <a14:m>
                  <m:oMath xmlns:m="http://schemas.openxmlformats.org/officeDocument/2006/math">
                    <m:func>
                      <m:funcPr>
                        <m:ctrlPr>
                          <a:rPr kumimoji="0" lang="en-US" altLang="zh-CN" sz="1400" b="1" i="1">
                            <a:solidFill>
                              <a:srgbClr val="000000"/>
                            </a:solidFill>
                            <a:latin typeface="Cambria Math" panose="02040503050406030204" pitchFamily="18" charset="0"/>
                            <a:ea typeface="Cambria Math" panose="02040503050406030204" pitchFamily="18" charset="0"/>
                          </a:rPr>
                        </m:ctrlPr>
                      </m:funcPr>
                      <m:fName>
                        <m:limLow>
                          <m:limLowPr>
                            <m:ctrlPr>
                              <a:rPr kumimoji="0" lang="en-US" altLang="zh-CN" sz="1400" b="1" i="1">
                                <a:solidFill>
                                  <a:srgbClr val="000000"/>
                                </a:solidFill>
                                <a:latin typeface="Cambria Math" panose="02040503050406030204" pitchFamily="18" charset="0"/>
                                <a:ea typeface="Cambria Math" panose="02040503050406030204" pitchFamily="18" charset="0"/>
                              </a:rPr>
                            </m:ctrlPr>
                          </m:limLowPr>
                          <m:e>
                            <m:r>
                              <m:rPr>
                                <m:sty m:val="p"/>
                              </m:rPr>
                              <a:rPr kumimoji="0" lang="en-US" altLang="zh-CN" sz="1400">
                                <a:solidFill>
                                  <a:srgbClr val="000000"/>
                                </a:solidFill>
                                <a:latin typeface="Cambria Math" panose="02040503050406030204" pitchFamily="18" charset="0"/>
                                <a:ea typeface="Cambria Math" panose="02040503050406030204" pitchFamily="18" charset="0"/>
                              </a:rPr>
                              <m:t>min</m:t>
                            </m:r>
                          </m:e>
                          <m:lim>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𝒔</m:t>
                                </m:r>
                              </m:e>
                            </m:acc>
                            <m:r>
                              <a:rPr kumimoji="0" lang="en-US" altLang="zh-CN" sz="1400" b="1" i="1">
                                <a:solidFill>
                                  <a:srgbClr val="000000"/>
                                </a:solidFill>
                                <a:latin typeface="Cambria Math" panose="02040503050406030204" pitchFamily="18" charset="0"/>
                              </a:rPr>
                              <m:t> </m:t>
                            </m:r>
                            <m:r>
                              <a:rPr kumimoji="0" lang="en-US" altLang="zh-CN" sz="1400" b="1" i="1">
                                <a:solidFill>
                                  <a:srgbClr val="000000"/>
                                </a:solidFill>
                                <a:latin typeface="Cambria Math" panose="02040503050406030204" pitchFamily="18" charset="0"/>
                                <a:ea typeface="Cambria Math" panose="02040503050406030204" pitchFamily="18" charset="0"/>
                              </a:rPr>
                              <m:t>∈ </m:t>
                            </m:r>
                            <m:sSubSup>
                              <m:sSubSupPr>
                                <m:ctrlPr>
                                  <a:rPr kumimoji="0" lang="en-US" altLang="zh-CN" sz="1400" b="1" i="1">
                                    <a:solidFill>
                                      <a:srgbClr val="000000"/>
                                    </a:solidFill>
                                    <a:latin typeface="Cambria Math" panose="02040503050406030204" pitchFamily="18" charset="0"/>
                                    <a:ea typeface="Cambria Math" panose="02040503050406030204" pitchFamily="18" charset="0"/>
                                  </a:rPr>
                                </m:ctrlPr>
                              </m:sSubSupPr>
                              <m:e>
                                <m:r>
                                  <a:rPr kumimoji="0" lang="en-US" altLang="zh-CN" sz="1400" b="1" i="1">
                                    <a:solidFill>
                                      <a:srgbClr val="000000"/>
                                    </a:solidFill>
                                    <a:latin typeface="Cambria Math" panose="02040503050406030204" pitchFamily="18" charset="0"/>
                                    <a:ea typeface="Cambria Math" panose="02040503050406030204" pitchFamily="18" charset="0"/>
                                  </a:rPr>
                                  <m:t>𝒔</m:t>
                                </m:r>
                              </m:e>
                              <m:sub>
                                <m:r>
                                  <a:rPr kumimoji="0" lang="en-US" altLang="zh-CN" sz="1400" b="1" i="1" smtClean="0">
                                    <a:solidFill>
                                      <a:srgbClr val="000000"/>
                                    </a:solidFill>
                                    <a:latin typeface="Cambria Math" panose="02040503050406030204" pitchFamily="18" charset="0"/>
                                    <a:ea typeface="Cambria Math" panose="02040503050406030204" pitchFamily="18" charset="0"/>
                                  </a:rPr>
                                  <m:t>𝟎</m:t>
                                </m:r>
                                <m:r>
                                  <a:rPr kumimoji="0" lang="en-US" altLang="zh-CN" sz="1400" b="1" i="1">
                                    <a:solidFill>
                                      <a:srgbClr val="000000"/>
                                    </a:solidFill>
                                    <a:latin typeface="Cambria Math" panose="02040503050406030204" pitchFamily="18" charset="0"/>
                                    <a:ea typeface="Cambria Math" panose="02040503050406030204" pitchFamily="18" charset="0"/>
                                  </a:rPr>
                                  <m:t> </m:t>
                                </m:r>
                              </m:sub>
                              <m:sup>
                                <m:r>
                                  <a:rPr kumimoji="0" lang="en-US" altLang="zh-CN" sz="1400" b="1" i="1">
                                    <a:solidFill>
                                      <a:srgbClr val="000000"/>
                                    </a:solidFill>
                                    <a:latin typeface="Cambria Math" panose="02040503050406030204" pitchFamily="18" charset="0"/>
                                    <a:ea typeface="Cambria Math" panose="02040503050406030204" pitchFamily="18" charset="0"/>
                                  </a:rPr>
                                  <m:t>𝒊</m:t>
                                </m:r>
                              </m:sup>
                            </m:sSubSup>
                            <m:r>
                              <a:rPr kumimoji="0" lang="en-US" altLang="zh-CN" sz="1400" b="1" i="1">
                                <a:solidFill>
                                  <a:srgbClr val="000000"/>
                                </a:solidFill>
                                <a:latin typeface="Cambria Math" panose="02040503050406030204" pitchFamily="18" charset="0"/>
                                <a:ea typeface="Cambria Math" panose="02040503050406030204" pitchFamily="18" charset="0"/>
                              </a:rPr>
                              <m:t>,  </m:t>
                            </m:r>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𝒙</m:t>
                                </m:r>
                              </m:e>
                            </m:acc>
                            <m:r>
                              <a:rPr kumimoji="0" lang="en-US" altLang="zh-CN" sz="1400" b="1" i="1">
                                <a:solidFill>
                                  <a:srgbClr val="000000"/>
                                </a:solidFill>
                                <a:latin typeface="Cambria Math" panose="02040503050406030204" pitchFamily="18" charset="0"/>
                                <a:ea typeface="Cambria Math" panose="02040503050406030204" pitchFamily="18" charset="0"/>
                              </a:rPr>
                              <m:t>∈ℵ</m:t>
                            </m:r>
                          </m:lim>
                        </m:limLow>
                      </m:fName>
                      <m:e>
                        <m:d>
                          <m:dPr>
                            <m:begChr m:val="{"/>
                            <m:endChr m:val="}"/>
                            <m:ctrlPr>
                              <a:rPr kumimoji="0" lang="en-US" altLang="zh-CN" sz="1400" b="1" i="1">
                                <a:solidFill>
                                  <a:srgbClr val="000000"/>
                                </a:solidFill>
                                <a:latin typeface="Cambria Math" panose="02040503050406030204" pitchFamily="18" charset="0"/>
                                <a:ea typeface="Cambria Math" panose="02040503050406030204" pitchFamily="18" charset="0"/>
                              </a:rPr>
                            </m:ctrlPr>
                          </m:dPr>
                          <m:e>
                            <m:f>
                              <m:fPr>
                                <m:ctrlPr>
                                  <a:rPr kumimoji="0" lang="en-US" altLang="zh-CN" sz="1400" b="1" i="1">
                                    <a:solidFill>
                                      <a:srgbClr val="000000"/>
                                    </a:solidFill>
                                    <a:latin typeface="Cambria Math" panose="02040503050406030204" pitchFamily="18" charset="0"/>
                                    <a:ea typeface="Cambria Math" panose="02040503050406030204" pitchFamily="18" charset="0"/>
                                  </a:rPr>
                                </m:ctrlPr>
                              </m:fPr>
                              <m:num>
                                <m:r>
                                  <a:rPr kumimoji="0" lang="en-US" altLang="zh-CN" sz="1400" b="1" i="1">
                                    <a:solidFill>
                                      <a:srgbClr val="000000"/>
                                    </a:solidFill>
                                    <a:latin typeface="Cambria Math" panose="02040503050406030204" pitchFamily="18" charset="0"/>
                                    <a:ea typeface="Cambria Math" panose="02040503050406030204" pitchFamily="18" charset="0"/>
                                  </a:rPr>
                                  <m:t>𝟏</m:t>
                                </m:r>
                              </m:num>
                              <m:den>
                                <m:r>
                                  <a:rPr kumimoji="0" lang="en-US" altLang="zh-CN" sz="1400" b="1" i="1">
                                    <a:solidFill>
                                      <a:srgbClr val="000000"/>
                                    </a:solidFill>
                                    <a:latin typeface="Cambria Math" panose="02040503050406030204" pitchFamily="18" charset="0"/>
                                    <a:ea typeface="Cambria Math" panose="02040503050406030204" pitchFamily="18" charset="0"/>
                                  </a:rPr>
                                  <m:t>𝟐</m:t>
                                </m:r>
                                <m:sSup>
                                  <m:sSupPr>
                                    <m:ctrlPr>
                                      <a:rPr kumimoji="0" lang="en-US" altLang="zh-CN" sz="1400" b="1" i="1">
                                        <a:solidFill>
                                          <a:srgbClr val="000000"/>
                                        </a:solidFill>
                                        <a:latin typeface="Cambria Math" panose="02040503050406030204" pitchFamily="18" charset="0"/>
                                        <a:ea typeface="Cambria Math" panose="02040503050406030204" pitchFamily="18" charset="0"/>
                                      </a:rPr>
                                    </m:ctrlPr>
                                  </m:sSupPr>
                                  <m:e>
                                    <m:r>
                                      <a:rPr kumimoji="0" lang="zh-CN" altLang="en-US" sz="1400" b="1" i="1">
                                        <a:solidFill>
                                          <a:srgbClr val="000000"/>
                                        </a:solidFill>
                                        <a:latin typeface="Cambria Math" panose="02040503050406030204" pitchFamily="18" charset="0"/>
                                        <a:ea typeface="Cambria Math" panose="02040503050406030204" pitchFamily="18" charset="0"/>
                                      </a:rPr>
                                      <m:t>𝝈</m:t>
                                    </m:r>
                                  </m:e>
                                  <m:sup>
                                    <m:r>
                                      <a:rPr kumimoji="0" lang="en-US" altLang="zh-CN" sz="1400" b="1" i="1">
                                        <a:solidFill>
                                          <a:srgbClr val="000000"/>
                                        </a:solidFill>
                                        <a:latin typeface="Cambria Math" panose="02040503050406030204" pitchFamily="18" charset="0"/>
                                        <a:ea typeface="Cambria Math" panose="02040503050406030204" pitchFamily="18" charset="0"/>
                                      </a:rPr>
                                      <m:t>𝟐</m:t>
                                    </m:r>
                                  </m:sup>
                                </m:sSup>
                              </m:den>
                            </m:f>
                            <m:sSup>
                              <m:sSupPr>
                                <m:ctrlPr>
                                  <a:rPr kumimoji="0" lang="en-US" altLang="zh-CN" sz="1400" b="1" i="1">
                                    <a:solidFill>
                                      <a:srgbClr val="000000"/>
                                    </a:solidFill>
                                    <a:latin typeface="Cambria Math" panose="02040503050406030204" pitchFamily="18" charset="0"/>
                                    <a:ea typeface="Cambria Math" panose="02040503050406030204" pitchFamily="18" charset="0"/>
                                  </a:rPr>
                                </m:ctrlPr>
                              </m:sSupPr>
                              <m:e>
                                <m:d>
                                  <m:dPr>
                                    <m:begChr m:val="‖"/>
                                    <m:endChr m:val="‖"/>
                                    <m:ctrlPr>
                                      <a:rPr kumimoji="0" lang="en-US" altLang="zh-CN" sz="1400" b="1" i="1">
                                        <a:solidFill>
                                          <a:srgbClr val="000000"/>
                                        </a:solidFill>
                                        <a:latin typeface="Cambria Math" panose="02040503050406030204" pitchFamily="18" charset="0"/>
                                        <a:ea typeface="Cambria Math" panose="02040503050406030204" pitchFamily="18" charset="0"/>
                                      </a:rPr>
                                    </m:ctrlPr>
                                  </m:dPr>
                                  <m:e>
                                    <m:r>
                                      <a:rPr kumimoji="0" lang="en-US" altLang="zh-CN" sz="1400" b="1" i="1">
                                        <a:solidFill>
                                          <a:srgbClr val="000000"/>
                                        </a:solidFill>
                                        <a:latin typeface="Cambria Math" panose="02040503050406030204" pitchFamily="18" charset="0"/>
                                        <a:ea typeface="Cambria Math" panose="02040503050406030204" pitchFamily="18" charset="0"/>
                                      </a:rPr>
                                      <m:t>𝒚</m:t>
                                    </m:r>
                                    <m:r>
                                      <a:rPr kumimoji="0" lang="en-US" altLang="zh-CN" sz="1400" b="1" i="1">
                                        <a:solidFill>
                                          <a:srgbClr val="000000"/>
                                        </a:solidFill>
                                        <a:latin typeface="Cambria Math" panose="02040503050406030204" pitchFamily="18" charset="0"/>
                                        <a:ea typeface="Cambria Math" panose="02040503050406030204" pitchFamily="18" charset="0"/>
                                      </a:rPr>
                                      <m:t>−</m:t>
                                    </m:r>
                                    <m:sSub>
                                      <m:sSubPr>
                                        <m:ctrlPr>
                                          <a:rPr kumimoji="0" lang="en-US" altLang="zh-CN" sz="1400" b="1" i="1">
                                            <a:solidFill>
                                              <a:srgbClr val="000000"/>
                                            </a:solidFill>
                                            <a:latin typeface="Cambria Math" panose="02040503050406030204" pitchFamily="18" charset="0"/>
                                            <a:ea typeface="Cambria Math" panose="02040503050406030204" pitchFamily="18" charset="0"/>
                                          </a:rPr>
                                        </m:ctrlPr>
                                      </m:sSubPr>
                                      <m:e>
                                        <m:r>
                                          <a:rPr kumimoji="0" lang="en-US" altLang="zh-CN" sz="1400" b="1" i="1">
                                            <a:solidFill>
                                              <a:srgbClr val="000000"/>
                                            </a:solidFill>
                                            <a:latin typeface="Cambria Math" panose="02040503050406030204" pitchFamily="18" charset="0"/>
                                            <a:ea typeface="Cambria Math" panose="02040503050406030204" pitchFamily="18" charset="0"/>
                                          </a:rPr>
                                          <m:t>𝑯</m:t>
                                        </m:r>
                                      </m:e>
                                      <m:sub>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𝒔</m:t>
                                            </m:r>
                                          </m:e>
                                        </m:acc>
                                      </m:sub>
                                    </m:sSub>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𝒙</m:t>
                                        </m:r>
                                      </m:e>
                                    </m:acc>
                                  </m:e>
                                </m:d>
                              </m:e>
                              <m:sup>
                                <m:r>
                                  <a:rPr kumimoji="0" lang="en-US" altLang="zh-CN" sz="1400" b="1" i="1">
                                    <a:solidFill>
                                      <a:srgbClr val="000000"/>
                                    </a:solidFill>
                                    <a:latin typeface="Cambria Math" panose="02040503050406030204" pitchFamily="18" charset="0"/>
                                    <a:ea typeface="Cambria Math" panose="02040503050406030204" pitchFamily="18" charset="0"/>
                                  </a:rPr>
                                  <m:t>𝟐</m:t>
                                </m:r>
                              </m:sup>
                            </m:sSup>
                          </m:e>
                        </m:d>
                      </m:e>
                    </m:func>
                  </m:oMath>
                </a14:m>
                <a:r>
                  <a:rPr kumimoji="0" lang="en-US" altLang="zh-CN" sz="1400" b="1" dirty="0">
                    <a:solidFill>
                      <a:srgbClr val="000000"/>
                    </a:solidFill>
                    <a:latin typeface="Arial" charset="0"/>
                    <a:ea typeface="宋体" pitchFamily="2" charset="-122"/>
                    <a:cs typeface="Arial" charset="0"/>
                  </a:rPr>
                  <a:t> </a:t>
                </a:r>
                <a:endParaRPr kumimoji="0" lang="zh-CN" altLang="en-US" sz="1400" b="1" dirty="0">
                  <a:solidFill>
                    <a:srgbClr val="000000"/>
                  </a:solidFill>
                  <a:latin typeface="Arial" charset="0"/>
                  <a:ea typeface="宋体" pitchFamily="2" charset="-122"/>
                  <a:cs typeface="Arial" charset="0"/>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1656911" y="1447800"/>
                <a:ext cx="6511711" cy="564193"/>
              </a:xfrm>
              <a:prstGeom prst="rect">
                <a:avLst/>
              </a:prstGeom>
              <a:blipFill rotWithShape="0">
                <a:blip r:embed="rId2"/>
                <a:stretch>
                  <a:fillRect l="-936" b="-54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1545389" y="2098571"/>
                <a:ext cx="1086515" cy="432747"/>
              </a:xfrm>
              <a:prstGeom prst="rect">
                <a:avLst/>
              </a:prstGeom>
            </p:spPr>
            <p:txBody>
              <a:bodyPr wrap="none">
                <a:spAutoFit/>
              </a:bodyPr>
              <a:lstStyle/>
              <a:p>
                <a:pPr latinLnBrk="0">
                  <a:lnSpc>
                    <a:spcPct val="140000"/>
                  </a:lnSpc>
                </a:pPr>
                <a14:m>
                  <m:oMathPara xmlns:m="http://schemas.openxmlformats.org/officeDocument/2006/math">
                    <m:oMathParaPr>
                      <m:jc m:val="centerGroup"/>
                    </m:oMathParaPr>
                    <m:oMath xmlns:m="http://schemas.openxmlformats.org/officeDocument/2006/math">
                      <m:r>
                        <a:rPr kumimoji="0" lang="en-US" altLang="zh-CN" sz="1400" b="1" i="1">
                          <a:solidFill>
                            <a:srgbClr val="000000"/>
                          </a:solidFill>
                          <a:latin typeface="Cambria Math" panose="02040503050406030204" pitchFamily="18" charset="0"/>
                        </a:rPr>
                        <m:t>𝑳</m:t>
                      </m:r>
                      <m:d>
                        <m:dPr>
                          <m:ctrlPr>
                            <a:rPr kumimoji="0" lang="en-US" altLang="zh-CN" sz="1400" b="1" i="1">
                              <a:solidFill>
                                <a:srgbClr val="000000"/>
                              </a:solidFill>
                              <a:latin typeface="Cambria Math" panose="02040503050406030204" pitchFamily="18" charset="0"/>
                            </a:rPr>
                          </m:ctrlPr>
                        </m:dPr>
                        <m:e>
                          <m:sSup>
                            <m:sSupPr>
                              <m:ctrlPr>
                                <a:rPr kumimoji="0" lang="en-US" altLang="zh-CN" sz="1400" b="1" i="1">
                                  <a:solidFill>
                                    <a:srgbClr val="000000"/>
                                  </a:solidFill>
                                  <a:latin typeface="Cambria Math" panose="02040503050406030204" pitchFamily="18" charset="0"/>
                                </a:rPr>
                              </m:ctrlPr>
                            </m:sSupPr>
                            <m:e>
                              <m:r>
                                <a:rPr kumimoji="0" lang="en-US" altLang="zh-CN" sz="1400" b="1" i="1">
                                  <a:solidFill>
                                    <a:srgbClr val="000000"/>
                                  </a:solidFill>
                                  <a:latin typeface="Cambria Math" panose="02040503050406030204" pitchFamily="18" charset="0"/>
                                </a:rPr>
                                <m:t>𝒔</m:t>
                              </m:r>
                            </m:e>
                            <m:sup>
                              <m:r>
                                <a:rPr kumimoji="0" lang="en-US" altLang="zh-CN" sz="1400" b="1" i="1">
                                  <a:solidFill>
                                    <a:srgbClr val="000000"/>
                                  </a:solidFill>
                                  <a:latin typeface="Cambria Math" panose="02040503050406030204" pitchFamily="18" charset="0"/>
                                </a:rPr>
                                <m:t>𝒊</m:t>
                              </m:r>
                            </m:sup>
                          </m:sSup>
                          <m:r>
                            <a:rPr kumimoji="0" lang="en-US" altLang="zh-CN" sz="1400" b="1" i="1">
                              <a:solidFill>
                                <a:srgbClr val="000000"/>
                              </a:solidFill>
                              <a:latin typeface="Cambria Math" panose="02040503050406030204" pitchFamily="18" charset="0"/>
                            </a:rPr>
                            <m:t>|</m:t>
                          </m:r>
                          <m:r>
                            <a:rPr kumimoji="0" lang="en-US" altLang="zh-CN" sz="1400" b="1" i="1">
                              <a:solidFill>
                                <a:srgbClr val="000000"/>
                              </a:solidFill>
                              <a:latin typeface="Cambria Math" panose="02040503050406030204" pitchFamily="18" charset="0"/>
                            </a:rPr>
                            <m:t>𝒚</m:t>
                          </m:r>
                          <m:r>
                            <a:rPr kumimoji="0" lang="en-US" altLang="zh-CN" sz="1400" b="1" i="1">
                              <a:solidFill>
                                <a:srgbClr val="000000"/>
                              </a:solidFill>
                              <a:latin typeface="Cambria Math" panose="02040503050406030204" pitchFamily="18" charset="0"/>
                            </a:rPr>
                            <m:t>,</m:t>
                          </m:r>
                          <m:sSub>
                            <m:sSubPr>
                              <m:ctrlPr>
                                <a:rPr kumimoji="0" lang="en-US" altLang="zh-CN" sz="1400" b="1" i="1">
                                  <a:solidFill>
                                    <a:srgbClr val="000000"/>
                                  </a:solidFill>
                                  <a:latin typeface="Cambria Math" panose="02040503050406030204" pitchFamily="18" charset="0"/>
                                </a:rPr>
                              </m:ctrlPr>
                            </m:sSubPr>
                            <m:e>
                              <m:r>
                                <a:rPr kumimoji="0" lang="en-US" altLang="zh-CN" sz="1400" b="1" i="1">
                                  <a:solidFill>
                                    <a:srgbClr val="000000"/>
                                  </a:solidFill>
                                  <a:latin typeface="Cambria Math" panose="02040503050406030204" pitchFamily="18" charset="0"/>
                                </a:rPr>
                                <m:t>𝑯</m:t>
                              </m:r>
                            </m:e>
                            <m:sub>
                              <m:acc>
                                <m:accPr>
                                  <m:chr m:val="̃"/>
                                  <m:ctrlPr>
                                    <a:rPr kumimoji="0" lang="en-US" altLang="zh-CN" sz="1400" b="1" i="1">
                                      <a:solidFill>
                                        <a:srgbClr val="000000"/>
                                      </a:solidFill>
                                      <a:latin typeface="Cambria Math" panose="02040503050406030204" pitchFamily="18" charset="0"/>
                                    </a:rPr>
                                  </m:ctrlPr>
                                </m:accPr>
                                <m:e>
                                  <m:r>
                                    <a:rPr kumimoji="0" lang="en-US" altLang="zh-CN" sz="1400" b="1" i="1">
                                      <a:solidFill>
                                        <a:srgbClr val="000000"/>
                                      </a:solidFill>
                                      <a:latin typeface="Cambria Math" panose="02040503050406030204" pitchFamily="18" charset="0"/>
                                    </a:rPr>
                                    <m:t>𝒔</m:t>
                                  </m:r>
                                </m:e>
                              </m:acc>
                            </m:sub>
                          </m:sSub>
                        </m:e>
                      </m:d>
                    </m:oMath>
                  </m:oMathPara>
                </a14:m>
                <a:endParaRPr kumimoji="0" lang="zh-CN" altLang="en-US" sz="1400" b="1" dirty="0">
                  <a:solidFill>
                    <a:srgbClr val="000000"/>
                  </a:solidFill>
                  <a:latin typeface="Arial" charset="0"/>
                  <a:ea typeface="宋体" pitchFamily="2" charset="-122"/>
                  <a:cs typeface="Arial" charset="0"/>
                </a:endParaRPr>
              </a:p>
            </p:txBody>
          </p:sp>
        </mc:Choice>
        <mc:Fallback xmlns="">
          <p:sp>
            <p:nvSpPr>
              <p:cNvPr id="95" name="Rectangle 94"/>
              <p:cNvSpPr>
                <a:spLocks noRot="1" noChangeAspect="1" noMove="1" noResize="1" noEditPoints="1" noAdjustHandles="1" noChangeArrowheads="1" noChangeShapeType="1" noTextEdit="1"/>
              </p:cNvSpPr>
              <p:nvPr/>
            </p:nvSpPr>
            <p:spPr>
              <a:xfrm>
                <a:off x="1545389" y="2098571"/>
                <a:ext cx="1086515" cy="43274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2438400" y="2164494"/>
                <a:ext cx="5730223" cy="609398"/>
              </a:xfrm>
              <a:prstGeom prst="rect">
                <a:avLst/>
              </a:prstGeom>
              <a:noFill/>
            </p:spPr>
            <p:txBody>
              <a:bodyPr wrap="none" rtlCol="0">
                <a:spAutoFit/>
              </a:bodyPr>
              <a:lstStyle/>
              <a:p>
                <a:pPr latinLnBrk="0">
                  <a:lnSpc>
                    <a:spcPct val="140000"/>
                  </a:lnSpc>
                </a:pPr>
                <a:r>
                  <a:rPr kumimoji="0" lang="en-US" altLang="zh-CN" dirty="0">
                    <a:solidFill>
                      <a:srgbClr val="000000"/>
                    </a:solidFill>
                    <a:latin typeface="Arial" charset="0"/>
                    <a:ea typeface="宋体" pitchFamily="2" charset="-122"/>
                    <a:cs typeface="Arial" charset="0"/>
                  </a:rPr>
                  <a:t>: LLR for the </a:t>
                </a:r>
                <a:r>
                  <a:rPr kumimoji="0" lang="en-US" altLang="zh-CN" dirty="0" err="1">
                    <a:solidFill>
                      <a:srgbClr val="000000"/>
                    </a:solidFill>
                    <a:latin typeface="Arial" charset="0"/>
                    <a:ea typeface="宋体" pitchFamily="2" charset="-122"/>
                    <a:cs typeface="Arial" charset="0"/>
                  </a:rPr>
                  <a:t>i</a:t>
                </a:r>
                <a:r>
                  <a:rPr kumimoji="0" lang="en-US" altLang="zh-CN" baseline="30000" dirty="0" err="1">
                    <a:solidFill>
                      <a:srgbClr val="000000"/>
                    </a:solidFill>
                    <a:latin typeface="Arial" charset="0"/>
                    <a:ea typeface="宋体" pitchFamily="2" charset="-122"/>
                    <a:cs typeface="Arial" charset="0"/>
                  </a:rPr>
                  <a:t>th</a:t>
                </a:r>
                <a:r>
                  <a:rPr kumimoji="0" lang="en-US" altLang="zh-CN" baseline="30000" dirty="0">
                    <a:solidFill>
                      <a:srgbClr val="000000"/>
                    </a:solidFill>
                    <a:latin typeface="Arial" charset="0"/>
                    <a:ea typeface="宋体" pitchFamily="2" charset="-122"/>
                    <a:cs typeface="Arial" charset="0"/>
                  </a:rPr>
                  <a:t> </a:t>
                </a:r>
                <a:r>
                  <a:rPr kumimoji="0" lang="en-US" altLang="zh-CN" dirty="0">
                    <a:solidFill>
                      <a:srgbClr val="000000"/>
                    </a:solidFill>
                    <a:latin typeface="Arial" charset="0"/>
                    <a:ea typeface="宋体" pitchFamily="2" charset="-122"/>
                    <a:cs typeface="Arial" charset="0"/>
                  </a:rPr>
                  <a:t>Antenna bit selection when the received signal is a vector y across</a:t>
                </a:r>
              </a:p>
              <a:p>
                <a:pPr latinLnBrk="0">
                  <a:lnSpc>
                    <a:spcPct val="140000"/>
                  </a:lnSpc>
                </a:pPr>
                <a:r>
                  <a:rPr kumimoji="0" lang="en-US" altLang="zh-CN" dirty="0">
                    <a:solidFill>
                      <a:srgbClr val="000000"/>
                    </a:solidFill>
                    <a:latin typeface="Arial" charset="0"/>
                    <a:ea typeface="宋体" pitchFamily="2" charset="-122"/>
                    <a:cs typeface="Arial" charset="0"/>
                  </a:rPr>
                  <a:t>the RX streams and </a:t>
                </a:r>
                <a14:m>
                  <m:oMath xmlns:m="http://schemas.openxmlformats.org/officeDocument/2006/math">
                    <m:sSub>
                      <m:sSubPr>
                        <m:ctrlPr>
                          <a:rPr kumimoji="0" lang="en-US" altLang="zh-CN" i="1">
                            <a:solidFill>
                              <a:srgbClr val="000000"/>
                            </a:solidFill>
                            <a:latin typeface="Cambria Math" panose="02040503050406030204" pitchFamily="18" charset="0"/>
                          </a:rPr>
                        </m:ctrlPr>
                      </m:sSubPr>
                      <m:e>
                        <m:r>
                          <a:rPr kumimoji="0" lang="en-US" altLang="zh-CN" i="1">
                            <a:solidFill>
                              <a:srgbClr val="000000"/>
                            </a:solidFill>
                            <a:latin typeface="Cambria Math" panose="02040503050406030204" pitchFamily="18" charset="0"/>
                          </a:rPr>
                          <m:t>𝐻</m:t>
                        </m:r>
                      </m:e>
                      <m:sub>
                        <m:acc>
                          <m:accPr>
                            <m:chr m:val="̃"/>
                            <m:ctrlPr>
                              <a:rPr kumimoji="0" lang="en-US" altLang="zh-CN" i="1">
                                <a:solidFill>
                                  <a:srgbClr val="000000"/>
                                </a:solidFill>
                                <a:latin typeface="Cambria Math" panose="02040503050406030204" pitchFamily="18" charset="0"/>
                              </a:rPr>
                            </m:ctrlPr>
                          </m:accPr>
                          <m:e>
                            <m:r>
                              <a:rPr kumimoji="0" lang="en-US" altLang="zh-CN" i="1">
                                <a:solidFill>
                                  <a:srgbClr val="000000"/>
                                </a:solidFill>
                                <a:latin typeface="Cambria Math" panose="02040503050406030204" pitchFamily="18" charset="0"/>
                              </a:rPr>
                              <m:t>𝑠</m:t>
                            </m:r>
                          </m:e>
                        </m:acc>
                      </m:sub>
                    </m:sSub>
                  </m:oMath>
                </a14:m>
                <a:r>
                  <a:rPr kumimoji="0" lang="en-US" altLang="zh-CN" dirty="0">
                    <a:solidFill>
                      <a:srgbClr val="000000"/>
                    </a:solidFill>
                    <a:latin typeface="Arial" charset="0"/>
                    <a:ea typeface="宋体" pitchFamily="2" charset="-122"/>
                    <a:cs typeface="Arial" charset="0"/>
                  </a:rPr>
                  <a:t> is the channel matrix for the selected antenna set </a:t>
                </a:r>
                <a:endParaRPr kumimoji="0" lang="zh-CN" altLang="en-US" dirty="0">
                  <a:solidFill>
                    <a:srgbClr val="000000"/>
                  </a:solidFill>
                  <a:latin typeface="Arial" charset="0"/>
                  <a:ea typeface="宋体" pitchFamily="2" charset="-122"/>
                  <a:cs typeface="Arial"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2438400" y="2164494"/>
                <a:ext cx="5730223" cy="609398"/>
              </a:xfrm>
              <a:prstGeom prst="rect">
                <a:avLst/>
              </a:prstGeom>
              <a:blipFill rotWithShape="0">
                <a:blip r:embed="rId4"/>
                <a:stretch>
                  <a:fillRect b="-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2361066" y="2668471"/>
                <a:ext cx="139461" cy="301621"/>
              </a:xfrm>
              <a:prstGeom prst="rect">
                <a:avLst/>
              </a:prstGeom>
              <a:noFill/>
            </p:spPr>
            <p:txBody>
              <a:bodyPr wrap="none" lIns="0" tIns="0" rIns="0" bIns="0" rtlCol="0">
                <a:spAutoFit/>
              </a:bodyPr>
              <a:lstStyle/>
              <a:p>
                <a:pPr latinLnBrk="0">
                  <a:lnSpc>
                    <a:spcPct val="140000"/>
                  </a:lnSpc>
                </a:pPr>
                <a14:m>
                  <m:oMathPara xmlns:m="http://schemas.openxmlformats.org/officeDocument/2006/math">
                    <m:oMathParaPr>
                      <m:jc m:val="centerGroup"/>
                    </m:oMathParaPr>
                    <m:oMath xmlns:m="http://schemas.openxmlformats.org/officeDocument/2006/math">
                      <m:acc>
                        <m:accPr>
                          <m:chr m:val="̃"/>
                          <m:ctrlPr>
                            <a:rPr kumimoji="0" lang="zh-CN" altLang="en-US" sz="1400" b="1" i="1" smtClean="0">
                              <a:solidFill>
                                <a:srgbClr val="000000"/>
                              </a:solidFill>
                              <a:latin typeface="Cambria Math" panose="02040503050406030204" pitchFamily="18" charset="0"/>
                            </a:rPr>
                          </m:ctrlPr>
                        </m:accPr>
                        <m:e>
                          <m:r>
                            <a:rPr kumimoji="0" lang="en-US" altLang="zh-CN" sz="1400" b="1" i="1" smtClean="0">
                              <a:solidFill>
                                <a:srgbClr val="000000"/>
                              </a:solidFill>
                              <a:latin typeface="Cambria Math" panose="02040503050406030204" pitchFamily="18" charset="0"/>
                            </a:rPr>
                            <m:t>𝒔</m:t>
                          </m:r>
                        </m:e>
                      </m:acc>
                    </m:oMath>
                  </m:oMathPara>
                </a14:m>
                <a:endParaRPr kumimoji="0" lang="zh-CN" altLang="en-US" sz="1400" b="1" dirty="0">
                  <a:solidFill>
                    <a:srgbClr val="000000"/>
                  </a:solidFill>
                  <a:latin typeface="Arial" charset="0"/>
                  <a:ea typeface="宋体" pitchFamily="2" charset="-122"/>
                  <a:cs typeface="Arial" charset="0"/>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2361066" y="2668471"/>
                <a:ext cx="139461" cy="301621"/>
              </a:xfrm>
              <a:prstGeom prst="rect">
                <a:avLst/>
              </a:prstGeom>
              <a:blipFill rotWithShape="0">
                <a:blip r:embed="rId5"/>
                <a:stretch>
                  <a:fillRect l="-13043" r="-65217"/>
                </a:stretch>
              </a:blipFill>
            </p:spPr>
            <p:txBody>
              <a:bodyPr/>
              <a:lstStyle/>
              <a:p>
                <a:r>
                  <a:rPr lang="zh-CN" altLang="en-US">
                    <a:noFill/>
                  </a:rPr>
                  <a:t> </a:t>
                </a:r>
              </a:p>
            </p:txBody>
          </p:sp>
        </mc:Fallback>
      </mc:AlternateContent>
      <p:sp>
        <p:nvSpPr>
          <p:cNvPr id="98" name="TextBox 97"/>
          <p:cNvSpPr txBox="1"/>
          <p:nvPr/>
        </p:nvSpPr>
        <p:spPr>
          <a:xfrm>
            <a:off x="2430796" y="2668471"/>
            <a:ext cx="2402774" cy="350865"/>
          </a:xfrm>
          <a:prstGeom prst="rect">
            <a:avLst/>
          </a:prstGeom>
          <a:noFill/>
        </p:spPr>
        <p:txBody>
          <a:bodyPr wrap="none" rtlCol="0">
            <a:spAutoFit/>
          </a:bodyPr>
          <a:lstStyle/>
          <a:p>
            <a:pPr latinLnBrk="0">
              <a:lnSpc>
                <a:spcPct val="140000"/>
              </a:lnSpc>
            </a:pPr>
            <a:r>
              <a:rPr kumimoji="0" lang="en-US" altLang="zh-CN" dirty="0">
                <a:solidFill>
                  <a:srgbClr val="000000"/>
                </a:solidFill>
                <a:latin typeface="Arial" charset="0"/>
                <a:ea typeface="宋体" pitchFamily="2" charset="-122"/>
                <a:cs typeface="Arial" charset="0"/>
              </a:rPr>
              <a:t>: Selected Antennas bit selection</a:t>
            </a:r>
            <a:endParaRPr kumimoji="0" lang="zh-CN" altLang="en-US" dirty="0">
              <a:solidFill>
                <a:srgbClr val="000000"/>
              </a:solidFill>
              <a:latin typeface="Arial" charset="0"/>
              <a:ea typeface="宋体" pitchFamily="2" charset="-122"/>
              <a:cs typeface="Arial" charset="0"/>
            </a:endParaRPr>
          </a:p>
        </p:txBody>
      </p:sp>
      <mc:AlternateContent xmlns:mc="http://schemas.openxmlformats.org/markup-compatibility/2006" xmlns:a14="http://schemas.microsoft.com/office/drawing/2010/main">
        <mc:Choice Requires="a14">
          <p:sp>
            <p:nvSpPr>
              <p:cNvPr id="99" name="Rectangle 98"/>
              <p:cNvSpPr/>
              <p:nvPr/>
            </p:nvSpPr>
            <p:spPr>
              <a:xfrm>
                <a:off x="2176448" y="2909669"/>
                <a:ext cx="438966" cy="415755"/>
              </a:xfrm>
              <a:prstGeom prst="rect">
                <a:avLst/>
              </a:prstGeom>
            </p:spPr>
            <p:txBody>
              <a:bodyPr wrap="none">
                <a:spAutoFit/>
              </a:bodyPr>
              <a:lstStyle/>
              <a:p>
                <a:pPr latinLnBrk="0">
                  <a:lnSpc>
                    <a:spcPct val="140000"/>
                  </a:lnSpc>
                </a:pPr>
                <a14:m>
                  <m:oMathPara xmlns:m="http://schemas.openxmlformats.org/officeDocument/2006/math">
                    <m:oMathParaPr>
                      <m:jc m:val="centerGroup"/>
                    </m:oMathParaPr>
                    <m:oMath xmlns:m="http://schemas.openxmlformats.org/officeDocument/2006/math">
                      <m:sSubSup>
                        <m:sSubSupPr>
                          <m:ctrlPr>
                            <a:rPr kumimoji="0" lang="en-US" altLang="zh-CN" sz="1400" b="1" i="1">
                              <a:solidFill>
                                <a:srgbClr val="000000"/>
                              </a:solidFill>
                              <a:latin typeface="Cambria Math" panose="02040503050406030204" pitchFamily="18" charset="0"/>
                              <a:ea typeface="Cambria Math" panose="02040503050406030204" pitchFamily="18" charset="0"/>
                            </a:rPr>
                          </m:ctrlPr>
                        </m:sSubSupPr>
                        <m:e>
                          <m:r>
                            <a:rPr kumimoji="0" lang="en-US" altLang="zh-CN" sz="1400" b="1" i="1">
                              <a:solidFill>
                                <a:srgbClr val="000000"/>
                              </a:solidFill>
                              <a:latin typeface="Cambria Math" panose="02040503050406030204" pitchFamily="18" charset="0"/>
                              <a:ea typeface="Cambria Math" panose="02040503050406030204" pitchFamily="18" charset="0"/>
                            </a:rPr>
                            <m:t>𝒔</m:t>
                          </m:r>
                        </m:e>
                        <m:sub>
                          <m:r>
                            <a:rPr kumimoji="0" lang="en-US" altLang="zh-CN" sz="1400" b="1" i="1">
                              <a:solidFill>
                                <a:srgbClr val="000000"/>
                              </a:solidFill>
                              <a:latin typeface="Cambria Math" panose="02040503050406030204" pitchFamily="18" charset="0"/>
                              <a:ea typeface="Cambria Math" panose="02040503050406030204" pitchFamily="18" charset="0"/>
                            </a:rPr>
                            <m:t>𝟏</m:t>
                          </m:r>
                          <m:r>
                            <a:rPr kumimoji="0" lang="en-US" altLang="zh-CN" sz="1400" b="1" i="1">
                              <a:solidFill>
                                <a:srgbClr val="000000"/>
                              </a:solidFill>
                              <a:latin typeface="Cambria Math" panose="02040503050406030204" pitchFamily="18" charset="0"/>
                              <a:ea typeface="Cambria Math" panose="02040503050406030204" pitchFamily="18" charset="0"/>
                            </a:rPr>
                            <m:t> </m:t>
                          </m:r>
                        </m:sub>
                        <m:sup>
                          <m:r>
                            <a:rPr kumimoji="0" lang="en-US" altLang="zh-CN" sz="1400" b="1" i="1">
                              <a:solidFill>
                                <a:srgbClr val="000000"/>
                              </a:solidFill>
                              <a:latin typeface="Cambria Math" panose="02040503050406030204" pitchFamily="18" charset="0"/>
                              <a:ea typeface="Cambria Math" panose="02040503050406030204" pitchFamily="18" charset="0"/>
                            </a:rPr>
                            <m:t>𝒊</m:t>
                          </m:r>
                        </m:sup>
                      </m:sSubSup>
                    </m:oMath>
                  </m:oMathPara>
                </a14:m>
                <a:endParaRPr kumimoji="0" lang="zh-CN" altLang="en-US" sz="1400" b="1" dirty="0">
                  <a:solidFill>
                    <a:srgbClr val="000000"/>
                  </a:solidFill>
                  <a:latin typeface="Arial" charset="0"/>
                  <a:ea typeface="宋体" pitchFamily="2" charset="-122"/>
                  <a:cs typeface="Arial" charset="0"/>
                </a:endParaRPr>
              </a:p>
            </p:txBody>
          </p:sp>
        </mc:Choice>
        <mc:Fallback xmlns="">
          <p:sp>
            <p:nvSpPr>
              <p:cNvPr id="99" name="Rectangle 98"/>
              <p:cNvSpPr>
                <a:spLocks noRot="1" noChangeAspect="1" noMove="1" noResize="1" noEditPoints="1" noAdjustHandles="1" noChangeArrowheads="1" noChangeShapeType="1" noTextEdit="1"/>
              </p:cNvSpPr>
              <p:nvPr/>
            </p:nvSpPr>
            <p:spPr>
              <a:xfrm>
                <a:off x="2176448" y="2909669"/>
                <a:ext cx="438966" cy="415755"/>
              </a:xfrm>
              <a:prstGeom prst="rect">
                <a:avLst/>
              </a:prstGeom>
              <a:blipFill rotWithShape="0">
                <a:blip r:embed="rId6"/>
                <a:stretch>
                  <a:fillRect/>
                </a:stretch>
              </a:blipFill>
            </p:spPr>
            <p:txBody>
              <a:bodyPr/>
              <a:lstStyle/>
              <a:p>
                <a:r>
                  <a:rPr lang="zh-CN" altLang="en-US">
                    <a:noFill/>
                  </a:rPr>
                  <a:t> </a:t>
                </a:r>
              </a:p>
            </p:txBody>
          </p:sp>
        </mc:Fallback>
      </mc:AlternateContent>
      <p:sp>
        <p:nvSpPr>
          <p:cNvPr id="100" name="TextBox 99"/>
          <p:cNvSpPr txBox="1"/>
          <p:nvPr/>
        </p:nvSpPr>
        <p:spPr>
          <a:xfrm>
            <a:off x="2438400" y="2963380"/>
            <a:ext cx="4636975" cy="350865"/>
          </a:xfrm>
          <a:prstGeom prst="rect">
            <a:avLst/>
          </a:prstGeom>
          <a:noFill/>
        </p:spPr>
        <p:txBody>
          <a:bodyPr wrap="none" rtlCol="0">
            <a:spAutoFit/>
          </a:bodyPr>
          <a:lstStyle/>
          <a:p>
            <a:pPr latinLnBrk="0">
              <a:lnSpc>
                <a:spcPct val="140000"/>
              </a:lnSpc>
            </a:pPr>
            <a:r>
              <a:rPr kumimoji="0" lang="en-US" altLang="zh-CN" dirty="0">
                <a:solidFill>
                  <a:srgbClr val="000000"/>
                </a:solidFill>
                <a:latin typeface="Arial" charset="0"/>
                <a:ea typeface="宋体" pitchFamily="2" charset="-122"/>
                <a:cs typeface="Arial" charset="0"/>
              </a:rPr>
              <a:t>: antenna configuration set when the </a:t>
            </a:r>
            <a:r>
              <a:rPr kumimoji="0" lang="en-US" altLang="zh-CN" dirty="0" err="1">
                <a:solidFill>
                  <a:srgbClr val="000000"/>
                </a:solidFill>
                <a:latin typeface="Arial" charset="0"/>
                <a:ea typeface="宋体" pitchFamily="2" charset="-122"/>
                <a:cs typeface="Arial" charset="0"/>
              </a:rPr>
              <a:t>i</a:t>
            </a:r>
            <a:r>
              <a:rPr kumimoji="0" lang="en-US" altLang="zh-CN" baseline="30000" dirty="0" err="1">
                <a:solidFill>
                  <a:srgbClr val="000000"/>
                </a:solidFill>
                <a:latin typeface="Arial" charset="0"/>
                <a:ea typeface="宋体" pitchFamily="2" charset="-122"/>
                <a:cs typeface="Arial" charset="0"/>
              </a:rPr>
              <a:t>th</a:t>
            </a:r>
            <a:r>
              <a:rPr kumimoji="0" lang="en-US" altLang="zh-CN" baseline="30000" dirty="0">
                <a:solidFill>
                  <a:srgbClr val="000000"/>
                </a:solidFill>
                <a:latin typeface="Arial" charset="0"/>
                <a:ea typeface="宋体" pitchFamily="2" charset="-122"/>
                <a:cs typeface="Arial" charset="0"/>
              </a:rPr>
              <a:t> </a:t>
            </a:r>
            <a:r>
              <a:rPr kumimoji="0" lang="en-US" altLang="zh-CN" dirty="0">
                <a:solidFill>
                  <a:srgbClr val="000000"/>
                </a:solidFill>
                <a:latin typeface="Arial" charset="0"/>
                <a:ea typeface="宋体" pitchFamily="2" charset="-122"/>
                <a:cs typeface="Arial" charset="0"/>
              </a:rPr>
              <a:t>Antenna bit selection is 1 </a:t>
            </a:r>
            <a:endParaRPr kumimoji="0" lang="zh-CN" altLang="en-US" dirty="0">
              <a:solidFill>
                <a:srgbClr val="000000"/>
              </a:solidFill>
              <a:latin typeface="Arial" charset="0"/>
              <a:ea typeface="宋体" pitchFamily="2" charset="-122"/>
              <a:cs typeface="Arial" charset="0"/>
            </a:endParaRPr>
          </a:p>
        </p:txBody>
      </p:sp>
      <mc:AlternateContent xmlns:mc="http://schemas.openxmlformats.org/markup-compatibility/2006" xmlns:a14="http://schemas.microsoft.com/office/drawing/2010/main">
        <mc:Choice Requires="a14">
          <p:sp>
            <p:nvSpPr>
              <p:cNvPr id="101" name="Rectangle 100"/>
              <p:cNvSpPr/>
              <p:nvPr/>
            </p:nvSpPr>
            <p:spPr>
              <a:xfrm>
                <a:off x="2223305" y="3267052"/>
                <a:ext cx="338554" cy="393954"/>
              </a:xfrm>
              <a:prstGeom prst="rect">
                <a:avLst/>
              </a:prstGeom>
            </p:spPr>
            <p:txBody>
              <a:bodyPr wrap="none">
                <a:spAutoFit/>
              </a:bodyPr>
              <a:lstStyle/>
              <a:p>
                <a:pPr latinLnBrk="0">
                  <a:lnSpc>
                    <a:spcPct val="140000"/>
                  </a:lnSpc>
                </a:pPr>
                <a14:m>
                  <m:oMathPara xmlns:m="http://schemas.openxmlformats.org/officeDocument/2006/math">
                    <m:oMathParaPr>
                      <m:jc m:val="centerGroup"/>
                    </m:oMathParaPr>
                    <m:oMath xmlns:m="http://schemas.openxmlformats.org/officeDocument/2006/math">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𝒙</m:t>
                          </m:r>
                        </m:e>
                      </m:acc>
                    </m:oMath>
                  </m:oMathPara>
                </a14:m>
                <a:endParaRPr kumimoji="0" lang="zh-CN" altLang="en-US" sz="1400" b="1" dirty="0">
                  <a:solidFill>
                    <a:srgbClr val="000000"/>
                  </a:solidFill>
                  <a:latin typeface="Arial" charset="0"/>
                  <a:ea typeface="宋体" pitchFamily="2" charset="-122"/>
                  <a:cs typeface="Arial" charset="0"/>
                </a:endParaRPr>
              </a:p>
            </p:txBody>
          </p:sp>
        </mc:Choice>
        <mc:Fallback xmlns="">
          <p:sp>
            <p:nvSpPr>
              <p:cNvPr id="101" name="Rectangle 100"/>
              <p:cNvSpPr>
                <a:spLocks noRot="1" noChangeAspect="1" noMove="1" noResize="1" noEditPoints="1" noAdjustHandles="1" noChangeArrowheads="1" noChangeShapeType="1" noTextEdit="1"/>
              </p:cNvSpPr>
              <p:nvPr/>
            </p:nvSpPr>
            <p:spPr>
              <a:xfrm>
                <a:off x="2223305" y="3267052"/>
                <a:ext cx="338554" cy="393954"/>
              </a:xfrm>
              <a:prstGeom prst="rect">
                <a:avLst/>
              </a:prstGeom>
              <a:blipFill rotWithShape="0">
                <a:blip r:embed="rId7"/>
                <a:stretch>
                  <a:fillRect/>
                </a:stretch>
              </a:blipFill>
            </p:spPr>
            <p:txBody>
              <a:bodyPr/>
              <a:lstStyle/>
              <a:p>
                <a:r>
                  <a:rPr lang="zh-CN" altLang="en-US">
                    <a:noFill/>
                  </a:rPr>
                  <a:t> </a:t>
                </a:r>
              </a:p>
            </p:txBody>
          </p:sp>
        </mc:Fallback>
      </mc:AlternateContent>
      <p:sp>
        <p:nvSpPr>
          <p:cNvPr id="102" name="TextBox 101"/>
          <p:cNvSpPr txBox="1"/>
          <p:nvPr/>
        </p:nvSpPr>
        <p:spPr>
          <a:xfrm>
            <a:off x="2438400" y="3289289"/>
            <a:ext cx="1765227" cy="350865"/>
          </a:xfrm>
          <a:prstGeom prst="rect">
            <a:avLst/>
          </a:prstGeom>
          <a:noFill/>
        </p:spPr>
        <p:txBody>
          <a:bodyPr wrap="none" rtlCol="0">
            <a:spAutoFit/>
          </a:bodyPr>
          <a:lstStyle/>
          <a:p>
            <a:pPr latinLnBrk="0">
              <a:lnSpc>
                <a:spcPct val="140000"/>
              </a:lnSpc>
            </a:pPr>
            <a:r>
              <a:rPr kumimoji="0" lang="en-US" altLang="zh-CN" dirty="0">
                <a:solidFill>
                  <a:srgbClr val="000000"/>
                </a:solidFill>
                <a:latin typeface="Arial" charset="0"/>
                <a:ea typeface="宋体" pitchFamily="2" charset="-122"/>
                <a:cs typeface="Arial" charset="0"/>
              </a:rPr>
              <a:t>: QAM constellation set</a:t>
            </a:r>
            <a:endParaRPr kumimoji="0" lang="zh-CN" altLang="en-US" dirty="0">
              <a:solidFill>
                <a:srgbClr val="000000"/>
              </a:solidFill>
              <a:latin typeface="Arial" charset="0"/>
              <a:ea typeface="宋体" pitchFamily="2" charset="-122"/>
              <a:cs typeface="Arial" charset="0"/>
            </a:endParaRPr>
          </a:p>
        </p:txBody>
      </p:sp>
      <mc:AlternateContent xmlns:mc="http://schemas.openxmlformats.org/markup-compatibility/2006" xmlns:a14="http://schemas.microsoft.com/office/drawing/2010/main">
        <mc:Choice Requires="a14">
          <p:sp>
            <p:nvSpPr>
              <p:cNvPr id="103" name="Rectangle 102"/>
              <p:cNvSpPr/>
              <p:nvPr/>
            </p:nvSpPr>
            <p:spPr>
              <a:xfrm>
                <a:off x="2246877" y="3529903"/>
                <a:ext cx="341760" cy="393954"/>
              </a:xfrm>
              <a:prstGeom prst="rect">
                <a:avLst/>
              </a:prstGeom>
            </p:spPr>
            <p:txBody>
              <a:bodyPr wrap="none">
                <a:spAutoFit/>
              </a:bodyPr>
              <a:lstStyle/>
              <a:p>
                <a:pPr latinLnBrk="0">
                  <a:lnSpc>
                    <a:spcPct val="140000"/>
                  </a:lnSpc>
                </a:pPr>
                <a14:m>
                  <m:oMathPara xmlns:m="http://schemas.openxmlformats.org/officeDocument/2006/math">
                    <m:oMathParaPr>
                      <m:jc m:val="centerGroup"/>
                    </m:oMathParaPr>
                    <m:oMath xmlns:m="http://schemas.openxmlformats.org/officeDocument/2006/math">
                      <m:r>
                        <a:rPr kumimoji="0" lang="en-US" altLang="zh-CN" sz="1400" b="1" i="1">
                          <a:solidFill>
                            <a:srgbClr val="000000"/>
                          </a:solidFill>
                          <a:latin typeface="Cambria Math" panose="02040503050406030204" pitchFamily="18" charset="0"/>
                          <a:ea typeface="Cambria Math" panose="02040503050406030204" pitchFamily="18" charset="0"/>
                        </a:rPr>
                        <m:t>ℵ</m:t>
                      </m:r>
                    </m:oMath>
                  </m:oMathPara>
                </a14:m>
                <a:endParaRPr kumimoji="0" lang="zh-CN" altLang="en-US" sz="1400" b="1" dirty="0">
                  <a:solidFill>
                    <a:srgbClr val="000000"/>
                  </a:solidFill>
                  <a:latin typeface="Arial" charset="0"/>
                  <a:ea typeface="宋体" pitchFamily="2" charset="-122"/>
                  <a:cs typeface="Arial" charset="0"/>
                </a:endParaRPr>
              </a:p>
            </p:txBody>
          </p:sp>
        </mc:Choice>
        <mc:Fallback xmlns="">
          <p:sp>
            <p:nvSpPr>
              <p:cNvPr id="103" name="Rectangle 102"/>
              <p:cNvSpPr>
                <a:spLocks noRot="1" noChangeAspect="1" noMove="1" noResize="1" noEditPoints="1" noAdjustHandles="1" noChangeArrowheads="1" noChangeShapeType="1" noTextEdit="1"/>
              </p:cNvSpPr>
              <p:nvPr/>
            </p:nvSpPr>
            <p:spPr>
              <a:xfrm>
                <a:off x="2246877" y="3529903"/>
                <a:ext cx="341760" cy="393954"/>
              </a:xfrm>
              <a:prstGeom prst="rect">
                <a:avLst/>
              </a:prstGeom>
              <a:blipFill rotWithShape="0">
                <a:blip r:embed="rId8"/>
                <a:stretch>
                  <a:fillRect/>
                </a:stretch>
              </a:blipFill>
            </p:spPr>
            <p:txBody>
              <a:bodyPr/>
              <a:lstStyle/>
              <a:p>
                <a:r>
                  <a:rPr lang="zh-CN" altLang="en-US">
                    <a:noFill/>
                  </a:rPr>
                  <a:t> </a:t>
                </a:r>
              </a:p>
            </p:txBody>
          </p:sp>
        </mc:Fallback>
      </mc:AlternateContent>
      <p:sp>
        <p:nvSpPr>
          <p:cNvPr id="104" name="TextBox 103"/>
          <p:cNvSpPr txBox="1"/>
          <p:nvPr/>
        </p:nvSpPr>
        <p:spPr>
          <a:xfrm>
            <a:off x="2442747" y="3554906"/>
            <a:ext cx="2209259" cy="350865"/>
          </a:xfrm>
          <a:prstGeom prst="rect">
            <a:avLst/>
          </a:prstGeom>
          <a:noFill/>
        </p:spPr>
        <p:txBody>
          <a:bodyPr wrap="none" rtlCol="0">
            <a:spAutoFit/>
          </a:bodyPr>
          <a:lstStyle/>
          <a:p>
            <a:pPr latinLnBrk="0">
              <a:lnSpc>
                <a:spcPct val="140000"/>
              </a:lnSpc>
            </a:pPr>
            <a:r>
              <a:rPr kumimoji="0" lang="en-US" altLang="zh-CN" dirty="0">
                <a:solidFill>
                  <a:srgbClr val="000000"/>
                </a:solidFill>
                <a:latin typeface="Arial" charset="0"/>
                <a:ea typeface="宋体" pitchFamily="2" charset="-122"/>
                <a:cs typeface="Arial" charset="0"/>
              </a:rPr>
              <a:t>: Entire QAM constellation set</a:t>
            </a:r>
            <a:endParaRPr kumimoji="0" lang="zh-CN" altLang="en-US" dirty="0">
              <a:solidFill>
                <a:srgbClr val="000000"/>
              </a:solidFill>
              <a:latin typeface="Arial" charset="0"/>
              <a:ea typeface="宋体" pitchFamily="2" charset="-122"/>
              <a:cs typeface="Arial" charset="0"/>
            </a:endParaRPr>
          </a:p>
        </p:txBody>
      </p:sp>
      <p:sp>
        <p:nvSpPr>
          <p:cNvPr id="5" name="Date Placeholder 4"/>
          <p:cNvSpPr>
            <a:spLocks noGrp="1"/>
          </p:cNvSpPr>
          <p:nvPr>
            <p:ph type="dt" sz="half" idx="10"/>
          </p:nvPr>
        </p:nvSpPr>
        <p:spPr/>
        <p:txBody>
          <a:bodyPr/>
          <a:lstStyle/>
          <a:p>
            <a:pPr>
              <a:defRPr/>
            </a:pPr>
            <a:r>
              <a:rPr lang="en-US" altLang="zh-CN"/>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a:t>Junghoon Suh, et. al, Huawei</a:t>
            </a:r>
            <a:endParaRPr lang="en-US" altLang="ko-KR" dirty="0"/>
          </a:p>
        </p:txBody>
      </p:sp>
    </p:spTree>
    <p:extLst>
      <p:ext uri="{BB962C8B-B14F-4D97-AF65-F5344CB8AC3E}">
        <p14:creationId xmlns:p14="http://schemas.microsoft.com/office/powerpoint/2010/main" val="273344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457200"/>
          </a:xfrm>
        </p:spPr>
        <p:txBody>
          <a:bodyPr/>
          <a:lstStyle/>
          <a:p>
            <a:r>
              <a:rPr lang="en-CA" altLang="zh-CN" dirty="0"/>
              <a:t>Simulation</a:t>
            </a:r>
            <a:endParaRPr lang="zh-CN" altLang="en-US" dirty="0"/>
          </a:p>
        </p:txBody>
      </p:sp>
      <p:sp>
        <p:nvSpPr>
          <p:cNvPr id="3" name="Content Placeholder 2"/>
          <p:cNvSpPr>
            <a:spLocks noGrp="1"/>
          </p:cNvSpPr>
          <p:nvPr>
            <p:ph idx="1"/>
          </p:nvPr>
        </p:nvSpPr>
        <p:spPr>
          <a:xfrm>
            <a:off x="76200" y="2057400"/>
            <a:ext cx="8991600" cy="3733800"/>
          </a:xfrm>
        </p:spPr>
        <p:txBody>
          <a:bodyPr/>
          <a:lstStyle/>
          <a:p>
            <a:r>
              <a:rPr lang="en-CA" altLang="zh-CN" sz="1800" dirty="0"/>
              <a:t>4TX-2SS-2RX SM vs Close-Loop (CL) SU-MIMO (4TX-2SS-2RX)</a:t>
            </a:r>
          </a:p>
          <a:p>
            <a:pPr lvl="1"/>
            <a:r>
              <a:rPr lang="en-CA" altLang="zh-CN" sz="1800" dirty="0"/>
              <a:t>N_c = 2, N_A = 2, 2 streams selection out of 4 SAS</a:t>
            </a:r>
          </a:p>
          <a:p>
            <a:pPr lvl="1"/>
            <a:r>
              <a:rPr lang="en-CA" altLang="zh-CN" sz="1800" dirty="0"/>
              <a:t>Eigen BF (EGBF: Right singular vectors of the channel) applied to the CL SU-MIMO</a:t>
            </a:r>
          </a:p>
          <a:p>
            <a:r>
              <a:rPr lang="en-CA" altLang="zh-CN" sz="1800" dirty="0"/>
              <a:t>As for the Spatial Modulation, the TX Power is split by </a:t>
            </a:r>
            <a:r>
              <a:rPr lang="en-CA" altLang="zh-CN" sz="1800" dirty="0" err="1"/>
              <a:t>Num_SAS</a:t>
            </a:r>
            <a:r>
              <a:rPr lang="en-CA" altLang="zh-CN" sz="1800" dirty="0"/>
              <a:t> to be applied to each stream of the LTF portion and split by </a:t>
            </a:r>
            <a:r>
              <a:rPr lang="en-CA" altLang="zh-CN" sz="1800" dirty="0" err="1"/>
              <a:t>Num_SS</a:t>
            </a:r>
            <a:r>
              <a:rPr lang="en-CA" altLang="zh-CN" sz="1800" dirty="0"/>
              <a:t> to be applied to each stream of the Data portion</a:t>
            </a:r>
          </a:p>
          <a:p>
            <a:r>
              <a:rPr lang="en-CA" altLang="zh-CN" sz="1800" dirty="0"/>
              <a:t>IEEE Chan D</a:t>
            </a:r>
          </a:p>
          <a:p>
            <a:r>
              <a:rPr lang="en-CA" altLang="zh-CN" sz="1800" dirty="0"/>
              <a:t>The average receiver SNR where the channel gain is included in the signal power calculation</a:t>
            </a:r>
          </a:p>
          <a:p>
            <a:r>
              <a:rPr lang="en-CA" altLang="zh-CN" sz="1800" dirty="0"/>
              <a:t>Packet Length (500 bytes for MCS 1), BCC Encoding for FEC, 20 MHz, MMSE MIMO Detection</a:t>
            </a:r>
            <a:endParaRPr lang="en-CA" altLang="zh-CN" sz="1500" dirty="0"/>
          </a:p>
          <a:p>
            <a:pPr lvl="1"/>
            <a:endParaRPr lang="en-CA" altLang="zh-CN" sz="1200" dirty="0"/>
          </a:p>
          <a:p>
            <a:pPr lvl="1"/>
            <a:endParaRPr lang="en-CA" altLang="zh-CN" sz="1200" dirty="0"/>
          </a:p>
          <a:p>
            <a:pPr lvl="1"/>
            <a:endParaRPr lang="en-CA" altLang="zh-CN" sz="1200" dirty="0"/>
          </a:p>
          <a:p>
            <a:endParaRPr lang="zh-CN" altLang="en-US" dirty="0"/>
          </a:p>
        </p:txBody>
      </p:sp>
      <p:sp>
        <p:nvSpPr>
          <p:cNvPr id="4" name="Slide Number Placeholder 3"/>
          <p:cNvSpPr>
            <a:spLocks noGrp="1"/>
          </p:cNvSpPr>
          <p:nvPr>
            <p:ph type="sldNum" sz="quarter" idx="12"/>
          </p:nvPr>
        </p:nvSpPr>
        <p:spPr/>
        <p:txBody>
          <a:bodyPr/>
          <a:lstStyle/>
          <a:p>
            <a:r>
              <a:rPr lang="en-US" altLang="ko-KR"/>
              <a:t>Slide </a:t>
            </a:r>
            <a:fld id="{E792CD62-9AAA-4B66-A216-7F1F565D5B47}" type="slidenum">
              <a:rPr lang="en-US" altLang="ko-KR" smtClean="0"/>
              <a:pPr/>
              <a:t>8</a:t>
            </a:fld>
            <a:endParaRPr lang="en-US" altLang="ko-KR"/>
          </a:p>
        </p:txBody>
      </p:sp>
      <p:sp>
        <p:nvSpPr>
          <p:cNvPr id="5" name="Date Placeholder 4"/>
          <p:cNvSpPr>
            <a:spLocks noGrp="1"/>
          </p:cNvSpPr>
          <p:nvPr>
            <p:ph type="dt" sz="half" idx="10"/>
          </p:nvPr>
        </p:nvSpPr>
        <p:spPr/>
        <p:txBody>
          <a:bodyPr/>
          <a:lstStyle/>
          <a:p>
            <a:pPr>
              <a:defRPr/>
            </a:pPr>
            <a:r>
              <a:rPr lang="en-US" altLang="zh-CN"/>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a:t>Junghoon Suh, et. al, Huawei</a:t>
            </a:r>
            <a:endParaRPr lang="en-US" altLang="ko-KR" dirty="0"/>
          </a:p>
        </p:txBody>
      </p:sp>
    </p:spTree>
    <p:extLst>
      <p:ext uri="{BB962C8B-B14F-4D97-AF65-F5344CB8AC3E}">
        <p14:creationId xmlns:p14="http://schemas.microsoft.com/office/powerpoint/2010/main" val="280023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altLang="zh-CN" dirty="0"/>
              <a:t>Goodput calculation</a:t>
            </a:r>
            <a:endParaRPr lang="zh-CN" altLang="en-US" dirty="0"/>
          </a:p>
        </p:txBody>
      </p:sp>
      <p:sp>
        <p:nvSpPr>
          <p:cNvPr id="3" name="Content Placeholder 2"/>
          <p:cNvSpPr>
            <a:spLocks noGrp="1"/>
          </p:cNvSpPr>
          <p:nvPr>
            <p:ph idx="1"/>
          </p:nvPr>
        </p:nvSpPr>
        <p:spPr>
          <a:xfrm>
            <a:off x="152400" y="1066799"/>
            <a:ext cx="8839200" cy="5408613"/>
          </a:xfrm>
        </p:spPr>
        <p:txBody>
          <a:bodyPr/>
          <a:lstStyle/>
          <a:p>
            <a:r>
              <a:rPr lang="en-US" altLang="zh-CN" dirty="0"/>
              <a:t>Spatial Modulation</a:t>
            </a:r>
          </a:p>
          <a:p>
            <a:pPr lvl="1"/>
            <a:r>
              <a:rPr lang="en-CA" altLang="zh-CN" sz="1800" dirty="0"/>
              <a:t>Goodput (bps/Hz) = (1 – PER) (N_BPSC * </a:t>
            </a:r>
            <a:r>
              <a:rPr lang="en-CA" altLang="zh-CN" sz="1800" dirty="0" err="1"/>
              <a:t>Coderate</a:t>
            </a:r>
            <a:r>
              <a:rPr lang="en-CA" altLang="zh-CN" sz="1800" dirty="0"/>
              <a:t> * N_c + N_A) * N</a:t>
            </a:r>
            <a:r>
              <a:rPr lang="en-CA" altLang="zh-CN" sz="1800" baseline="-25000" dirty="0"/>
              <a:t>sc </a:t>
            </a:r>
            <a:r>
              <a:rPr lang="en-CA" altLang="zh-CN" sz="1800" dirty="0"/>
              <a:t>/ OFDM Symbol Length (/wo GI) / BW</a:t>
            </a:r>
            <a:endParaRPr lang="en-CA" altLang="zh-CN" sz="1600" dirty="0"/>
          </a:p>
          <a:p>
            <a:pPr lvl="2"/>
            <a:r>
              <a:rPr lang="en-CA" altLang="zh-CN" sz="1600" dirty="0"/>
              <a:t>N_BPSC: Number of Bits Per Subcarrier, N_c: Rank of the Transmission</a:t>
            </a:r>
          </a:p>
          <a:p>
            <a:pPr lvl="2"/>
            <a:r>
              <a:rPr lang="en-CA" altLang="zh-CN" sz="1600" dirty="0"/>
              <a:t>N_A: Number of Antenna Selection Bits, N</a:t>
            </a:r>
            <a:r>
              <a:rPr lang="en-CA" altLang="zh-CN" sz="1600" baseline="-25000" dirty="0"/>
              <a:t>sc</a:t>
            </a:r>
            <a:r>
              <a:rPr lang="en-CA" altLang="zh-CN" sz="1600" dirty="0"/>
              <a:t>:</a:t>
            </a:r>
            <a:r>
              <a:rPr lang="en-CA" altLang="zh-CN" sz="1600" baseline="-25000" dirty="0"/>
              <a:t> </a:t>
            </a:r>
            <a:r>
              <a:rPr lang="en-CA" altLang="zh-CN" sz="1600" dirty="0"/>
              <a:t>Total Number of Data Subcarriers</a:t>
            </a:r>
          </a:p>
          <a:p>
            <a:pPr lvl="2"/>
            <a:r>
              <a:rPr lang="en-CA" altLang="zh-CN" sz="1600" dirty="0"/>
              <a:t>OFDM Symbol Length (/wo GI): 12.8 </a:t>
            </a:r>
            <a:r>
              <a:rPr lang="en-CA" altLang="zh-CN" sz="1600" dirty="0" err="1"/>
              <a:t>usec</a:t>
            </a:r>
            <a:endParaRPr lang="en-CA" altLang="zh-CN" sz="1600" dirty="0"/>
          </a:p>
          <a:p>
            <a:r>
              <a:rPr lang="en-CA" altLang="zh-CN" dirty="0"/>
              <a:t>CL SU-MIMO</a:t>
            </a:r>
          </a:p>
          <a:p>
            <a:pPr lvl="1"/>
            <a:r>
              <a:rPr lang="en-CA" altLang="zh-CN" sz="1800" dirty="0"/>
              <a:t>Goodput (bps/Hz) = (1 – PER) (N_BPSC * </a:t>
            </a:r>
            <a:r>
              <a:rPr lang="en-CA" altLang="zh-CN" sz="1800" dirty="0" err="1"/>
              <a:t>Coderate</a:t>
            </a:r>
            <a:r>
              <a:rPr lang="en-CA" altLang="zh-CN" sz="1800" dirty="0"/>
              <a:t> * N_c) * N</a:t>
            </a:r>
            <a:r>
              <a:rPr lang="en-CA" altLang="zh-CN" sz="1800" baseline="-25000" dirty="0"/>
              <a:t>sc </a:t>
            </a:r>
            <a:r>
              <a:rPr lang="en-CA" altLang="zh-CN" sz="1800" dirty="0"/>
              <a:t>* (N</a:t>
            </a:r>
            <a:r>
              <a:rPr lang="en-CA" altLang="zh-CN" sz="1800" baseline="-25000" dirty="0"/>
              <a:t>SYMB</a:t>
            </a:r>
            <a:r>
              <a:rPr lang="en-CA" altLang="zh-CN" sz="1800" dirty="0"/>
              <a:t> - N</a:t>
            </a:r>
            <a:r>
              <a:rPr lang="en-CA" altLang="zh-CN" sz="1800" baseline="-25000" dirty="0"/>
              <a:t>LTF</a:t>
            </a:r>
            <a:r>
              <a:rPr lang="en-CA" altLang="zh-CN" sz="1800" dirty="0"/>
              <a:t>) * N</a:t>
            </a:r>
            <a:r>
              <a:rPr lang="en-CA" altLang="zh-CN" sz="1800" baseline="-25000" dirty="0"/>
              <a:t>PPDU </a:t>
            </a:r>
            <a:r>
              <a:rPr lang="en-CA" altLang="zh-CN" sz="1800" dirty="0"/>
              <a:t>/ </a:t>
            </a:r>
          </a:p>
          <a:p>
            <a:pPr marL="457200" lvl="1" indent="0">
              <a:buNone/>
            </a:pPr>
            <a:r>
              <a:rPr lang="en-CA" altLang="zh-CN" sz="1800" dirty="0"/>
              <a:t>	(  (N</a:t>
            </a:r>
            <a:r>
              <a:rPr lang="en-CA" altLang="zh-CN" sz="1800" baseline="-25000" dirty="0"/>
              <a:t>SYMB</a:t>
            </a:r>
            <a:r>
              <a:rPr lang="en-CA" altLang="zh-CN" sz="1800" dirty="0"/>
              <a:t> - N</a:t>
            </a:r>
            <a:r>
              <a:rPr lang="en-CA" altLang="zh-CN" sz="1800" baseline="-25000" dirty="0"/>
              <a:t>LTF</a:t>
            </a:r>
            <a:r>
              <a:rPr lang="en-CA" altLang="zh-CN" sz="1800" dirty="0"/>
              <a:t>) * N</a:t>
            </a:r>
            <a:r>
              <a:rPr lang="en-CA" altLang="zh-CN" sz="1800" baseline="-25000" dirty="0"/>
              <a:t>PPDU </a:t>
            </a:r>
            <a:r>
              <a:rPr lang="en-CA" altLang="zh-CN" sz="1800" dirty="0"/>
              <a:t>* OFDM Symbol Length (/wo GI) + T</a:t>
            </a:r>
            <a:r>
              <a:rPr lang="en-CA" altLang="zh-CN" sz="1800" baseline="-25000" dirty="0"/>
              <a:t>NDPA </a:t>
            </a:r>
            <a:r>
              <a:rPr lang="en-CA" altLang="zh-CN" sz="1800" dirty="0"/>
              <a:t>+ T</a:t>
            </a:r>
            <a:r>
              <a:rPr lang="en-CA" altLang="zh-CN" sz="1800" baseline="-25000" dirty="0"/>
              <a:t>SIFS </a:t>
            </a:r>
            <a:r>
              <a:rPr lang="en-CA" altLang="zh-CN" sz="1800" dirty="0"/>
              <a:t>+ 		     T</a:t>
            </a:r>
            <a:r>
              <a:rPr lang="en-CA" altLang="zh-CN" sz="1800" baseline="-25000" dirty="0"/>
              <a:t>NDP </a:t>
            </a:r>
            <a:r>
              <a:rPr lang="en-CA" altLang="zh-CN" sz="1800" dirty="0"/>
              <a:t>+ T</a:t>
            </a:r>
            <a:r>
              <a:rPr lang="en-CA" altLang="zh-CN" sz="1800" baseline="-25000" dirty="0"/>
              <a:t>SIFS </a:t>
            </a:r>
            <a:r>
              <a:rPr lang="en-CA" altLang="zh-CN" sz="1800" dirty="0"/>
              <a:t>+ T</a:t>
            </a:r>
            <a:r>
              <a:rPr lang="en-CA" altLang="zh-CN" sz="1800" baseline="-25000" dirty="0"/>
              <a:t>CSIFB</a:t>
            </a:r>
            <a:r>
              <a:rPr lang="en-CA" altLang="zh-CN" sz="1800" dirty="0"/>
              <a:t>  ) / BW</a:t>
            </a:r>
          </a:p>
          <a:p>
            <a:pPr lvl="2"/>
            <a:endParaRPr lang="en-CA" altLang="zh-CN" sz="1600" dirty="0"/>
          </a:p>
          <a:p>
            <a:pPr lvl="2"/>
            <a:r>
              <a:rPr lang="en-CA" altLang="zh-CN" sz="1600" dirty="0"/>
              <a:t>N</a:t>
            </a:r>
            <a:r>
              <a:rPr lang="en-CA" altLang="zh-CN" sz="1600" baseline="-25000" dirty="0"/>
              <a:t>SYMB </a:t>
            </a:r>
            <a:r>
              <a:rPr lang="en-CA" altLang="zh-CN" sz="1600" dirty="0"/>
              <a:t>: Number of symbols per PPDU (20), N</a:t>
            </a:r>
            <a:r>
              <a:rPr lang="en-CA" altLang="zh-CN" sz="1600" baseline="-25000" dirty="0"/>
              <a:t>LTF </a:t>
            </a:r>
            <a:r>
              <a:rPr lang="en-CA" altLang="zh-CN" sz="1600" dirty="0"/>
              <a:t>: Number of EHT-LTFs per PPDU (4)</a:t>
            </a:r>
          </a:p>
          <a:p>
            <a:pPr lvl="2"/>
            <a:r>
              <a:rPr lang="en-CA" altLang="zh-CN" sz="1600" dirty="0"/>
              <a:t>N</a:t>
            </a:r>
            <a:r>
              <a:rPr lang="en-CA" altLang="zh-CN" sz="1600" baseline="-25000" dirty="0"/>
              <a:t>PPDU </a:t>
            </a:r>
            <a:r>
              <a:rPr lang="en-CA" altLang="zh-CN" sz="1600" dirty="0"/>
              <a:t>: Number of PPDUs per Sounding (100, 10, 5 or 1), T</a:t>
            </a:r>
            <a:r>
              <a:rPr lang="en-CA" altLang="zh-CN" sz="1600" baseline="-25000" dirty="0"/>
              <a:t>NDPA </a:t>
            </a:r>
            <a:r>
              <a:rPr lang="en-CA" altLang="zh-CN" sz="1600" dirty="0"/>
              <a:t>:</a:t>
            </a:r>
            <a:r>
              <a:rPr lang="en-CA" altLang="zh-CN" sz="1600" baseline="-25000" dirty="0"/>
              <a:t> </a:t>
            </a:r>
            <a:r>
              <a:rPr lang="en-CA" altLang="zh-CN" sz="1600" dirty="0"/>
              <a:t>NDPA Packet length in time (28 </a:t>
            </a:r>
            <a:r>
              <a:rPr lang="en-CA" altLang="zh-CN" sz="1600" dirty="0" err="1"/>
              <a:t>usec</a:t>
            </a:r>
            <a:r>
              <a:rPr lang="en-CA" altLang="zh-CN" sz="1600" dirty="0"/>
              <a:t>)</a:t>
            </a:r>
          </a:p>
          <a:p>
            <a:pPr lvl="2"/>
            <a:r>
              <a:rPr lang="en-CA" altLang="zh-CN" sz="1600" dirty="0"/>
              <a:t>T</a:t>
            </a:r>
            <a:r>
              <a:rPr lang="en-CA" altLang="zh-CN" sz="1600" baseline="-25000" dirty="0"/>
              <a:t>NDP </a:t>
            </a:r>
            <a:r>
              <a:rPr lang="en-CA" altLang="zh-CN" sz="1600" dirty="0"/>
              <a:t>:</a:t>
            </a:r>
            <a:r>
              <a:rPr lang="en-CA" altLang="zh-CN" sz="1600" baseline="-25000" dirty="0"/>
              <a:t> </a:t>
            </a:r>
            <a:r>
              <a:rPr lang="en-CA" altLang="zh-CN" sz="1600" dirty="0"/>
              <a:t>NDP Packet length in time (112 </a:t>
            </a:r>
            <a:r>
              <a:rPr lang="en-CA" altLang="zh-CN" sz="1600" dirty="0" err="1"/>
              <a:t>usec</a:t>
            </a:r>
            <a:r>
              <a:rPr lang="en-CA" altLang="zh-CN" sz="1600" dirty="0"/>
              <a:t>), T</a:t>
            </a:r>
            <a:r>
              <a:rPr lang="en-CA" altLang="zh-CN" sz="1600" baseline="-25000" dirty="0"/>
              <a:t>SIFS </a:t>
            </a:r>
            <a:r>
              <a:rPr lang="en-CA" altLang="zh-CN" sz="1600" dirty="0"/>
              <a:t>:</a:t>
            </a:r>
            <a:r>
              <a:rPr lang="en-CA" altLang="zh-CN" sz="1600" baseline="-25000" dirty="0"/>
              <a:t> </a:t>
            </a:r>
            <a:r>
              <a:rPr lang="en-CA" altLang="zh-CN" sz="1600" dirty="0"/>
              <a:t>SIFS in time (16 </a:t>
            </a:r>
            <a:r>
              <a:rPr lang="en-CA" altLang="zh-CN" sz="1600" dirty="0" err="1"/>
              <a:t>usec</a:t>
            </a:r>
            <a:r>
              <a:rPr lang="en-CA" altLang="zh-CN" sz="1600" dirty="0"/>
              <a:t>)</a:t>
            </a:r>
          </a:p>
          <a:p>
            <a:pPr lvl="2"/>
            <a:r>
              <a:rPr lang="en-CA" altLang="zh-CN" sz="1600" dirty="0"/>
              <a:t>T</a:t>
            </a:r>
            <a:r>
              <a:rPr lang="en-CA" altLang="zh-CN" sz="1600" baseline="-25000" dirty="0"/>
              <a:t>CSIFB </a:t>
            </a:r>
            <a:r>
              <a:rPr lang="en-CA" altLang="zh-CN" sz="1600" dirty="0"/>
              <a:t>:</a:t>
            </a:r>
            <a:r>
              <a:rPr lang="en-CA" altLang="zh-CN" sz="1600" baseline="-25000" dirty="0"/>
              <a:t> </a:t>
            </a:r>
            <a:r>
              <a:rPr lang="en-CA" altLang="zh-CN" sz="1600" dirty="0"/>
              <a:t>CSI FB Packet length in time (about 500 bytes using MCS0 in 20 MHz) (592 </a:t>
            </a:r>
            <a:r>
              <a:rPr lang="en-CA" altLang="zh-CN" sz="1600" dirty="0" err="1"/>
              <a:t>usec</a:t>
            </a:r>
            <a:r>
              <a:rPr lang="en-CA" altLang="zh-CN" sz="1600" dirty="0"/>
              <a:t>)</a:t>
            </a:r>
          </a:p>
          <a:p>
            <a:pPr lvl="2"/>
            <a:endParaRPr lang="en-CA" altLang="zh-CN" sz="1600" dirty="0"/>
          </a:p>
          <a:p>
            <a:pPr lvl="2"/>
            <a:endParaRPr lang="en-CA" altLang="zh-CN" sz="1600" dirty="0"/>
          </a:p>
          <a:p>
            <a:pPr lvl="2"/>
            <a:endParaRPr lang="en-CA" altLang="zh-CN" sz="1600" dirty="0"/>
          </a:p>
          <a:p>
            <a:pPr lvl="2"/>
            <a:endParaRPr lang="en-CA" altLang="zh-CN" sz="1600" dirty="0"/>
          </a:p>
          <a:p>
            <a:pPr marL="457200" lvl="1" indent="0">
              <a:buNone/>
            </a:pPr>
            <a:endParaRPr lang="en-CA" altLang="zh-CN" sz="1800" baseline="-25000" dirty="0"/>
          </a:p>
          <a:p>
            <a:pPr lvl="1"/>
            <a:endParaRPr lang="en-CA" altLang="zh-CN" sz="1800" dirty="0"/>
          </a:p>
          <a:p>
            <a:pPr lvl="1"/>
            <a:endParaRPr lang="en-CA" altLang="zh-CN" dirty="0"/>
          </a:p>
          <a:p>
            <a:pPr lvl="1"/>
            <a:endParaRPr lang="zh-CN" altLang="en-US" dirty="0"/>
          </a:p>
        </p:txBody>
      </p:sp>
      <p:sp>
        <p:nvSpPr>
          <p:cNvPr id="4" name="Date Placeholder 3"/>
          <p:cNvSpPr>
            <a:spLocks noGrp="1"/>
          </p:cNvSpPr>
          <p:nvPr>
            <p:ph type="dt" sz="half" idx="10"/>
          </p:nvPr>
        </p:nvSpPr>
        <p:spPr/>
        <p:txBody>
          <a:bodyPr/>
          <a:lstStyle/>
          <a:p>
            <a:pPr>
              <a:defRPr/>
            </a:pPr>
            <a:r>
              <a:rPr lang="en-US" altLang="zh-CN"/>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9</a:t>
            </a:fld>
            <a:endParaRPr lang="en-US" altLang="ko-KR"/>
          </a:p>
        </p:txBody>
      </p:sp>
    </p:spTree>
    <p:extLst>
      <p:ext uri="{BB962C8B-B14F-4D97-AF65-F5344CB8AC3E}">
        <p14:creationId xmlns:p14="http://schemas.microsoft.com/office/powerpoint/2010/main" val="359766194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241242</TotalTime>
  <Words>2922</Words>
  <Application>Microsoft Office PowerPoint</Application>
  <PresentationFormat>On-screen Show (4:3)</PresentationFormat>
  <Paragraphs>354</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Gulim</vt:lpstr>
      <vt:lpstr>Arial</vt:lpstr>
      <vt:lpstr>Cambria Math</vt:lpstr>
      <vt:lpstr>Times New Roman</vt:lpstr>
      <vt:lpstr>Wingdings</vt:lpstr>
      <vt:lpstr>802-11-Submission</vt:lpstr>
      <vt:lpstr>Update of the Spatial Modulation</vt:lpstr>
      <vt:lpstr>Summary of Feedback for the UHR contribution, 23/1328r0 Spatial Modulation</vt:lpstr>
      <vt:lpstr>How to implement the SM on the TX side</vt:lpstr>
      <vt:lpstr>Spatial Modulation Implementation Example: 4 TX (= 4 TX RF chains), 2 RX antennas with Rank 2 (= Nss 2) transmission</vt:lpstr>
      <vt:lpstr>High-level description of SM operation : based on the Bit-parsing of coded bits</vt:lpstr>
      <vt:lpstr>RX design flow</vt:lpstr>
      <vt:lpstr>Detection of Spatial Modulation</vt:lpstr>
      <vt:lpstr>Simulation</vt:lpstr>
      <vt:lpstr>Goodput calculation</vt:lpstr>
      <vt:lpstr>Gootput comparison between SM and EGBF SU-MIMO</vt:lpstr>
      <vt:lpstr>PER comparison between SM and EGBF SU-MIMO</vt:lpstr>
      <vt:lpstr>PER comparison of EGBF SU-MIMO with TX-SNR vs RX-SNR</vt:lpstr>
      <vt:lpstr>Why the throughput gain is different from the reference paper</vt:lpstr>
      <vt:lpstr>Summary</vt:lpstr>
      <vt:lpstr>Appendix</vt:lpstr>
      <vt:lpstr>Introduction</vt:lpstr>
      <vt:lpstr>Background to the Spatial Modulation</vt:lpstr>
      <vt:lpstr>Spatial Modulation (SM)</vt:lpstr>
      <vt:lpstr>PowerPoint Presentation</vt:lpstr>
      <vt:lpstr>PowerPoint Presentation</vt:lpstr>
      <vt:lpstr>Simulation</vt:lpstr>
      <vt:lpstr>4TX-2SS-2RX SM vs OL SU-MIMO</vt:lpstr>
      <vt:lpstr>References</vt:lpstr>
      <vt:lpstr>SP</vt:lpstr>
    </vt:vector>
  </TitlesOfParts>
  <Company>LG Electronics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Junghoon Suh</dc:creator>
  <cp:lastModifiedBy>Junghoon Suh</cp:lastModifiedBy>
  <cp:revision>4157</cp:revision>
  <cp:lastPrinted>2016-07-18T07:45:05Z</cp:lastPrinted>
  <dcterms:created xsi:type="dcterms:W3CDTF">2007-05-21T21:00:37Z</dcterms:created>
  <dcterms:modified xsi:type="dcterms:W3CDTF">2024-01-17T12:24:33Z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(2)A56q1VWb31HeONRT4KPsYNh/hp5DyC+ahE2YERZ3WFOcgCI2nj85EHasTXXRokWDp6kHsF/C
8xxCohD9ok8Tu1lVri3JyCdeDIF4qy45Zu49dRHHD08pJ10mrcRqp3EHsVO/5+t+8nhQbXUP
WFHTuirM+kgLYor0+xO0YDC18ciH74YvCfEDHLZR7c3PjPGndqabkeYXcXFaBuZOidGsR55J
lSR8e70t+AbOlg+832</vt:lpwstr>
  </property>
  <property fmtid="{D5CDD505-2E9C-101B-9397-08002B2CF9AE}" pid="3" name="_2015_ms_pID_7253431">
    <vt:lpwstr>cnUm6lU5sDl21P7OhygWk9SPgEtKEGf9QcGOiBlyXtUtds6cFKvhbe
FU9z4KkMJGIZEGeYxuEV+9SjN9SPqENYF/FpC8IVBGFL2MyXv4mWbDxI92SPSNMxs6Bv6aEY
eAEEz0ytyy05WLxPLOyNzjkiyKY+lSRalUn6DPioM/vAjZ/Rhe8+YXIOrbOdePWY5wQ=</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1648712685</vt:lpwstr>
  </property>
</Properties>
</file>