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83" r:id="rId2"/>
    <p:sldId id="1067" r:id="rId3"/>
    <p:sldId id="1068" r:id="rId4"/>
    <p:sldId id="1074" r:id="rId5"/>
    <p:sldId id="1075" r:id="rId6"/>
    <p:sldId id="1076" r:id="rId7"/>
    <p:sldId id="1077" r:id="rId8"/>
    <p:sldId id="1071" r:id="rId9"/>
    <p:sldId id="1078" r:id="rId10"/>
    <p:sldId id="1072" r:id="rId11"/>
    <p:sldId id="1092" r:id="rId12"/>
    <p:sldId id="1079" r:id="rId13"/>
    <p:sldId id="1098" r:id="rId14"/>
    <p:sldId id="1099" r:id="rId15"/>
    <p:sldId id="1093" r:id="rId16"/>
    <p:sldId id="1080" r:id="rId17"/>
    <p:sldId id="1084" r:id="rId18"/>
    <p:sldId id="1081" r:id="rId19"/>
    <p:sldId id="1096" r:id="rId20"/>
    <p:sldId id="1082" r:id="rId21"/>
    <p:sldId id="1097" r:id="rId22"/>
    <p:sldId id="1070" r:id="rId2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73" d="100"/>
          <a:sy n="73" d="100"/>
        </p:scale>
        <p:origin x="136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61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</a:t>
            </a:r>
            <a:r>
              <a:rPr kumimoji="0" lang="en-US" altLang="ko-KR" sz="1800" b="1" smtClean="0">
                <a:cs typeface="Arial" charset="0"/>
              </a:rPr>
              <a:t>IEEE 802.11-23/1919r1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2023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err="1" smtClean="0">
                <a:solidFill>
                  <a:schemeClr val="tx1"/>
                </a:solidFill>
                <a:ea typeface="굴림" panose="020B0600000101010101" pitchFamily="50" charset="-127"/>
              </a:rPr>
              <a:t>dRU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 Proposal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2023-11-12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2023</a:t>
            </a:r>
            <a:endParaRPr lang="en-US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353200"/>
              </p:ext>
            </p:extLst>
          </p:nvPr>
        </p:nvGraphicFramePr>
        <p:xfrm>
          <a:off x="762000" y="2895606"/>
          <a:ext cx="7620000" cy="2514597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324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7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7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7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7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2987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2987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3905182"/>
                  </a:ext>
                </a:extLst>
              </a:tr>
              <a:tr h="2987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Proposals </a:t>
            </a:r>
            <a:r>
              <a:rPr lang="en-US" altLang="ko-KR" dirty="0" smtClean="0"/>
              <a:t>(3/4)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11bn supports to allocate </a:t>
            </a:r>
            <a:r>
              <a:rPr lang="en-US" altLang="ko-KR" sz="2000" dirty="0" err="1" smtClean="0"/>
              <a:t>dRUs</a:t>
            </a:r>
            <a:r>
              <a:rPr lang="en-US" altLang="ko-KR" sz="2000" dirty="0" smtClean="0"/>
              <a:t> which spans a </a:t>
            </a:r>
            <a:r>
              <a:rPr lang="en-US" altLang="ko-KR" sz="2000" dirty="0"/>
              <a:t>certain channel </a:t>
            </a:r>
            <a:r>
              <a:rPr lang="en-US" altLang="ko-KR" sz="2000" dirty="0" smtClean="0"/>
              <a:t>less than or equal to a bandwidth for a PPDU transmission as follows</a:t>
            </a:r>
            <a:endParaRPr lang="en-US" altLang="ko-KR" sz="2000" dirty="0"/>
          </a:p>
          <a:p>
            <a:pPr lvl="1"/>
            <a:r>
              <a:rPr lang="en-US" altLang="ko-KR" sz="1700" dirty="0" smtClean="0"/>
              <a:t>Allocate </a:t>
            </a:r>
            <a:r>
              <a:rPr lang="en-US" altLang="ko-KR" sz="1700" dirty="0" err="1" smtClean="0"/>
              <a:t>dRUs</a:t>
            </a:r>
            <a:r>
              <a:rPr lang="en-US" altLang="ko-KR" sz="1700" dirty="0" smtClean="0"/>
              <a:t> spanning a certain 20 </a:t>
            </a:r>
            <a:r>
              <a:rPr lang="en-US" altLang="ko-KR" sz="1700" dirty="0"/>
              <a:t>MHz channel for a </a:t>
            </a:r>
            <a:r>
              <a:rPr lang="en-US" altLang="ko-KR" sz="1700" dirty="0" smtClean="0"/>
              <a:t>20 MHz, 40 </a:t>
            </a:r>
            <a:r>
              <a:rPr lang="en-US" altLang="ko-KR" sz="1700" dirty="0"/>
              <a:t>MHz, 80 MHz, 160 MHz or 320 MHz </a:t>
            </a:r>
            <a:r>
              <a:rPr lang="en-US" altLang="ko-KR" sz="1700" dirty="0" smtClean="0"/>
              <a:t>PPDU</a:t>
            </a:r>
            <a:endParaRPr lang="en-US" altLang="ko-KR" sz="1700" dirty="0"/>
          </a:p>
          <a:p>
            <a:pPr lvl="1"/>
            <a:r>
              <a:rPr lang="en-US" altLang="ko-KR" sz="1700" dirty="0"/>
              <a:t>Allocate </a:t>
            </a:r>
            <a:r>
              <a:rPr lang="en-US" altLang="ko-KR" sz="1700" dirty="0" err="1"/>
              <a:t>dRUs</a:t>
            </a:r>
            <a:r>
              <a:rPr lang="en-US" altLang="ko-KR" sz="1700" dirty="0"/>
              <a:t> </a:t>
            </a:r>
            <a:r>
              <a:rPr lang="en-US" altLang="ko-KR" sz="1700" dirty="0" smtClean="0"/>
              <a:t>spanning a </a:t>
            </a:r>
            <a:r>
              <a:rPr lang="en-US" altLang="ko-KR" sz="1700" dirty="0"/>
              <a:t>certain 40 MHz channel for </a:t>
            </a:r>
            <a:r>
              <a:rPr lang="en-US" altLang="ko-KR" sz="1700" dirty="0" smtClean="0"/>
              <a:t>a 40 MHz, </a:t>
            </a:r>
            <a:r>
              <a:rPr lang="en-US" altLang="ko-KR" sz="1700" dirty="0"/>
              <a:t>80 MHz, 160 MHz or 320 MHz </a:t>
            </a:r>
            <a:r>
              <a:rPr lang="en-US" altLang="ko-KR" sz="1700" dirty="0" smtClean="0"/>
              <a:t>PPDU</a:t>
            </a:r>
            <a:endParaRPr lang="en-US" altLang="ko-KR" sz="1700" dirty="0"/>
          </a:p>
          <a:p>
            <a:pPr lvl="1"/>
            <a:r>
              <a:rPr lang="en-US" altLang="ko-KR" sz="1700" dirty="0"/>
              <a:t>Allocate </a:t>
            </a:r>
            <a:r>
              <a:rPr lang="en-US" altLang="ko-KR" sz="1700" dirty="0" err="1"/>
              <a:t>dRUs</a:t>
            </a:r>
            <a:r>
              <a:rPr lang="en-US" altLang="ko-KR" sz="1700" dirty="0"/>
              <a:t> </a:t>
            </a:r>
            <a:r>
              <a:rPr lang="en-US" altLang="ko-KR" sz="1700" dirty="0" smtClean="0"/>
              <a:t>spanning a </a:t>
            </a:r>
            <a:r>
              <a:rPr lang="en-US" altLang="ko-KR" sz="1700" dirty="0"/>
              <a:t>certain 80 MHz channel for </a:t>
            </a:r>
            <a:r>
              <a:rPr lang="en-US" altLang="ko-KR" sz="1700" dirty="0" smtClean="0"/>
              <a:t>an 80 MHz, </a:t>
            </a:r>
            <a:r>
              <a:rPr lang="en-US" altLang="ko-KR" sz="1700" dirty="0"/>
              <a:t>160 MHz or 320 MHz </a:t>
            </a:r>
            <a:r>
              <a:rPr lang="en-US" altLang="ko-KR" sz="1700" dirty="0" smtClean="0"/>
              <a:t>PPDU</a:t>
            </a:r>
            <a:endParaRPr lang="en-US" altLang="ko-KR" sz="1700" dirty="0"/>
          </a:p>
          <a:p>
            <a:pPr lvl="1"/>
            <a:r>
              <a:rPr lang="en-US" altLang="ko-KR" sz="1700" dirty="0"/>
              <a:t>Allocate </a:t>
            </a:r>
            <a:r>
              <a:rPr lang="en-US" altLang="ko-KR" sz="1700" dirty="0" err="1"/>
              <a:t>dRUs</a:t>
            </a:r>
            <a:r>
              <a:rPr lang="en-US" altLang="ko-KR" sz="1700" dirty="0"/>
              <a:t> </a:t>
            </a:r>
            <a:r>
              <a:rPr lang="en-US" altLang="ko-KR" sz="1700" dirty="0" smtClean="0"/>
              <a:t>spanning a </a:t>
            </a:r>
            <a:r>
              <a:rPr lang="en-US" altLang="ko-KR" sz="1700" dirty="0"/>
              <a:t>certain 160 MHz channel for a </a:t>
            </a:r>
            <a:r>
              <a:rPr lang="en-US" altLang="ko-KR" sz="1700" dirty="0" smtClean="0"/>
              <a:t>160 MHz or 320 </a:t>
            </a:r>
            <a:r>
              <a:rPr lang="en-US" altLang="ko-KR" sz="1700" dirty="0"/>
              <a:t>MHz </a:t>
            </a:r>
            <a:r>
              <a:rPr lang="en-US" altLang="ko-KR" sz="1700" dirty="0" smtClean="0"/>
              <a:t>PPDU</a:t>
            </a:r>
          </a:p>
          <a:p>
            <a:pPr lvl="1"/>
            <a:r>
              <a:rPr lang="en-US" altLang="ko-KR" sz="1700" dirty="0" smtClean="0"/>
              <a:t>This approach enables to allocate </a:t>
            </a:r>
            <a:r>
              <a:rPr lang="en-US" altLang="ko-KR" sz="1700" dirty="0" err="1" smtClean="0"/>
              <a:t>dRUs</a:t>
            </a:r>
            <a:r>
              <a:rPr lang="en-US" altLang="ko-KR" sz="1700" dirty="0" smtClean="0"/>
              <a:t> to narrow </a:t>
            </a:r>
            <a:r>
              <a:rPr lang="en-US" altLang="ko-KR" sz="1700" dirty="0"/>
              <a:t>operating bandwidth STAs </a:t>
            </a:r>
            <a:r>
              <a:rPr lang="en-US" altLang="ko-KR" sz="1700" dirty="0" smtClean="0"/>
              <a:t>in </a:t>
            </a:r>
            <a:r>
              <a:rPr lang="en-US" altLang="ko-KR" sz="1700" dirty="0"/>
              <a:t>a wider </a:t>
            </a:r>
            <a:r>
              <a:rPr lang="en-US" altLang="ko-KR" sz="1700" dirty="0" smtClean="0"/>
              <a:t>bandwidth transmission </a:t>
            </a:r>
            <a:r>
              <a:rPr lang="en-US" altLang="ko-KR" sz="1700" dirty="0"/>
              <a:t>similar to </a:t>
            </a:r>
            <a:r>
              <a:rPr lang="en-US" altLang="ko-KR" sz="1700" dirty="0" smtClean="0"/>
              <a:t>11be resulting in better flexibility </a:t>
            </a:r>
            <a:endParaRPr lang="en-US" altLang="ko-KR" sz="1700" dirty="0"/>
          </a:p>
          <a:p>
            <a:pPr lvl="1"/>
            <a:r>
              <a:rPr lang="en-US" altLang="ko-KR" sz="1700" dirty="0" smtClean="0"/>
              <a:t>It also allows to support both </a:t>
            </a:r>
            <a:r>
              <a:rPr lang="en-US" altLang="ko-KR" sz="1700" dirty="0" err="1" smtClean="0"/>
              <a:t>dRU</a:t>
            </a:r>
            <a:r>
              <a:rPr lang="en-US" altLang="ko-KR" sz="1700" dirty="0" smtClean="0"/>
              <a:t> capable and non-capable STAs at the same </a:t>
            </a:r>
            <a:r>
              <a:rPr lang="en-US" altLang="ko-KR" sz="1700" dirty="0"/>
              <a:t>time in </a:t>
            </a:r>
            <a:r>
              <a:rPr lang="en-US" altLang="ko-KR" sz="1700" dirty="0" smtClean="0"/>
              <a:t>one PPDU</a:t>
            </a:r>
          </a:p>
          <a:p>
            <a:pPr lvl="1"/>
            <a:r>
              <a:rPr lang="en-US" altLang="ko-KR" sz="1700" dirty="0" smtClean="0"/>
              <a:t>How to allocate and indicate </a:t>
            </a:r>
            <a:r>
              <a:rPr lang="en-US" altLang="ko-KR" sz="1700" dirty="0" err="1" smtClean="0"/>
              <a:t>dRUs</a:t>
            </a:r>
            <a:r>
              <a:rPr lang="en-US" altLang="ko-KR" sz="1700" dirty="0" smtClean="0"/>
              <a:t> should be further discussed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61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Proposals </a:t>
            </a:r>
            <a:r>
              <a:rPr lang="en-US" altLang="ko-KR" dirty="0" smtClean="0"/>
              <a:t>(4/4)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11bn supports </a:t>
            </a:r>
            <a:r>
              <a:rPr lang="en-US" altLang="ko-KR" sz="2000" dirty="0" err="1"/>
              <a:t>dRUs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which sizes </a:t>
            </a:r>
            <a:r>
              <a:rPr lang="en-US" altLang="ko-KR" sz="2000" dirty="0"/>
              <a:t>are determined based on the conventional RU </a:t>
            </a:r>
            <a:r>
              <a:rPr lang="en-US" altLang="ko-KR" sz="2000" dirty="0" smtClean="0"/>
              <a:t>sizes as follows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26-</a:t>
            </a:r>
            <a:r>
              <a:rPr lang="en-US" altLang="ko-KR" sz="1800" dirty="0"/>
              <a:t>, 52-, and 106-tone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spanning a 20 MHz channel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26-</a:t>
            </a:r>
            <a:r>
              <a:rPr lang="en-US" altLang="ko-KR" sz="1800" dirty="0"/>
              <a:t>, 52-, 106- and 242-tone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spanning a 40 MHz channel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242- </a:t>
            </a:r>
            <a:r>
              <a:rPr lang="en-US" altLang="ko-KR" sz="1800" dirty="0"/>
              <a:t>and 484-tone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spanning a 80 MHz channel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242-</a:t>
            </a:r>
            <a:r>
              <a:rPr lang="en-US" altLang="ko-KR" sz="1800" dirty="0"/>
              <a:t>, 484- and 996-tone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spanning a 160 MHz channel</a:t>
            </a:r>
          </a:p>
          <a:p>
            <a:pPr lvl="1"/>
            <a:r>
              <a:rPr lang="en-US" altLang="ko-KR" sz="1800" dirty="0" smtClean="0"/>
              <a:t>We can reuse the existing implementation such as BCC </a:t>
            </a:r>
            <a:r>
              <a:rPr lang="en-US" altLang="ko-KR" sz="1800" dirty="0" err="1" smtClean="0"/>
              <a:t>interleaver</a:t>
            </a:r>
            <a:r>
              <a:rPr lang="en-US" altLang="ko-KR" sz="1800" dirty="0" smtClean="0"/>
              <a:t>, LDPC tone mapper, etc</a:t>
            </a:r>
            <a:r>
              <a:rPr lang="en-US" altLang="ko-KR" sz="1800" dirty="0"/>
              <a:t>.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Support for 26-, 52-, and 106-tone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in 80 / 160 MHz is open for now</a:t>
            </a:r>
          </a:p>
          <a:p>
            <a:pPr lvl="2"/>
            <a:r>
              <a:rPr lang="en-US" altLang="ko-KR" sz="1600" dirty="0" smtClean="0"/>
              <a:t>There is a trade-off between flexibility and complexity</a:t>
            </a:r>
          </a:p>
          <a:p>
            <a:pPr lvl="2"/>
            <a:r>
              <a:rPr lang="en-US" altLang="ko-KR" sz="1600" dirty="0" smtClean="0"/>
              <a:t>Non-AP STAs cannot support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spanning a channel wider than their operating bandwidths, and thus, in that case, even small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cannot be used for STAs with a small operating bandwidth capability</a:t>
            </a:r>
          </a:p>
          <a:p>
            <a:pPr lvl="1"/>
            <a:r>
              <a:rPr lang="en-US" altLang="ko-KR" sz="1800" dirty="0" smtClean="0"/>
              <a:t>Details </a:t>
            </a:r>
            <a:r>
              <a:rPr lang="en-US" altLang="ko-KR" sz="1800" dirty="0"/>
              <a:t>on the subcarrier indices and the number of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need </a:t>
            </a:r>
            <a:r>
              <a:rPr lang="en-US" altLang="ko-KR" sz="1800" dirty="0"/>
              <a:t>more </a:t>
            </a:r>
            <a:r>
              <a:rPr lang="en-US" altLang="ko-KR" sz="1800" dirty="0" smtClean="0"/>
              <a:t>discussion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29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TGbn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11bn supports a distributed-tone RU </a:t>
            </a:r>
            <a:r>
              <a:rPr lang="en-US" altLang="ko-KR" sz="1800" dirty="0" smtClean="0"/>
              <a:t>(</a:t>
            </a:r>
            <a:r>
              <a:rPr lang="en-US" altLang="ko-KR" sz="1800" dirty="0"/>
              <a:t>D</a:t>
            </a:r>
            <a:r>
              <a:rPr lang="en-US" altLang="ko-KR" sz="1800" dirty="0" smtClean="0"/>
              <a:t>RU</a:t>
            </a:r>
            <a:r>
              <a:rPr lang="en-US" altLang="ko-KR" sz="1800" dirty="0" smtClean="0"/>
              <a:t>) for a TB PPDU transmission</a:t>
            </a:r>
          </a:p>
          <a:p>
            <a:pPr lvl="2"/>
            <a:r>
              <a:rPr lang="en-US" altLang="ko-KR" sz="1600" smtClean="0"/>
              <a:t>The </a:t>
            </a:r>
            <a:r>
              <a:rPr lang="en-US" altLang="ko-KR" sz="1600" dirty="0" err="1"/>
              <a:t>D</a:t>
            </a:r>
            <a:r>
              <a:rPr lang="en-US" altLang="ko-KR" sz="1600" smtClean="0"/>
              <a:t>RU </a:t>
            </a:r>
            <a:r>
              <a:rPr lang="en-US" altLang="ko-KR" sz="1600" dirty="0" smtClean="0"/>
              <a:t>means an </a:t>
            </a:r>
            <a:r>
              <a:rPr lang="en-US" altLang="ko-KR" sz="1600" dirty="0"/>
              <a:t>RU </a:t>
            </a:r>
            <a:r>
              <a:rPr lang="en-US" altLang="ko-KR" sz="1600" dirty="0" smtClean="0"/>
              <a:t>which consists of subcarriers spreading across a certain bandwidth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0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#1-1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support </a:t>
            </a:r>
            <a:r>
              <a:rPr lang="en-US" altLang="ko-KR" sz="2000" dirty="0" err="1" smtClean="0"/>
              <a:t>dRUs</a:t>
            </a:r>
            <a:r>
              <a:rPr lang="en-US" altLang="ko-KR" sz="2000" dirty="0" smtClean="0"/>
              <a:t> for DL MU PPDU?</a:t>
            </a:r>
          </a:p>
          <a:p>
            <a:pPr lvl="1"/>
            <a:r>
              <a:rPr lang="en-US" altLang="ko-KR" sz="1800" dirty="0" smtClean="0"/>
              <a:t>This is for gathering information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95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support </a:t>
            </a:r>
            <a:r>
              <a:rPr lang="en-US" altLang="ko-KR" sz="2000" dirty="0" err="1" smtClean="0"/>
              <a:t>dRUs</a:t>
            </a:r>
            <a:r>
              <a:rPr lang="en-US" altLang="ko-KR" sz="2000" dirty="0" smtClean="0"/>
              <a:t> for the bands other than the 6 GHz?</a:t>
            </a:r>
          </a:p>
          <a:p>
            <a:pPr lvl="1"/>
            <a:r>
              <a:rPr lang="en-US" altLang="ko-KR" sz="1800" dirty="0" smtClean="0"/>
              <a:t>This is for gathering information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06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TGbn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When allocating RUs within a 20 MHz channel for a PPDU transmission, 11bn only allows to allocate either </a:t>
            </a:r>
            <a:r>
              <a:rPr lang="en-US" altLang="ko-KR" sz="1800" dirty="0" err="1" smtClean="0"/>
              <a:t>rRUs</a:t>
            </a:r>
            <a:r>
              <a:rPr lang="en-US" altLang="ko-KR" sz="1800" dirty="0" smtClean="0"/>
              <a:t> or </a:t>
            </a:r>
            <a:r>
              <a:rPr lang="en-US" altLang="ko-KR" sz="1800" dirty="0" err="1" smtClean="0"/>
              <a:t>dRUs</a:t>
            </a:r>
            <a:endParaRPr lang="en-US" altLang="ko-KR" sz="1800" dirty="0"/>
          </a:p>
          <a:p>
            <a:pPr lvl="2"/>
            <a:r>
              <a:rPr lang="en-US" altLang="ko-KR" sz="1600" dirty="0" smtClean="0"/>
              <a:t>Note that the </a:t>
            </a:r>
            <a:r>
              <a:rPr lang="en-US" altLang="ko-KR" sz="1600" dirty="0" err="1" smtClean="0"/>
              <a:t>rRU</a:t>
            </a:r>
            <a:r>
              <a:rPr lang="en-US" altLang="ko-KR" sz="1600" dirty="0" smtClean="0"/>
              <a:t> indicates one of RUs or MRUs defined in 11be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60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TGbn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/>
              <a:t>11bn supports dRUs which consist of subcarriers spreading across 20 MHz, 40 MHz 80 MHz and 160 MHz channel</a:t>
            </a:r>
            <a:endParaRPr lang="en-US" altLang="ko-KR" sz="2000" dirty="0" smtClean="0"/>
          </a:p>
          <a:p>
            <a:endParaRPr lang="en-US" altLang="ko-KR" sz="2000" smtClean="0"/>
          </a:p>
          <a:p>
            <a:r>
              <a:rPr lang="en-US" altLang="ko-KR" sz="2000" smtClean="0"/>
              <a:t>Y/N/A</a:t>
            </a:r>
            <a:r>
              <a:rPr lang="en-US" altLang="ko-KR" sz="2000" dirty="0" smtClean="0"/>
              <a:t>: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16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#3-1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TGbn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/>
              <a:t>11bn </a:t>
            </a:r>
            <a:r>
              <a:rPr lang="en-US" altLang="ko-KR" sz="1800" dirty="0" smtClean="0"/>
              <a:t>defines tone plans for </a:t>
            </a:r>
            <a:r>
              <a:rPr lang="en-US" altLang="ko-KR" sz="1800" dirty="0"/>
              <a:t>20 MHz, 40 MHz, 80 MHz and 160 MHz </a:t>
            </a:r>
            <a:r>
              <a:rPr lang="en-US" altLang="ko-KR" sz="1800" dirty="0" smtClean="0"/>
              <a:t>bandwidths, </a:t>
            </a:r>
            <a:r>
              <a:rPr lang="en-US" altLang="ko-KR" sz="1800" dirty="0"/>
              <a:t>respectively</a:t>
            </a:r>
          </a:p>
          <a:p>
            <a:pPr lvl="2"/>
            <a:r>
              <a:rPr lang="en-US" altLang="ko-KR" sz="1600" dirty="0" smtClean="0"/>
              <a:t>Detailed tone plans are TBD</a:t>
            </a:r>
          </a:p>
          <a:p>
            <a:pPr lvl="2"/>
            <a:r>
              <a:rPr lang="en-US" altLang="ko-KR" sz="1600" dirty="0" smtClean="0"/>
              <a:t>Puncturing cases are TBD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65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TGbn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/>
              <a:t>11bn supports to allocate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which spans a certain channel less than or equal to a bandwidth for a PPDU </a:t>
            </a:r>
            <a:r>
              <a:rPr lang="en-US" altLang="ko-KR" sz="1800" dirty="0" smtClean="0"/>
              <a:t>transmission as follows</a:t>
            </a:r>
            <a:endParaRPr lang="en-US" altLang="ko-KR" sz="1800" dirty="0"/>
          </a:p>
          <a:p>
            <a:pPr lvl="2"/>
            <a:r>
              <a:rPr lang="en-US" altLang="ko-KR" sz="1600" dirty="0" smtClean="0"/>
              <a:t>Allocate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spanning a certain 20 MHz channel for a 20 MHz, 40 MHz, 80 MHz, 160 MHz or 320 MHz PPDU</a:t>
            </a:r>
          </a:p>
          <a:p>
            <a:pPr lvl="2"/>
            <a:r>
              <a:rPr lang="en-US" altLang="ko-KR" sz="1600" dirty="0"/>
              <a:t>Allocate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spanning a certain 40 MHz channel for a 40 MHz, 80 MHz, 160 MHz or 320 MHz PPDU</a:t>
            </a:r>
          </a:p>
          <a:p>
            <a:pPr lvl="2"/>
            <a:r>
              <a:rPr lang="en-US" altLang="ko-KR" sz="1600" dirty="0"/>
              <a:t>Allocate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spanning a certain 80 MHz channel for an 80 MHz, 160 MHz or 320 MHz PPDU</a:t>
            </a:r>
          </a:p>
          <a:p>
            <a:pPr lvl="2"/>
            <a:r>
              <a:rPr lang="en-US" altLang="ko-KR" sz="1600" dirty="0"/>
              <a:t>Allocate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spanning a certain 160 MHz channel for a 160 MHz or 320 MHz PPDU</a:t>
            </a:r>
          </a:p>
          <a:p>
            <a:pPr lvl="2"/>
            <a:r>
              <a:rPr lang="en-US" altLang="ko-KR" sz="1600" dirty="0" smtClean="0"/>
              <a:t>Whether </a:t>
            </a:r>
            <a:r>
              <a:rPr lang="en-US" altLang="ko-KR" sz="1600" dirty="0"/>
              <a:t>it is mandatory or optional is TBD</a:t>
            </a:r>
          </a:p>
          <a:p>
            <a:pPr lvl="2"/>
            <a:r>
              <a:rPr lang="en-US" altLang="ko-KR" sz="1600" dirty="0"/>
              <a:t>Details on the size, subcarrier indices and the number of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are TBD</a:t>
            </a:r>
          </a:p>
          <a:p>
            <a:pPr lvl="2"/>
            <a:r>
              <a:rPr lang="en-US" altLang="ko-KR" sz="1600" dirty="0" smtClean="0"/>
              <a:t>Detailed methods for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allocation and signaling </a:t>
            </a:r>
            <a:r>
              <a:rPr lang="en-US" altLang="ko-KR" sz="1600" dirty="0"/>
              <a:t>are TBD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60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TGbn</a:t>
            </a:r>
            <a:r>
              <a:rPr lang="en-US" altLang="ko-KR" sz="2000" dirty="0" smtClean="0"/>
              <a:t> SFD?</a:t>
            </a:r>
            <a:endParaRPr lang="en-US" altLang="ko-KR" sz="1800" dirty="0" smtClean="0"/>
          </a:p>
          <a:p>
            <a:pPr lvl="1"/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sizes are determined based on the conventional RU sizes defined in 11be</a:t>
            </a:r>
            <a:endParaRPr lang="en-US" altLang="ko-KR" sz="18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77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propose to support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for </a:t>
            </a:r>
            <a:r>
              <a:rPr lang="en-US" altLang="ko-KR" sz="2000" dirty="0"/>
              <a:t>11bn which </a:t>
            </a:r>
            <a:r>
              <a:rPr lang="en-US" altLang="ko-KR" sz="2000" dirty="0" smtClean="0"/>
              <a:t>can </a:t>
            </a:r>
            <a:r>
              <a:rPr lang="en-US" altLang="ko-KR" sz="2000" dirty="0"/>
              <a:t>achieve range extension and </a:t>
            </a:r>
            <a:r>
              <a:rPr lang="en-US" altLang="ko-KR" sz="2000" dirty="0" err="1"/>
              <a:t>RvR</a:t>
            </a:r>
            <a:r>
              <a:rPr lang="en-US" altLang="ko-KR" sz="2000" dirty="0"/>
              <a:t> enhancement </a:t>
            </a:r>
            <a:r>
              <a:rPr lang="en-US" altLang="ko-KR" sz="2000" dirty="0" smtClean="0"/>
              <a:t>by overcoming PSD limitations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first </a:t>
            </a:r>
            <a:r>
              <a:rPr lang="en-US" altLang="ko-KR" sz="2000" dirty="0"/>
              <a:t>review all </a:t>
            </a:r>
            <a:r>
              <a:rPr lang="en-US" altLang="ko-KR" sz="2000" dirty="0" smtClean="0"/>
              <a:t>the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contributions presented in UHR </a:t>
            </a:r>
            <a:r>
              <a:rPr lang="en-US" altLang="ko-KR" sz="2000" dirty="0" smtClean="0"/>
              <a:t>SG and then go over details on our proposals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2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#5-1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TGbn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/>
              <a:t>11bn </a:t>
            </a:r>
            <a:r>
              <a:rPr lang="en-US" altLang="ko-KR" sz="1800" dirty="0" smtClean="0"/>
              <a:t>supports the following </a:t>
            </a:r>
            <a:r>
              <a:rPr lang="en-US" altLang="ko-KR" sz="1800" dirty="0" err="1" smtClean="0"/>
              <a:t>dRUs</a:t>
            </a:r>
            <a:endParaRPr lang="en-US" altLang="ko-KR" sz="1800" dirty="0"/>
          </a:p>
          <a:p>
            <a:pPr lvl="2"/>
            <a:r>
              <a:rPr lang="en-US" altLang="ko-KR" sz="1600" dirty="0"/>
              <a:t>26-, 52-, and 106-tone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spanning a 20 MHz channel</a:t>
            </a:r>
            <a:endParaRPr lang="en-US" altLang="ko-KR" sz="1600" dirty="0"/>
          </a:p>
          <a:p>
            <a:pPr lvl="2"/>
            <a:r>
              <a:rPr lang="en-US" altLang="ko-KR" sz="1600" dirty="0"/>
              <a:t>26-, 52-, 106- and 242-tone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spanning a 40 </a:t>
            </a:r>
            <a:r>
              <a:rPr lang="en-US" altLang="ko-KR" sz="1600" smtClean="0"/>
              <a:t>MHz</a:t>
            </a:r>
            <a:r>
              <a:rPr lang="en-US" altLang="ko-KR" sz="1600"/>
              <a:t> </a:t>
            </a:r>
            <a:r>
              <a:rPr lang="en-US" altLang="ko-KR" sz="1600" smtClean="0"/>
              <a:t>channel</a:t>
            </a:r>
          </a:p>
          <a:p>
            <a:pPr lvl="2"/>
            <a:r>
              <a:rPr lang="en-US" altLang="ko-KR" sz="1600" smtClean="0"/>
              <a:t>26-</a:t>
            </a:r>
            <a:r>
              <a:rPr lang="en-US" altLang="ko-KR" sz="1600"/>
              <a:t>, 52-, 106-, 242-, 484-tone dRUs spanning a 80 MHz channel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93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smtClean="0"/>
              <a:t>Poll #5-2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TGbn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/>
              <a:t>11bn </a:t>
            </a:r>
            <a:r>
              <a:rPr lang="en-US" altLang="ko-KR" sz="1800" dirty="0" smtClean="0"/>
              <a:t>supports the following </a:t>
            </a:r>
            <a:r>
              <a:rPr lang="en-US" altLang="ko-KR" sz="1800" dirty="0" err="1" smtClean="0"/>
              <a:t>dRUs</a:t>
            </a:r>
            <a:endParaRPr lang="en-US" altLang="ko-KR" sz="1800" dirty="0"/>
          </a:p>
          <a:p>
            <a:pPr lvl="2"/>
            <a:r>
              <a:rPr lang="en-US" altLang="ko-KR" sz="1600" dirty="0"/>
              <a:t>242- and 484-tone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spanning an 80 MHz</a:t>
            </a:r>
            <a:r>
              <a:rPr lang="en-US" altLang="ko-KR" sz="1600" dirty="0"/>
              <a:t> channel</a:t>
            </a:r>
          </a:p>
          <a:p>
            <a:pPr lvl="2"/>
            <a:r>
              <a:rPr lang="en-US" altLang="ko-KR" sz="1600" dirty="0"/>
              <a:t>242-, 484- and 996-tone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spanning a 160 MHz</a:t>
            </a:r>
            <a:r>
              <a:rPr lang="en-US" altLang="ko-KR" sz="1600" dirty="0"/>
              <a:t> channel</a:t>
            </a:r>
          </a:p>
          <a:p>
            <a:pPr lvl="2"/>
            <a:r>
              <a:rPr lang="en-US" altLang="ko-KR" sz="1600" dirty="0" smtClean="0"/>
              <a:t>Support </a:t>
            </a:r>
            <a:r>
              <a:rPr lang="en-US" altLang="ko-KR" sz="1600" dirty="0"/>
              <a:t>for 26-, 52-, and 106-tone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spanning 80 </a:t>
            </a:r>
            <a:r>
              <a:rPr lang="en-US" altLang="ko-KR" sz="1600" dirty="0"/>
              <a:t>MHz and 160 MHz </a:t>
            </a:r>
            <a:r>
              <a:rPr lang="en-US" altLang="ko-KR" sz="1600" dirty="0" smtClean="0"/>
              <a:t>channels is TBD</a:t>
            </a:r>
          </a:p>
          <a:p>
            <a:pPr lvl="2"/>
            <a:r>
              <a:rPr lang="en-US" altLang="ko-KR" sz="1600" dirty="0" smtClean="0"/>
              <a:t>Whether </a:t>
            </a:r>
            <a:r>
              <a:rPr lang="en-US" altLang="ko-KR" sz="1600" dirty="0"/>
              <a:t>it is mandatory or optional is TBD</a:t>
            </a:r>
          </a:p>
          <a:p>
            <a:pPr lvl="2"/>
            <a:r>
              <a:rPr lang="en-US" altLang="ko-KR" sz="1600" dirty="0"/>
              <a:t>Details on </a:t>
            </a:r>
            <a:r>
              <a:rPr lang="en-US" altLang="ko-KR" sz="1600" dirty="0" smtClean="0"/>
              <a:t>the subcarrier </a:t>
            </a:r>
            <a:r>
              <a:rPr lang="en-US" altLang="ko-KR" sz="1600" dirty="0"/>
              <a:t>indices and the number of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are TBD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4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11-23-0037-00-0uhr-uhr-feature-to-overcome-psd-limitations-distributed-tone-resource-units</a:t>
            </a:r>
          </a:p>
          <a:p>
            <a:pPr marL="0" indent="0">
              <a:buNone/>
            </a:pPr>
            <a:r>
              <a:rPr lang="en-US" altLang="ko-KR" sz="2000" dirty="0"/>
              <a:t>[2] </a:t>
            </a:r>
            <a:r>
              <a:rPr lang="en-US" altLang="ko-KR" sz="2000" dirty="0" smtClean="0"/>
              <a:t>11-23-0281-00-0uhr-considerations-on-ru-mru-designs-for-uhr</a:t>
            </a:r>
          </a:p>
          <a:p>
            <a:pPr marL="0" indent="0">
              <a:buNone/>
            </a:pPr>
            <a:r>
              <a:rPr lang="en-US" altLang="ko-KR" sz="2000" dirty="0" smtClean="0"/>
              <a:t>[3] </a:t>
            </a:r>
            <a:r>
              <a:rPr lang="en-US" altLang="ko-KR" sz="2000" dirty="0"/>
              <a:t>11-23-1115-00-0uhr-cfo-impact-and-pilot-design-for-dru</a:t>
            </a:r>
          </a:p>
          <a:p>
            <a:pPr marL="0" indent="0">
              <a:buNone/>
            </a:pPr>
            <a:r>
              <a:rPr lang="en-US" altLang="ko-KR" sz="2000" dirty="0" smtClean="0"/>
              <a:t>[4] </a:t>
            </a:r>
            <a:r>
              <a:rPr lang="en-US" altLang="ko-KR" sz="2000" dirty="0"/>
              <a:t>11-23-1447-00-0uhr-cfo-impact-and-pilot-design-for-dru-follow-up</a:t>
            </a:r>
          </a:p>
          <a:p>
            <a:pPr marL="0" indent="0">
              <a:buNone/>
            </a:pPr>
            <a:r>
              <a:rPr lang="en-US" altLang="ko-KR" sz="2000" dirty="0" smtClean="0"/>
              <a:t>[5] 11-23-1117-00-0uhr-dru-signaling-for-uhr</a:t>
            </a:r>
          </a:p>
          <a:p>
            <a:pPr marL="0" indent="0">
              <a:buNone/>
            </a:pPr>
            <a:r>
              <a:rPr lang="en-US" altLang="ko-KR" sz="2000" dirty="0"/>
              <a:t>[6] </a:t>
            </a:r>
            <a:r>
              <a:rPr lang="en-US" altLang="ko-KR" sz="2000" dirty="0" smtClean="0"/>
              <a:t>11-23-1448-00-0uhr-further-considerations-on-dru</a:t>
            </a:r>
          </a:p>
          <a:p>
            <a:pPr marL="0" indent="0">
              <a:buNone/>
            </a:pPr>
            <a:r>
              <a:rPr lang="en-US" altLang="ko-KR" sz="2000" dirty="0" smtClean="0"/>
              <a:t>[7</a:t>
            </a:r>
            <a:r>
              <a:rPr lang="en-US" altLang="ko-KR" sz="2000" dirty="0"/>
              <a:t>] 11-23-1511-01-0uhr-pilot-tone-allocation-and-other-considerations-of-tone-distributed-rus-for-uhr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[8</a:t>
            </a:r>
            <a:r>
              <a:rPr lang="en-US" altLang="ko-KR" sz="2000" dirty="0"/>
              <a:t>] 11-23-1516-00-0uhr-use-case-for-distributed-rus-in-downlink</a:t>
            </a:r>
            <a:endParaRPr lang="ko-KR" altLang="en-US" sz="2000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53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on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> Contributions (1/5)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</a:t>
            </a:r>
            <a:r>
              <a:rPr lang="en-US" altLang="ko-KR" sz="2000" dirty="0" err="1" smtClean="0"/>
              <a:t>dRUs</a:t>
            </a:r>
            <a:r>
              <a:rPr lang="en-US" altLang="ko-KR" sz="2000" dirty="0" smtClean="0"/>
              <a:t> where their tones are distributed across a channel were introduced to overcome PSD limitations</a:t>
            </a:r>
          </a:p>
          <a:p>
            <a:pPr lvl="1"/>
            <a:r>
              <a:rPr lang="en-US" altLang="ko-KR" sz="1800" dirty="0" smtClean="0"/>
              <a:t>It was shown that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can significantly boost the transmit power for a UL OFDMA transmission especially in a 6 GHz LPI case</a:t>
            </a:r>
          </a:p>
          <a:p>
            <a:r>
              <a:rPr lang="en-US" altLang="ko-KR" sz="2000" dirty="0" smtClean="0"/>
              <a:t>In [2],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design ways were discussed as follows</a:t>
            </a:r>
          </a:p>
          <a:p>
            <a:pPr lvl="1"/>
            <a:r>
              <a:rPr lang="en-US" altLang="ko-KR" sz="1800" dirty="0" err="1"/>
              <a:t>dRU</a:t>
            </a:r>
            <a:r>
              <a:rPr lang="en-US" altLang="ko-KR" sz="1800" dirty="0"/>
              <a:t> tone plans are defined in 20 / 40 / 80 MHz channels</a:t>
            </a:r>
          </a:p>
          <a:p>
            <a:pPr lvl="1"/>
            <a:r>
              <a:rPr lang="en-US" altLang="ko-KR" sz="1800" dirty="0"/>
              <a:t>The existing RU Allocation subfield is reused for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allocation</a:t>
            </a:r>
          </a:p>
          <a:p>
            <a:pPr lvl="1"/>
            <a:r>
              <a:rPr lang="en-US" altLang="ko-KR" sz="1800" dirty="0" err="1"/>
              <a:t>dRUs</a:t>
            </a:r>
            <a:r>
              <a:rPr lang="en-US" altLang="ko-KR" sz="1800" dirty="0"/>
              <a:t> and </a:t>
            </a:r>
            <a:r>
              <a:rPr lang="en-US" altLang="ko-KR" sz="1800" dirty="0" err="1" smtClean="0"/>
              <a:t>rRUs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are not used at the same time within 20 MHz</a:t>
            </a:r>
          </a:p>
          <a:p>
            <a:pPr lvl="1"/>
            <a:r>
              <a:rPr lang="en-US" altLang="ko-KR" sz="1800" dirty="0"/>
              <a:t>For a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tone plan, the basic tone size of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and the configuration of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in each channel (i.e., combination of different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in each channel) are defined the same as the conventional </a:t>
            </a:r>
            <a:r>
              <a:rPr lang="en-US" altLang="ko-KR" sz="1800" dirty="0" err="1"/>
              <a:t>rRU</a:t>
            </a:r>
            <a:r>
              <a:rPr lang="en-US" altLang="ko-KR" sz="1800" dirty="0"/>
              <a:t> tone plan</a:t>
            </a:r>
          </a:p>
          <a:p>
            <a:pPr lvl="1"/>
            <a:r>
              <a:rPr lang="en-US" altLang="ko-KR" sz="1800" dirty="0"/>
              <a:t>Large size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are built by combining small size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(and null tones depending on the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size)</a:t>
            </a:r>
          </a:p>
          <a:p>
            <a:pPr lvl="1"/>
            <a:r>
              <a:rPr lang="en-US" altLang="ko-KR" sz="1800" dirty="0"/>
              <a:t>An additional subfield for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indication (e.g., whether it is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or </a:t>
            </a:r>
            <a:r>
              <a:rPr lang="en-US" altLang="ko-KR" sz="1800" dirty="0" err="1"/>
              <a:t>rRU</a:t>
            </a:r>
            <a:r>
              <a:rPr lang="en-US" altLang="ko-KR" sz="1800" dirty="0"/>
              <a:t> for each 20MHz channel) is </a:t>
            </a:r>
            <a:r>
              <a:rPr lang="en-US" altLang="ko-KR" sz="1800" dirty="0" smtClean="0"/>
              <a:t>defined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14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on </a:t>
            </a:r>
            <a:r>
              <a:rPr lang="en-US" altLang="ko-KR" dirty="0" err="1"/>
              <a:t>dRU</a:t>
            </a:r>
            <a:r>
              <a:rPr lang="en-US" altLang="ko-KR" dirty="0"/>
              <a:t> Contributions </a:t>
            </a:r>
            <a:r>
              <a:rPr lang="en-US" altLang="ko-KR" dirty="0" smtClean="0"/>
              <a:t>(2/5)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[3] and [4] introduced several pilot designs using new pilot tones or conventional pilot tones for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and investigated their performance under various residual CFO values</a:t>
            </a:r>
          </a:p>
          <a:p>
            <a:pPr lvl="1"/>
            <a:r>
              <a:rPr lang="en-US" altLang="ko-KR" sz="1800" dirty="0" smtClean="0"/>
              <a:t>For a 26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, three pilot options were discussed</a:t>
            </a:r>
          </a:p>
          <a:p>
            <a:pPr lvl="2"/>
            <a:r>
              <a:rPr lang="en-US" altLang="ko-KR" sz="1600" dirty="0" smtClean="0"/>
              <a:t>Option 1: 7</a:t>
            </a:r>
            <a:r>
              <a:rPr lang="en-US" altLang="ko-KR" sz="1600" baseline="30000" dirty="0" smtClean="0"/>
              <a:t>th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and 20</a:t>
            </a:r>
            <a:r>
              <a:rPr lang="en-US" altLang="ko-KR" sz="1600" baseline="30000" dirty="0"/>
              <a:t>th</a:t>
            </a:r>
            <a:r>
              <a:rPr lang="en-US" altLang="ko-KR" sz="1600" dirty="0"/>
              <a:t> tones </a:t>
            </a:r>
            <a:r>
              <a:rPr lang="en-US" altLang="ko-KR" sz="1600" dirty="0" smtClean="0"/>
              <a:t>among 26 </a:t>
            </a:r>
            <a:r>
              <a:rPr lang="en-US" altLang="ko-KR" sz="1600" dirty="0"/>
              <a:t>distributed tones allocated to each </a:t>
            </a:r>
            <a:r>
              <a:rPr lang="en-US" altLang="ko-KR" sz="1600" dirty="0" smtClean="0"/>
              <a:t>26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are </a:t>
            </a:r>
            <a:r>
              <a:rPr lang="en-US" altLang="ko-KR" sz="1600" dirty="0" smtClean="0"/>
              <a:t>used </a:t>
            </a:r>
            <a:r>
              <a:rPr lang="en-US" altLang="ko-KR" sz="1600" dirty="0"/>
              <a:t>as </a:t>
            </a:r>
            <a:r>
              <a:rPr lang="en-US" altLang="ko-KR" sz="1600" dirty="0" smtClean="0"/>
              <a:t>pilot </a:t>
            </a:r>
            <a:r>
              <a:rPr lang="en-US" altLang="ko-KR" sz="1600" dirty="0"/>
              <a:t>tones</a:t>
            </a:r>
          </a:p>
          <a:p>
            <a:pPr lvl="2"/>
            <a:r>
              <a:rPr lang="en-US" altLang="ko-KR" sz="1600" dirty="0" smtClean="0"/>
              <a:t>Option 2: 24 distributed tones are allocated to each 26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as data tones and then two conventional pilot tones of 26 </a:t>
            </a:r>
            <a:r>
              <a:rPr lang="en-US" altLang="ko-KR" sz="1600" dirty="0" err="1" smtClean="0"/>
              <a:t>rRU_x</a:t>
            </a:r>
            <a:r>
              <a:rPr lang="en-US" altLang="ko-KR" sz="1600" dirty="0" smtClean="0"/>
              <a:t> (i.e., x-</a:t>
            </a:r>
            <a:r>
              <a:rPr lang="en-US" altLang="ko-KR" sz="1600" dirty="0" err="1" smtClean="0"/>
              <a:t>th</a:t>
            </a:r>
            <a:r>
              <a:rPr lang="en-US" altLang="ko-KR" sz="1600" dirty="0" smtClean="0"/>
              <a:t> 26 </a:t>
            </a:r>
            <a:r>
              <a:rPr lang="en-US" altLang="ko-KR" sz="1600" dirty="0" err="1" smtClean="0"/>
              <a:t>rRU</a:t>
            </a:r>
            <a:r>
              <a:rPr lang="en-US" altLang="ko-KR" sz="1600" dirty="0" smtClean="0"/>
              <a:t>) are additionally allotted to 26</a:t>
            </a:r>
            <a:r>
              <a:rPr lang="ko-KR" altLang="en-US" sz="1600" dirty="0" smtClean="0"/>
              <a:t> </a:t>
            </a:r>
            <a:r>
              <a:rPr lang="en-US" altLang="ko-KR" sz="1600" dirty="0" err="1" smtClean="0"/>
              <a:t>dRU_x</a:t>
            </a:r>
            <a:r>
              <a:rPr lang="en-US" altLang="ko-KR" sz="1600" dirty="0" smtClean="0"/>
              <a:t> (i.e., x-</a:t>
            </a:r>
            <a:r>
              <a:rPr lang="en-US" altLang="ko-KR" sz="1600" dirty="0" err="1" smtClean="0"/>
              <a:t>th</a:t>
            </a:r>
            <a:r>
              <a:rPr lang="en-US" altLang="ko-KR" sz="1600" dirty="0" smtClean="0"/>
              <a:t> 26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) as pilot tones</a:t>
            </a:r>
          </a:p>
          <a:p>
            <a:pPr lvl="2"/>
            <a:r>
              <a:rPr lang="en-US" altLang="ko-KR" sz="1600" dirty="0" smtClean="0"/>
              <a:t>Option 3: </a:t>
            </a:r>
            <a:r>
              <a:rPr lang="en-US" altLang="ko-KR" sz="1600" dirty="0"/>
              <a:t>24 distributed tones are allocated to each </a:t>
            </a:r>
            <a:r>
              <a:rPr lang="en-US" altLang="ko-KR" sz="1600" dirty="0" smtClean="0"/>
              <a:t>26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as data tones </a:t>
            </a:r>
            <a:r>
              <a:rPr lang="en-US" altLang="ko-KR" sz="1600" dirty="0" smtClean="0"/>
              <a:t>and then two conventional pilot tones which are </a:t>
            </a:r>
            <a:r>
              <a:rPr lang="en-US" altLang="ko-KR" sz="1600" dirty="0"/>
              <a:t>located far enough </a:t>
            </a:r>
            <a:r>
              <a:rPr lang="en-US" altLang="ko-KR" sz="1600" dirty="0" smtClean="0"/>
              <a:t>away are allotted to each 26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as pilot tones</a:t>
            </a:r>
          </a:p>
          <a:p>
            <a:pPr lvl="1"/>
            <a:r>
              <a:rPr lang="en-US" altLang="ko-KR" sz="1800" dirty="0" smtClean="0"/>
              <a:t>It was shown that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performance varies according to the pilot design and pilot tones with a sufficient gap can improve the performance</a:t>
            </a:r>
          </a:p>
          <a:p>
            <a:pPr lvl="2"/>
            <a:r>
              <a:rPr lang="en-US" altLang="ko-KR" sz="1600" dirty="0" smtClean="0"/>
              <a:t>Option 1 and 3 have a similar performance which is better than that of option 2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48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on </a:t>
            </a:r>
            <a:r>
              <a:rPr lang="en-US" altLang="ko-KR" dirty="0" err="1"/>
              <a:t>dRU</a:t>
            </a:r>
            <a:r>
              <a:rPr lang="en-US" altLang="ko-KR" dirty="0"/>
              <a:t> Contributions </a:t>
            </a:r>
            <a:r>
              <a:rPr lang="en-US" altLang="ko-KR" dirty="0" smtClean="0"/>
              <a:t>(3/5)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[5] discussed how </a:t>
            </a:r>
            <a:r>
              <a:rPr lang="en-US" altLang="ko-KR" sz="2000" dirty="0"/>
              <a:t>to build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tone </a:t>
            </a:r>
            <a:r>
              <a:rPr lang="en-US" altLang="ko-KR" sz="2000" dirty="0" smtClean="0"/>
              <a:t>plans </a:t>
            </a:r>
            <a:r>
              <a:rPr lang="en-US" altLang="ko-KR" sz="2000" dirty="0"/>
              <a:t>and how to </a:t>
            </a:r>
            <a:r>
              <a:rPr lang="en-US" altLang="ko-KR" sz="2000" dirty="0" smtClean="0"/>
              <a:t>allocate </a:t>
            </a:r>
            <a:r>
              <a:rPr lang="en-US" altLang="ko-KR" sz="2000" dirty="0" err="1" smtClean="0"/>
              <a:t>dRUs</a:t>
            </a:r>
            <a:r>
              <a:rPr lang="en-US" altLang="ko-KR" sz="2000" dirty="0" smtClean="0"/>
              <a:t> to STAs by reusing the </a:t>
            </a:r>
            <a:r>
              <a:rPr lang="en-US" altLang="ko-KR" sz="2000" dirty="0" err="1" smtClean="0"/>
              <a:t>rRU</a:t>
            </a:r>
            <a:r>
              <a:rPr lang="en-US" altLang="ko-KR" sz="2000" dirty="0" smtClean="0"/>
              <a:t> allocation method</a:t>
            </a:r>
          </a:p>
          <a:p>
            <a:pPr lvl="1"/>
            <a:r>
              <a:rPr lang="en-US" altLang="ko-KR" sz="1800" dirty="0" smtClean="0"/>
              <a:t>E.g., one possible procedure to build a 20 MHz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tone plan</a:t>
            </a:r>
            <a:endParaRPr lang="en-US" altLang="ko-KR" sz="1800" dirty="0"/>
          </a:p>
          <a:p>
            <a:pPr lvl="2"/>
            <a:r>
              <a:rPr lang="en-US" altLang="ko-KR" sz="1600" dirty="0" smtClean="0"/>
              <a:t>DC</a:t>
            </a:r>
            <a:r>
              <a:rPr lang="en-US" altLang="ko-KR" sz="1600" dirty="0"/>
              <a:t>, guard and null tones defined in the </a:t>
            </a:r>
            <a:r>
              <a:rPr lang="en-US" altLang="ko-KR" sz="1600" dirty="0" smtClean="0"/>
              <a:t>20 MHz </a:t>
            </a:r>
            <a:r>
              <a:rPr lang="en-US" altLang="ko-KR" sz="1600" dirty="0" err="1" smtClean="0"/>
              <a:t>rRU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tone </a:t>
            </a:r>
            <a:r>
              <a:rPr lang="en-US" altLang="ko-KR" sz="1600" dirty="0" smtClean="0"/>
              <a:t>plan are maintained and nine 26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are defined by allocating available tones to each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in turn</a:t>
            </a:r>
          </a:p>
          <a:p>
            <a:pPr lvl="2"/>
            <a:r>
              <a:rPr lang="en-US" altLang="ko-KR" sz="1600" dirty="0" smtClean="0"/>
              <a:t>Each of four 52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is </a:t>
            </a:r>
            <a:r>
              <a:rPr lang="en-US" altLang="ko-KR" sz="1600" dirty="0"/>
              <a:t>defined by combining </a:t>
            </a:r>
            <a:r>
              <a:rPr lang="en-US" altLang="ko-KR" sz="1600" dirty="0" smtClean="0"/>
              <a:t>different two </a:t>
            </a:r>
            <a:r>
              <a:rPr lang="en-US" altLang="ko-KR" sz="1600" dirty="0"/>
              <a:t>26 </a:t>
            </a:r>
            <a:r>
              <a:rPr lang="en-US" altLang="ko-KR" sz="1600" dirty="0" err="1" smtClean="0"/>
              <a:t>dRUs</a:t>
            </a:r>
            <a:endParaRPr lang="en-US" altLang="ko-KR" sz="1600" dirty="0" smtClean="0"/>
          </a:p>
          <a:p>
            <a:pPr lvl="2"/>
            <a:r>
              <a:rPr lang="en-US" altLang="ko-KR" sz="1600" dirty="0" smtClean="0"/>
              <a:t>Each of two 106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is </a:t>
            </a:r>
            <a:r>
              <a:rPr lang="en-US" altLang="ko-KR" sz="1600" dirty="0"/>
              <a:t>defined by </a:t>
            </a:r>
            <a:r>
              <a:rPr lang="en-US" altLang="ko-KR" sz="1600" dirty="0" smtClean="0"/>
              <a:t>combining different </a:t>
            </a:r>
            <a:r>
              <a:rPr lang="en-US" altLang="ko-KR" sz="1600" dirty="0"/>
              <a:t>two </a:t>
            </a:r>
            <a:r>
              <a:rPr lang="en-US" altLang="ko-KR" sz="1600" dirty="0" smtClean="0"/>
              <a:t>52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and two tones which are null tones in 26 / 52 </a:t>
            </a:r>
            <a:r>
              <a:rPr lang="en-US" altLang="ko-KR" sz="1600" dirty="0" err="1"/>
              <a:t>rRUs</a:t>
            </a:r>
            <a:r>
              <a:rPr lang="en-US" altLang="ko-KR" sz="1600" dirty="0"/>
              <a:t> but not in 106 </a:t>
            </a:r>
            <a:r>
              <a:rPr lang="en-US" altLang="ko-KR" sz="1600" dirty="0" err="1" smtClean="0"/>
              <a:t>rRUs</a:t>
            </a:r>
            <a:endParaRPr lang="en-US" altLang="ko-KR" sz="1600" dirty="0" smtClean="0"/>
          </a:p>
          <a:p>
            <a:pPr lvl="2"/>
            <a:r>
              <a:rPr lang="en-US" altLang="ko-KR" sz="1600" dirty="0" smtClean="0"/>
              <a:t>Two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which guarantee an enough tone space can be combined </a:t>
            </a:r>
          </a:p>
          <a:p>
            <a:pPr lvl="1"/>
            <a:r>
              <a:rPr lang="en-US" altLang="ko-KR" sz="1800" dirty="0" smtClean="0"/>
              <a:t>Based on the combinations for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and </a:t>
            </a:r>
            <a:r>
              <a:rPr lang="en-US" altLang="ko-KR" sz="1800" dirty="0" err="1" smtClean="0"/>
              <a:t>rRUs</a:t>
            </a:r>
            <a:r>
              <a:rPr lang="en-US" altLang="ko-KR" sz="1800" dirty="0" smtClean="0"/>
              <a:t>, each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can be mapped to a certain </a:t>
            </a:r>
            <a:r>
              <a:rPr lang="en-US" altLang="ko-KR" sz="1800" dirty="0" err="1" smtClean="0"/>
              <a:t>rRU</a:t>
            </a:r>
            <a:r>
              <a:rPr lang="en-US" altLang="ko-KR" sz="1800" dirty="0" smtClean="0"/>
              <a:t> and consequently the conventional </a:t>
            </a:r>
            <a:r>
              <a:rPr lang="en-US" altLang="ko-KR" sz="1800" dirty="0" err="1" smtClean="0"/>
              <a:t>rRU</a:t>
            </a:r>
            <a:r>
              <a:rPr lang="en-US" altLang="ko-KR" sz="1800" dirty="0" smtClean="0"/>
              <a:t> allocation can be reused for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allocation</a:t>
            </a:r>
          </a:p>
          <a:p>
            <a:pPr lvl="2"/>
            <a:r>
              <a:rPr lang="en-US" altLang="ko-KR" sz="1600" dirty="0" smtClean="0"/>
              <a:t>E.g., combinations for 106 </a:t>
            </a:r>
            <a:r>
              <a:rPr lang="en-US" altLang="ko-KR" sz="1600" dirty="0" err="1" smtClean="0"/>
              <a:t>rRU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/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and the mapping rule for 52 </a:t>
            </a:r>
            <a:r>
              <a:rPr lang="en-US" altLang="ko-KR" sz="1600" dirty="0" err="1" smtClean="0"/>
              <a:t>dRUs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5562600"/>
            <a:ext cx="3200401" cy="8378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41085" y="5639375"/>
            <a:ext cx="3800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 this case, it is assumed that 106 dRU_1 and 106 dRU_2 are mapped to 106 rRU_1and 106 rRU_2, respectively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512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on </a:t>
            </a:r>
            <a:r>
              <a:rPr lang="en-US" altLang="ko-KR" dirty="0" err="1"/>
              <a:t>dRU</a:t>
            </a:r>
            <a:r>
              <a:rPr lang="en-US" altLang="ko-KR" dirty="0"/>
              <a:t> Contributions </a:t>
            </a:r>
            <a:r>
              <a:rPr lang="en-US" altLang="ko-KR" dirty="0" smtClean="0"/>
              <a:t>(4/5)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[6], further issues were dealt with in </a:t>
            </a:r>
            <a:r>
              <a:rPr lang="en-US" altLang="ko-KR" sz="2000" dirty="0"/>
              <a:t>designing a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tone </a:t>
            </a:r>
            <a:r>
              <a:rPr lang="en-US" altLang="ko-KR" sz="2000" dirty="0" smtClean="0"/>
              <a:t>plan</a:t>
            </a:r>
          </a:p>
          <a:p>
            <a:pPr lvl="1"/>
            <a:r>
              <a:rPr lang="en-US" altLang="ko-KR" sz="1800" dirty="0" smtClean="0"/>
              <a:t>Issue 1: Channel </a:t>
            </a:r>
            <a:r>
              <a:rPr lang="en-US" altLang="ko-KR" sz="1800" dirty="0"/>
              <a:t>widths in which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tone plans should be designed</a:t>
            </a:r>
          </a:p>
          <a:p>
            <a:pPr lvl="2"/>
            <a:r>
              <a:rPr lang="en-US" altLang="ko-KR" sz="1600" dirty="0" smtClean="0"/>
              <a:t>It was recommended to </a:t>
            </a:r>
            <a:r>
              <a:rPr lang="en-US" altLang="ko-KR" sz="1600" dirty="0"/>
              <a:t>define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tone plans up to 160 </a:t>
            </a:r>
            <a:r>
              <a:rPr lang="en-US" altLang="ko-KR" sz="1600" dirty="0" smtClean="0"/>
              <a:t>MHz</a:t>
            </a:r>
          </a:p>
          <a:p>
            <a:pPr lvl="1"/>
            <a:r>
              <a:rPr lang="en-US" altLang="ko-KR" sz="1800" dirty="0"/>
              <a:t>Issue 2: How to perform a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transmission when preamble puncturing is </a:t>
            </a:r>
            <a:r>
              <a:rPr lang="en-US" altLang="ko-KR" sz="1800" dirty="0" smtClean="0"/>
              <a:t>applied</a:t>
            </a:r>
          </a:p>
          <a:p>
            <a:pPr lvl="2"/>
            <a:r>
              <a:rPr lang="en-US" altLang="ko-KR" sz="1600" dirty="0" smtClean="0"/>
              <a:t>A simple approach was recommended which uses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tone </a:t>
            </a:r>
            <a:r>
              <a:rPr lang="en-US" altLang="ko-KR" sz="1600" dirty="0" smtClean="0"/>
              <a:t>plans for small bandwidths, </a:t>
            </a:r>
            <a:r>
              <a:rPr lang="en-US" altLang="ko-KR" sz="1600" dirty="0"/>
              <a:t>e.g., 20 MHz and 40 MHz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tone </a:t>
            </a:r>
            <a:r>
              <a:rPr lang="en-US" altLang="ko-KR" sz="1600" dirty="0"/>
              <a:t>plans are </a:t>
            </a:r>
            <a:r>
              <a:rPr lang="en-US" altLang="ko-KR" sz="1600" dirty="0" smtClean="0"/>
              <a:t>used </a:t>
            </a:r>
            <a:r>
              <a:rPr lang="en-US" altLang="ko-KR" sz="1600" dirty="0"/>
              <a:t>for a </a:t>
            </a:r>
            <a:r>
              <a:rPr lang="en-US" altLang="ko-KR" sz="1600" dirty="0" smtClean="0"/>
              <a:t>80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channel where one 20 MHz channel is punctured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Issue </a:t>
            </a:r>
            <a:r>
              <a:rPr lang="en-US" altLang="ko-KR" sz="1800" dirty="0"/>
              <a:t>3: Minimum and maximum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sizes depending on the channel </a:t>
            </a:r>
            <a:r>
              <a:rPr lang="en-US" altLang="ko-KR" sz="1800" dirty="0" smtClean="0"/>
              <a:t>width</a:t>
            </a:r>
          </a:p>
          <a:p>
            <a:pPr lvl="2"/>
            <a:r>
              <a:rPr lang="en-US" altLang="ko-KR" sz="1600" dirty="0" smtClean="0"/>
              <a:t>It was recommended to consider defining </a:t>
            </a:r>
            <a:r>
              <a:rPr lang="en-US" altLang="ko-KR" sz="1600" dirty="0"/>
              <a:t>only some </a:t>
            </a:r>
            <a:r>
              <a:rPr lang="en-US" altLang="ko-KR" sz="1600" dirty="0" smtClean="0"/>
              <a:t>large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in a 80 / 160 MHz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tone plan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38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on </a:t>
            </a:r>
            <a:r>
              <a:rPr lang="en-US" altLang="ko-KR" dirty="0" err="1"/>
              <a:t>dRU</a:t>
            </a:r>
            <a:r>
              <a:rPr lang="en-US" altLang="ko-KR" dirty="0"/>
              <a:t> Contributions </a:t>
            </a:r>
            <a:r>
              <a:rPr lang="en-US" altLang="ko-KR" dirty="0" smtClean="0"/>
              <a:t>(5/5)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[7] discussed </a:t>
            </a:r>
            <a:r>
              <a:rPr lang="en-US" altLang="ko-KR" sz="2000" dirty="0"/>
              <a:t>pilot tone allocation for </a:t>
            </a:r>
            <a:r>
              <a:rPr lang="en-GB" altLang="ko-KR" sz="2000" dirty="0" err="1" smtClean="0"/>
              <a:t>dRU</a:t>
            </a:r>
            <a:r>
              <a:rPr lang="en-US" altLang="ko-KR" sz="2000" dirty="0" smtClean="0"/>
              <a:t> by showing their </a:t>
            </a:r>
            <a:r>
              <a:rPr lang="en-US" altLang="ko-KR" sz="2000" dirty="0"/>
              <a:t>impact on PER </a:t>
            </a:r>
            <a:r>
              <a:rPr lang="en-US" altLang="ko-KR" sz="2000" dirty="0" smtClean="0"/>
              <a:t>performance and introduced a tone group based </a:t>
            </a:r>
            <a:r>
              <a:rPr lang="en-US" altLang="ko-KR" sz="2000" dirty="0" err="1" smtClean="0"/>
              <a:t>dRU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It was confirmed that allocating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conventional pilot </a:t>
            </a:r>
            <a:r>
              <a:rPr lang="en-US" altLang="ko-KR" sz="1800" dirty="0"/>
              <a:t>tones spaced with a sufficient distance for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improves </a:t>
            </a:r>
            <a:r>
              <a:rPr lang="en-US" altLang="ko-KR" sz="1800" dirty="0"/>
              <a:t>the PER </a:t>
            </a:r>
            <a:r>
              <a:rPr lang="en-US" altLang="ko-KR" sz="1800" dirty="0" smtClean="0"/>
              <a:t>performance</a:t>
            </a:r>
          </a:p>
          <a:p>
            <a:pPr lvl="1"/>
            <a:r>
              <a:rPr lang="en-US" altLang="ko-KR" sz="1800" dirty="0" smtClean="0"/>
              <a:t>It was also stated that </a:t>
            </a:r>
            <a:r>
              <a:rPr lang="en-US" altLang="ko-KR" sz="1800" dirty="0"/>
              <a:t>tone group based </a:t>
            </a:r>
            <a:r>
              <a:rPr lang="en-US" altLang="ko-KR" sz="1800" dirty="0" err="1"/>
              <a:t>dRU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may allow for early phase tracking by employing the </a:t>
            </a:r>
            <a:r>
              <a:rPr lang="en-US" altLang="ko-KR" sz="1800" dirty="0" smtClean="0"/>
              <a:t>LTFs and </a:t>
            </a:r>
            <a:r>
              <a:rPr lang="en-US" altLang="ko-KR" sz="1800" dirty="0"/>
              <a:t>the residual CFO requirements for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may need discussion</a:t>
            </a:r>
            <a:endParaRPr lang="en-US" altLang="ko-KR" sz="18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[8] discussed a use case for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in downlink</a:t>
            </a:r>
          </a:p>
          <a:p>
            <a:pPr lvl="1"/>
            <a:r>
              <a:rPr lang="en-US" altLang="ko-KR" sz="1800" dirty="0" smtClean="0"/>
              <a:t>It was confirmed that rate </a:t>
            </a:r>
            <a:r>
              <a:rPr lang="en-US" altLang="ko-KR" sz="1800" dirty="0"/>
              <a:t>adaptation could be performed independently </a:t>
            </a:r>
            <a:r>
              <a:rPr lang="en-US" altLang="ko-KR" sz="1800" dirty="0" smtClean="0"/>
              <a:t>of </a:t>
            </a:r>
            <a:r>
              <a:rPr lang="en-US" altLang="ko-KR" sz="1800" dirty="0"/>
              <a:t>the location or size of the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by comparing the channel conditions between </a:t>
            </a:r>
            <a:r>
              <a:rPr lang="en-US" altLang="ko-KR" sz="1800" dirty="0" err="1" smtClean="0"/>
              <a:t>rRUs</a:t>
            </a:r>
            <a:r>
              <a:rPr lang="en-US" altLang="ko-KR" sz="1800" dirty="0" smtClean="0"/>
              <a:t> and </a:t>
            </a:r>
            <a:r>
              <a:rPr lang="en-US" altLang="ko-KR" sz="1800" dirty="0" err="1" smtClean="0"/>
              <a:t>dRUs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A single set </a:t>
            </a:r>
            <a:r>
              <a:rPr lang="en-US" altLang="ko-KR" sz="1800" dirty="0"/>
              <a:t>of pilot </a:t>
            </a:r>
            <a:r>
              <a:rPr lang="en-US" altLang="ko-KR" sz="1800" dirty="0" smtClean="0"/>
              <a:t>tones were also introduced which </a:t>
            </a:r>
            <a:r>
              <a:rPr lang="en-US" altLang="ko-KR" sz="1800" dirty="0"/>
              <a:t>can be used/shared by all of the distributed </a:t>
            </a:r>
            <a:r>
              <a:rPr lang="en-US" altLang="ko-KR" sz="1800" dirty="0" smtClean="0"/>
              <a:t>RUs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09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Proposals (1/4)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11bn supports a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for </a:t>
            </a:r>
            <a:r>
              <a:rPr lang="en-US" altLang="ko-KR" sz="2000" dirty="0"/>
              <a:t>a TB PPDU </a:t>
            </a:r>
            <a:r>
              <a:rPr lang="en-US" altLang="ko-KR" sz="2000" dirty="0" smtClean="0"/>
              <a:t>transmission in a 6 GHz band</a:t>
            </a:r>
          </a:p>
          <a:p>
            <a:pPr lvl="1"/>
            <a:r>
              <a:rPr lang="en-US" altLang="ko-KR" sz="1800" dirty="0" smtClean="0"/>
              <a:t>It is possible for non-AP STAs to overcome PSD limitation and to boost the transmit power in a TB PPDU where one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is assigned to each STA basically</a:t>
            </a:r>
          </a:p>
          <a:p>
            <a:pPr lvl="1"/>
            <a:r>
              <a:rPr lang="en-US" altLang="ko-KR" sz="1800" dirty="0" smtClean="0"/>
              <a:t>Whether </a:t>
            </a:r>
            <a:r>
              <a:rPr lang="en-US" altLang="ko-KR" sz="1800" dirty="0"/>
              <a:t>it is mandatory or optional should be further discussed</a:t>
            </a:r>
          </a:p>
          <a:p>
            <a:pPr lvl="1"/>
            <a:r>
              <a:rPr lang="en-US" altLang="ko-KR" sz="1800" dirty="0" smtClean="0"/>
              <a:t>Support for a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in other PPDUs and different bands also needs more discussion</a:t>
            </a:r>
          </a:p>
          <a:p>
            <a:r>
              <a:rPr lang="en-US" altLang="ko-KR" sz="2000" dirty="0" smtClean="0"/>
              <a:t>When </a:t>
            </a:r>
            <a:r>
              <a:rPr lang="en-US" altLang="ko-KR" sz="2000" dirty="0"/>
              <a:t>allocating RUs within </a:t>
            </a:r>
            <a:r>
              <a:rPr lang="en-US" altLang="ko-KR" sz="2000" dirty="0" smtClean="0"/>
              <a:t>a 20 MHz channel for a PPDU transmission, </a:t>
            </a:r>
            <a:r>
              <a:rPr lang="en-US" altLang="ko-KR" sz="2000" dirty="0"/>
              <a:t>11bn only allows to allocate either </a:t>
            </a:r>
            <a:r>
              <a:rPr lang="en-US" altLang="ko-KR" sz="2000" dirty="0" err="1"/>
              <a:t>rRUs</a:t>
            </a:r>
            <a:r>
              <a:rPr lang="en-US" altLang="ko-KR" sz="2000" dirty="0"/>
              <a:t> or </a:t>
            </a:r>
            <a:r>
              <a:rPr lang="en-US" altLang="ko-KR" sz="2000" dirty="0" err="1"/>
              <a:t>dRUs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If 11bn allows an AP to allocate both </a:t>
            </a:r>
            <a:r>
              <a:rPr lang="en-US" altLang="ko-KR" sz="1800" dirty="0" err="1" smtClean="0"/>
              <a:t>rRUs</a:t>
            </a:r>
            <a:r>
              <a:rPr lang="en-US" altLang="ko-KR" sz="1800" dirty="0" smtClean="0"/>
              <a:t> and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at the same time, we may need to design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and </a:t>
            </a:r>
            <a:r>
              <a:rPr lang="en-US" altLang="ko-KR" sz="1800" dirty="0" err="1" smtClean="0"/>
              <a:t>rRU</a:t>
            </a:r>
            <a:r>
              <a:rPr lang="en-US" altLang="ko-KR" sz="1800" dirty="0" smtClean="0"/>
              <a:t> tone plans for less than 20 MHz which makes scheduling and signaling complicated</a:t>
            </a:r>
          </a:p>
          <a:p>
            <a:pPr lvl="1"/>
            <a:r>
              <a:rPr lang="en-US" altLang="ko-KR" sz="1800" dirty="0" smtClean="0"/>
              <a:t>Less than 20 MHz may not guarantee a sufficient boost of the transmit power for </a:t>
            </a:r>
            <a:r>
              <a:rPr lang="en-US" altLang="ko-KR" sz="1800" dirty="0" err="1" smtClean="0"/>
              <a:t>dRUs</a:t>
            </a:r>
            <a:endParaRPr lang="en-US" altLang="ko-KR" sz="18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65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Proposals (2/4)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11bn supports </a:t>
            </a:r>
            <a:r>
              <a:rPr lang="en-US" altLang="ko-KR" sz="2000" dirty="0" err="1" smtClean="0"/>
              <a:t>dRUs</a:t>
            </a:r>
            <a:r>
              <a:rPr lang="en-US" altLang="ko-KR" sz="2000" dirty="0" smtClean="0"/>
              <a:t> which consist of subcarriers spreading across up to 160 MHz channel</a:t>
            </a:r>
          </a:p>
          <a:p>
            <a:pPr lvl="1"/>
            <a:r>
              <a:rPr lang="en-US" altLang="ko-KR" sz="1800" dirty="0" smtClean="0"/>
              <a:t>Currently non-AP STAs support up to 80 MHz mandatorily</a:t>
            </a:r>
          </a:p>
          <a:p>
            <a:pPr lvl="1"/>
            <a:r>
              <a:rPr lang="en-US" altLang="ko-KR" sz="1800" dirty="0" smtClean="0"/>
              <a:t>Support </a:t>
            </a:r>
            <a:r>
              <a:rPr lang="en-US" altLang="ko-KR" sz="1800" dirty="0"/>
              <a:t>for 160 </a:t>
            </a:r>
            <a:r>
              <a:rPr lang="en-US" altLang="ko-KR" sz="1800" dirty="0" smtClean="0"/>
              <a:t>MHz may </a:t>
            </a:r>
            <a:r>
              <a:rPr lang="en-US" altLang="ko-KR" sz="1800" dirty="0"/>
              <a:t>become more common along with hardware </a:t>
            </a:r>
            <a:r>
              <a:rPr lang="en-US" altLang="ko-KR" sz="1800" dirty="0" smtClean="0"/>
              <a:t>improvement, </a:t>
            </a:r>
            <a:r>
              <a:rPr lang="en-US" altLang="ko-KR" sz="1800" dirty="0"/>
              <a:t>and </a:t>
            </a:r>
            <a:r>
              <a:rPr lang="en-US" altLang="ko-KR" sz="1800" dirty="0" smtClean="0"/>
              <a:t>thus, it </a:t>
            </a:r>
            <a:r>
              <a:rPr lang="en-US" altLang="ko-KR" sz="1800" dirty="0"/>
              <a:t>may be also possible that this support becomes mandatory for non-AP </a:t>
            </a:r>
            <a:r>
              <a:rPr lang="en-US" altLang="ko-KR" sz="1800" dirty="0" smtClean="0"/>
              <a:t>STAs in 11bn</a:t>
            </a:r>
          </a:p>
          <a:p>
            <a:pPr lvl="1"/>
            <a:r>
              <a:rPr lang="en-US" altLang="ko-KR" sz="1800" dirty="0" smtClean="0"/>
              <a:t>Also, in 160 MHz, various kinds of large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are available with a better transmit power gain</a:t>
            </a:r>
          </a:p>
          <a:p>
            <a:pPr lvl="1"/>
            <a:r>
              <a:rPr lang="en-US" altLang="ko-KR" sz="1800" dirty="0" smtClean="0"/>
              <a:t>Whether </a:t>
            </a:r>
            <a:r>
              <a:rPr lang="en-US" altLang="ko-KR" sz="1800" dirty="0"/>
              <a:t>it is mandatory or optional should be further </a:t>
            </a:r>
            <a:r>
              <a:rPr lang="en-US" altLang="ko-KR" sz="1800" dirty="0" smtClean="0"/>
              <a:t>discussed even in up to 80 MHz</a:t>
            </a:r>
          </a:p>
          <a:p>
            <a:pPr lvl="1"/>
            <a:r>
              <a:rPr lang="en-US" altLang="ko-KR" sz="1800" dirty="0" smtClean="0"/>
              <a:t>Details on how to define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also need more discussion</a:t>
            </a:r>
          </a:p>
          <a:p>
            <a:pPr lvl="2"/>
            <a:r>
              <a:rPr lang="en-US" altLang="ko-KR" sz="1600" dirty="0" smtClean="0"/>
              <a:t>One possible approach is defining 20 MHz, 40 MHz, 80 MHz, 160 MHz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tone plans</a:t>
            </a:r>
          </a:p>
          <a:p>
            <a:pPr lvl="1"/>
            <a:r>
              <a:rPr lang="en-US" altLang="ko-KR" sz="1800" dirty="0" smtClean="0"/>
              <a:t>In addition, we also need to address preamble </a:t>
            </a:r>
            <a:r>
              <a:rPr lang="en-US" altLang="ko-KR" sz="1800" dirty="0"/>
              <a:t>puncturing </a:t>
            </a:r>
            <a:r>
              <a:rPr lang="en-US" altLang="ko-KR" sz="1800" dirty="0" smtClean="0"/>
              <a:t>cases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65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275986</TotalTime>
  <Words>2329</Words>
  <Application>Microsoft Office PowerPoint</Application>
  <PresentationFormat>화면 슬라이드 쇼(4:3)</PresentationFormat>
  <Paragraphs>259</Paragraphs>
  <Slides>22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8" baseType="lpstr">
      <vt:lpstr>굴림</vt:lpstr>
      <vt:lpstr>맑은 고딕</vt:lpstr>
      <vt:lpstr>맑은 고딕</vt:lpstr>
      <vt:lpstr>Arial</vt:lpstr>
      <vt:lpstr>Times New Roman</vt:lpstr>
      <vt:lpstr>802-11-Submission</vt:lpstr>
      <vt:lpstr>dRU Proposal</vt:lpstr>
      <vt:lpstr>Introduction</vt:lpstr>
      <vt:lpstr>Recap on dRU Contributions (1/5)</vt:lpstr>
      <vt:lpstr>Recap on dRU Contributions (2/5)</vt:lpstr>
      <vt:lpstr>Recap on dRU Contributions (3/5)</vt:lpstr>
      <vt:lpstr>Recap on dRU Contributions (4/5)</vt:lpstr>
      <vt:lpstr>Recap on dRU Contributions (5/5)</vt:lpstr>
      <vt:lpstr>Proposals (1/4)</vt:lpstr>
      <vt:lpstr>Proposals (2/4)</vt:lpstr>
      <vt:lpstr>Proposals (3/4)</vt:lpstr>
      <vt:lpstr>Proposals (4/4)</vt:lpstr>
      <vt:lpstr>Straw Poll #1</vt:lpstr>
      <vt:lpstr>Straw Poll #1-1</vt:lpstr>
      <vt:lpstr>Straw Poll #1-2</vt:lpstr>
      <vt:lpstr>Straw Poll #2</vt:lpstr>
      <vt:lpstr>Straw Poll #3</vt:lpstr>
      <vt:lpstr>Straw Poll #3-1</vt:lpstr>
      <vt:lpstr>Straw Poll #4</vt:lpstr>
      <vt:lpstr>Straw Poll #5</vt:lpstr>
      <vt:lpstr>Straw Poll #5-1</vt:lpstr>
      <vt:lpstr>Straw Poll #5-2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6225</cp:revision>
  <cp:lastPrinted>2019-01-10T23:08:02Z</cp:lastPrinted>
  <dcterms:created xsi:type="dcterms:W3CDTF">2007-05-21T21:00:37Z</dcterms:created>
  <dcterms:modified xsi:type="dcterms:W3CDTF">2024-01-16T22:24:15Z</dcterms:modified>
</cp:coreProperties>
</file>