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63" r:id="rId2"/>
    <p:sldId id="780" r:id="rId3"/>
    <p:sldId id="801" r:id="rId4"/>
    <p:sldId id="802" r:id="rId5"/>
    <p:sldId id="804" r:id="rId6"/>
    <p:sldId id="799" r:id="rId7"/>
    <p:sldId id="800" r:id="rId8"/>
    <p:sldId id="806" r:id="rId9"/>
    <p:sldId id="790" r:id="rId10"/>
    <p:sldId id="782" r:id="rId11"/>
    <p:sldId id="808" r:id="rId12"/>
    <p:sldId id="795" r:id="rId13"/>
    <p:sldId id="797" r:id="rId14"/>
    <p:sldId id="798" r:id="rId15"/>
    <p:sldId id="807" r:id="rId16"/>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ICT기술센터 C&amp;M표준(연)IoT커넥티비티표준Task(jiny.chun@lge.com)" initials="천C" lastIdx="2"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3399FF"/>
    <a:srgbClr val="3366FF"/>
    <a:srgbClr val="66CC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12" autoAdjust="0"/>
    <p:restoredTop sz="89158" autoAdjust="0"/>
  </p:normalViewPr>
  <p:slideViewPr>
    <p:cSldViewPr>
      <p:cViewPr varScale="1">
        <p:scale>
          <a:sx n="99" d="100"/>
          <a:sy n="99" d="100"/>
        </p:scale>
        <p:origin x="326" y="53"/>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941" y="67"/>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
        <p:nvSpPr>
          <p:cNvPr id="7"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Nov 2023</a:t>
            </a:r>
            <a:endParaRPr lang="en-US" dirty="0"/>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
        <p:nvSpPr>
          <p:cNvPr id="7"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Nov 2023</a:t>
            </a:r>
            <a:endParaRPr lang="en-US" dirty="0"/>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Nov 2023</a:t>
            </a:r>
            <a:endParaRPr lang="en-US" dirty="0"/>
          </a:p>
        </p:txBody>
      </p:sp>
      <p:sp>
        <p:nvSpPr>
          <p:cNvPr id="1029" name="Rectangle 5"/>
          <p:cNvSpPr>
            <a:spLocks noGrp="1" noChangeArrowheads="1"/>
          </p:cNvSpPr>
          <p:nvPr>
            <p:ph type="ftr" sz="quarter" idx="3"/>
          </p:nvPr>
        </p:nvSpPr>
        <p:spPr bwMode="auto">
          <a:xfrm>
            <a:off x="6213159" y="6475413"/>
            <a:ext cx="2330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802.11-23/1917r0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solidFill>
                  <a:schemeClr val="tx1"/>
                </a:solidFill>
              </a:rPr>
              <a:t> Coordinated Spatial Reuse</a:t>
            </a:r>
            <a:endParaRPr lang="zh-CN" altLang="en-US" dirty="0">
              <a:solidFill>
                <a:schemeClr val="tx1"/>
              </a:solidFill>
            </a:endParaRPr>
          </a:p>
        </p:txBody>
      </p:sp>
      <p:sp>
        <p:nvSpPr>
          <p:cNvPr id="4"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
        <p:nvSpPr>
          <p:cNvPr id="5" name="页脚占位符 4"/>
          <p:cNvSpPr>
            <a:spLocks noGrp="1"/>
          </p:cNvSpPr>
          <p:nvPr>
            <p:ph type="ftr" sz="quarter" idx="3"/>
          </p:nvPr>
        </p:nvSpPr>
        <p:spPr>
          <a:xfrm>
            <a:off x="6213159" y="6475413"/>
            <a:ext cx="2330766" cy="184666"/>
          </a:xfrm>
        </p:spPr>
        <p:txBody>
          <a:bodyPr/>
          <a:lstStyle/>
          <a:p>
            <a:pPr>
              <a:defRPr/>
            </a:pPr>
            <a:r>
              <a:rPr lang="en-US" altLang="ko-KR" dirty="0" err="1" smtClean="0"/>
              <a:t>Jinyoung</a:t>
            </a:r>
            <a:r>
              <a:rPr lang="en-US" altLang="ko-KR" dirty="0" smtClean="0"/>
              <a:t> Chun, et. al, LG Electronics</a:t>
            </a:r>
            <a:endParaRPr lang="en-US" altLang="ko-KR" dirty="0"/>
          </a:p>
        </p:txBody>
      </p:sp>
      <p:sp>
        <p:nvSpPr>
          <p:cNvPr id="6" name="灯片编号占位符 5"/>
          <p:cNvSpPr>
            <a:spLocks noGrp="1"/>
          </p:cNvSpPr>
          <p:nvPr>
            <p:ph type="sldNum" sz="quarter" idx="12"/>
          </p:nvPr>
        </p:nvSpPr>
        <p:spPr/>
        <p:txBody>
          <a:bodyPr/>
          <a:lstStyle/>
          <a:p>
            <a:r>
              <a:rPr lang="en-US" altLang="ko-KR" smtClean="0"/>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smtClean="0">
                <a:ea typeface="Gulim" panose="020B0600000101010101" pitchFamily="34" charset="-127"/>
              </a:rPr>
              <a:t>Date:</a:t>
            </a:r>
            <a:r>
              <a:rPr kumimoji="0" lang="en-US" altLang="ko-KR" sz="2000" b="0" kern="0" dirty="0" smtClean="0">
                <a:ea typeface="Gulim" panose="020B0600000101010101" pitchFamily="34" charset="-127"/>
              </a:rPr>
              <a:t> </a:t>
            </a:r>
            <a:r>
              <a:rPr kumimoji="0" lang="en-US" altLang="ko-KR" sz="2000" b="0" kern="0" dirty="0" smtClean="0">
                <a:ea typeface="Gulim" panose="020B0600000101010101" pitchFamily="34" charset="-127"/>
              </a:rPr>
              <a:t>2023-11-11</a:t>
            </a:r>
            <a:endParaRPr kumimoji="0" lang="en-US" altLang="ko-KR" sz="2000" b="0" kern="0" dirty="0">
              <a:ea typeface="Gulim" panose="020B0600000101010101" pitchFamily="34" charset="-127"/>
            </a:endParaRP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3855099672"/>
              </p:ext>
            </p:extLst>
          </p:nvPr>
        </p:nvGraphicFramePr>
        <p:xfrm>
          <a:off x="712304" y="2819399"/>
          <a:ext cx="7620000" cy="3505198"/>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4915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4645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423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xmlns="" val="10003"/>
                  </a:ext>
                </a:extLst>
              </a:tr>
              <a:tr h="2122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4231">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xmlns="" val="10004"/>
                  </a:ext>
                </a:extLst>
              </a:tr>
              <a:tr h="225921">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25921">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25921">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Geonhwan</a:t>
                      </a:r>
                      <a:r>
                        <a:rPr lang="en-US" altLang="ko-KR" sz="1200" dirty="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25921">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4645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24645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24645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2"/>
                  </a:ext>
                </a:extLst>
              </a:tr>
              <a:tr h="24645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r h="24645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4"/>
                  </a:ext>
                </a:extLst>
              </a:tr>
              <a:tr h="49291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2282470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pPr marL="268288" indent="-268288">
              <a:buNone/>
            </a:pPr>
            <a:r>
              <a:rPr lang="en-US" altLang="zh-CN" sz="1800" dirty="0" smtClean="0">
                <a:latin typeface="+mj-lt"/>
              </a:rPr>
              <a:t>[1] </a:t>
            </a:r>
            <a:r>
              <a:rPr lang="en-GB" altLang="ko-KR" sz="1800" dirty="0" smtClean="0">
                <a:latin typeface="+mj-lt"/>
              </a:rPr>
              <a:t>IEEE 802.11-20/1935r66</a:t>
            </a:r>
            <a:r>
              <a:rPr lang="en-US" altLang="zh-CN" sz="1800" dirty="0">
                <a:latin typeface="+mj-lt"/>
              </a:rPr>
              <a:t>, Compendium of straw polls and </a:t>
            </a:r>
            <a:r>
              <a:rPr lang="en-US" altLang="zh-CN" sz="1800" dirty="0" smtClean="0">
                <a:latin typeface="+mj-lt"/>
              </a:rPr>
              <a:t>potential </a:t>
            </a:r>
            <a:r>
              <a:rPr lang="en-US" altLang="zh-CN" sz="1800" dirty="0">
                <a:latin typeface="+mj-lt"/>
              </a:rPr>
              <a:t>changes to the Specification Framework </a:t>
            </a:r>
            <a:r>
              <a:rPr lang="en-US" altLang="zh-CN" sz="1800" dirty="0" smtClean="0">
                <a:latin typeface="+mj-lt"/>
              </a:rPr>
              <a:t>Document Part </a:t>
            </a:r>
            <a:r>
              <a:rPr lang="en-US" altLang="zh-CN" sz="1800" dirty="0">
                <a:latin typeface="+mj-lt"/>
              </a:rPr>
              <a:t>2</a:t>
            </a:r>
          </a:p>
          <a:p>
            <a:pPr marL="0" indent="0">
              <a:buNone/>
            </a:pPr>
            <a:r>
              <a:rPr lang="en-US" altLang="zh-CN" sz="1800" dirty="0" smtClean="0">
                <a:latin typeface="+mj-lt"/>
              </a:rPr>
              <a:t>[2] IEEE 802.11-</a:t>
            </a:r>
            <a:r>
              <a:rPr lang="en-US" altLang="ko-KR" sz="1800" dirty="0" smtClean="0">
                <a:latin typeface="+mj-lt"/>
              </a:rPr>
              <a:t>23/1023r2</a:t>
            </a:r>
            <a:r>
              <a:rPr lang="en-US" altLang="ko-KR" sz="1800" dirty="0">
                <a:latin typeface="+mj-lt"/>
              </a:rPr>
              <a:t>, Coordinated Spatial Reuse in a 4 AP </a:t>
            </a:r>
            <a:r>
              <a:rPr lang="en-US" altLang="ko-KR" sz="1800" dirty="0" smtClean="0">
                <a:latin typeface="+mj-lt"/>
              </a:rPr>
              <a:t>Topology</a:t>
            </a:r>
          </a:p>
          <a:p>
            <a:pPr marL="0" indent="0">
              <a:buNone/>
            </a:pPr>
            <a:r>
              <a:rPr lang="en-US" altLang="ko-KR" sz="1800" dirty="0" smtClean="0">
                <a:latin typeface="+mj-lt"/>
              </a:rPr>
              <a:t>[3] IEEE 802.11-23/1037r0</a:t>
            </a:r>
            <a:r>
              <a:rPr lang="en-US" altLang="ko-KR" sz="1800" dirty="0">
                <a:latin typeface="+mj-lt"/>
              </a:rPr>
              <a:t>, Performance of Coordinated Spatial </a:t>
            </a:r>
            <a:r>
              <a:rPr lang="en-US" altLang="ko-KR" sz="1800" dirty="0" smtClean="0">
                <a:latin typeface="+mj-lt"/>
              </a:rPr>
              <a:t>Reuse</a:t>
            </a:r>
            <a:endParaRPr lang="en-US" altLang="ko-KR" sz="1800" dirty="0">
              <a:latin typeface="+mj-lt"/>
            </a:endParaRPr>
          </a:p>
          <a:p>
            <a:pPr marL="0" indent="0">
              <a:buNone/>
            </a:pPr>
            <a:r>
              <a:rPr lang="en-US" altLang="ko-KR" sz="1800" dirty="0" smtClean="0">
                <a:latin typeface="+mj-lt"/>
              </a:rPr>
              <a:t>[4] IEEE 802.11-23/1822r0</a:t>
            </a:r>
            <a:r>
              <a:rPr lang="en-US" altLang="ko-KR" sz="1800" dirty="0">
                <a:latin typeface="+mj-lt"/>
              </a:rPr>
              <a:t>, Recap on Coordinated Spatial Reuse </a:t>
            </a:r>
            <a:r>
              <a:rPr lang="en-US" altLang="ko-KR" sz="1800" dirty="0" smtClean="0">
                <a:latin typeface="+mj-lt"/>
              </a:rPr>
              <a:t>Operation </a:t>
            </a:r>
          </a:p>
          <a:p>
            <a:pPr marL="268288" indent="-268288">
              <a:buNone/>
            </a:pPr>
            <a:r>
              <a:rPr lang="pt-BR" altLang="ko-KR" sz="1800" dirty="0" smtClean="0">
                <a:latin typeface="+mj-lt"/>
              </a:rPr>
              <a:t>[5] IEEE 802.11-23/854r0</a:t>
            </a:r>
            <a:r>
              <a:rPr lang="pt-BR" altLang="ko-KR" sz="1800" dirty="0">
                <a:latin typeface="+mj-lt"/>
              </a:rPr>
              <a:t>, </a:t>
            </a:r>
            <a:r>
              <a:rPr lang="en-US" altLang="ko-KR" sz="1800" dirty="0">
                <a:latin typeface="+mj-lt"/>
              </a:rPr>
              <a:t>Obtaining OBSS channel Information for Multi-AP operation</a:t>
            </a:r>
            <a:endParaRPr lang="pt-BR" altLang="ko-KR" sz="1800" dirty="0" smtClean="0">
              <a:latin typeface="+mj-lt"/>
            </a:endParaRPr>
          </a:p>
          <a:p>
            <a:pPr marL="0" indent="0">
              <a:buNone/>
            </a:pPr>
            <a:r>
              <a:rPr lang="pt-BR" altLang="ko-KR" sz="1800" dirty="0" smtClean="0">
                <a:latin typeface="+mj-lt"/>
              </a:rPr>
              <a:t>[6] IEEE 802.11-23/668r2</a:t>
            </a:r>
            <a:r>
              <a:rPr lang="pt-BR" altLang="ko-KR" sz="1800" dirty="0">
                <a:latin typeface="+mj-lt"/>
              </a:rPr>
              <a:t>, Coordinated Measurement</a:t>
            </a:r>
            <a:endParaRPr lang="pt-BR" altLang="ko-KR" sz="1800" dirty="0" smtClean="0">
              <a:latin typeface="+mj-lt"/>
            </a:endParaRPr>
          </a:p>
          <a:p>
            <a:pPr marL="0" indent="0">
              <a:buNone/>
            </a:pPr>
            <a:r>
              <a:rPr lang="pt-BR" altLang="ko-KR" sz="1800" dirty="0" smtClean="0">
                <a:latin typeface="+mj-lt"/>
              </a:rPr>
              <a:t>[7] IEEE 802.11-23/908r0</a:t>
            </a:r>
            <a:r>
              <a:rPr lang="pt-BR" altLang="ko-KR" sz="1800" dirty="0">
                <a:latin typeface="+mj-lt"/>
              </a:rPr>
              <a:t>, </a:t>
            </a:r>
            <a:r>
              <a:rPr lang="pt-BR" altLang="ko-KR" sz="1800" dirty="0" smtClean="0">
                <a:latin typeface="+mj-lt"/>
              </a:rPr>
              <a:t>Efficient </a:t>
            </a:r>
            <a:r>
              <a:rPr lang="pt-BR" altLang="ko-KR" sz="1800" dirty="0">
                <a:latin typeface="+mj-lt"/>
              </a:rPr>
              <a:t>Coordinated Spatial </a:t>
            </a:r>
            <a:r>
              <a:rPr lang="pt-BR" altLang="ko-KR" sz="1800" dirty="0" smtClean="0">
                <a:latin typeface="+mj-lt"/>
              </a:rPr>
              <a:t>Reuse</a:t>
            </a:r>
          </a:p>
          <a:p>
            <a:pPr marL="0" indent="0">
              <a:buNone/>
            </a:pPr>
            <a:r>
              <a:rPr lang="pt-BR" altLang="ko-KR" sz="1800" dirty="0">
                <a:latin typeface="+mj-lt"/>
              </a:rPr>
              <a:t>[8] IEEE 802.11-23/1912r0, Coordinated TDMA Procedure</a:t>
            </a:r>
          </a:p>
          <a:p>
            <a:pPr marL="0" indent="0">
              <a:buNone/>
            </a:pPr>
            <a:endParaRPr lang="en-US" altLang="ko-KR" sz="1800" dirty="0" smtClean="0">
              <a:latin typeface="+mj-lt"/>
            </a:endParaRPr>
          </a:p>
          <a:p>
            <a:pPr marL="0" indent="0">
              <a:buNone/>
            </a:pPr>
            <a:endParaRPr lang="ko-KR" altLang="en-US" sz="1800" dirty="0">
              <a:latin typeface="+mj-lt"/>
            </a:endParaRP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2660539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Appendix: Recap of [5]</a:t>
            </a:r>
            <a:endParaRPr lang="ko-KR" altLang="en-US">
              <a:solidFill>
                <a:schemeClr val="tx1"/>
              </a:solidFill>
            </a:endParaRPr>
          </a:p>
        </p:txBody>
      </p:sp>
      <p:sp>
        <p:nvSpPr>
          <p:cNvPr id="3" name="내용 개체 틀 2"/>
          <p:cNvSpPr>
            <a:spLocks noGrp="1"/>
          </p:cNvSpPr>
          <p:nvPr>
            <p:ph idx="1"/>
          </p:nvPr>
        </p:nvSpPr>
        <p:spPr/>
        <p:txBody>
          <a:bodyPr/>
          <a:lstStyle/>
          <a:p>
            <a:pPr marL="342900" lvl="2" indent="-342900"/>
            <a:r>
              <a:rPr lang="en-US" altLang="ko-KR" sz="1600" dirty="0"/>
              <a:t>A</a:t>
            </a:r>
            <a:r>
              <a:rPr lang="ko-KR" altLang="ko-KR" sz="1600"/>
              <a:t>n HE AP participating in spatial reuse may request an associated non-AP HE STA to gather information</a:t>
            </a:r>
            <a:r>
              <a:rPr lang="en-US" altLang="ko-KR" sz="1600" dirty="0"/>
              <a:t> </a:t>
            </a:r>
            <a:r>
              <a:rPr lang="ko-KR" altLang="ko-KR" sz="1600"/>
              <a:t>regarding the neighborhood by sending a Beacon request</a:t>
            </a:r>
            <a:r>
              <a:rPr lang="en-US" altLang="ko-KR" sz="1600" dirty="0" smtClean="0"/>
              <a:t>. But c</a:t>
            </a:r>
            <a:r>
              <a:rPr lang="en-US" altLang="ko-KR" sz="1600" b="0" dirty="0" smtClean="0"/>
              <a:t>urrent </a:t>
            </a:r>
            <a:r>
              <a:rPr lang="en-US" altLang="ko-KR" sz="1600" b="0" dirty="0"/>
              <a:t>radio channel measurement through beacon request/report is the long-term and the delayed report.</a:t>
            </a:r>
          </a:p>
          <a:p>
            <a:pPr fontAlgn="ctr"/>
            <a:r>
              <a:rPr lang="en-US" altLang="ko-KR" sz="1600" b="0" dirty="0" smtClean="0"/>
              <a:t>So interference measurement </a:t>
            </a:r>
            <a:r>
              <a:rPr lang="en-US" altLang="ko-KR" sz="1600" b="0" dirty="0"/>
              <a:t>like NDP sounding may be needed for Multi-AP operation. </a:t>
            </a:r>
          </a:p>
          <a:p>
            <a:pPr lvl="1" fontAlgn="ctr"/>
            <a:r>
              <a:rPr lang="en-US" altLang="ko-KR" sz="1600" dirty="0" smtClean="0"/>
              <a:t>Sharing AP can select and schedule the frequency resource to shared APs based on the channel status information. </a:t>
            </a:r>
          </a:p>
          <a:p>
            <a:pPr lvl="1" fontAlgn="ctr"/>
            <a:r>
              <a:rPr lang="en-US" altLang="ko-KR" sz="1600" dirty="0" smtClean="0"/>
              <a:t>For </a:t>
            </a:r>
            <a:r>
              <a:rPr lang="en-US" altLang="ko-KR" sz="1600" dirty="0"/>
              <a:t>example, the channel information between OBSS AP and BSS STAs helps Sharing AP operates C-SR or C-BF by scheduling to avoid the interference. </a:t>
            </a:r>
          </a:p>
        </p:txBody>
      </p:sp>
      <p:sp>
        <p:nvSpPr>
          <p:cNvPr id="4" name="슬라이드 번호 개체 틀 3"/>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6" name="날짜 개체 틀 5"/>
          <p:cNvSpPr>
            <a:spLocks noGrp="1"/>
          </p:cNvSpPr>
          <p:nvPr>
            <p:ph type="dt" sz="half" idx="2"/>
          </p:nvPr>
        </p:nvSpPr>
        <p:spPr/>
        <p:txBody>
          <a:bodyPr/>
          <a:lstStyle/>
          <a:p>
            <a:pPr>
              <a:defRPr/>
            </a:pPr>
            <a:r>
              <a:rPr lang="en-US" altLang="zh-CN" smtClean="0"/>
              <a:t>Nov 2023</a:t>
            </a:r>
            <a:endParaRPr lang="en-US" dirty="0"/>
          </a:p>
        </p:txBody>
      </p:sp>
      <p:pic>
        <p:nvPicPr>
          <p:cNvPr id="7" name="그림 6"/>
          <p:cNvPicPr>
            <a:picLocks noChangeAspect="1"/>
          </p:cNvPicPr>
          <p:nvPr/>
        </p:nvPicPr>
        <p:blipFill>
          <a:blip r:embed="rId2"/>
          <a:stretch>
            <a:fillRect/>
          </a:stretch>
        </p:blipFill>
        <p:spPr>
          <a:xfrm>
            <a:off x="1447800" y="4495800"/>
            <a:ext cx="6461760" cy="1752600"/>
          </a:xfrm>
          <a:prstGeom prst="rect">
            <a:avLst/>
          </a:prstGeom>
        </p:spPr>
      </p:pic>
    </p:spTree>
    <p:extLst>
      <p:ext uri="{BB962C8B-B14F-4D97-AF65-F5344CB8AC3E}">
        <p14:creationId xmlns:p14="http://schemas.microsoft.com/office/powerpoint/2010/main" val="3350253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marL="0" indent="0">
              <a:buNone/>
            </a:pPr>
            <a:r>
              <a:rPr lang="en-US" altLang="ko-KR" dirty="0"/>
              <a:t>Do you agree to add the following text to the </a:t>
            </a:r>
            <a:r>
              <a:rPr lang="en-US" altLang="ko-KR" dirty="0" err="1" smtClean="0"/>
              <a:t>TGbn</a:t>
            </a:r>
            <a:r>
              <a:rPr lang="en-US" altLang="ko-KR" dirty="0" smtClean="0"/>
              <a:t> </a:t>
            </a:r>
            <a:r>
              <a:rPr lang="en-US" altLang="ko-KR" dirty="0"/>
              <a:t>SFD: </a:t>
            </a:r>
          </a:p>
          <a:p>
            <a:pPr marL="536575" lvl="1" indent="-268288">
              <a:buFontTx/>
              <a:buChar char="-"/>
            </a:pPr>
            <a:r>
              <a:rPr lang="en-US" altLang="ko-KR" b="0" dirty="0"/>
              <a:t>An </a:t>
            </a:r>
            <a:r>
              <a:rPr lang="en-US" altLang="ko-KR" b="0" dirty="0" smtClean="0"/>
              <a:t>UHR </a:t>
            </a:r>
            <a:r>
              <a:rPr lang="en-US" altLang="ko-KR" b="0" dirty="0"/>
              <a:t>AP which obtains TXOP and initiates the Multi-AP coordination is the Sharing </a:t>
            </a:r>
            <a:r>
              <a:rPr lang="en-US" altLang="ko-KR" b="0" dirty="0" smtClean="0"/>
              <a:t>AP</a:t>
            </a:r>
            <a:r>
              <a:rPr lang="en-US" altLang="ko-KR" b="0" baseline="30000" dirty="0" smtClean="0"/>
              <a:t>[NOTE]</a:t>
            </a:r>
            <a:r>
              <a:rPr lang="en-US" altLang="ko-KR" b="0" dirty="0" smtClean="0"/>
              <a:t>.</a:t>
            </a:r>
            <a:endParaRPr lang="en-US" altLang="ko-KR" b="0" dirty="0"/>
          </a:p>
          <a:p>
            <a:pPr marL="536575" lvl="1" indent="-268288">
              <a:buFontTx/>
              <a:buChar char="-"/>
            </a:pPr>
            <a:r>
              <a:rPr lang="en-US" altLang="ko-KR" b="0" dirty="0"/>
              <a:t>An </a:t>
            </a:r>
            <a:r>
              <a:rPr lang="en-US" altLang="ko-KR" b="0" dirty="0" smtClean="0"/>
              <a:t>UHR </a:t>
            </a:r>
            <a:r>
              <a:rPr lang="en-US" altLang="ko-KR" b="0" dirty="0"/>
              <a:t>AP which is coordinated for the Multi-AP transmission by the Sharing AP is the Shared </a:t>
            </a:r>
            <a:r>
              <a:rPr lang="en-US" altLang="ko-KR" b="0" dirty="0" smtClean="0"/>
              <a:t>AP</a:t>
            </a:r>
            <a:r>
              <a:rPr lang="en-US" altLang="ko-KR" b="0" baseline="30000" dirty="0"/>
              <a:t>[NOTE</a:t>
            </a:r>
            <a:r>
              <a:rPr lang="en-US" altLang="ko-KR" b="0" baseline="30000" dirty="0" smtClean="0"/>
              <a:t>]</a:t>
            </a:r>
            <a:r>
              <a:rPr lang="en-US" altLang="ko-KR" b="0" dirty="0" smtClean="0"/>
              <a:t>.</a:t>
            </a:r>
          </a:p>
          <a:p>
            <a:pPr marL="0" indent="0">
              <a:buNone/>
            </a:pPr>
            <a:r>
              <a:rPr lang="en-US" altLang="ko-KR" sz="2000" b="0" dirty="0" smtClean="0"/>
              <a:t>  [NOTE] The names can be modified.</a:t>
            </a:r>
          </a:p>
          <a:p>
            <a:pPr marL="0" indent="0">
              <a:buNone/>
            </a:pPr>
            <a:endParaRPr lang="en-US" altLang="ko-KR" sz="2000" b="0" dirty="0"/>
          </a:p>
          <a:p>
            <a:pPr marL="0" indent="0">
              <a:buNone/>
            </a:pPr>
            <a:endParaRPr lang="en-US" altLang="ko-KR" sz="2000" b="0" dirty="0" smtClean="0"/>
          </a:p>
          <a:p>
            <a:pPr marL="0" indent="0">
              <a:buNone/>
            </a:pPr>
            <a:endParaRPr lang="en-US" altLang="ko-KR" sz="1800" b="0" i="1" dirty="0" smtClean="0"/>
          </a:p>
          <a:p>
            <a:pPr marL="0" indent="0">
              <a:buNone/>
            </a:pPr>
            <a:endParaRPr lang="en-US" altLang="ko-KR" sz="1800" b="0" i="1" dirty="0"/>
          </a:p>
          <a:p>
            <a:pPr marL="0" indent="0">
              <a:buNone/>
            </a:pPr>
            <a:endParaRPr lang="en-US" altLang="ko-KR" sz="1800" b="0" i="1" dirty="0" smtClean="0"/>
          </a:p>
          <a:p>
            <a:pPr marL="0" indent="0">
              <a:buNone/>
            </a:pPr>
            <a:r>
              <a:rPr lang="en-US" altLang="ko-KR" sz="1800" b="0" i="1" dirty="0" smtClean="0"/>
              <a:t>* it’s from 11be SFD.</a:t>
            </a:r>
            <a:endParaRPr lang="en-US" altLang="ko-KR" sz="1800" b="0" i="1"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2620286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Straw Poll 2</a:t>
            </a:r>
            <a:endParaRPr lang="ko-KR" altLang="en-US">
              <a:solidFill>
                <a:schemeClr val="tx1"/>
              </a:solidFill>
            </a:endParaRPr>
          </a:p>
        </p:txBody>
      </p:sp>
      <p:sp>
        <p:nvSpPr>
          <p:cNvPr id="3" name="내용 개체 틀 2"/>
          <p:cNvSpPr>
            <a:spLocks noGrp="1"/>
          </p:cNvSpPr>
          <p:nvPr>
            <p:ph idx="1"/>
          </p:nvPr>
        </p:nvSpPr>
        <p:spPr/>
        <p:txBody>
          <a:bodyPr/>
          <a:lstStyle/>
          <a:p>
            <a:pPr marL="0" indent="0">
              <a:buNone/>
            </a:pPr>
            <a:r>
              <a:rPr lang="en-US" altLang="ko-KR" dirty="0"/>
              <a:t>Do </a:t>
            </a:r>
            <a:r>
              <a:rPr lang="en-US" altLang="ko-KR" dirty="0" smtClean="0"/>
              <a:t>you agree to add the following text to the </a:t>
            </a:r>
            <a:r>
              <a:rPr lang="en-US" altLang="ko-KR" dirty="0" err="1" smtClean="0"/>
              <a:t>TGbn</a:t>
            </a:r>
            <a:r>
              <a:rPr lang="en-US" altLang="ko-KR" dirty="0" smtClean="0"/>
              <a:t> SFD:</a:t>
            </a:r>
          </a:p>
          <a:p>
            <a:pPr marL="268287" lvl="1" indent="0">
              <a:buNone/>
            </a:pPr>
            <a:r>
              <a:rPr lang="en-US" altLang="ko-KR" dirty="0" err="1" smtClean="0"/>
              <a:t>TGbn</a:t>
            </a:r>
            <a:r>
              <a:rPr lang="en-US" altLang="ko-KR" dirty="0" smtClean="0"/>
              <a:t> supports Coordinated Spatial Reuse (C-SR), which is</a:t>
            </a:r>
          </a:p>
          <a:p>
            <a:pPr marL="628650" lvl="2" indent="-271463">
              <a:buFontTx/>
              <a:buChar char="-"/>
            </a:pPr>
            <a:r>
              <a:rPr lang="en-US" altLang="ko-KR" sz="2000" dirty="0" smtClean="0"/>
              <a:t>The </a:t>
            </a:r>
            <a:r>
              <a:rPr lang="en-US" altLang="ko-KR" sz="2000" dirty="0"/>
              <a:t>transmission of </a:t>
            </a:r>
            <a:r>
              <a:rPr lang="en-US" altLang="ko-KR" sz="2000" dirty="0" smtClean="0"/>
              <a:t>a PPDU </a:t>
            </a:r>
            <a:r>
              <a:rPr lang="en-US" altLang="ko-KR" sz="2000" dirty="0"/>
              <a:t>on the </a:t>
            </a:r>
            <a:r>
              <a:rPr lang="en-US" altLang="ko-KR" sz="2000" dirty="0" smtClean="0"/>
              <a:t>medium under </a:t>
            </a:r>
            <a:r>
              <a:rPr lang="en-US" altLang="ko-KR" sz="2000" dirty="0"/>
              <a:t>certain conditions</a:t>
            </a:r>
            <a:r>
              <a:rPr lang="en-US" altLang="ko-KR" sz="2000" u="sng" dirty="0"/>
              <a:t> </a:t>
            </a:r>
            <a:r>
              <a:rPr lang="en-US" altLang="ko-KR" sz="2000" u="sng" dirty="0" smtClean="0"/>
              <a:t>and some coordination </a:t>
            </a:r>
            <a:r>
              <a:rPr lang="en-US" altLang="ko-KR" sz="2000" dirty="0" smtClean="0"/>
              <a:t>when </a:t>
            </a:r>
            <a:r>
              <a:rPr lang="en-US" altLang="ko-KR" sz="2000" dirty="0"/>
              <a:t>a PPDU has been detected that would otherwise have prevented </a:t>
            </a:r>
            <a:r>
              <a:rPr lang="en-US" altLang="ko-KR" sz="2000" dirty="0" smtClean="0"/>
              <a:t>the transmission</a:t>
            </a:r>
            <a:r>
              <a:rPr lang="en-US" altLang="ko-KR" sz="2000" dirty="0"/>
              <a:t>. </a:t>
            </a:r>
            <a:endParaRPr lang="en-US" altLang="ko-KR" sz="2000" dirty="0" smtClean="0"/>
          </a:p>
          <a:p>
            <a:pPr marL="628650" lvl="2" indent="-271463">
              <a:buFontTx/>
              <a:buChar char="-"/>
            </a:pPr>
            <a:r>
              <a:rPr lang="en-US" altLang="ko-KR" sz="2000" dirty="0" smtClean="0"/>
              <a:t>The coordination is from Sharing AP to </a:t>
            </a:r>
            <a:r>
              <a:rPr lang="en-US" altLang="ko-KR" sz="2000" dirty="0"/>
              <a:t>Shared </a:t>
            </a:r>
            <a:r>
              <a:rPr lang="en-US" altLang="ko-KR" sz="2000" dirty="0" smtClean="0"/>
              <a:t>APs. The details are TBD.</a:t>
            </a:r>
            <a:endParaRPr lang="en-US" altLang="ko-KR" sz="1600" dirty="0" smtClean="0"/>
          </a:p>
          <a:p>
            <a:pPr marL="879475" lvl="2" indent="-268288">
              <a:buFontTx/>
              <a:buChar char="-"/>
            </a:pPr>
            <a:endParaRPr lang="en-US" altLang="ko-KR" sz="1600" dirty="0"/>
          </a:p>
          <a:p>
            <a:pPr marL="879475" lvl="2" indent="-268288">
              <a:buFontTx/>
              <a:buChar char="-"/>
            </a:pPr>
            <a:endParaRPr lang="en-US" altLang="ko-KR" sz="1600" dirty="0" smtClean="0"/>
          </a:p>
          <a:p>
            <a:pPr marL="879475" lvl="2" indent="-268288">
              <a:buFontTx/>
              <a:buChar char="-"/>
            </a:pPr>
            <a:endParaRPr lang="en-US" altLang="ko-KR" sz="1600" dirty="0"/>
          </a:p>
          <a:p>
            <a:pPr marL="0" lvl="2" indent="0">
              <a:buNone/>
            </a:pPr>
            <a:r>
              <a:rPr lang="en-US" altLang="ko-KR" sz="1600" i="1" dirty="0" smtClean="0"/>
              <a:t>* It refers to the definition of ‘SR’ in 11be draft: </a:t>
            </a:r>
          </a:p>
          <a:p>
            <a:pPr marL="0" lvl="2" indent="0">
              <a:buNone/>
            </a:pPr>
            <a:r>
              <a:rPr lang="en-US" altLang="ko-KR" sz="1600" b="1" dirty="0"/>
              <a:t>spatial reuse: </a:t>
            </a:r>
            <a:r>
              <a:rPr lang="en-US" altLang="ko-KR" sz="1600" dirty="0"/>
              <a:t>[SR] The transmission of a physical layer (PHY) protocol data unit (PPDU) on the </a:t>
            </a:r>
            <a:r>
              <a:rPr lang="en-US" altLang="ko-KR" sz="1600" dirty="0" smtClean="0"/>
              <a:t>medium</a:t>
            </a:r>
            <a:r>
              <a:rPr lang="en-US" altLang="ko-KR" sz="1600" dirty="0"/>
              <a:t> </a:t>
            </a:r>
            <a:r>
              <a:rPr lang="en-US" altLang="ko-KR" sz="1600" dirty="0" smtClean="0"/>
              <a:t>under </a:t>
            </a:r>
            <a:r>
              <a:rPr lang="en-US" altLang="ko-KR" sz="1600" dirty="0"/>
              <a:t>certain conditions when a PPDU has been detected that would otherwise have prevented the transmission. </a:t>
            </a:r>
            <a:endParaRPr lang="en-US" altLang="ko-KR" sz="1600" dirty="0" smtClean="0"/>
          </a:p>
          <a:p>
            <a:pPr marL="611187" lvl="2" indent="0">
              <a:buNone/>
            </a:pPr>
            <a:endParaRPr lang="en-US" altLang="ko-KR" sz="20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4048873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marL="0" indent="0">
              <a:buNone/>
            </a:pPr>
            <a:r>
              <a:rPr lang="en-US" altLang="ko-KR" dirty="0"/>
              <a:t>Do you agree to add the following text to the </a:t>
            </a:r>
            <a:r>
              <a:rPr lang="en-US" altLang="ko-KR" dirty="0" err="1"/>
              <a:t>TGbn</a:t>
            </a:r>
            <a:r>
              <a:rPr lang="en-US" altLang="ko-KR" dirty="0"/>
              <a:t> SFD:</a:t>
            </a:r>
          </a:p>
          <a:p>
            <a:pPr marL="268287" lvl="1" indent="0">
              <a:buNone/>
            </a:pPr>
            <a:r>
              <a:rPr lang="en-US" altLang="ko-KR" dirty="0" err="1" smtClean="0"/>
              <a:t>TGbn</a:t>
            </a:r>
            <a:r>
              <a:rPr lang="en-US" altLang="ko-KR" dirty="0" smtClean="0"/>
              <a:t> supports to define the method of interference measurement between an AP and STA(s) associated with neighboring AP(s).</a:t>
            </a:r>
          </a:p>
          <a:p>
            <a:pPr marL="536575" lvl="1" indent="-268288">
              <a:buFontTx/>
              <a:buChar char="-"/>
            </a:pPr>
            <a:r>
              <a:rPr lang="en-US" altLang="ko-KR" dirty="0" smtClean="0"/>
              <a:t>The detail method is TBD</a:t>
            </a:r>
          </a:p>
          <a:p>
            <a:pPr marL="536575" lvl="1" indent="-268288">
              <a:buFontTx/>
              <a:buChar char="-"/>
            </a:pPr>
            <a:r>
              <a:rPr lang="en-US" altLang="ko-KR" dirty="0" smtClean="0"/>
              <a:t>The frequency granularity of the interference measurement is TBD.</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2290581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pPr marL="0" indent="0">
              <a:buNone/>
            </a:pPr>
            <a:r>
              <a:rPr lang="en-US" altLang="ko-KR" dirty="0"/>
              <a:t>Do you agree to add the following text to the </a:t>
            </a:r>
            <a:r>
              <a:rPr lang="en-US" altLang="ko-KR" dirty="0" err="1"/>
              <a:t>TGbn</a:t>
            </a:r>
            <a:r>
              <a:rPr lang="en-US" altLang="ko-KR" dirty="0"/>
              <a:t> SFD:</a:t>
            </a:r>
          </a:p>
          <a:p>
            <a:pPr marL="268287" lvl="1" indent="0">
              <a:buNone/>
            </a:pPr>
            <a:r>
              <a:rPr lang="en-US" altLang="ko-KR" dirty="0" err="1" smtClean="0"/>
              <a:t>TGbn</a:t>
            </a:r>
            <a:r>
              <a:rPr lang="en-US" altLang="ko-KR" dirty="0" smtClean="0"/>
              <a:t> supports to define </a:t>
            </a:r>
            <a:r>
              <a:rPr lang="en-US" altLang="ko-KR" dirty="0"/>
              <a:t>the method </a:t>
            </a:r>
            <a:r>
              <a:rPr lang="en-US" altLang="ko-KR" dirty="0" smtClean="0"/>
              <a:t>to select shared APs for C-SR in a TXOP.</a:t>
            </a:r>
            <a:endParaRPr lang="en-US" altLang="ko-KR" dirty="0"/>
          </a:p>
          <a:p>
            <a:pPr marL="536575" lvl="1" indent="-268288">
              <a:buFontTx/>
              <a:buChar char="-"/>
            </a:pPr>
            <a:r>
              <a:rPr lang="en-US" altLang="ko-KR" dirty="0"/>
              <a:t>The detail method </a:t>
            </a:r>
            <a:r>
              <a:rPr lang="en-US" altLang="ko-KR" dirty="0" smtClean="0"/>
              <a:t>is </a:t>
            </a:r>
            <a:r>
              <a:rPr lang="en-US" altLang="ko-KR" dirty="0"/>
              <a:t>TBD.</a:t>
            </a:r>
          </a:p>
          <a:p>
            <a:pPr marL="0" indent="0">
              <a:buNone/>
            </a:pPr>
            <a:endParaRPr lang="en-US" altLang="ko-KR" b="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15</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1795043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a:t>From 11be, there </a:t>
            </a:r>
            <a:r>
              <a:rPr lang="en-US" altLang="ko-KR" sz="2000" dirty="0" smtClean="0"/>
              <a:t>was a lot of discussions about the Multi-AP scheme, in which APs transmit data jointly or coordinately. </a:t>
            </a:r>
          </a:p>
          <a:p>
            <a:endParaRPr lang="en-US" altLang="ko-KR" sz="2000" dirty="0" smtClean="0"/>
          </a:p>
          <a:p>
            <a:r>
              <a:rPr lang="en-US" altLang="ko-KR" sz="2000" dirty="0" smtClean="0"/>
              <a:t>Recently</a:t>
            </a:r>
            <a:r>
              <a:rPr lang="en-US" altLang="ko-KR" sz="2000" dirty="0"/>
              <a:t>, </a:t>
            </a:r>
            <a:r>
              <a:rPr lang="en-US" altLang="ko-KR" sz="2000" dirty="0" smtClean="0"/>
              <a:t>C-SR (Coordinated Spatial Reuse) scheme has been discussed a lot. That’s because C-SR has gain over single operation and can operate more simply than other schemes.</a:t>
            </a:r>
          </a:p>
          <a:p>
            <a:endParaRPr lang="en-US" altLang="ko-KR" sz="2000" dirty="0"/>
          </a:p>
          <a:p>
            <a:r>
              <a:rPr lang="en-US" altLang="ko-KR" sz="2000" dirty="0" smtClean="0"/>
              <a:t>Here, we’ll review the definition </a:t>
            </a:r>
            <a:r>
              <a:rPr lang="en-US" altLang="ko-KR" sz="2000" dirty="0"/>
              <a:t>and benefit of C-SR, and </a:t>
            </a:r>
            <a:r>
              <a:rPr lang="en-US" altLang="ko-KR" sz="2000" dirty="0" smtClean="0"/>
              <a:t>find </a:t>
            </a:r>
            <a:r>
              <a:rPr lang="en-US" altLang="ko-KR" sz="2000" dirty="0"/>
              <a:t>out what is necessary for </a:t>
            </a:r>
            <a:r>
              <a:rPr lang="en-US" altLang="ko-KR" sz="2000" dirty="0" smtClean="0"/>
              <a:t>C-SR operation.</a:t>
            </a:r>
            <a:endParaRPr lang="en-US" altLang="ko-KR" sz="1600" dirty="0" smtClean="0"/>
          </a:p>
          <a:p>
            <a:endParaRPr lang="ko-KR" altLang="en-US" sz="2000" dirty="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1111642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Definition</a:t>
            </a:r>
            <a:endParaRPr lang="ko-KR" altLang="en-US"/>
          </a:p>
        </p:txBody>
      </p:sp>
      <p:sp>
        <p:nvSpPr>
          <p:cNvPr id="3" name="내용 개체 틀 2"/>
          <p:cNvSpPr>
            <a:spLocks noGrp="1"/>
          </p:cNvSpPr>
          <p:nvPr>
            <p:ph idx="1"/>
          </p:nvPr>
        </p:nvSpPr>
        <p:spPr/>
        <p:txBody>
          <a:bodyPr/>
          <a:lstStyle/>
          <a:p>
            <a:r>
              <a:rPr lang="en-US" altLang="ko-KR" sz="2000" dirty="0"/>
              <a:t>What is </a:t>
            </a:r>
            <a:r>
              <a:rPr lang="en-US" altLang="ko-KR" sz="2000" dirty="0" smtClean="0"/>
              <a:t>C-SR</a:t>
            </a:r>
          </a:p>
          <a:p>
            <a:pPr lvl="1"/>
            <a:r>
              <a:rPr lang="en-US" altLang="ko-KR" sz="1800" dirty="0" smtClean="0"/>
              <a:t>Two or more APs transmit simultaneously during the same TXOP.</a:t>
            </a:r>
          </a:p>
          <a:p>
            <a:pPr lvl="1"/>
            <a:r>
              <a:rPr lang="en-US" altLang="ko-KR" sz="1800" dirty="0" smtClean="0"/>
              <a:t>Sharing AP</a:t>
            </a:r>
            <a:r>
              <a:rPr lang="en-US" altLang="ko-KR" sz="1800" baseline="30000" dirty="0" smtClean="0"/>
              <a:t>[NOTE]</a:t>
            </a:r>
            <a:r>
              <a:rPr lang="en-US" altLang="ko-KR" sz="1800" dirty="0" smtClean="0"/>
              <a:t> </a:t>
            </a:r>
            <a:r>
              <a:rPr lang="en-US" altLang="ko-KR" sz="1800" dirty="0"/>
              <a:t>coordinates with other Shared </a:t>
            </a:r>
            <a:r>
              <a:rPr lang="en-US" altLang="ko-KR" sz="1800" dirty="0" smtClean="0"/>
              <a:t>APs</a:t>
            </a:r>
            <a:r>
              <a:rPr lang="en-US" altLang="ko-KR" sz="1800" baseline="30000" dirty="0"/>
              <a:t>[NOTE]</a:t>
            </a:r>
            <a:r>
              <a:rPr lang="en-US" altLang="ko-KR" sz="1800" dirty="0" smtClean="0"/>
              <a:t> to reduce interference and use resources efficiently.</a:t>
            </a:r>
          </a:p>
          <a:p>
            <a:pPr lvl="2"/>
            <a:r>
              <a:rPr lang="en-US" altLang="ko-KR" sz="1600" dirty="0" smtClean="0"/>
              <a:t>One of BSS AP and OBSS AP can be a Sharing AP in the below example.</a:t>
            </a:r>
            <a:endParaRPr lang="en-US" altLang="ko-KR" sz="1600" dirty="0"/>
          </a:p>
          <a:p>
            <a:pPr marL="457200" lvl="1" indent="0">
              <a:buNone/>
            </a:pPr>
            <a:endParaRPr lang="en-US" altLang="ko-KR" sz="1800" dirty="0" smtClean="0"/>
          </a:p>
          <a:p>
            <a:pPr marL="457200" lvl="1" indent="0">
              <a:buNone/>
            </a:pPr>
            <a:endParaRPr lang="en-US" altLang="ko-KR" sz="1800" dirty="0" smtClean="0"/>
          </a:p>
          <a:p>
            <a:pPr marL="457200" lvl="1" indent="0">
              <a:buNone/>
            </a:pPr>
            <a:endParaRPr lang="en-US" altLang="ko-KR" sz="1800" dirty="0" smtClean="0"/>
          </a:p>
          <a:p>
            <a:pPr marL="457200" lvl="1" indent="0">
              <a:buNone/>
            </a:pPr>
            <a:endParaRPr lang="en-US" altLang="ko-KR" sz="1800" dirty="0" smtClean="0"/>
          </a:p>
          <a:p>
            <a:pPr marL="457200" lvl="1" indent="0">
              <a:buNone/>
            </a:pPr>
            <a:r>
              <a:rPr lang="en-US" altLang="ko-KR" dirty="0" smtClean="0"/>
              <a:t>	</a:t>
            </a:r>
          </a:p>
          <a:p>
            <a:pPr marL="457200" lvl="1" indent="0">
              <a:buNone/>
            </a:pPr>
            <a:r>
              <a:rPr lang="en-US" altLang="ko-KR" dirty="0" smtClean="0"/>
              <a:t>	</a:t>
            </a:r>
            <a:endParaRPr lang="en-US" altLang="ko-KR" dirty="0"/>
          </a:p>
          <a:p>
            <a:pPr marL="0" lvl="1" indent="0">
              <a:buNone/>
            </a:pPr>
            <a:r>
              <a:rPr lang="en-US" altLang="ko-KR" sz="1400" dirty="0" smtClean="0"/>
              <a:t>[NOTE] The definition is in 11be SFD [1].</a:t>
            </a:r>
          </a:p>
          <a:p>
            <a:pPr lvl="1">
              <a:buFontTx/>
              <a:buChar char="-"/>
            </a:pPr>
            <a:r>
              <a:rPr lang="en-US" altLang="ko-KR" sz="1400" dirty="0"/>
              <a:t>An EHT AP which obtains TXOP and initiates the Multi-AP coordination is the Sharing AP.</a:t>
            </a:r>
          </a:p>
          <a:p>
            <a:pPr lvl="1">
              <a:buFontTx/>
              <a:buChar char="-"/>
            </a:pPr>
            <a:r>
              <a:rPr lang="en-US" altLang="ko-KR" sz="1400" dirty="0"/>
              <a:t>An EHT AP which is coordinated for the Multi-AP transmission by the Sharing AP is the Shared AP</a:t>
            </a:r>
            <a:r>
              <a:rPr lang="en-US" altLang="ko-KR" sz="1400" dirty="0" smtClean="0"/>
              <a:t>.</a:t>
            </a:r>
            <a:endParaRPr lang="en-US" altLang="ko-KR" sz="1400" dirty="0"/>
          </a:p>
        </p:txBody>
      </p:sp>
      <p:sp>
        <p:nvSpPr>
          <p:cNvPr id="5" name="슬라이드 번호 개체 틀 4"/>
          <p:cNvSpPr>
            <a:spLocks noGrp="1"/>
          </p:cNvSpPr>
          <p:nvPr>
            <p:ph type="sldNum" sz="quarter" idx="12"/>
          </p:nvPr>
        </p:nvSpPr>
        <p:spPr/>
        <p:txBody>
          <a:bodyPr/>
          <a:lstStyle/>
          <a:p>
            <a:r>
              <a:rPr lang="en-US" altLang="ko-KR" dirty="0" smtClean="0"/>
              <a:t>Slide </a:t>
            </a:r>
            <a:fld id="{E792CD62-9AAA-4B66-A216-7F1F565D5B47}" type="slidenum">
              <a:rPr lang="en-US" altLang="ko-KR" smtClean="0"/>
              <a:pPr/>
              <a:t>3</a:t>
            </a:fld>
            <a:endParaRPr lang="en-US" altLang="ko-KR" dirty="0"/>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pic>
        <p:nvPicPr>
          <p:cNvPr id="7" name="그림 6"/>
          <p:cNvPicPr>
            <a:picLocks noChangeAspect="1"/>
          </p:cNvPicPr>
          <p:nvPr/>
        </p:nvPicPr>
        <p:blipFill>
          <a:blip r:embed="rId2"/>
          <a:stretch>
            <a:fillRect/>
          </a:stretch>
        </p:blipFill>
        <p:spPr>
          <a:xfrm>
            <a:off x="2784159" y="3489960"/>
            <a:ext cx="3429000" cy="1844040"/>
          </a:xfrm>
          <a:prstGeom prst="rect">
            <a:avLst/>
          </a:prstGeom>
          <a:ln>
            <a:solidFill>
              <a:schemeClr val="tx1"/>
            </a:solidFill>
          </a:ln>
        </p:spPr>
      </p:pic>
      <p:sp>
        <p:nvSpPr>
          <p:cNvPr id="8"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3995416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Benefit of C-SR</a:t>
            </a:r>
            <a:endParaRPr lang="ko-KR" altLang="en-US"/>
          </a:p>
        </p:txBody>
      </p:sp>
      <p:sp>
        <p:nvSpPr>
          <p:cNvPr id="3" name="내용 개체 틀 2"/>
          <p:cNvSpPr>
            <a:spLocks noGrp="1"/>
          </p:cNvSpPr>
          <p:nvPr>
            <p:ph idx="1"/>
          </p:nvPr>
        </p:nvSpPr>
        <p:spPr/>
        <p:txBody>
          <a:bodyPr/>
          <a:lstStyle/>
          <a:p>
            <a:r>
              <a:rPr lang="en-US" altLang="ko-KR" sz="2000" dirty="0" smtClean="0"/>
              <a:t>The performance and the gain</a:t>
            </a:r>
          </a:p>
          <a:p>
            <a:pPr lvl="1"/>
            <a:r>
              <a:rPr lang="en-US" altLang="ko-KR" sz="1800" dirty="0" smtClean="0"/>
              <a:t>C-SR </a:t>
            </a:r>
            <a:r>
              <a:rPr lang="en-US" altLang="ko-KR" sz="1800" dirty="0"/>
              <a:t>outperform TDMA especially low interference </a:t>
            </a:r>
            <a:r>
              <a:rPr lang="en-US" altLang="ko-KR" sz="1800" dirty="0" smtClean="0"/>
              <a:t>region </a:t>
            </a:r>
            <a:r>
              <a:rPr lang="en-US" altLang="ko-KR" sz="1800" dirty="0"/>
              <a:t>in spite of </a:t>
            </a:r>
            <a:r>
              <a:rPr lang="en-US" altLang="ja-JP" sz="1800" dirty="0"/>
              <a:t>practical implementation that includes</a:t>
            </a:r>
            <a:r>
              <a:rPr lang="en-US" altLang="ko-KR" sz="1800" dirty="0" smtClean="0"/>
              <a:t> </a:t>
            </a:r>
            <a:r>
              <a:rPr lang="en-US" altLang="ko-KR" sz="1800" dirty="0"/>
              <a:t>fairness constraint and CSI inaccuracy </a:t>
            </a:r>
            <a:r>
              <a:rPr lang="en-US" altLang="ko-KR" sz="1800" dirty="0" smtClean="0"/>
              <a:t>protection</a:t>
            </a:r>
            <a:r>
              <a:rPr lang="en-US" altLang="ko-KR" sz="1800" dirty="0"/>
              <a:t> [2</a:t>
            </a:r>
            <a:r>
              <a:rPr lang="en-US" altLang="ko-KR" sz="1800" dirty="0" smtClean="0"/>
              <a:t>].</a:t>
            </a:r>
          </a:p>
          <a:p>
            <a:pPr lvl="1"/>
            <a:r>
              <a:rPr lang="en-US" altLang="ko-KR" sz="1800" dirty="0" smtClean="0"/>
              <a:t>C-SR </a:t>
            </a:r>
            <a:r>
              <a:rPr lang="en-US" altLang="ko-KR" sz="1800" dirty="0"/>
              <a:t>can improve sum Throughput, and may require accurate fast rate adaptation and interference </a:t>
            </a:r>
            <a:r>
              <a:rPr lang="en-US" altLang="ko-KR" sz="1800" dirty="0" smtClean="0"/>
              <a:t>control [3].</a:t>
            </a:r>
          </a:p>
          <a:p>
            <a:pPr lvl="1"/>
            <a:r>
              <a:rPr lang="en-US" altLang="ko-KR" sz="1800" dirty="0" smtClean="0"/>
              <a:t>Co-SR </a:t>
            </a:r>
            <a:r>
              <a:rPr lang="en-US" altLang="ko-KR" sz="1800" dirty="0"/>
              <a:t>can achieve higher throughput gain than Time/</a:t>
            </a:r>
            <a:r>
              <a:rPr lang="en-US" altLang="ko-KR" sz="1800" dirty="0" err="1"/>
              <a:t>Freq</a:t>
            </a:r>
            <a:r>
              <a:rPr lang="en-US" altLang="ko-KR" sz="1800" dirty="0"/>
              <a:t> Scheduling and Co-OFDMA. And can be implemented easier than Co-BF and Joint </a:t>
            </a:r>
            <a:r>
              <a:rPr lang="en-US" altLang="ko-KR" sz="1800" dirty="0" err="1" smtClean="0"/>
              <a:t>Tx</a:t>
            </a:r>
            <a:r>
              <a:rPr lang="en-US" altLang="ko-KR" sz="1800" dirty="0" smtClean="0"/>
              <a:t> [4].</a:t>
            </a:r>
          </a:p>
          <a:p>
            <a:pPr lvl="1"/>
            <a:endParaRPr lang="en-US" altLang="ko-KR" sz="1800" dirty="0" smtClean="0"/>
          </a:p>
          <a:p>
            <a:r>
              <a:rPr lang="en-US" altLang="ko-KR" sz="2000" dirty="0" smtClean="0"/>
              <a:t>From that, it’s beneficial to define C-SR in 11bn. The discussion point is to </a:t>
            </a:r>
            <a:r>
              <a:rPr lang="en-US" altLang="ko-KR" sz="2000" dirty="0"/>
              <a:t>find out what is necessary for C-SR </a:t>
            </a:r>
            <a:r>
              <a:rPr lang="en-US" altLang="ko-KR" sz="2000" dirty="0" smtClean="0"/>
              <a:t>operation as below.</a:t>
            </a:r>
          </a:p>
          <a:p>
            <a:pPr lvl="1"/>
            <a:r>
              <a:rPr lang="en-US" altLang="ko-KR" sz="1600" dirty="0" smtClean="0"/>
              <a:t>The method of interference measurement</a:t>
            </a:r>
            <a:endParaRPr lang="en-US" altLang="ko-KR" sz="1600" dirty="0"/>
          </a:p>
          <a:p>
            <a:pPr lvl="1"/>
            <a:r>
              <a:rPr lang="en-US" altLang="ko-KR" sz="1600" dirty="0" smtClean="0"/>
              <a:t>The method of shared AP setup</a:t>
            </a:r>
            <a:endParaRPr lang="en-US" altLang="ko-KR" sz="1600" dirty="0"/>
          </a:p>
          <a:p>
            <a:pPr lvl="1"/>
            <a:r>
              <a:rPr lang="en-US" altLang="ko-KR" sz="1600" dirty="0" smtClean="0"/>
              <a:t>The method of transmission</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4001130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Interference measurement (1/2)</a:t>
            </a:r>
            <a:endParaRPr lang="en-US" altLang="ko-KR" dirty="0"/>
          </a:p>
        </p:txBody>
      </p:sp>
      <p:sp>
        <p:nvSpPr>
          <p:cNvPr id="3" name="내용 개체 틀 2"/>
          <p:cNvSpPr>
            <a:spLocks noGrp="1"/>
          </p:cNvSpPr>
          <p:nvPr>
            <p:ph idx="1"/>
          </p:nvPr>
        </p:nvSpPr>
        <p:spPr/>
        <p:txBody>
          <a:bodyPr/>
          <a:lstStyle/>
          <a:p>
            <a:r>
              <a:rPr lang="en-US" altLang="ko-KR" sz="1800" dirty="0" smtClean="0"/>
              <a:t>Sharing AP needs to know the exact interference level from OBSS to control own </a:t>
            </a:r>
            <a:r>
              <a:rPr lang="en-US" altLang="ko-KR" sz="1800" dirty="0" err="1" smtClean="0"/>
              <a:t>Tx</a:t>
            </a:r>
            <a:r>
              <a:rPr lang="en-US" altLang="ko-KR" sz="1800" dirty="0" smtClean="0"/>
              <a:t> Power as well as shared AP’s </a:t>
            </a:r>
            <a:r>
              <a:rPr lang="en-US" altLang="ko-KR" sz="1800" dirty="0" err="1" smtClean="0"/>
              <a:t>Tx</a:t>
            </a:r>
            <a:r>
              <a:rPr lang="en-US" altLang="ko-KR" sz="1800" dirty="0" smtClean="0"/>
              <a:t> Power. (Others like MCS are TBD.) And many contributions suggest the method of interference measurement [5-7]. </a:t>
            </a:r>
          </a:p>
          <a:p>
            <a:pPr lvl="2"/>
            <a:endParaRPr lang="en-US" altLang="ko-KR" sz="1200" dirty="0" smtClean="0"/>
          </a:p>
          <a:p>
            <a:r>
              <a:rPr lang="en-US" altLang="ko-KR" sz="1800" dirty="0" smtClean="0"/>
              <a:t>For DL C-SR, the AP needs to know the interference level from OBSS AP’s DL or OBSS STA’s UL to BSS STA(s). </a:t>
            </a:r>
            <a:r>
              <a:rPr lang="en-US" altLang="ko-KR" sz="1800" dirty="0"/>
              <a:t>S</a:t>
            </a:r>
            <a:r>
              <a:rPr lang="en-US" altLang="ko-KR" sz="1800" dirty="0" smtClean="0"/>
              <a:t>o the BSS STA(s) can report the interference level to the AP by measuring</a:t>
            </a:r>
          </a:p>
          <a:p>
            <a:pPr lvl="1"/>
            <a:r>
              <a:rPr lang="en-US" altLang="ko-KR" sz="1600" dirty="0" smtClean="0"/>
              <a:t>OBSS AP’s signal like beacon or NDP </a:t>
            </a:r>
          </a:p>
          <a:p>
            <a:pPr lvl="1"/>
            <a:r>
              <a:rPr lang="en-US" altLang="ko-KR" sz="1600" dirty="0" smtClean="0"/>
              <a:t>OBSS STA’s signal like BA frame</a:t>
            </a:r>
          </a:p>
          <a:p>
            <a:pPr lvl="2"/>
            <a:r>
              <a:rPr lang="en-US" altLang="ko-KR" sz="1400" dirty="0" smtClean="0"/>
              <a:t>It may be difficult for BSS STA to catch the timing of BA frame of many OBSS STAs. (FFS)</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pic>
        <p:nvPicPr>
          <p:cNvPr id="7" name="그림 6"/>
          <p:cNvPicPr>
            <a:picLocks noChangeAspect="1"/>
          </p:cNvPicPr>
          <p:nvPr/>
        </p:nvPicPr>
        <p:blipFill>
          <a:blip r:embed="rId2"/>
          <a:stretch>
            <a:fillRect/>
          </a:stretch>
        </p:blipFill>
        <p:spPr>
          <a:xfrm>
            <a:off x="2362200" y="4900800"/>
            <a:ext cx="2430171" cy="1485105"/>
          </a:xfrm>
          <a:prstGeom prst="rect">
            <a:avLst/>
          </a:prstGeom>
          <a:ln>
            <a:solidFill>
              <a:schemeClr val="tx1"/>
            </a:solidFill>
          </a:ln>
        </p:spPr>
      </p:pic>
      <p:pic>
        <p:nvPicPr>
          <p:cNvPr id="8" name="그림 7"/>
          <p:cNvPicPr>
            <a:picLocks noChangeAspect="1"/>
          </p:cNvPicPr>
          <p:nvPr/>
        </p:nvPicPr>
        <p:blipFill>
          <a:blip r:embed="rId3"/>
          <a:stretch>
            <a:fillRect/>
          </a:stretch>
        </p:blipFill>
        <p:spPr>
          <a:xfrm>
            <a:off x="4875213" y="4900800"/>
            <a:ext cx="2391845" cy="1477629"/>
          </a:xfrm>
          <a:prstGeom prst="rect">
            <a:avLst/>
          </a:prstGeom>
          <a:ln>
            <a:solidFill>
              <a:schemeClr val="tx1"/>
            </a:solidFill>
          </a:ln>
        </p:spPr>
      </p:pic>
      <p:sp>
        <p:nvSpPr>
          <p:cNvPr id="9"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3326482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Interference measurement (2/2)</a:t>
            </a:r>
            <a:endParaRPr lang="en-US" altLang="ko-KR" dirty="0"/>
          </a:p>
        </p:txBody>
      </p:sp>
      <p:sp>
        <p:nvSpPr>
          <p:cNvPr id="3" name="내용 개체 틀 2"/>
          <p:cNvSpPr>
            <a:spLocks noGrp="1"/>
          </p:cNvSpPr>
          <p:nvPr>
            <p:ph idx="1"/>
          </p:nvPr>
        </p:nvSpPr>
        <p:spPr/>
        <p:txBody>
          <a:bodyPr/>
          <a:lstStyle/>
          <a:p>
            <a:r>
              <a:rPr lang="en-US" altLang="ko-KR" sz="1800" dirty="0" smtClean="0"/>
              <a:t>UL C-SR may be operated with AP’s control like Trigger frame. For the operation, AP needs to know the interference level from OBSS AP’s DL or OBSS STA’s UL to itself by measuring</a:t>
            </a:r>
          </a:p>
          <a:p>
            <a:pPr lvl="1"/>
            <a:r>
              <a:rPr lang="en-US" altLang="ko-KR" sz="1600" dirty="0" smtClean="0"/>
              <a:t>OBSS AP’s signal like beacon or NDP </a:t>
            </a:r>
          </a:p>
          <a:p>
            <a:pPr lvl="1"/>
            <a:r>
              <a:rPr lang="en-US" altLang="ko-KR" sz="1600" dirty="0" smtClean="0"/>
              <a:t>OBSS </a:t>
            </a:r>
            <a:r>
              <a:rPr lang="en-US" altLang="ko-KR" sz="1600" dirty="0"/>
              <a:t>STA’s signal like BA </a:t>
            </a:r>
            <a:r>
              <a:rPr lang="en-US" altLang="ko-KR" sz="1600" dirty="0" smtClean="0"/>
              <a:t>frame (FFS)</a:t>
            </a:r>
            <a:endParaRPr lang="en-US" altLang="ko-KR" sz="1400" dirty="0" smtClean="0"/>
          </a:p>
          <a:p>
            <a:pPr lvl="2"/>
            <a:endParaRPr lang="en-US" altLang="ko-KR" sz="1200" dirty="0" smtClean="0"/>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endParaRPr lang="en-US" altLang="ko-KR" sz="1200" dirty="0"/>
          </a:p>
          <a:p>
            <a:r>
              <a:rPr lang="en-US" altLang="ko-KR" sz="1800" dirty="0" smtClean="0"/>
              <a:t>Especially, the interference measurement per sub-channel* needs for not only for C-SR operation but also for the operation with Non-primary channel access, </a:t>
            </a:r>
            <a:r>
              <a:rPr lang="en-US" altLang="ko-KR" sz="1800" dirty="0" err="1" smtClean="0"/>
              <a:t>etc</a:t>
            </a:r>
            <a:r>
              <a:rPr lang="en-US" altLang="ko-KR" sz="1800" dirty="0" smtClean="0"/>
              <a:t> [5]. </a:t>
            </a:r>
          </a:p>
          <a:p>
            <a:pPr marL="457200" lvl="1" indent="0">
              <a:buNone/>
            </a:pPr>
            <a:r>
              <a:rPr lang="en-US" altLang="ko-KR" sz="1400" dirty="0" smtClean="0"/>
              <a:t>* The unit of sub-channel is TBD. See the Appendix.</a:t>
            </a:r>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pic>
        <p:nvPicPr>
          <p:cNvPr id="9" name="그림 8"/>
          <p:cNvPicPr>
            <a:picLocks noChangeAspect="1"/>
          </p:cNvPicPr>
          <p:nvPr/>
        </p:nvPicPr>
        <p:blipFill>
          <a:blip r:embed="rId2"/>
          <a:stretch>
            <a:fillRect/>
          </a:stretch>
        </p:blipFill>
        <p:spPr>
          <a:xfrm>
            <a:off x="1676400" y="3345580"/>
            <a:ext cx="2362200" cy="1443567"/>
          </a:xfrm>
          <a:prstGeom prst="rect">
            <a:avLst/>
          </a:prstGeom>
          <a:ln>
            <a:solidFill>
              <a:schemeClr val="tx1"/>
            </a:solidFill>
          </a:ln>
        </p:spPr>
      </p:pic>
      <p:pic>
        <p:nvPicPr>
          <p:cNvPr id="10" name="그림 9"/>
          <p:cNvPicPr>
            <a:picLocks noChangeAspect="1"/>
          </p:cNvPicPr>
          <p:nvPr/>
        </p:nvPicPr>
        <p:blipFill>
          <a:blip r:embed="rId3"/>
          <a:stretch>
            <a:fillRect/>
          </a:stretch>
        </p:blipFill>
        <p:spPr>
          <a:xfrm>
            <a:off x="4724400" y="3345580"/>
            <a:ext cx="2362200" cy="1459315"/>
          </a:xfrm>
          <a:prstGeom prst="rect">
            <a:avLst/>
          </a:prstGeom>
          <a:ln>
            <a:solidFill>
              <a:schemeClr val="tx1"/>
            </a:solidFill>
          </a:ln>
        </p:spPr>
      </p:pic>
      <p:sp>
        <p:nvSpPr>
          <p:cNvPr id="11"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1736588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Shared AP setup</a:t>
            </a:r>
            <a:endParaRPr lang="ko-KR" altLang="en-US"/>
          </a:p>
        </p:txBody>
      </p:sp>
      <p:sp>
        <p:nvSpPr>
          <p:cNvPr id="3" name="내용 개체 틀 2"/>
          <p:cNvSpPr>
            <a:spLocks noGrp="1"/>
          </p:cNvSpPr>
          <p:nvPr>
            <p:ph idx="1"/>
          </p:nvPr>
        </p:nvSpPr>
        <p:spPr>
          <a:xfrm>
            <a:off x="762001" y="1752600"/>
            <a:ext cx="7924799" cy="4343400"/>
          </a:xfrm>
        </p:spPr>
        <p:txBody>
          <a:bodyPr/>
          <a:lstStyle/>
          <a:p>
            <a:r>
              <a:rPr lang="en-US" altLang="ko-KR" sz="2000" dirty="0" smtClean="0"/>
              <a:t>Sharing AP can set shared APs to operate C-SR together in its TXOP.</a:t>
            </a:r>
            <a:endParaRPr lang="en-US" altLang="ko-KR" sz="1800"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9" name="내용 개체 틀 2"/>
          <p:cNvSpPr txBox="1">
            <a:spLocks/>
          </p:cNvSpPr>
          <p:nvPr/>
        </p:nvSpPr>
        <p:spPr bwMode="auto">
          <a:xfrm>
            <a:off x="609600" y="2514600"/>
            <a:ext cx="52578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800100" lvl="1" indent="-342900" latinLnBrk="0">
              <a:buFont typeface="+mj-ea"/>
              <a:buAutoNum type="circleNumDbPlain"/>
            </a:pPr>
            <a:r>
              <a:rPr kumimoji="0" lang="en-US" altLang="ko-KR" sz="1600" kern="0" dirty="0" smtClean="0"/>
              <a:t>Sharing AP transmits the invitation message to OBSS APs based on Interference level, </a:t>
            </a:r>
            <a:r>
              <a:rPr kumimoji="0" lang="en-US" altLang="ko-KR" sz="1600" kern="0" dirty="0" err="1" smtClean="0"/>
              <a:t>etc</a:t>
            </a:r>
            <a:r>
              <a:rPr kumimoji="0" lang="en-US" altLang="ko-KR" sz="1600" kern="0" dirty="0" smtClean="0"/>
              <a:t> </a:t>
            </a:r>
            <a:r>
              <a:rPr kumimoji="0" lang="en-US" altLang="ko-KR" sz="1600" kern="0" baseline="30000" dirty="0" smtClean="0"/>
              <a:t>[NOTE]</a:t>
            </a:r>
            <a:r>
              <a:rPr kumimoji="0" lang="en-US" altLang="ko-KR" sz="1600" kern="0" dirty="0" smtClean="0"/>
              <a:t>. </a:t>
            </a:r>
          </a:p>
          <a:p>
            <a:pPr lvl="2" latinLnBrk="0"/>
            <a:r>
              <a:rPr kumimoji="0" lang="en-US" altLang="ko-KR" sz="1400" kern="0" dirty="0" smtClean="0"/>
              <a:t>Sharing AP may get more information from OBSS APs such as buffer status, capability, </a:t>
            </a:r>
            <a:r>
              <a:rPr kumimoji="0" lang="en-US" altLang="ko-KR" sz="1400" kern="0" dirty="0" err="1" smtClean="0"/>
              <a:t>etc</a:t>
            </a:r>
            <a:r>
              <a:rPr kumimoji="0" lang="en-US" altLang="ko-KR" sz="1400" kern="0" dirty="0" smtClean="0"/>
              <a:t> before the TXOP.</a:t>
            </a:r>
          </a:p>
          <a:p>
            <a:pPr marL="800100" lvl="1" indent="-342900" latinLnBrk="0">
              <a:buFont typeface="+mj-ea"/>
              <a:buAutoNum type="circleNumDbPlain"/>
            </a:pPr>
            <a:r>
              <a:rPr kumimoji="0" lang="en-US" altLang="ko-KR" sz="1600" kern="0" dirty="0" smtClean="0"/>
              <a:t>OBSS APs respond whether participate or not</a:t>
            </a:r>
            <a:r>
              <a:rPr kumimoji="0" lang="en-US" altLang="ko-KR" sz="1600" kern="0" dirty="0"/>
              <a:t> with some information like </a:t>
            </a:r>
            <a:r>
              <a:rPr kumimoji="0" lang="en-US" altLang="ko-KR" sz="1600" kern="0" dirty="0" err="1"/>
              <a:t>Tx</a:t>
            </a:r>
            <a:r>
              <a:rPr kumimoji="0" lang="en-US" altLang="ko-KR" sz="1600" kern="0" dirty="0"/>
              <a:t> power</a:t>
            </a:r>
            <a:r>
              <a:rPr kumimoji="0" lang="en-US" altLang="ko-KR" sz="1600" kern="0" dirty="0" smtClean="0"/>
              <a:t>. Or some can’t respond.</a:t>
            </a:r>
          </a:p>
          <a:p>
            <a:pPr marL="800100" lvl="1" indent="-342900" latinLnBrk="0">
              <a:buFont typeface="+mj-ea"/>
              <a:buAutoNum type="circleNumDbPlain"/>
            </a:pPr>
            <a:r>
              <a:rPr kumimoji="0" lang="en-US" altLang="ko-KR" sz="1600" kern="0" dirty="0" smtClean="0"/>
              <a:t>Sharing AP transmits the confirmation message to shared AP(s).</a:t>
            </a:r>
          </a:p>
          <a:p>
            <a:pPr lvl="2" latinLnBrk="0"/>
            <a:r>
              <a:rPr kumimoji="0" lang="en-US" altLang="ko-KR" sz="1400" kern="0" dirty="0" smtClean="0"/>
              <a:t>It has C-SR information such as recommended </a:t>
            </a:r>
            <a:r>
              <a:rPr kumimoji="0" lang="en-US" altLang="ko-KR" sz="1400" kern="0" dirty="0" err="1" smtClean="0"/>
              <a:t>Tx</a:t>
            </a:r>
            <a:r>
              <a:rPr kumimoji="0" lang="en-US" altLang="ko-KR" sz="1400" kern="0" dirty="0" smtClean="0"/>
              <a:t> Power, MCS, etc.</a:t>
            </a:r>
          </a:p>
          <a:p>
            <a:pPr lvl="2" latinLnBrk="0"/>
            <a:r>
              <a:rPr kumimoji="0" lang="en-US" altLang="ko-KR" sz="1400" kern="0" dirty="0" smtClean="0"/>
              <a:t>Another detail channel measurement between Sharing AP and Shared AP(s) may be needed for C-SR operation.</a:t>
            </a:r>
          </a:p>
          <a:p>
            <a:pPr marL="357188" lvl="2" indent="0" latinLnBrk="0">
              <a:buNone/>
            </a:pPr>
            <a:r>
              <a:rPr kumimoji="0" lang="en-US" altLang="ko-KR" kern="0" dirty="0" smtClean="0"/>
              <a:t>[NOTE] The OBSS APs can be pre-selected APs by AP configuration setup procedure.[8]</a:t>
            </a:r>
            <a:endParaRPr kumimoji="0" lang="en-US" altLang="ko-KR" sz="800" kern="0" dirty="0" smtClean="0"/>
          </a:p>
        </p:txBody>
      </p:sp>
      <p:pic>
        <p:nvPicPr>
          <p:cNvPr id="7" name="그림 6"/>
          <p:cNvPicPr>
            <a:picLocks noChangeAspect="1"/>
          </p:cNvPicPr>
          <p:nvPr/>
        </p:nvPicPr>
        <p:blipFill rotWithShape="1">
          <a:blip r:embed="rId2"/>
          <a:srcRect r="54509"/>
          <a:stretch/>
        </p:blipFill>
        <p:spPr>
          <a:xfrm>
            <a:off x="5761659" y="3328256"/>
            <a:ext cx="2848941" cy="2767744"/>
          </a:xfrm>
          <a:prstGeom prst="rect">
            <a:avLst/>
          </a:prstGeom>
        </p:spPr>
      </p:pic>
      <p:sp>
        <p:nvSpPr>
          <p:cNvPr id="10"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145286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C-SR Transmission</a:t>
            </a:r>
            <a:endParaRPr lang="ko-KR" altLang="en-US"/>
          </a:p>
        </p:txBody>
      </p:sp>
      <p:sp>
        <p:nvSpPr>
          <p:cNvPr id="3" name="내용 개체 틀 2"/>
          <p:cNvSpPr>
            <a:spLocks noGrp="1"/>
          </p:cNvSpPr>
          <p:nvPr>
            <p:ph idx="1"/>
          </p:nvPr>
        </p:nvSpPr>
        <p:spPr>
          <a:xfrm>
            <a:off x="685799" y="1752600"/>
            <a:ext cx="7858125" cy="4343400"/>
          </a:xfrm>
        </p:spPr>
        <p:txBody>
          <a:bodyPr/>
          <a:lstStyle/>
          <a:p>
            <a:r>
              <a:rPr lang="en-US" altLang="ko-KR" sz="2000" dirty="0" smtClean="0"/>
              <a:t>Sharing/Shared AP transmit DL C-SR PPDU or Trigger frame for UL C-SR PPDU.</a:t>
            </a:r>
          </a:p>
          <a:p>
            <a:endParaRPr lang="en-US" altLang="ko-KR" sz="2000"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8" name="내용 개체 틀 2"/>
          <p:cNvSpPr txBox="1">
            <a:spLocks/>
          </p:cNvSpPr>
          <p:nvPr/>
        </p:nvSpPr>
        <p:spPr bwMode="auto">
          <a:xfrm>
            <a:off x="609600" y="2514600"/>
            <a:ext cx="4572000" cy="3765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800100" lvl="1" indent="-342900" latinLnBrk="0">
              <a:buFont typeface="+mj-ea"/>
              <a:buAutoNum type="circleNumDbPlain" startAt="4"/>
            </a:pPr>
            <a:r>
              <a:rPr kumimoji="0" lang="en-US" altLang="ko-KR" sz="1600" kern="0" dirty="0" smtClean="0"/>
              <a:t>Sharing AP transmits DL PPDU with </a:t>
            </a:r>
            <a:r>
              <a:rPr kumimoji="0" lang="en-US" altLang="ko-KR" sz="1600" kern="0" dirty="0" err="1" smtClean="0"/>
              <a:t>Tx</a:t>
            </a:r>
            <a:r>
              <a:rPr kumimoji="0" lang="en-US" altLang="ko-KR" sz="1600" kern="0" dirty="0" smtClean="0"/>
              <a:t> Power control or Trigger frame with recommended </a:t>
            </a:r>
            <a:r>
              <a:rPr kumimoji="0" lang="en-US" altLang="ko-KR" sz="1600" kern="0" dirty="0" err="1" smtClean="0"/>
              <a:t>Tx</a:t>
            </a:r>
            <a:r>
              <a:rPr kumimoji="0" lang="en-US" altLang="ko-KR" sz="1600" kern="0" dirty="0" smtClean="0"/>
              <a:t> Power for UL TB PPDU.</a:t>
            </a:r>
          </a:p>
          <a:p>
            <a:pPr marL="800100" lvl="1" indent="-342900" latinLnBrk="0">
              <a:buFont typeface="+mj-ea"/>
              <a:buAutoNum type="circleNumDbPlain" startAt="4"/>
            </a:pPr>
            <a:r>
              <a:rPr kumimoji="0" lang="en-US" altLang="ko-KR" sz="1600" kern="0" dirty="0" smtClean="0"/>
              <a:t>STA can respond BA frame or UL PPDU with </a:t>
            </a:r>
            <a:r>
              <a:rPr kumimoji="0" lang="en-US" altLang="ko-KR" sz="1600" kern="0" dirty="0" err="1" smtClean="0"/>
              <a:t>Tx</a:t>
            </a:r>
            <a:r>
              <a:rPr kumimoji="0" lang="en-US" altLang="ko-KR" sz="1600" kern="0" dirty="0" smtClean="0"/>
              <a:t> Power control.</a:t>
            </a:r>
          </a:p>
          <a:p>
            <a:pPr marL="1143000" lvl="2" indent="-342900" latinLnBrk="0"/>
            <a:r>
              <a:rPr kumimoji="0" lang="en-US" altLang="ko-KR" sz="1400" kern="0" dirty="0" smtClean="0"/>
              <a:t>In BA frame, it’s TBD whether SR is allowed or not.</a:t>
            </a:r>
          </a:p>
          <a:p>
            <a:pPr marL="800100" lvl="1" indent="-342900" latinLnBrk="0">
              <a:buFont typeface="+mj-ea"/>
              <a:buAutoNum type="circleNumDbPlain" startAt="6"/>
            </a:pPr>
            <a:r>
              <a:rPr kumimoji="0" lang="en-US" altLang="ko-KR" sz="1600" kern="0" dirty="0" smtClean="0"/>
              <a:t>Shared AP also can transmit DL PPDU or Trigger frame by </a:t>
            </a:r>
            <a:r>
              <a:rPr kumimoji="0" lang="en-US" altLang="ko-KR" sz="1600" kern="0" dirty="0" smtClean="0">
                <a:latin typeface="맑은 고딕" panose="020B0503020000020004" pitchFamily="50" charset="-127"/>
                <a:ea typeface="맑은 고딕" panose="020B0503020000020004" pitchFamily="50" charset="-127"/>
              </a:rPr>
              <a:t>③</a:t>
            </a:r>
            <a:r>
              <a:rPr kumimoji="0" lang="en-US" altLang="ko-KR" sz="1600" kern="0" dirty="0" smtClean="0"/>
              <a:t>’s guideline.</a:t>
            </a:r>
          </a:p>
          <a:p>
            <a:pPr marL="1143000" lvl="2" indent="-342900" latinLnBrk="0"/>
            <a:r>
              <a:rPr kumimoji="0" lang="en-US" altLang="ko-KR" sz="1400" kern="0" dirty="0" smtClean="0"/>
              <a:t>The sync with </a:t>
            </a:r>
            <a:r>
              <a:rPr kumimoji="0" lang="en-US" altLang="ko-KR" sz="1400" kern="0" dirty="0" smtClean="0">
                <a:latin typeface="맑은 고딕" panose="020B0503020000020004" pitchFamily="50" charset="-127"/>
                <a:ea typeface="맑은 고딕" panose="020B0503020000020004" pitchFamily="50" charset="-127"/>
              </a:rPr>
              <a:t>④</a:t>
            </a:r>
            <a:r>
              <a:rPr kumimoji="0" lang="en-US" altLang="ko-KR" sz="1400" kern="0" dirty="0" smtClean="0"/>
              <a:t> is TBD.</a:t>
            </a:r>
          </a:p>
          <a:p>
            <a:pPr marL="800100" lvl="1" indent="-342900" latinLnBrk="0">
              <a:buFont typeface="+mj-ea"/>
              <a:buAutoNum type="circleNumDbPlain" startAt="6"/>
            </a:pPr>
            <a:r>
              <a:rPr kumimoji="0" lang="en-US" altLang="ko-KR" sz="1600" kern="0" dirty="0" smtClean="0"/>
              <a:t>STA can respond BA frame or UL PPDU with </a:t>
            </a:r>
            <a:r>
              <a:rPr kumimoji="0" lang="en-US" altLang="ko-KR" sz="1600" kern="0" dirty="0" err="1" smtClean="0"/>
              <a:t>Tx</a:t>
            </a:r>
            <a:r>
              <a:rPr kumimoji="0" lang="en-US" altLang="ko-KR" sz="1600" kern="0" dirty="0" smtClean="0"/>
              <a:t> Power Control like </a:t>
            </a:r>
            <a:r>
              <a:rPr kumimoji="0" lang="en-US" altLang="ko-KR" sz="1600" kern="0" dirty="0" smtClean="0">
                <a:latin typeface="맑은 고딕" panose="020B0503020000020004" pitchFamily="50" charset="-127"/>
                <a:ea typeface="맑은 고딕" panose="020B0503020000020004" pitchFamily="50" charset="-127"/>
              </a:rPr>
              <a:t>⑤</a:t>
            </a:r>
            <a:r>
              <a:rPr kumimoji="0" lang="en-US" altLang="ko-KR" sz="1600" kern="0" dirty="0" smtClean="0"/>
              <a:t>.</a:t>
            </a:r>
          </a:p>
          <a:p>
            <a:pPr marL="1143000" lvl="2" indent="-342900" latinLnBrk="0">
              <a:buFont typeface="+mj-ea"/>
              <a:buChar char="•"/>
            </a:pPr>
            <a:r>
              <a:rPr kumimoji="0" lang="en-US" altLang="ko-KR" sz="1400" kern="0" dirty="0"/>
              <a:t>The </a:t>
            </a:r>
            <a:r>
              <a:rPr kumimoji="0" lang="en-US" altLang="ko-KR" sz="1400" kern="0" dirty="0" smtClean="0"/>
              <a:t>allowance of response or sync, </a:t>
            </a:r>
            <a:r>
              <a:rPr kumimoji="0" lang="en-US" altLang="ko-KR" sz="1400" kern="0" dirty="0" err="1" smtClean="0"/>
              <a:t>etc</a:t>
            </a:r>
            <a:r>
              <a:rPr kumimoji="0" lang="en-US" altLang="ko-KR" sz="1400" kern="0" dirty="0" smtClean="0"/>
              <a:t> are </a:t>
            </a:r>
            <a:r>
              <a:rPr kumimoji="0" lang="en-US" altLang="ko-KR" sz="1400" kern="0" dirty="0"/>
              <a:t>TBD</a:t>
            </a:r>
            <a:r>
              <a:rPr kumimoji="0" lang="en-US" altLang="ko-KR" sz="1400" kern="0" dirty="0" smtClean="0"/>
              <a:t>.</a:t>
            </a:r>
          </a:p>
        </p:txBody>
      </p:sp>
      <p:sp>
        <p:nvSpPr>
          <p:cNvPr id="10"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grpSp>
        <p:nvGrpSpPr>
          <p:cNvPr id="12" name="그룹 11"/>
          <p:cNvGrpSpPr/>
          <p:nvPr/>
        </p:nvGrpSpPr>
        <p:grpSpPr>
          <a:xfrm>
            <a:off x="5196840" y="3452431"/>
            <a:ext cx="3718560" cy="2682848"/>
            <a:chOff x="5196840" y="3452431"/>
            <a:chExt cx="3718560" cy="2682848"/>
          </a:xfrm>
        </p:grpSpPr>
        <p:pic>
          <p:nvPicPr>
            <p:cNvPr id="11" name="그림 10"/>
            <p:cNvPicPr>
              <a:picLocks noChangeAspect="1"/>
            </p:cNvPicPr>
            <p:nvPr/>
          </p:nvPicPr>
          <p:blipFill rotWithShape="1">
            <a:blip r:embed="rId2"/>
            <a:srcRect l="38818"/>
            <a:stretch/>
          </p:blipFill>
          <p:spPr>
            <a:xfrm>
              <a:off x="5196840" y="3452431"/>
              <a:ext cx="3295386" cy="2682848"/>
            </a:xfrm>
            <a:prstGeom prst="rect">
              <a:avLst/>
            </a:prstGeom>
          </p:spPr>
        </p:pic>
        <p:pic>
          <p:nvPicPr>
            <p:cNvPr id="9" name="그림 8"/>
            <p:cNvPicPr>
              <a:picLocks noChangeAspect="1"/>
            </p:cNvPicPr>
            <p:nvPr/>
          </p:nvPicPr>
          <p:blipFill rotWithShape="1">
            <a:blip r:embed="rId3"/>
            <a:srcRect l="1216" t="11899" r="88808"/>
            <a:stretch/>
          </p:blipFill>
          <p:spPr>
            <a:xfrm>
              <a:off x="8305301" y="3689259"/>
              <a:ext cx="610099" cy="2438400"/>
            </a:xfrm>
            <a:prstGeom prst="rect">
              <a:avLst/>
            </a:prstGeom>
          </p:spPr>
        </p:pic>
      </p:grpSp>
    </p:spTree>
    <p:extLst>
      <p:ext uri="{BB962C8B-B14F-4D97-AF65-F5344CB8AC3E}">
        <p14:creationId xmlns:p14="http://schemas.microsoft.com/office/powerpoint/2010/main" val="2504906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pPr fontAlgn="ctr"/>
            <a:r>
              <a:rPr lang="en-US" altLang="ko-KR" sz="2000" dirty="0" smtClean="0"/>
              <a:t>It suggest that C-SR is supported in 11bn because</a:t>
            </a:r>
            <a:r>
              <a:rPr lang="en-US" altLang="ko-KR" sz="2000" dirty="0"/>
              <a:t> </a:t>
            </a:r>
            <a:r>
              <a:rPr lang="en-US" altLang="ko-KR" sz="2000" dirty="0" smtClean="0"/>
              <a:t>it </a:t>
            </a:r>
            <a:r>
              <a:rPr lang="en-US" altLang="ko-KR" sz="2000" dirty="0"/>
              <a:t>has gain than single operation and also can be operated simply than other </a:t>
            </a:r>
            <a:r>
              <a:rPr lang="en-US" altLang="ko-KR" sz="2000" dirty="0" smtClean="0"/>
              <a:t>schemes.</a:t>
            </a:r>
          </a:p>
          <a:p>
            <a:pPr fontAlgn="ctr"/>
            <a:endParaRPr lang="en-US" altLang="ko-KR" sz="2000" dirty="0" smtClean="0"/>
          </a:p>
          <a:p>
            <a:pPr fontAlgn="ctr"/>
            <a:r>
              <a:rPr lang="en-US" altLang="ko-KR" sz="2000" dirty="0" smtClean="0"/>
              <a:t>To support C-SR, we need to define the methods as below in 11bn.</a:t>
            </a:r>
          </a:p>
          <a:p>
            <a:pPr lvl="1" fontAlgn="ctr"/>
            <a:r>
              <a:rPr lang="en-US" altLang="ko-KR" sz="1600" dirty="0" smtClean="0"/>
              <a:t>The method of Interference measurement</a:t>
            </a:r>
          </a:p>
          <a:p>
            <a:pPr lvl="1" fontAlgn="ctr"/>
            <a:r>
              <a:rPr lang="en-US" altLang="ko-KR" sz="1600" dirty="0" smtClean="0"/>
              <a:t>The method of shared AP setup</a:t>
            </a:r>
          </a:p>
          <a:p>
            <a:pPr lvl="1" fontAlgn="ctr"/>
            <a:r>
              <a:rPr lang="en-US" altLang="ko-KR" sz="1600" dirty="0" smtClean="0"/>
              <a:t>The method of C-SR transmission </a:t>
            </a:r>
          </a:p>
          <a:p>
            <a:pPr lvl="1" fontAlgn="ctr"/>
            <a:endParaRPr lang="en-US" altLang="ko-KR" sz="1400" dirty="0" smtClean="0"/>
          </a:p>
        </p:txBody>
      </p:sp>
      <p:sp>
        <p:nvSpPr>
          <p:cNvPr id="5" name="슬라이드 번호 개체 틀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6" name="바닥글 개체 틀 5"/>
          <p:cNvSpPr>
            <a:spLocks noGrp="1"/>
          </p:cNvSpPr>
          <p:nvPr>
            <p:ph type="ftr" sz="quarter" idx="3"/>
          </p:nvPr>
        </p:nvSpPr>
        <p:spPr/>
        <p:txBody>
          <a:bodyPr/>
          <a:lstStyle/>
          <a:p>
            <a:pPr>
              <a:defRPr/>
            </a:pPr>
            <a:r>
              <a:rPr lang="en-US" altLang="ko-KR" smtClean="0"/>
              <a:t>Jinyoung Chun, et. al, LG Electronics</a:t>
            </a:r>
            <a:endParaRPr lang="en-US" altLang="ko-KR" dirty="0"/>
          </a:p>
        </p:txBody>
      </p:sp>
      <p:sp>
        <p:nvSpPr>
          <p:cNvPr id="7" name="日期占位符 3"/>
          <p:cNvSpPr>
            <a:spLocks noGrp="1"/>
          </p:cNvSpPr>
          <p:nvPr>
            <p:ph type="dt" sz="half" idx="2"/>
          </p:nvPr>
        </p:nvSpPr>
        <p:spPr>
          <a:xfrm>
            <a:off x="696913" y="332601"/>
            <a:ext cx="916918" cy="276999"/>
          </a:xfrm>
        </p:spPr>
        <p:txBody>
          <a:bodyPr/>
          <a:lstStyle/>
          <a:p>
            <a:pPr>
              <a:defRPr/>
            </a:pPr>
            <a:r>
              <a:rPr lang="en-US" altLang="zh-CN" dirty="0" smtClean="0"/>
              <a:t>Nov 2023</a:t>
            </a:r>
            <a:endParaRPr lang="en-US" altLang="zh-CN" dirty="0"/>
          </a:p>
        </p:txBody>
      </p:sp>
    </p:spTree>
    <p:extLst>
      <p:ext uri="{BB962C8B-B14F-4D97-AF65-F5344CB8AC3E}">
        <p14:creationId xmlns:p14="http://schemas.microsoft.com/office/powerpoint/2010/main" val="2482226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192445</TotalTime>
  <Words>1525</Words>
  <Application>Microsoft Office PowerPoint</Application>
  <PresentationFormat>화면 슬라이드 쇼(4:3)</PresentationFormat>
  <Paragraphs>201</Paragraphs>
  <Slides>15</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15</vt:i4>
      </vt:variant>
    </vt:vector>
  </HeadingPairs>
  <TitlesOfParts>
    <vt:vector size="24" baseType="lpstr">
      <vt:lpstr>Arial Unicode MS</vt:lpstr>
      <vt:lpstr>MS Gothic</vt:lpstr>
      <vt:lpstr>Gulim</vt:lpstr>
      <vt:lpstr>Gulim</vt:lpstr>
      <vt:lpstr>맑은 고딕</vt:lpstr>
      <vt:lpstr>맑은 고딕</vt:lpstr>
      <vt:lpstr>Arial</vt:lpstr>
      <vt:lpstr>Times New Roman</vt:lpstr>
      <vt:lpstr>802-11-Submission</vt:lpstr>
      <vt:lpstr> Coordinated Spatial Reuse</vt:lpstr>
      <vt:lpstr>Introduction</vt:lpstr>
      <vt:lpstr>[Recap] The Definition</vt:lpstr>
      <vt:lpstr>[Recap] Benefit of C-SR</vt:lpstr>
      <vt:lpstr>Interference measurement (1/2)</vt:lpstr>
      <vt:lpstr>Interference measurement (2/2)</vt:lpstr>
      <vt:lpstr>Shared AP setup</vt:lpstr>
      <vt:lpstr>C-SR Transmission</vt:lpstr>
      <vt:lpstr>Summary</vt:lpstr>
      <vt:lpstr>Reference</vt:lpstr>
      <vt:lpstr>Appendix: Recap of [5]</vt:lpstr>
      <vt:lpstr>Straw Poll 1</vt:lpstr>
      <vt:lpstr>Straw Poll 2</vt:lpstr>
      <vt:lpstr>Straw Poll 3</vt:lpstr>
      <vt:lpstr>Straw Poll 4</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Jinyoung Chun</dc:creator>
  <cp:lastModifiedBy>천진영/책임연구원/ICT기술센터 C&amp;M표준(연)IoT커넥티비티표준Task(jiny.chun@lge.com)</cp:lastModifiedBy>
  <cp:revision>4154</cp:revision>
  <cp:lastPrinted>2016-07-18T07:45:05Z</cp:lastPrinted>
  <dcterms:created xsi:type="dcterms:W3CDTF">2007-05-21T21:00:37Z</dcterms:created>
  <dcterms:modified xsi:type="dcterms:W3CDTF">2023-11-11T08:25:06Z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(3)GS3T6KcCrYPdh6+sQNrCVp1z7kyF87XoS4K0NDK33YxSrnZB3sabya3+IlM0YgWTiAe3M6h2
S8Pv01MzO9MP4I6LAqBMfFpyax9/Nt1Xp8MDTTbWSUbbSQ0MRIBJDOep/XOaEnVeM2aoxdxC
ZZHdd3GuNLQSmNc+SnyFgWfqA1MsiQel78F3KxqUKXrtdFG7gHINcD4jHkJNHhS3VmimFQ0G
nW5yLyWXzNz2/xzvFO</vt:lpwstr>
  </property>
  <property fmtid="{D5CDD505-2E9C-101B-9397-08002B2CF9AE}" pid="3" name="_2015_ms_pID_7253431">
    <vt:lpwstr>f4fYuZPn1ojjoYh2xllba0N02rXjOKzH1R6vwOElmPDo+RubdhPj1V
qRsPC3Dh1Zzm7KJJ/ATAwxMGWWQuB7ZQycZmlv2OkswYMRd1Iq4r0lIn5DRuB5tHm6L5Dw0S
84R3yO3Mz8maK82ngoaShfrRmimaFEHeBEhYw0uNctXzb/copKZzpklIVztWsAewmm5xSFyg
ezKkZokQvGP9QAHAss2sT0kUFb0Zx9RO4WuN</vt:lpwstr>
  </property>
  <property fmtid="{D5CDD505-2E9C-101B-9397-08002B2CF9AE}" pid="4" name="_2015_ms_pID_7253432">
    <vt:lpwstr>qQ==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