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83" r:id="rId2"/>
    <p:sldId id="1136" r:id="rId3"/>
    <p:sldId id="1252" r:id="rId4"/>
    <p:sldId id="1247" r:id="rId5"/>
    <p:sldId id="1250" r:id="rId6"/>
    <p:sldId id="1260" r:id="rId7"/>
    <p:sldId id="1258" r:id="rId8"/>
    <p:sldId id="1256" r:id="rId9"/>
    <p:sldId id="1259" r:id="rId10"/>
    <p:sldId id="1255" r:id="rId11"/>
    <p:sldId id="1180" r:id="rId12"/>
    <p:sldId id="1253" r:id="rId13"/>
    <p:sldId id="1254" r:id="rId14"/>
    <p:sldId id="1264" r:id="rId15"/>
    <p:sldId id="1274" r:id="rId16"/>
    <p:sldId id="1268" r:id="rId17"/>
    <p:sldId id="1238" r:id="rId18"/>
    <p:sldId id="1257" r:id="rId19"/>
    <p:sldId id="1272" r:id="rId20"/>
    <p:sldId id="1273" r:id="rId21"/>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autoAdjust="0"/>
    <p:restoredTop sz="95383" autoAdjust="0"/>
  </p:normalViewPr>
  <p:slideViewPr>
    <p:cSldViewPr>
      <p:cViewPr varScale="1">
        <p:scale>
          <a:sx n="89" d="100"/>
          <a:sy n="89" d="100"/>
        </p:scale>
        <p:origin x="1277" y="53"/>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9" d="100"/>
          <a:sy n="119" d="100"/>
        </p:scale>
        <p:origin x="1982" y="8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094575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07944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352212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altLang="ko-KR" dirty="0" smtClean="0"/>
              <a:t>	</a:t>
            </a: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771193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BIP(Broadcast Integrity Protocol) </a:t>
            </a: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803546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684441" y="6475413"/>
            <a:ext cx="18594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802.11-23/1915r0</a:t>
            </a:r>
            <a:endParaRPr kumimoji="0" lang="en-US" altLang="ko-KR" sz="1800" b="1" dirty="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54112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November 2023</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Enhanced Security for Control frame in 11bn</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2023-11-12</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2215811947"/>
              </p:ext>
            </p:extLst>
          </p:nvPr>
        </p:nvGraphicFramePr>
        <p:xfrm>
          <a:off x="712304" y="2819400"/>
          <a:ext cx="7620000" cy="3415603"/>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34156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48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0761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Yelin</a:t>
                      </a:r>
                      <a:r>
                        <a:rPr lang="en-US" altLang="ko-KR" sz="1200" dirty="0" smtClean="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Geonhwan</a:t>
                      </a:r>
                      <a:r>
                        <a:rPr lang="en-US" altLang="ko-KR" sz="1200" dirty="0" smtClean="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2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Further Issues</a:t>
            </a:r>
            <a:endParaRPr lang="ko-KR" altLang="en-US">
              <a:solidFill>
                <a:schemeClr val="tx1"/>
              </a:solidFill>
            </a:endParaRPr>
          </a:p>
        </p:txBody>
      </p:sp>
      <p:sp>
        <p:nvSpPr>
          <p:cNvPr id="3" name="내용 개체 틀 2"/>
          <p:cNvSpPr>
            <a:spLocks noGrp="1"/>
          </p:cNvSpPr>
          <p:nvPr>
            <p:ph idx="1"/>
          </p:nvPr>
        </p:nvSpPr>
        <p:spPr>
          <a:xfrm>
            <a:off x="491109" y="1828800"/>
            <a:ext cx="8077200" cy="4343400"/>
          </a:xfrm>
        </p:spPr>
        <p:txBody>
          <a:bodyPr/>
          <a:lstStyle/>
          <a:p>
            <a:r>
              <a:rPr lang="en-US" altLang="ko-KR" sz="2000" dirty="0" smtClean="0"/>
              <a:t>There are several topics to address to support the frames designed in this contribution.</a:t>
            </a:r>
          </a:p>
          <a:p>
            <a:pPr lvl="1"/>
            <a:r>
              <a:rPr lang="en-US" altLang="ko-KR" sz="1800" dirty="0" smtClean="0"/>
              <a:t>How to announce </a:t>
            </a:r>
            <a:r>
              <a:rPr lang="en-US" altLang="ko-KR" sz="1800" dirty="0" smtClean="0"/>
              <a:t>whether the control frame supports to apply security method.</a:t>
            </a:r>
          </a:p>
          <a:p>
            <a:pPr lvl="1"/>
            <a:r>
              <a:rPr lang="en-US" altLang="ko-KR" sz="1800" dirty="0"/>
              <a:t>Which cipher suites </a:t>
            </a:r>
            <a:r>
              <a:rPr lang="en-US" altLang="ko-KR" sz="1800" dirty="0" smtClean="0"/>
              <a:t>for </a:t>
            </a:r>
            <a:r>
              <a:rPr lang="en-US" altLang="ko-KR" sz="1800" dirty="0"/>
              <a:t>control frame are </a:t>
            </a:r>
            <a:r>
              <a:rPr lang="en-US" altLang="ko-KR" sz="1800" dirty="0" smtClean="0"/>
              <a:t>used.</a:t>
            </a:r>
          </a:p>
          <a:p>
            <a:pPr lvl="1"/>
            <a:r>
              <a:rPr lang="en-US" altLang="ko-KR" sz="1800" dirty="0" smtClean="0"/>
              <a:t>Which keys for control frame are used depending on individually and group addressed control frame.</a:t>
            </a:r>
          </a:p>
          <a:p>
            <a:pPr lvl="1"/>
            <a:r>
              <a:rPr lang="en-US" altLang="ko-KR" sz="1800" dirty="0" smtClean="0"/>
              <a:t>How to set/define the information related to check integrity/confidentiality of the control frame.</a:t>
            </a:r>
          </a:p>
          <a:p>
            <a:pPr marL="457200" lvl="1" indent="0">
              <a:buNone/>
            </a:pPr>
            <a:endParaRPr lang="en-US" altLang="ko-KR" sz="1800" dirty="0"/>
          </a:p>
          <a:p>
            <a:r>
              <a:rPr lang="en-US" altLang="ko-KR" sz="2000" dirty="0" smtClean="0"/>
              <a:t>Like the Trigger frame, it is necessary to review whether protection is required for other types of control frames. </a:t>
            </a:r>
          </a:p>
          <a:p>
            <a:pPr lvl="1"/>
            <a:r>
              <a:rPr lang="en-US" altLang="ko-KR" sz="1800" dirty="0" err="1" smtClean="0"/>
              <a:t>E.g</a:t>
            </a:r>
            <a:r>
              <a:rPr lang="en-US" altLang="ko-KR" sz="1800" dirty="0" smtClean="0"/>
              <a:t>, </a:t>
            </a:r>
            <a:r>
              <a:rPr lang="en-US" altLang="ko-KR" sz="1800" dirty="0" err="1" smtClean="0"/>
              <a:t>BlockAck</a:t>
            </a:r>
            <a:r>
              <a:rPr lang="en-US" altLang="ko-KR" sz="1800" dirty="0" smtClean="0"/>
              <a:t> frame(compressed/Multi-STA), etc.</a:t>
            </a:r>
          </a:p>
          <a:p>
            <a:pPr lvl="1"/>
            <a:endParaRPr lang="en-US" altLang="ko-KR" dirty="0" smtClean="0">
              <a:solidFill>
                <a:srgbClr val="FF0000"/>
              </a:solidFill>
            </a:endParaRPr>
          </a:p>
          <a:p>
            <a:endParaRPr lang="ko-KR" altLang="en-US" dirty="0">
              <a:solidFill>
                <a:srgbClr val="FF0000"/>
              </a:solidFill>
            </a:endParaRP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147414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Conclusion</a:t>
            </a:r>
            <a:endParaRPr lang="ko-KR" altLang="en-US" dirty="0">
              <a:solidFill>
                <a:schemeClr val="tx1"/>
              </a:solidFill>
            </a:endParaRPr>
          </a:p>
        </p:txBody>
      </p:sp>
      <p:sp>
        <p:nvSpPr>
          <p:cNvPr id="3" name="내용 개체 틀 2"/>
          <p:cNvSpPr>
            <a:spLocks noGrp="1"/>
          </p:cNvSpPr>
          <p:nvPr>
            <p:ph idx="1"/>
          </p:nvPr>
        </p:nvSpPr>
        <p:spPr>
          <a:xfrm>
            <a:off x="685800" y="1752600"/>
            <a:ext cx="8229600" cy="4343400"/>
          </a:xfrm>
        </p:spPr>
        <p:txBody>
          <a:bodyPr/>
          <a:lstStyle/>
          <a:p>
            <a:r>
              <a:rPr lang="en-US" altLang="ko-KR" sz="2000" dirty="0" smtClean="0"/>
              <a:t>In this contribution, we propose several protection methods for control </a:t>
            </a:r>
            <a:r>
              <a:rPr lang="en-US" altLang="ko-KR" sz="2000" dirty="0"/>
              <a:t>frame (e.g., Trigger frame</a:t>
            </a:r>
            <a:r>
              <a:rPr lang="en-US" altLang="ko-KR" sz="2000" dirty="0" smtClean="0"/>
              <a:t>).</a:t>
            </a:r>
          </a:p>
          <a:p>
            <a:pPr lvl="2"/>
            <a:r>
              <a:rPr lang="en-US" altLang="ko-KR" sz="1600" dirty="0"/>
              <a:t>Only Integrity Check based on BIP, </a:t>
            </a:r>
          </a:p>
          <a:p>
            <a:pPr lvl="3"/>
            <a:r>
              <a:rPr lang="en-US" altLang="ko-KR" dirty="0"/>
              <a:t>Individually addressed RA</a:t>
            </a:r>
          </a:p>
          <a:p>
            <a:pPr lvl="3"/>
            <a:r>
              <a:rPr lang="en-US" altLang="ko-KR" dirty="0"/>
              <a:t>group addressed RA</a:t>
            </a:r>
          </a:p>
          <a:p>
            <a:pPr lvl="2"/>
            <a:r>
              <a:rPr lang="en-US" altLang="ko-KR" sz="1600" dirty="0" smtClean="0"/>
              <a:t>Encryption/Decryption based on CCMP/GCMP</a:t>
            </a:r>
          </a:p>
          <a:p>
            <a:endParaRPr lang="en-US" altLang="ko-KR" dirty="0"/>
          </a:p>
          <a:p>
            <a:r>
              <a:rPr lang="en-US" altLang="ko-KR" sz="2000" dirty="0" smtClean="0"/>
              <a:t>To support that legacy STAs can receive/decode the control frame applied security mechanism, the integrity check method for control frame is preferred. </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916137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define </a:t>
            </a:r>
            <a:r>
              <a:rPr lang="en-US" altLang="ko-KR" dirty="0"/>
              <a:t>mechanism(s) for </a:t>
            </a:r>
            <a:r>
              <a:rPr lang="en-US" altLang="ko-KR" dirty="0" smtClean="0"/>
              <a:t>checking integrity of </a:t>
            </a:r>
            <a:r>
              <a:rPr lang="en-US" altLang="ko-KR" dirty="0"/>
              <a:t>Trigger frame. </a:t>
            </a:r>
            <a:endParaRPr lang="en-US" altLang="ko-KR" dirty="0" smtClean="0"/>
          </a:p>
          <a:p>
            <a:pPr lvl="1"/>
            <a:r>
              <a:rPr lang="en-US" altLang="ko-KR" dirty="0" smtClean="0"/>
              <a:t>The detailed method is </a:t>
            </a:r>
            <a:r>
              <a:rPr lang="en-US" altLang="ko-KR" dirty="0"/>
              <a:t>TBD. </a:t>
            </a: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1793248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smtClean="0"/>
              <a:t>Do </a:t>
            </a:r>
            <a:r>
              <a:rPr lang="en-US" altLang="ko-KR" dirty="0"/>
              <a:t>you agree </a:t>
            </a:r>
            <a:r>
              <a:rPr lang="en-US" altLang="ko-KR" dirty="0" smtClean="0"/>
              <a:t>to </a:t>
            </a:r>
            <a:r>
              <a:rPr lang="en-US" altLang="ko-KR" dirty="0"/>
              <a:t>use Broadcast Integrity Protocol </a:t>
            </a:r>
            <a:r>
              <a:rPr lang="en-US" altLang="ko-KR" dirty="0" smtClean="0"/>
              <a:t>(BIP) </a:t>
            </a:r>
            <a:r>
              <a:rPr lang="en-US" altLang="ko-KR" dirty="0"/>
              <a:t>for </a:t>
            </a:r>
            <a:r>
              <a:rPr lang="en-US" altLang="ko-KR" dirty="0" smtClean="0"/>
              <a:t>checking integrity of Trigger frame.</a:t>
            </a:r>
          </a:p>
          <a:p>
            <a:pPr lvl="1"/>
            <a:r>
              <a:rPr lang="en-US" altLang="ko-KR" dirty="0" smtClean="0"/>
              <a:t>The detailed method is TBD. </a:t>
            </a:r>
          </a:p>
          <a:p>
            <a:pPr lvl="1"/>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3826958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Trigger frame carries the information for </a:t>
            </a:r>
            <a:r>
              <a:rPr lang="en-US" altLang="ko-KR" dirty="0"/>
              <a:t>checking integrity of Trigger frame</a:t>
            </a:r>
            <a:r>
              <a:rPr lang="en-US" altLang="ko-KR" dirty="0" smtClean="0"/>
              <a:t>.</a:t>
            </a:r>
          </a:p>
          <a:p>
            <a:pPr lvl="1"/>
            <a:r>
              <a:rPr lang="en-US" altLang="ko-KR" dirty="0" smtClean="0"/>
              <a:t>The detailed information is TBD.</a:t>
            </a:r>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2450369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Trigger frame carries the Key ID, PN, and MIC for </a:t>
            </a:r>
            <a:r>
              <a:rPr lang="en-US" altLang="ko-KR" dirty="0"/>
              <a:t>checking integrity of Trigger frame</a:t>
            </a:r>
            <a:r>
              <a:rPr lang="en-US" altLang="ko-KR" dirty="0" smtClean="0"/>
              <a:t>.</a:t>
            </a:r>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1680103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define </a:t>
            </a:r>
            <a:r>
              <a:rPr lang="en-US" altLang="ko-KR" dirty="0"/>
              <a:t>mechanism(s) for confidentiality and integrity protocol of Trigger frame. </a:t>
            </a:r>
          </a:p>
          <a:p>
            <a:pPr lvl="1"/>
            <a:r>
              <a:rPr lang="en-US" altLang="ko-KR" dirty="0" smtClean="0"/>
              <a:t>The detailed method is TBD.</a:t>
            </a:r>
            <a:endParaRPr lang="en-US" altLang="ko-KR" dirty="0"/>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504504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smtClean="0">
                <a:ea typeface="굴림" panose="020B0600000101010101" pitchFamily="50" charset="-127"/>
              </a:rPr>
              <a:t>[1] 23/0286 Trigger frame protection</a:t>
            </a:r>
          </a:p>
          <a:p>
            <a:pPr marL="0" indent="0">
              <a:buNone/>
            </a:pPr>
            <a:r>
              <a:rPr lang="en-US" altLang="ko-KR" sz="1800" dirty="0">
                <a:ea typeface="굴림" panose="020B0600000101010101" pitchFamily="50" charset="-127"/>
              </a:rPr>
              <a:t>[2</a:t>
            </a:r>
            <a:r>
              <a:rPr lang="en-US" altLang="ko-KR" sz="1800" dirty="0" smtClean="0">
                <a:ea typeface="굴림" panose="020B0600000101010101" pitchFamily="50" charset="-127"/>
              </a:rPr>
              <a:t>] 23/0312 Thoughts on Secure control frames</a:t>
            </a:r>
          </a:p>
          <a:p>
            <a:pPr marL="0" indent="0">
              <a:buNone/>
            </a:pPr>
            <a:r>
              <a:rPr lang="en-US" altLang="ko-KR" sz="1800" dirty="0" smtClean="0">
                <a:ea typeface="굴림" panose="020B0600000101010101" pitchFamily="50" charset="-127"/>
              </a:rPr>
              <a:t>[3] 23/0352 Enhanced Security Discussion</a:t>
            </a:r>
          </a:p>
          <a:p>
            <a:pPr marL="0" indent="0">
              <a:buNone/>
            </a:pPr>
            <a:endParaRPr lang="en-US" altLang="ko-KR" sz="1800" dirty="0" smtClean="0">
              <a:ea typeface="굴림" panose="020B0600000101010101" pitchFamily="50" charset="-127"/>
            </a:endParaRPr>
          </a:p>
          <a:p>
            <a:pPr marL="0" indent="0">
              <a:buNone/>
            </a:pPr>
            <a:r>
              <a:rPr lang="en-US" altLang="ko-KR" sz="1800" dirty="0">
                <a:ea typeface="굴림" panose="020B0600000101010101" pitchFamily="50" charset="-127"/>
              </a:rPr>
              <a:t>		</a:t>
            </a: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660840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925777"/>
            <a:ext cx="7772400" cy="4343400"/>
          </a:xfrm>
        </p:spPr>
        <p:txBody>
          <a:bodyPr/>
          <a:lstStyle/>
          <a:p>
            <a:r>
              <a:rPr lang="en-US" altLang="ko-KR" sz="1800" dirty="0" smtClean="0"/>
              <a:t>When applying the Integrity Check method, the ways of constructing the control frame can be differed depending on the individually or group addressed RA</a:t>
            </a:r>
          </a:p>
          <a:p>
            <a:r>
              <a:rPr lang="en-US" altLang="ko-KR" sz="1800" dirty="0" smtClean="0"/>
              <a:t>The new field for the information for checking integrity can be defined about individually address </a:t>
            </a:r>
            <a:r>
              <a:rPr lang="en-US" altLang="ko-KR" sz="1800" dirty="0" err="1" smtClean="0"/>
              <a:t>BlockAck</a:t>
            </a:r>
            <a:r>
              <a:rPr lang="en-US" altLang="ko-KR" sz="1800" dirty="0" smtClean="0"/>
              <a:t> frame only for UHR STA and group addressed </a:t>
            </a:r>
            <a:r>
              <a:rPr lang="en-US" altLang="ko-KR" sz="1800" dirty="0" err="1" smtClean="0"/>
              <a:t>BlockAck</a:t>
            </a:r>
            <a:r>
              <a:rPr lang="en-US" altLang="ko-KR" sz="1800" dirty="0" smtClean="0"/>
              <a:t> frame only for UHR STAs. </a:t>
            </a:r>
          </a:p>
          <a:p>
            <a:pPr marL="0" lvl="1" indent="0">
              <a:buNone/>
            </a:pPr>
            <a:endParaRPr lang="en-US" altLang="ko-KR" sz="1400" b="1" u="sng" dirty="0"/>
          </a:p>
          <a:p>
            <a:pPr marL="0" lvl="1" indent="0">
              <a:buNone/>
            </a:pPr>
            <a:endParaRPr lang="en-US" altLang="ko-KR" sz="1400" b="1" dirty="0"/>
          </a:p>
          <a:p>
            <a:endParaRPr lang="ko-KR" altLang="en-US" sz="1800" dirty="0">
              <a:solidFill>
                <a:srgbClr val="FF0000"/>
              </a:solidFill>
            </a:endParaRP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
        <p:nvSpPr>
          <p:cNvPr id="6" name="제목 1"/>
          <p:cNvSpPr>
            <a:spLocks noGrp="1"/>
          </p:cNvSpPr>
          <p:nvPr>
            <p:ph type="title"/>
          </p:nvPr>
        </p:nvSpPr>
        <p:spPr>
          <a:xfrm>
            <a:off x="685800" y="685800"/>
            <a:ext cx="7772400" cy="914400"/>
          </a:xfrm>
        </p:spPr>
        <p:txBody>
          <a:bodyPr/>
          <a:lstStyle/>
          <a:p>
            <a:r>
              <a:rPr lang="en-US" altLang="ko-KR" dirty="0" smtClean="0">
                <a:solidFill>
                  <a:schemeClr val="tx1"/>
                </a:solidFill>
              </a:rPr>
              <a:t>Appendix A. Integrity Check method for </a:t>
            </a:r>
            <a:r>
              <a:rPr lang="en-US" altLang="ko-KR" dirty="0" err="1" smtClean="0">
                <a:solidFill>
                  <a:schemeClr val="tx1"/>
                </a:solidFill>
              </a:rPr>
              <a:t>BlockAck</a:t>
            </a:r>
            <a:r>
              <a:rPr lang="en-US" altLang="ko-KR" dirty="0" smtClean="0">
                <a:solidFill>
                  <a:schemeClr val="tx1"/>
                </a:solidFill>
              </a:rPr>
              <a:t> frame </a:t>
            </a:r>
            <a:endParaRPr lang="ko-KR" altLang="en-US" sz="2400">
              <a:solidFill>
                <a:schemeClr val="tx1"/>
              </a:solidFill>
            </a:endParaRPr>
          </a:p>
        </p:txBody>
      </p:sp>
      <p:pic>
        <p:nvPicPr>
          <p:cNvPr id="9" name="그림 8"/>
          <p:cNvPicPr>
            <a:picLocks noChangeAspect="1"/>
          </p:cNvPicPr>
          <p:nvPr/>
        </p:nvPicPr>
        <p:blipFill>
          <a:blip r:embed="rId2"/>
          <a:stretch>
            <a:fillRect/>
          </a:stretch>
        </p:blipFill>
        <p:spPr>
          <a:xfrm>
            <a:off x="776287" y="3810000"/>
            <a:ext cx="7767638" cy="2024580"/>
          </a:xfrm>
          <a:prstGeom prst="rect">
            <a:avLst/>
          </a:prstGeom>
        </p:spPr>
      </p:pic>
      <p:sp>
        <p:nvSpPr>
          <p:cNvPr id="10" name="TextBox 9"/>
          <p:cNvSpPr txBox="1"/>
          <p:nvPr/>
        </p:nvSpPr>
        <p:spPr>
          <a:xfrm>
            <a:off x="444341" y="5394485"/>
            <a:ext cx="4203573" cy="646331"/>
          </a:xfrm>
          <a:prstGeom prst="rect">
            <a:avLst/>
          </a:prstGeom>
          <a:noFill/>
        </p:spPr>
        <p:txBody>
          <a:bodyPr wrap="square" rtlCol="0">
            <a:spAutoFit/>
          </a:bodyPr>
          <a:lstStyle/>
          <a:p>
            <a:pPr marL="171450" lvl="4" indent="-171450">
              <a:buFont typeface="Arial" panose="020B0604020202020204" pitchFamily="34" charset="0"/>
              <a:buChar char="•"/>
            </a:pPr>
            <a:r>
              <a:rPr lang="en-US" altLang="ko-KR" dirty="0" smtClean="0"/>
              <a:t>Maybe the length of Protection Info subfield, Key ID subfield, IPN/BIPN subfield, and MIC subfield can be changed.</a:t>
            </a:r>
            <a:endParaRPr lang="en-US" altLang="ko-KR" dirty="0"/>
          </a:p>
          <a:p>
            <a:endParaRPr lang="ko-KR" altLang="en-US" dirty="0"/>
          </a:p>
        </p:txBody>
      </p:sp>
    </p:spTree>
    <p:extLst>
      <p:ext uri="{BB962C8B-B14F-4D97-AF65-F5344CB8AC3E}">
        <p14:creationId xmlns:p14="http://schemas.microsoft.com/office/powerpoint/2010/main" val="177558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905000"/>
            <a:ext cx="7772400" cy="4191000"/>
          </a:xfrm>
        </p:spPr>
        <p:txBody>
          <a:bodyPr/>
          <a:lstStyle/>
          <a:p>
            <a:r>
              <a:rPr lang="en-US" altLang="ko-KR" sz="1800" dirty="0" smtClean="0"/>
              <a:t>The information for checking integrity can be included in BA Information field about group addressed </a:t>
            </a:r>
            <a:r>
              <a:rPr lang="en-US" altLang="ko-KR" sz="1800" dirty="0" err="1" smtClean="0"/>
              <a:t>BlockAck</a:t>
            </a:r>
            <a:r>
              <a:rPr lang="en-US" altLang="ko-KR" sz="1800" dirty="0" smtClean="0"/>
              <a:t> frame when recipients are pre-UHR STAs and UHR STAs.</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
        <p:nvSpPr>
          <p:cNvPr id="6" name="제목 1"/>
          <p:cNvSpPr>
            <a:spLocks noGrp="1"/>
          </p:cNvSpPr>
          <p:nvPr>
            <p:ph type="title"/>
          </p:nvPr>
        </p:nvSpPr>
        <p:spPr>
          <a:xfrm>
            <a:off x="685800" y="685800"/>
            <a:ext cx="7772400" cy="914400"/>
          </a:xfrm>
        </p:spPr>
        <p:txBody>
          <a:bodyPr/>
          <a:lstStyle/>
          <a:p>
            <a:r>
              <a:rPr lang="en-US" altLang="ko-KR" dirty="0" smtClean="0">
                <a:solidFill>
                  <a:schemeClr val="tx1"/>
                </a:solidFill>
              </a:rPr>
              <a:t>Appendix A. Integrity Check method for </a:t>
            </a:r>
            <a:r>
              <a:rPr lang="en-US" altLang="ko-KR" dirty="0" err="1" smtClean="0">
                <a:solidFill>
                  <a:schemeClr val="tx1"/>
                </a:solidFill>
              </a:rPr>
              <a:t>BlockAck</a:t>
            </a:r>
            <a:r>
              <a:rPr lang="en-US" altLang="ko-KR" dirty="0" smtClean="0">
                <a:solidFill>
                  <a:schemeClr val="tx1"/>
                </a:solidFill>
              </a:rPr>
              <a:t> frame </a:t>
            </a:r>
            <a:endParaRPr lang="ko-KR" altLang="en-US" sz="2400">
              <a:solidFill>
                <a:schemeClr val="tx1"/>
              </a:solidFill>
            </a:endParaRPr>
          </a:p>
        </p:txBody>
      </p:sp>
      <p:pic>
        <p:nvPicPr>
          <p:cNvPr id="7" name="그림 6"/>
          <p:cNvPicPr>
            <a:picLocks noChangeAspect="1"/>
          </p:cNvPicPr>
          <p:nvPr/>
        </p:nvPicPr>
        <p:blipFill>
          <a:blip r:embed="rId2"/>
          <a:stretch>
            <a:fillRect/>
          </a:stretch>
        </p:blipFill>
        <p:spPr>
          <a:xfrm>
            <a:off x="893874" y="3124200"/>
            <a:ext cx="7962677" cy="2739019"/>
          </a:xfrm>
          <a:prstGeom prst="rect">
            <a:avLst/>
          </a:prstGeom>
        </p:spPr>
      </p:pic>
      <p:sp>
        <p:nvSpPr>
          <p:cNvPr id="10" name="TextBox 9"/>
          <p:cNvSpPr txBox="1"/>
          <p:nvPr/>
        </p:nvSpPr>
        <p:spPr>
          <a:xfrm>
            <a:off x="287449" y="4733114"/>
            <a:ext cx="3068399" cy="830997"/>
          </a:xfrm>
          <a:prstGeom prst="rect">
            <a:avLst/>
          </a:prstGeom>
          <a:noFill/>
        </p:spPr>
        <p:txBody>
          <a:bodyPr wrap="square" rtlCol="0">
            <a:spAutoFit/>
          </a:bodyPr>
          <a:lstStyle/>
          <a:p>
            <a:pPr marL="171450" lvl="4" indent="-171450">
              <a:buFont typeface="Arial" panose="020B0604020202020204" pitchFamily="34" charset="0"/>
              <a:buChar char="•"/>
            </a:pPr>
            <a:r>
              <a:rPr lang="en-US" altLang="ko-KR" dirty="0" smtClean="0"/>
              <a:t>Maybe the length of Protection Info subfield, Key ID subfield, IPN/BIPN subfield, and MIC subfield can be changed.</a:t>
            </a:r>
            <a:endParaRPr lang="en-US" altLang="ko-KR" dirty="0"/>
          </a:p>
          <a:p>
            <a:endParaRPr lang="ko-KR" altLang="en-US" dirty="0"/>
          </a:p>
        </p:txBody>
      </p:sp>
    </p:spTree>
    <p:extLst>
      <p:ext uri="{BB962C8B-B14F-4D97-AF65-F5344CB8AC3E}">
        <p14:creationId xmlns:p14="http://schemas.microsoft.com/office/powerpoint/2010/main" val="2460114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Introduction</a:t>
            </a:r>
            <a:endParaRPr lang="ko-KR" altLang="en-US">
              <a:solidFill>
                <a:schemeClr val="tx1"/>
              </a:solidFill>
            </a:endParaRPr>
          </a:p>
        </p:txBody>
      </p:sp>
      <p:sp>
        <p:nvSpPr>
          <p:cNvPr id="3" name="내용 개체 틀 2"/>
          <p:cNvSpPr>
            <a:spLocks noGrp="1"/>
          </p:cNvSpPr>
          <p:nvPr>
            <p:ph idx="1"/>
          </p:nvPr>
        </p:nvSpPr>
        <p:spPr>
          <a:xfrm>
            <a:off x="304800" y="1626550"/>
            <a:ext cx="8534400" cy="4495800"/>
          </a:xfrm>
        </p:spPr>
        <p:txBody>
          <a:bodyPr/>
          <a:lstStyle/>
          <a:p>
            <a:r>
              <a:rPr lang="en-US" altLang="ko-KR" sz="1800" dirty="0" smtClean="0"/>
              <a:t>Current security definition is applied only to the data frame and management frame. So, the control frame doesn’t support security method by setting reserved on the Protected Frame subfield in the Frame Control field.</a:t>
            </a:r>
          </a:p>
          <a:p>
            <a:pPr lvl="1"/>
            <a:r>
              <a:rPr lang="en-US" altLang="ko-KR" sz="1600" dirty="0" smtClean="0"/>
              <a:t>However, the particular types of control frame, Trigger frame and (Multi-)</a:t>
            </a:r>
            <a:r>
              <a:rPr lang="en-US" altLang="ko-KR" sz="1600" dirty="0" err="1" smtClean="0"/>
              <a:t>BlockAck</a:t>
            </a:r>
            <a:r>
              <a:rPr lang="en-US" altLang="ko-KR" sz="1600" dirty="0" smtClean="0"/>
              <a:t>, are needed to support security protocol, [1] ~ [3], because of the importance of contained information.</a:t>
            </a:r>
          </a:p>
          <a:p>
            <a:endParaRPr lang="en-US" altLang="ko-KR" sz="1400" dirty="0"/>
          </a:p>
          <a:p>
            <a:r>
              <a:rPr lang="en-US" altLang="ko-KR" sz="1800" dirty="0" smtClean="0"/>
              <a:t>Control frames are vulnerable to a number of different attacks.</a:t>
            </a:r>
          </a:p>
          <a:p>
            <a:pPr lvl="1"/>
            <a:r>
              <a:rPr lang="en-US" altLang="ko-KR" sz="1600" dirty="0" smtClean="0"/>
              <a:t>STA must wake up and can waste its power/medium because of </a:t>
            </a:r>
            <a:r>
              <a:rPr lang="en-US" altLang="ko-KR" sz="1600" dirty="0" smtClean="0"/>
              <a:t>the Trigger </a:t>
            </a:r>
            <a:r>
              <a:rPr lang="en-US" altLang="ko-KR" sz="1600" dirty="0" smtClean="0"/>
              <a:t>frame transmitted by </a:t>
            </a:r>
            <a:r>
              <a:rPr lang="en-US" altLang="ko-KR" sz="1600" dirty="0" smtClean="0"/>
              <a:t>an attacker </a:t>
            </a:r>
            <a:r>
              <a:rPr lang="en-US" altLang="ko-KR" sz="1600" dirty="0" smtClean="0"/>
              <a:t>[1].</a:t>
            </a:r>
          </a:p>
          <a:p>
            <a:pPr lvl="1"/>
            <a:r>
              <a:rPr lang="en-US" altLang="ko-KR" sz="1600" dirty="0" smtClean="0"/>
              <a:t>If the control frame is sent by an attacker, </a:t>
            </a:r>
            <a:r>
              <a:rPr lang="en-US" altLang="ko-KR" sz="1600" dirty="0" err="1" smtClean="0"/>
              <a:t>QoS</a:t>
            </a:r>
            <a:r>
              <a:rPr lang="en-US" altLang="ko-KR" sz="1600" dirty="0" smtClean="0"/>
              <a:t> Data delivery status and BA scoreboards are misaligned </a:t>
            </a:r>
            <a:r>
              <a:rPr lang="en-US" altLang="ko-KR" sz="1600" dirty="0"/>
              <a:t>between STAs </a:t>
            </a:r>
            <a:r>
              <a:rPr lang="en-US" altLang="ko-KR" sz="1600" dirty="0" smtClean="0"/>
              <a:t>[2][3].</a:t>
            </a:r>
          </a:p>
          <a:p>
            <a:pPr lvl="1"/>
            <a:r>
              <a:rPr lang="en-US" altLang="ko-KR" sz="1600" dirty="0" smtClean="0"/>
              <a:t>In the case of Trigger frame, the RU assignment can be interrupted by an attacker. As the result, the data transmission between STAs will not be done properly. </a:t>
            </a:r>
          </a:p>
          <a:p>
            <a:pPr marL="457200" lvl="1" indent="0">
              <a:buNone/>
            </a:pPr>
            <a:endParaRPr lang="en-US" altLang="ko-KR" sz="1400" dirty="0" smtClean="0"/>
          </a:p>
          <a:p>
            <a:r>
              <a:rPr lang="en-US" altLang="ko-KR" sz="1800" dirty="0" smtClean="0"/>
              <a:t>In this contribution, we suggest enhanced security methods for control frame in 11bn.</a:t>
            </a:r>
            <a:endParaRPr lang="en-US" altLang="ko-KR" sz="1800"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408872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r>
              <a:rPr lang="en-US" altLang="ko-KR" sz="1800" dirty="0"/>
              <a:t>Encryption/Decryption method is a method of shielding and protecting messages.</a:t>
            </a:r>
          </a:p>
          <a:p>
            <a:pPr lvl="1"/>
            <a:r>
              <a:rPr lang="en-US" altLang="ko-KR" sz="1600" dirty="0"/>
              <a:t>For example, if </a:t>
            </a:r>
            <a:r>
              <a:rPr lang="en-US" altLang="ko-KR" sz="1600" dirty="0" err="1" smtClean="0"/>
              <a:t>BlockAck</a:t>
            </a:r>
            <a:r>
              <a:rPr lang="en-US" altLang="ko-KR" sz="1600" dirty="0" smtClean="0"/>
              <a:t> frame </a:t>
            </a:r>
            <a:r>
              <a:rPr lang="en-US" altLang="ko-KR" sz="1600" dirty="0"/>
              <a:t>is applied to CCMP or GCMP, </a:t>
            </a:r>
            <a:r>
              <a:rPr lang="en-US" altLang="ko-KR" sz="1600" dirty="0" smtClean="0"/>
              <a:t>BA Control field </a:t>
            </a:r>
            <a:r>
              <a:rPr lang="en-US" altLang="ko-KR" sz="1600" dirty="0"/>
              <a:t>and </a:t>
            </a:r>
            <a:r>
              <a:rPr lang="en-US" altLang="ko-KR" sz="1600" dirty="0" smtClean="0"/>
              <a:t>BA Information </a:t>
            </a:r>
            <a:r>
              <a:rPr lang="en-US" altLang="ko-KR" sz="1600" dirty="0"/>
              <a:t>field will be encrypted. </a:t>
            </a:r>
          </a:p>
          <a:p>
            <a:endParaRPr lang="ko-KR" altLang="en-US" dirty="0">
              <a:solidFill>
                <a:srgbClr val="FF0000"/>
              </a:solidFill>
            </a:endParaRP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20</a:t>
            </a:fld>
            <a:endParaRPr lang="en-US" altLang="ko-KR"/>
          </a:p>
        </p:txBody>
      </p:sp>
      <p:sp>
        <p:nvSpPr>
          <p:cNvPr id="6" name="제목 1"/>
          <p:cNvSpPr>
            <a:spLocks noGrp="1"/>
          </p:cNvSpPr>
          <p:nvPr>
            <p:ph type="title"/>
          </p:nvPr>
        </p:nvSpPr>
        <p:spPr>
          <a:xfrm>
            <a:off x="685800" y="685800"/>
            <a:ext cx="7772400" cy="914400"/>
          </a:xfrm>
        </p:spPr>
        <p:txBody>
          <a:bodyPr/>
          <a:lstStyle/>
          <a:p>
            <a:r>
              <a:rPr lang="en-US" altLang="ko-KR" smtClean="0">
                <a:solidFill>
                  <a:schemeClr val="tx1"/>
                </a:solidFill>
              </a:rPr>
              <a:t>Appendix B. </a:t>
            </a:r>
            <a:r>
              <a:rPr lang="en-US" altLang="ko-KR" dirty="0" smtClean="0">
                <a:solidFill>
                  <a:schemeClr val="tx1"/>
                </a:solidFill>
              </a:rPr>
              <a:t>Encryption/Decryption method for </a:t>
            </a:r>
            <a:r>
              <a:rPr lang="en-US" altLang="ko-KR" dirty="0" err="1" smtClean="0">
                <a:solidFill>
                  <a:schemeClr val="tx1"/>
                </a:solidFill>
              </a:rPr>
              <a:t>BlockAck</a:t>
            </a:r>
            <a:r>
              <a:rPr lang="en-US" altLang="ko-KR" dirty="0" smtClean="0">
                <a:solidFill>
                  <a:schemeClr val="tx1"/>
                </a:solidFill>
              </a:rPr>
              <a:t> frame </a:t>
            </a:r>
            <a:endParaRPr lang="ko-KR" altLang="en-US" sz="2400">
              <a:solidFill>
                <a:schemeClr val="tx1"/>
              </a:solidFill>
            </a:endParaRPr>
          </a:p>
        </p:txBody>
      </p:sp>
      <p:pic>
        <p:nvPicPr>
          <p:cNvPr id="7" name="그림 6"/>
          <p:cNvPicPr>
            <a:picLocks noChangeAspect="1"/>
          </p:cNvPicPr>
          <p:nvPr/>
        </p:nvPicPr>
        <p:blipFill>
          <a:blip r:embed="rId2"/>
          <a:stretch>
            <a:fillRect/>
          </a:stretch>
        </p:blipFill>
        <p:spPr>
          <a:xfrm>
            <a:off x="585597" y="3352800"/>
            <a:ext cx="7924800" cy="1743621"/>
          </a:xfrm>
          <a:prstGeom prst="rect">
            <a:avLst/>
          </a:prstGeom>
        </p:spPr>
      </p:pic>
    </p:spTree>
    <p:extLst>
      <p:ext uri="{BB962C8B-B14F-4D97-AF65-F5344CB8AC3E}">
        <p14:creationId xmlns:p14="http://schemas.microsoft.com/office/powerpoint/2010/main" val="2100461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Background</a:t>
            </a:r>
            <a:endParaRPr lang="ko-KR" altLang="en-US">
              <a:solidFill>
                <a:schemeClr val="tx1"/>
              </a:solidFill>
            </a:endParaRPr>
          </a:p>
        </p:txBody>
      </p:sp>
      <p:sp>
        <p:nvSpPr>
          <p:cNvPr id="3" name="내용 개체 틀 2"/>
          <p:cNvSpPr>
            <a:spLocks noGrp="1"/>
          </p:cNvSpPr>
          <p:nvPr>
            <p:ph idx="1"/>
          </p:nvPr>
        </p:nvSpPr>
        <p:spPr>
          <a:xfrm>
            <a:off x="457200" y="1752600"/>
            <a:ext cx="8305800" cy="4495800"/>
          </a:xfrm>
        </p:spPr>
        <p:txBody>
          <a:bodyPr/>
          <a:lstStyle/>
          <a:p>
            <a:r>
              <a:rPr lang="en-US" altLang="ko-KR" sz="1800" dirty="0" smtClean="0"/>
              <a:t>In the current baseline, RSNA security protocol has following types;</a:t>
            </a:r>
            <a:endParaRPr lang="en-US" altLang="ko-KR" sz="1800" dirty="0"/>
          </a:p>
          <a:p>
            <a:pPr lvl="1"/>
            <a:r>
              <a:rPr lang="en-US" altLang="ko-KR" sz="1400" dirty="0" smtClean="0"/>
              <a:t>Only </a:t>
            </a:r>
            <a:r>
              <a:rPr lang="en-US" altLang="ko-KR" sz="1400" dirty="0"/>
              <a:t>Integrity Check method (e.g., BIP)</a:t>
            </a:r>
          </a:p>
          <a:p>
            <a:pPr lvl="1"/>
            <a:r>
              <a:rPr lang="en-US" altLang="ko-KR" sz="1400" dirty="0" smtClean="0"/>
              <a:t>Encryption/Decryption </a:t>
            </a:r>
            <a:r>
              <a:rPr lang="en-US" altLang="ko-KR" sz="1400" dirty="0"/>
              <a:t>method (e.g., CCMP, GCMP)</a:t>
            </a:r>
          </a:p>
          <a:p>
            <a:pPr marL="457200" lvl="1" indent="0">
              <a:buNone/>
            </a:pPr>
            <a:endParaRPr lang="en-US" altLang="ko-KR" sz="1400" dirty="0">
              <a:solidFill>
                <a:srgbClr val="FF0000"/>
              </a:solidFill>
            </a:endParaRPr>
          </a:p>
          <a:p>
            <a:r>
              <a:rPr lang="en-US" altLang="ko-KR" sz="1800" dirty="0" smtClean="0"/>
              <a:t>The </a:t>
            </a:r>
            <a:r>
              <a:rPr lang="en-US" altLang="ko-KR" sz="1800" dirty="0"/>
              <a:t>Integrity Check method(BIP) is used for management frame including Beacon frame through IGTK </a:t>
            </a:r>
            <a:r>
              <a:rPr lang="en-US" altLang="ko-KR" sz="1800" dirty="0" smtClean="0"/>
              <a:t>or </a:t>
            </a:r>
            <a:r>
              <a:rPr lang="en-US" altLang="ko-KR" sz="1800" dirty="0" smtClean="0"/>
              <a:t>BIGTK.</a:t>
            </a:r>
            <a:endParaRPr lang="en-US" altLang="ko-KR" sz="1600" dirty="0" smtClean="0"/>
          </a:p>
          <a:p>
            <a:pPr lvl="1"/>
            <a:r>
              <a:rPr lang="en-US" altLang="ko-KR" sz="1400" dirty="0" smtClean="0"/>
              <a:t>In the result of BIP, values of Key ID, IPN/BIPN, and MIC within MME(Management MIC element) are included at the end of management frame body without encryption/decryption. </a:t>
            </a:r>
          </a:p>
          <a:p>
            <a:r>
              <a:rPr lang="en-US" altLang="ko-KR" sz="1800" dirty="0"/>
              <a:t>The Encryption/Decryption method(CCMP/GCMP) is used for data frame through PTK </a:t>
            </a:r>
            <a:r>
              <a:rPr lang="en-US" altLang="ko-KR" sz="1800" dirty="0" smtClean="0"/>
              <a:t>or </a:t>
            </a:r>
            <a:r>
              <a:rPr lang="en-US" altLang="ko-KR" sz="1800" dirty="0"/>
              <a:t>GTK.</a:t>
            </a:r>
          </a:p>
          <a:p>
            <a:pPr lvl="1"/>
            <a:r>
              <a:rPr lang="en-US" altLang="ko-KR" sz="1400" dirty="0"/>
              <a:t>In the result of CCMP/GCMP, values of Key ID and PN are located within CCMP/GCMP header and the value of MIC is located before FCS.</a:t>
            </a:r>
          </a:p>
          <a:p>
            <a:endParaRPr lang="en-US" altLang="ko-KR" sz="1800" dirty="0" smtClean="0"/>
          </a:p>
          <a:p>
            <a:r>
              <a:rPr lang="en-US" altLang="ko-KR" sz="1800" dirty="0" smtClean="0"/>
              <a:t>There </a:t>
            </a:r>
            <a:r>
              <a:rPr lang="en-US" altLang="ko-KR" sz="1800" dirty="0"/>
              <a:t>are two possible methods to protect the control frame </a:t>
            </a:r>
            <a:r>
              <a:rPr lang="en-US" altLang="ko-KR" sz="1800" dirty="0" smtClean="0"/>
              <a:t>based on the</a:t>
            </a:r>
            <a:r>
              <a:rPr lang="en-US" altLang="ko-KR" sz="1800" dirty="0" smtClean="0"/>
              <a:t> </a:t>
            </a:r>
            <a:r>
              <a:rPr lang="en-US" altLang="ko-KR" sz="1800" dirty="0"/>
              <a:t>current security methods of the baseline. </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12923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strike="sngStrike"/>
          </a:p>
        </p:txBody>
      </p:sp>
      <p:sp>
        <p:nvSpPr>
          <p:cNvPr id="3" name="내용 개체 틀 2"/>
          <p:cNvSpPr>
            <a:spLocks noGrp="1"/>
          </p:cNvSpPr>
          <p:nvPr>
            <p:ph idx="1"/>
          </p:nvPr>
        </p:nvSpPr>
        <p:spPr>
          <a:xfrm>
            <a:off x="0" y="1600200"/>
            <a:ext cx="9028112" cy="4343400"/>
          </a:xfrm>
        </p:spPr>
        <p:txBody>
          <a:bodyPr/>
          <a:lstStyle/>
          <a:p>
            <a:r>
              <a:rPr lang="en-US" altLang="ko-KR" sz="1600" dirty="0" smtClean="0"/>
              <a:t>The Integrity Check method can detect attacks such as data value changes from a 3</a:t>
            </a:r>
            <a:r>
              <a:rPr lang="en-US" altLang="ko-KR" sz="1600" baseline="30000" dirty="0" smtClean="0"/>
              <a:t>rd</a:t>
            </a:r>
            <a:r>
              <a:rPr lang="en-US" altLang="ko-KR" sz="1600" dirty="0" smtClean="0"/>
              <a:t> STA.</a:t>
            </a:r>
          </a:p>
          <a:p>
            <a:r>
              <a:rPr lang="en-US" altLang="ko-KR" sz="1600" dirty="0" smtClean="0"/>
              <a:t>When applying the Integrity Check method, the ways of constructing the control frame can be differed depending on the individually or group addressed RA.</a:t>
            </a:r>
          </a:p>
          <a:p>
            <a:pPr lvl="1"/>
            <a:r>
              <a:rPr lang="en-US" altLang="ko-KR" sz="1400" dirty="0" smtClean="0"/>
              <a:t>For example, when a Trigger frame</a:t>
            </a:r>
            <a:r>
              <a:rPr lang="ko-KR" altLang="en-US" sz="1400"/>
              <a:t> </a:t>
            </a:r>
            <a:r>
              <a:rPr lang="en-US" altLang="ko-KR" sz="1400" dirty="0" smtClean="0"/>
              <a:t>is applied to the integrity check method(BIP), it can be constructed below.</a:t>
            </a:r>
          </a:p>
          <a:p>
            <a:pPr marL="457200" lvl="1" indent="0">
              <a:buNone/>
            </a:pPr>
            <a:r>
              <a:rPr lang="en-US" altLang="ko-KR" sz="1400" b="1" u="sng" dirty="0" smtClean="0"/>
              <a:t>About individually addressed Trigger frame only for UHR STAs</a:t>
            </a:r>
            <a:r>
              <a:rPr lang="en-US" altLang="ko-KR" sz="1400" b="1" u="sng" strike="sngStrike" dirty="0" smtClean="0"/>
              <a:t> </a:t>
            </a:r>
          </a:p>
          <a:p>
            <a:pPr lvl="2"/>
            <a:r>
              <a:rPr lang="en-US" altLang="ko-KR" sz="1400" dirty="0" smtClean="0"/>
              <a:t>The UHR STA will receive a Trigger frame applied to </a:t>
            </a:r>
            <a:r>
              <a:rPr lang="en-US" altLang="ko-KR" sz="1400" dirty="0"/>
              <a:t>the integrity check method(BIP), </a:t>
            </a:r>
            <a:r>
              <a:rPr lang="en-US" altLang="ko-KR" sz="1400" dirty="0" smtClean="0"/>
              <a:t>so check the integrity of the Trigger frame through (new) PTK.</a:t>
            </a:r>
          </a:p>
          <a:p>
            <a:pPr lvl="3"/>
            <a:r>
              <a:rPr lang="en-US" altLang="ko-KR" sz="1400" dirty="0" smtClean="0"/>
              <a:t>For example, the Trigger frame for UHR STA can include information for integrity check(e.g., Key ID, IPN, MIC) as a new field before padding field, and the MIC value can be calculated based on the Common Info field and User Info List field. </a:t>
            </a:r>
            <a:endParaRPr lang="en-US" altLang="ko-KR" sz="1400" strike="sngStrike" dirty="0" smtClean="0">
              <a:solidFill>
                <a:srgbClr val="FF0000"/>
              </a:solidFill>
            </a:endParaRPr>
          </a:p>
          <a:p>
            <a:pPr lvl="2"/>
            <a:r>
              <a:rPr lang="en-US" altLang="ko-KR" sz="1400" dirty="0" smtClean="0"/>
              <a:t>But, current BIP doesn’t support to use PTK to check the integrity of the transmitted/received frame. </a:t>
            </a:r>
          </a:p>
          <a:p>
            <a:pPr lvl="3"/>
            <a:r>
              <a:rPr lang="en-US" altLang="ko-KR" sz="1400" dirty="0" smtClean="0"/>
              <a:t>In 11bn, </a:t>
            </a:r>
            <a:r>
              <a:rPr lang="en-US" altLang="ko-KR" sz="1400" dirty="0"/>
              <a:t>t</a:t>
            </a:r>
            <a:r>
              <a:rPr lang="en-US" altLang="ko-KR" sz="1400" dirty="0" smtClean="0"/>
              <a:t>he definition of BIP can be extended to use PTK, or encryption/decryption methods can be used for individually addressed RA of Trigger frame.  </a:t>
            </a:r>
            <a:endParaRPr lang="ko-KR" altLang="en-US" sz="2400"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pic>
        <p:nvPicPr>
          <p:cNvPr id="8" name="그림 7"/>
          <p:cNvPicPr>
            <a:picLocks noChangeAspect="1"/>
          </p:cNvPicPr>
          <p:nvPr/>
        </p:nvPicPr>
        <p:blipFill>
          <a:blip r:embed="rId2"/>
          <a:stretch>
            <a:fillRect/>
          </a:stretch>
        </p:blipFill>
        <p:spPr>
          <a:xfrm>
            <a:off x="914400" y="4889870"/>
            <a:ext cx="7702550" cy="1474786"/>
          </a:xfrm>
          <a:prstGeom prst="rect">
            <a:avLst/>
          </a:prstGeom>
        </p:spPr>
      </p:pic>
      <p:sp>
        <p:nvSpPr>
          <p:cNvPr id="9" name="TextBox 8"/>
          <p:cNvSpPr txBox="1"/>
          <p:nvPr/>
        </p:nvSpPr>
        <p:spPr>
          <a:xfrm>
            <a:off x="175419" y="5627263"/>
            <a:ext cx="3657600" cy="938719"/>
          </a:xfrm>
          <a:prstGeom prst="rect">
            <a:avLst/>
          </a:prstGeom>
          <a:noFill/>
        </p:spPr>
        <p:txBody>
          <a:bodyPr wrap="square" rtlCol="0">
            <a:spAutoFit/>
          </a:bodyPr>
          <a:lstStyle/>
          <a:p>
            <a:pPr marL="171450" lvl="4" indent="-171450">
              <a:buFont typeface="Arial" panose="020B0604020202020204" pitchFamily="34" charset="0"/>
              <a:buChar char="•"/>
            </a:pPr>
            <a:r>
              <a:rPr lang="en-US" altLang="ko-KR" sz="1100" dirty="0"/>
              <a:t>Maybe the calculation range of MIC subfield is set to Common Info field or User Info List field. </a:t>
            </a:r>
            <a:endParaRPr lang="en-US" altLang="ko-KR" sz="1100" dirty="0" smtClean="0"/>
          </a:p>
          <a:p>
            <a:pPr marL="171450" lvl="4" indent="-171450">
              <a:buFont typeface="Arial" panose="020B0604020202020204" pitchFamily="34" charset="0"/>
              <a:buChar char="•"/>
            </a:pPr>
            <a:r>
              <a:rPr lang="en-US" altLang="ko-KR" sz="1100" dirty="0" smtClean="0"/>
              <a:t>Maybe the length of Protection Info field, Key ID subfield, IPN/BIPN subfield, and MIC subfield can be changed.</a:t>
            </a:r>
            <a:endParaRPr lang="en-US" altLang="ko-KR" sz="1100" dirty="0"/>
          </a:p>
          <a:p>
            <a:endParaRPr lang="ko-KR" altLang="en-US" sz="1100" dirty="0"/>
          </a:p>
        </p:txBody>
      </p:sp>
    </p:spTree>
    <p:extLst>
      <p:ext uri="{BB962C8B-B14F-4D97-AF65-F5344CB8AC3E}">
        <p14:creationId xmlns:p14="http://schemas.microsoft.com/office/powerpoint/2010/main" val="1971642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590550" y="1661319"/>
            <a:ext cx="7962900" cy="4905375"/>
          </a:xfrm>
        </p:spPr>
        <p:txBody>
          <a:bodyPr/>
          <a:lstStyle/>
          <a:p>
            <a:pPr marL="57150" indent="0">
              <a:buNone/>
            </a:pPr>
            <a:r>
              <a:rPr lang="en-US" altLang="ko-KR" sz="1400" b="1" u="sng" dirty="0" smtClean="0"/>
              <a:t>About group </a:t>
            </a:r>
            <a:r>
              <a:rPr lang="en-US" altLang="ko-KR" sz="1400" b="1" u="sng" dirty="0"/>
              <a:t>addressed </a:t>
            </a:r>
            <a:r>
              <a:rPr lang="en-US" altLang="ko-KR" sz="1400" b="1" u="sng" dirty="0" smtClean="0"/>
              <a:t>Trigger </a:t>
            </a:r>
            <a:r>
              <a:rPr lang="en-US" altLang="ko-KR" sz="1400" b="1" u="sng" dirty="0"/>
              <a:t>frame, </a:t>
            </a:r>
          </a:p>
          <a:p>
            <a:r>
              <a:rPr lang="en-US" altLang="ko-KR" sz="1400" b="0" dirty="0"/>
              <a:t>When a STA receives group addressed </a:t>
            </a:r>
            <a:r>
              <a:rPr lang="en-US" altLang="ko-KR" sz="1400" b="0" dirty="0" smtClean="0"/>
              <a:t>Trigger frame applied </a:t>
            </a:r>
            <a:r>
              <a:rPr lang="en-US" altLang="ko-KR" sz="1400" b="0" dirty="0"/>
              <a:t>to </a:t>
            </a:r>
            <a:r>
              <a:rPr lang="en-US" altLang="ko-KR" sz="1400" b="0" dirty="0" smtClean="0"/>
              <a:t>the Integrity Check method(BIP), </a:t>
            </a:r>
            <a:r>
              <a:rPr lang="en-US" altLang="ko-KR" sz="1400" b="0" dirty="0"/>
              <a:t>there are two possible case depending on the combination </a:t>
            </a:r>
            <a:r>
              <a:rPr lang="en-US" altLang="ko-KR" sz="1400" b="0" dirty="0" smtClean="0"/>
              <a:t>of User Info fields in a User </a:t>
            </a:r>
            <a:r>
              <a:rPr lang="en-US" altLang="ko-KR" sz="1400" b="0" dirty="0"/>
              <a:t>Info List </a:t>
            </a:r>
            <a:r>
              <a:rPr lang="en-US" altLang="ko-KR" sz="1400" b="0" dirty="0" smtClean="0"/>
              <a:t>field, </a:t>
            </a:r>
            <a:r>
              <a:rPr lang="en-US" altLang="ko-KR" sz="1400" b="0" dirty="0"/>
              <a:t>whether received STAs are either </a:t>
            </a:r>
            <a:r>
              <a:rPr lang="en-US" altLang="ko-KR" sz="1400" u="sng" dirty="0"/>
              <a:t>only UHR STAs(Case </a:t>
            </a:r>
            <a:r>
              <a:rPr lang="en-US" altLang="ko-KR" sz="1400" u="sng" dirty="0" smtClean="0"/>
              <a:t>1) </a:t>
            </a:r>
            <a:r>
              <a:rPr lang="en-US" altLang="ko-KR" sz="1400" b="0" dirty="0" smtClean="0"/>
              <a:t>or </a:t>
            </a:r>
            <a:r>
              <a:rPr lang="en-US" altLang="ko-KR" sz="1400" u="sng" dirty="0"/>
              <a:t>pre-UHR STA and UHR STA(Case </a:t>
            </a:r>
            <a:r>
              <a:rPr lang="en-US" altLang="ko-KR" sz="1400" u="sng" dirty="0" smtClean="0"/>
              <a:t>2)</a:t>
            </a:r>
            <a:r>
              <a:rPr lang="en-US" altLang="ko-KR" sz="1400" b="0" dirty="0" smtClean="0"/>
              <a:t>.</a:t>
            </a:r>
          </a:p>
          <a:p>
            <a:endParaRPr lang="en-US" altLang="ko-KR" sz="1400" b="0" dirty="0" smtClean="0"/>
          </a:p>
          <a:p>
            <a:pPr marL="514350" lvl="1" indent="0">
              <a:buNone/>
            </a:pPr>
            <a:r>
              <a:rPr lang="en-US" altLang="ko-KR" sz="1400" dirty="0" smtClean="0">
                <a:sym typeface="Wingdings" panose="05000000000000000000" pitchFamily="2" charset="2"/>
              </a:rPr>
              <a:t> </a:t>
            </a:r>
            <a:r>
              <a:rPr lang="en-US" altLang="ko-KR" sz="1400" b="1" dirty="0" smtClean="0"/>
              <a:t>[Case 1] </a:t>
            </a:r>
            <a:r>
              <a:rPr lang="en-US" altLang="ko-KR" sz="1400" dirty="0" smtClean="0"/>
              <a:t>If </a:t>
            </a:r>
            <a:r>
              <a:rPr lang="en-US" altLang="ko-KR" sz="1400" u="sng" dirty="0"/>
              <a:t>User Info fields for only UHR STA</a:t>
            </a:r>
            <a:r>
              <a:rPr lang="en-US" altLang="ko-KR" sz="1400" dirty="0"/>
              <a:t> are included in the User Info List </a:t>
            </a:r>
            <a:r>
              <a:rPr lang="en-US" altLang="ko-KR" sz="1400" dirty="0" smtClean="0"/>
              <a:t>field,</a:t>
            </a:r>
            <a:endParaRPr lang="ko-KR" altLang="en-US" sz="1400"/>
          </a:p>
          <a:p>
            <a:pPr lvl="2"/>
            <a:r>
              <a:rPr lang="en-US" altLang="ko-KR" sz="1400" dirty="0" smtClean="0"/>
              <a:t>The </a:t>
            </a:r>
            <a:r>
              <a:rPr lang="en-US" altLang="ko-KR" sz="1400" dirty="0"/>
              <a:t>information for integrity </a:t>
            </a:r>
            <a:r>
              <a:rPr lang="en-US" altLang="ko-KR" sz="1400" dirty="0" smtClean="0"/>
              <a:t>check(e.g</a:t>
            </a:r>
            <a:r>
              <a:rPr lang="en-US" altLang="ko-KR" sz="1400" dirty="0"/>
              <a:t>., Key ID, IPN, MIC)</a:t>
            </a:r>
            <a:r>
              <a:rPr lang="en-US" altLang="ko-KR" sz="1400" dirty="0" smtClean="0"/>
              <a:t> </a:t>
            </a:r>
            <a:r>
              <a:rPr lang="en-US" altLang="ko-KR" sz="1400" dirty="0"/>
              <a:t>can be located </a:t>
            </a:r>
            <a:r>
              <a:rPr lang="en-US" altLang="ko-KR" sz="1400" dirty="0" smtClean="0"/>
              <a:t>after the User Info List field as a new field. And the </a:t>
            </a:r>
            <a:r>
              <a:rPr lang="en-US" altLang="ko-KR" sz="1400" dirty="0"/>
              <a:t>MIC </a:t>
            </a:r>
            <a:r>
              <a:rPr lang="en-US" altLang="ko-KR" sz="1400" dirty="0" smtClean="0"/>
              <a:t>value can be </a:t>
            </a:r>
            <a:r>
              <a:rPr lang="en-US" altLang="ko-KR" sz="1400" dirty="0"/>
              <a:t>calculated based on the Common Info field and User </a:t>
            </a:r>
            <a:r>
              <a:rPr lang="en-US" altLang="ko-KR" sz="1400" dirty="0" smtClean="0"/>
              <a:t>Info </a:t>
            </a:r>
            <a:r>
              <a:rPr lang="en-US" altLang="ko-KR" sz="1400" dirty="0"/>
              <a:t>List field.</a:t>
            </a:r>
          </a:p>
          <a:p>
            <a:pPr lvl="3"/>
            <a:r>
              <a:rPr lang="en-US" altLang="ko-KR" sz="1400" dirty="0" smtClean="0"/>
              <a:t>Likewise </a:t>
            </a:r>
            <a:r>
              <a:rPr lang="en-US" altLang="ko-KR" sz="1400" dirty="0"/>
              <a:t>the format of individually </a:t>
            </a:r>
            <a:r>
              <a:rPr lang="en-US" altLang="ko-KR" sz="1400" dirty="0" smtClean="0"/>
              <a:t>addressed Trigger frame in the previous slide.</a:t>
            </a:r>
          </a:p>
          <a:p>
            <a:pPr lvl="3"/>
            <a:r>
              <a:rPr lang="en-US" altLang="ko-KR" sz="1400" dirty="0" smtClean="0"/>
              <a:t>For calculate the value of MIC, Key ID will be set GTK for Trigger frame.</a:t>
            </a:r>
          </a:p>
          <a:p>
            <a:pPr lvl="4"/>
            <a:endParaRPr lang="en-US" altLang="ko-KR" sz="1400" dirty="0"/>
          </a:p>
          <a:p>
            <a:pPr lvl="3"/>
            <a:endParaRPr lang="en-US" altLang="ko-KR" sz="1400" dirty="0" smtClean="0"/>
          </a:p>
          <a:p>
            <a:pPr lvl="2"/>
            <a:endParaRPr lang="en-US" altLang="ko-KR" sz="1300" dirty="0"/>
          </a:p>
          <a:p>
            <a:pPr lvl="2"/>
            <a:endParaRPr lang="en-US" altLang="ko-KR" sz="1300" dirty="0" smtClean="0"/>
          </a:p>
          <a:p>
            <a:pPr lvl="2"/>
            <a:endParaRPr lang="en-US" altLang="ko-KR" sz="1300" dirty="0"/>
          </a:p>
          <a:p>
            <a:pPr lvl="2"/>
            <a:endParaRPr lang="en-US" altLang="ko-KR" sz="1300" dirty="0" smtClean="0"/>
          </a:p>
          <a:p>
            <a:pPr lvl="2"/>
            <a:endParaRPr lang="en-US" altLang="ko-KR" sz="1300" dirty="0"/>
          </a:p>
          <a:p>
            <a:pPr lvl="2"/>
            <a:endParaRPr lang="en-US" altLang="ko-KR" sz="1200" dirty="0" smtClean="0">
              <a:solidFill>
                <a:srgbClr val="FF0000"/>
              </a:solidFill>
            </a:endParaRPr>
          </a:p>
          <a:p>
            <a:pPr lvl="2"/>
            <a:endParaRPr lang="en-US" altLang="ko-KR" sz="800" dirty="0" smtClean="0">
              <a:solidFill>
                <a:srgbClr val="FF0000"/>
              </a:solidFill>
            </a:endParaRPr>
          </a:p>
          <a:p>
            <a:pPr marL="857250" lvl="2" indent="0">
              <a:buNone/>
            </a:pPr>
            <a:endParaRPr lang="en-US" altLang="ko-KR" sz="1300" dirty="0" smtClean="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13"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pic>
        <p:nvPicPr>
          <p:cNvPr id="2" name="그림 1"/>
          <p:cNvPicPr>
            <a:picLocks noChangeAspect="1"/>
          </p:cNvPicPr>
          <p:nvPr/>
        </p:nvPicPr>
        <p:blipFill>
          <a:blip r:embed="rId2"/>
          <a:stretch>
            <a:fillRect/>
          </a:stretch>
        </p:blipFill>
        <p:spPr>
          <a:xfrm>
            <a:off x="914400" y="4470318"/>
            <a:ext cx="7702550" cy="1474786"/>
          </a:xfrm>
          <a:prstGeom prst="rect">
            <a:avLst/>
          </a:prstGeom>
        </p:spPr>
      </p:pic>
      <p:sp>
        <p:nvSpPr>
          <p:cNvPr id="9" name="TextBox 8"/>
          <p:cNvSpPr txBox="1"/>
          <p:nvPr/>
        </p:nvSpPr>
        <p:spPr>
          <a:xfrm>
            <a:off x="228600" y="5343961"/>
            <a:ext cx="4116388" cy="1015663"/>
          </a:xfrm>
          <a:prstGeom prst="rect">
            <a:avLst/>
          </a:prstGeom>
          <a:noFill/>
        </p:spPr>
        <p:txBody>
          <a:bodyPr wrap="square" rtlCol="0">
            <a:spAutoFit/>
          </a:bodyPr>
          <a:lstStyle/>
          <a:p>
            <a:pPr marL="171450" lvl="4" indent="-171450">
              <a:buFont typeface="Arial" panose="020B0604020202020204" pitchFamily="34" charset="0"/>
              <a:buChar char="•"/>
            </a:pPr>
            <a:r>
              <a:rPr lang="en-US" altLang="ko-KR" dirty="0"/>
              <a:t>Maybe the calculation range of MIC subfield is set to Common Info field or User Info List field. </a:t>
            </a:r>
            <a:endParaRPr lang="en-US" altLang="ko-KR" dirty="0" smtClean="0"/>
          </a:p>
          <a:p>
            <a:pPr marL="171450" lvl="4" indent="-171450">
              <a:buFont typeface="Arial" panose="020B0604020202020204" pitchFamily="34" charset="0"/>
              <a:buChar char="•"/>
            </a:pPr>
            <a:r>
              <a:rPr lang="en-US" altLang="ko-KR" dirty="0" smtClean="0"/>
              <a:t>Maybe the length of Protection Info field, Key ID subfield, IPN/BIPN subfield, and MIC subfield can be changed.</a:t>
            </a:r>
            <a:endParaRPr lang="en-US" altLang="ko-KR" dirty="0"/>
          </a:p>
          <a:p>
            <a:endParaRPr lang="ko-KR" altLang="en-US" dirty="0"/>
          </a:p>
        </p:txBody>
      </p:sp>
    </p:spTree>
    <p:extLst>
      <p:ext uri="{BB962C8B-B14F-4D97-AF65-F5344CB8AC3E}">
        <p14:creationId xmlns:p14="http://schemas.microsoft.com/office/powerpoint/2010/main" val="2158132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pic>
        <p:nvPicPr>
          <p:cNvPr id="9" name="그림 8"/>
          <p:cNvPicPr>
            <a:picLocks noChangeAspect="1"/>
          </p:cNvPicPr>
          <p:nvPr/>
        </p:nvPicPr>
        <p:blipFill>
          <a:blip r:embed="rId2"/>
          <a:stretch>
            <a:fillRect/>
          </a:stretch>
        </p:blipFill>
        <p:spPr>
          <a:xfrm>
            <a:off x="2506385" y="4618113"/>
            <a:ext cx="6636899" cy="2218983"/>
          </a:xfrm>
          <a:prstGeom prst="rect">
            <a:avLst/>
          </a:prstGeom>
        </p:spPr>
      </p:pic>
      <p:sp>
        <p:nvSpPr>
          <p:cNvPr id="3" name="내용 개체 틀 2"/>
          <p:cNvSpPr>
            <a:spLocks noGrp="1"/>
          </p:cNvSpPr>
          <p:nvPr>
            <p:ph idx="1"/>
          </p:nvPr>
        </p:nvSpPr>
        <p:spPr>
          <a:xfrm>
            <a:off x="228600" y="1570038"/>
            <a:ext cx="8458200" cy="4905375"/>
          </a:xfrm>
        </p:spPr>
        <p:txBody>
          <a:bodyPr/>
          <a:lstStyle/>
          <a:p>
            <a:pPr marL="57150" indent="0">
              <a:buNone/>
            </a:pPr>
            <a:r>
              <a:rPr lang="en-US" altLang="ko-KR" sz="1400" b="1" u="sng" dirty="0" smtClean="0"/>
              <a:t>About group </a:t>
            </a:r>
            <a:r>
              <a:rPr lang="en-US" altLang="ko-KR" sz="1400" b="1" u="sng" dirty="0"/>
              <a:t>addressed </a:t>
            </a:r>
            <a:r>
              <a:rPr lang="en-US" altLang="ko-KR" sz="1400" b="1" u="sng" dirty="0" smtClean="0"/>
              <a:t>Trigger </a:t>
            </a:r>
            <a:r>
              <a:rPr lang="en-US" altLang="ko-KR" sz="1400" b="1" u="sng" dirty="0"/>
              <a:t>frame, </a:t>
            </a:r>
          </a:p>
          <a:p>
            <a:pPr marL="514350" lvl="1" indent="0">
              <a:buNone/>
            </a:pPr>
            <a:r>
              <a:rPr lang="en-US" altLang="ko-KR" sz="1400" dirty="0" smtClean="0">
                <a:sym typeface="Wingdings" panose="05000000000000000000" pitchFamily="2" charset="2"/>
              </a:rPr>
              <a:t> </a:t>
            </a:r>
            <a:r>
              <a:rPr lang="en-US" altLang="ko-KR" sz="1400" b="1" dirty="0" smtClean="0"/>
              <a:t>[Case 2] </a:t>
            </a:r>
            <a:r>
              <a:rPr lang="en-US" altLang="ko-KR" sz="1400" dirty="0"/>
              <a:t>If User Info fields for </a:t>
            </a:r>
            <a:r>
              <a:rPr lang="en-US" altLang="ko-KR" sz="1400" u="sng" dirty="0"/>
              <a:t>pre-UHR STAs and UHR STAs </a:t>
            </a:r>
            <a:r>
              <a:rPr lang="en-US" altLang="ko-KR" sz="1400" dirty="0"/>
              <a:t>are included in the User Info List </a:t>
            </a:r>
            <a:r>
              <a:rPr lang="en-US" altLang="ko-KR" sz="1400" dirty="0" smtClean="0"/>
              <a:t>field,</a:t>
            </a:r>
            <a:endParaRPr lang="ko-KR" altLang="en-US" sz="1400"/>
          </a:p>
          <a:p>
            <a:pPr lvl="2"/>
            <a:r>
              <a:rPr lang="en-US" altLang="ko-KR" sz="1400" dirty="0"/>
              <a:t>When User Info field(s) for pre-UHR STA(s) is located in the User Info List field, the format of Trigger </a:t>
            </a:r>
            <a:r>
              <a:rPr lang="en-US" altLang="ko-KR" sz="1400" dirty="0" smtClean="0"/>
              <a:t>frame contained the information for integrity check shall be </a:t>
            </a:r>
            <a:r>
              <a:rPr lang="en-US" altLang="ko-KR" sz="1400" dirty="0"/>
              <a:t>designed to decode the Common Info field and User Info List field for all </a:t>
            </a:r>
            <a:r>
              <a:rPr lang="en-US" altLang="ko-KR" sz="1400" dirty="0" smtClean="0"/>
              <a:t>recipient STAs </a:t>
            </a:r>
            <a:r>
              <a:rPr lang="en-US" altLang="ko-KR" sz="1400" dirty="0"/>
              <a:t>including pre-UHR STAs and UHR STAs</a:t>
            </a:r>
            <a:r>
              <a:rPr lang="en-US" altLang="ko-KR" sz="1400" dirty="0" smtClean="0"/>
              <a:t>.</a:t>
            </a:r>
          </a:p>
          <a:p>
            <a:pPr lvl="2"/>
            <a:r>
              <a:rPr lang="en-US" altLang="ko-KR" sz="1400" dirty="0"/>
              <a:t>In one way, the information for integrity check can be included in User Info List field for following the existing baseline. For example, the Special User Info subfield of 11be can be one of options to include the information for integrity </a:t>
            </a:r>
            <a:r>
              <a:rPr lang="en-US" altLang="ko-KR" sz="1400" dirty="0" smtClean="0"/>
              <a:t>check with a particular AID.</a:t>
            </a:r>
            <a:endParaRPr lang="en-US" altLang="ko-KR" sz="1400" strike="sngStrike" dirty="0"/>
          </a:p>
          <a:p>
            <a:pPr lvl="3"/>
            <a:r>
              <a:rPr lang="en-US" altLang="ko-KR" sz="1400" dirty="0" smtClean="0"/>
              <a:t>The particular AID indicates only to UHR STA that the Special User Info subfield includes the information for integrity check. Pre-UHR STA will ignore the Special User Info subfields containing the Protection info subfield.</a:t>
            </a:r>
          </a:p>
          <a:p>
            <a:pPr lvl="3"/>
            <a:r>
              <a:rPr lang="en-US" altLang="ko-KR" sz="1400" dirty="0" smtClean="0"/>
              <a:t>UHR STA concatenates the parts of Protection info subfield except AID 12 subfield until before Padding field.  </a:t>
            </a:r>
          </a:p>
          <a:p>
            <a:pPr lvl="4"/>
            <a:endParaRPr lang="en-US" altLang="ko-KR" sz="1400" dirty="0" smtClean="0"/>
          </a:p>
          <a:p>
            <a:pPr lvl="3"/>
            <a:endParaRPr lang="en-US" altLang="ko-KR" sz="1400" dirty="0" smtClean="0"/>
          </a:p>
          <a:p>
            <a:pPr lvl="3"/>
            <a:endParaRPr lang="en-US" altLang="ko-KR" sz="1400" dirty="0"/>
          </a:p>
          <a:p>
            <a:pPr lvl="3"/>
            <a:endParaRPr lang="en-US" altLang="ko-KR" sz="1400" dirty="0" smtClean="0"/>
          </a:p>
          <a:p>
            <a:pPr lvl="2"/>
            <a:endParaRPr lang="en-US" altLang="ko-KR" sz="1300" dirty="0"/>
          </a:p>
          <a:p>
            <a:pPr lvl="2"/>
            <a:endParaRPr lang="en-US" altLang="ko-KR" sz="1300" dirty="0" smtClean="0"/>
          </a:p>
          <a:p>
            <a:pPr lvl="2"/>
            <a:endParaRPr lang="en-US" altLang="ko-KR" sz="1300" dirty="0"/>
          </a:p>
          <a:p>
            <a:pPr lvl="2"/>
            <a:endParaRPr lang="en-US" altLang="ko-KR" sz="1300" dirty="0" smtClean="0"/>
          </a:p>
          <a:p>
            <a:pPr lvl="2"/>
            <a:endParaRPr lang="en-US" altLang="ko-KR" sz="1300" dirty="0"/>
          </a:p>
          <a:p>
            <a:pPr lvl="2"/>
            <a:endParaRPr lang="en-US" altLang="ko-KR" sz="1200" dirty="0" smtClean="0">
              <a:solidFill>
                <a:srgbClr val="FF0000"/>
              </a:solidFill>
            </a:endParaRPr>
          </a:p>
          <a:p>
            <a:pPr lvl="2"/>
            <a:endParaRPr lang="en-US" altLang="ko-KR" sz="800" dirty="0" smtClean="0">
              <a:solidFill>
                <a:srgbClr val="FF0000"/>
              </a:solidFill>
            </a:endParaRPr>
          </a:p>
          <a:p>
            <a:pPr marL="857250" lvl="2" indent="0">
              <a:buNone/>
            </a:pPr>
            <a:endParaRPr lang="en-US" altLang="ko-KR" sz="1300" dirty="0" smtClean="0"/>
          </a:p>
        </p:txBody>
      </p:sp>
      <p:sp>
        <p:nvSpPr>
          <p:cNvPr id="13"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
        <p:nvSpPr>
          <p:cNvPr id="6" name="TextBox 5"/>
          <p:cNvSpPr txBox="1"/>
          <p:nvPr/>
        </p:nvSpPr>
        <p:spPr>
          <a:xfrm>
            <a:off x="152400" y="5032424"/>
            <a:ext cx="2590800" cy="1446550"/>
          </a:xfrm>
          <a:prstGeom prst="rect">
            <a:avLst/>
          </a:prstGeom>
          <a:noFill/>
        </p:spPr>
        <p:txBody>
          <a:bodyPr wrap="square" rtlCol="0">
            <a:spAutoFit/>
          </a:bodyPr>
          <a:lstStyle/>
          <a:p>
            <a:pPr marL="171450" lvl="4" indent="-171450">
              <a:buFont typeface="Arial" panose="020B0604020202020204" pitchFamily="34" charset="0"/>
              <a:buChar char="•"/>
            </a:pPr>
            <a:r>
              <a:rPr lang="en-US" altLang="ko-KR" sz="1100" dirty="0"/>
              <a:t>Maybe the calculation range of MIC subfield is set to Common Info field or User Info List field. </a:t>
            </a:r>
            <a:endParaRPr lang="en-US" altLang="ko-KR" sz="1100" dirty="0" smtClean="0"/>
          </a:p>
          <a:p>
            <a:pPr marL="171450" lvl="4" indent="-171450">
              <a:buFont typeface="Arial" panose="020B0604020202020204" pitchFamily="34" charset="0"/>
              <a:buChar char="•"/>
            </a:pPr>
            <a:r>
              <a:rPr lang="en-US" altLang="ko-KR" sz="1100" dirty="0" smtClean="0"/>
              <a:t>Maybe the length of Protection Info subfield, Key ID subfield, IPN/BIPN subfield, and MIC subfield can be changed.</a:t>
            </a:r>
            <a:endParaRPr lang="en-US" altLang="ko-KR" sz="1100" dirty="0"/>
          </a:p>
          <a:p>
            <a:endParaRPr lang="ko-KR" altLang="en-US" sz="1100" dirty="0"/>
          </a:p>
        </p:txBody>
      </p:sp>
    </p:spTree>
    <p:extLst>
      <p:ext uri="{BB962C8B-B14F-4D97-AF65-F5344CB8AC3E}">
        <p14:creationId xmlns:p14="http://schemas.microsoft.com/office/powerpoint/2010/main" val="2172985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Integrity Check mode indication </a:t>
            </a:r>
            <a:br>
              <a:rPr lang="en-US" altLang="ko-KR" dirty="0" smtClean="0"/>
            </a:br>
            <a:r>
              <a:rPr lang="en-US" altLang="ko-KR" dirty="0" smtClean="0"/>
              <a:t>for Control frame</a:t>
            </a:r>
            <a:endParaRPr lang="ko-KR" altLang="en-US"/>
          </a:p>
        </p:txBody>
      </p:sp>
      <p:sp>
        <p:nvSpPr>
          <p:cNvPr id="3" name="내용 개체 틀 2"/>
          <p:cNvSpPr>
            <a:spLocks noGrp="1"/>
          </p:cNvSpPr>
          <p:nvPr>
            <p:ph idx="1"/>
          </p:nvPr>
        </p:nvSpPr>
        <p:spPr>
          <a:xfrm>
            <a:off x="342900" y="1752599"/>
            <a:ext cx="8458200" cy="4722813"/>
          </a:xfrm>
        </p:spPr>
        <p:txBody>
          <a:bodyPr/>
          <a:lstStyle/>
          <a:p>
            <a:r>
              <a:rPr lang="en-US" altLang="ko-KR" sz="1600" dirty="0" smtClean="0"/>
              <a:t>About group addressed Trigger frame, two types of format for Trigger frame are possible depending on combination of recipient STAs.</a:t>
            </a:r>
          </a:p>
          <a:p>
            <a:pPr lvl="1"/>
            <a:r>
              <a:rPr lang="en-US" altLang="ko-KR" sz="1400" dirty="0" smtClean="0"/>
              <a:t>The format for pre-UHR STA and UHR STA(Case 2) can support that pre-UHR STAs can receive its Common Info and User Info from the Trigger frame without decoding error as well as UHR STAs.</a:t>
            </a:r>
          </a:p>
          <a:p>
            <a:pPr lvl="1"/>
            <a:r>
              <a:rPr lang="en-US" altLang="ko-KR" sz="1400" dirty="0" smtClean="0"/>
              <a:t>But </a:t>
            </a:r>
            <a:r>
              <a:rPr lang="en-US" altLang="ko-KR" sz="1400" dirty="0"/>
              <a:t>when only UHR STAs receive </a:t>
            </a:r>
            <a:r>
              <a:rPr lang="en-US" altLang="ko-KR" sz="1400" dirty="0" smtClean="0"/>
              <a:t>it(Case 1), the format for pre-UHR STA and UHR STA(Case 2) </a:t>
            </a:r>
            <a:r>
              <a:rPr lang="en-US" altLang="ko-KR" sz="1400" dirty="0"/>
              <a:t>can be unnecessary to use AID 12 subfield and divide the information for integrity check </a:t>
            </a:r>
            <a:r>
              <a:rPr lang="en-US" altLang="ko-KR" sz="1400" dirty="0" smtClean="0"/>
              <a:t>into </a:t>
            </a:r>
            <a:r>
              <a:rPr lang="en-US" altLang="ko-KR" sz="1400" dirty="0"/>
              <a:t>different User Info fields</a:t>
            </a:r>
            <a:r>
              <a:rPr lang="en-US" altLang="ko-KR" sz="1400" dirty="0" smtClean="0"/>
              <a:t>.</a:t>
            </a:r>
          </a:p>
          <a:p>
            <a:pPr lvl="1"/>
            <a:r>
              <a:rPr lang="en-US" altLang="ko-KR" sz="1400" dirty="0" smtClean="0"/>
              <a:t>So, the two types of format for Trigger frame are needed to guarantee that UHR STA check integrity of received Trigger frame under any circumstances.</a:t>
            </a:r>
            <a:endParaRPr lang="en-US" altLang="ko-KR" sz="1400" dirty="0"/>
          </a:p>
          <a:p>
            <a:pPr lvl="1"/>
            <a:endParaRPr lang="en-US" altLang="ko-KR" sz="1200" dirty="0"/>
          </a:p>
          <a:p>
            <a:r>
              <a:rPr lang="en-US" altLang="ko-KR" sz="1600" dirty="0" smtClean="0"/>
              <a:t>If the format of Trigger frame is different depending recipient STA(s), an indication needs which type of format for Trigger frame is used.</a:t>
            </a:r>
          </a:p>
          <a:p>
            <a:pPr lvl="1"/>
            <a:r>
              <a:rPr lang="en-US" altLang="ko-KR" sz="1400" dirty="0" smtClean="0"/>
              <a:t>The mode indication </a:t>
            </a:r>
            <a:r>
              <a:rPr lang="en-US" altLang="ko-KR" sz="1400" dirty="0" smtClean="0"/>
              <a:t>distinguishes </a:t>
            </a:r>
            <a:r>
              <a:rPr lang="en-US" altLang="ko-KR" sz="1400" dirty="0" smtClean="0"/>
              <a:t>how the information for integrity check is included in the transmitted/received Trigger frame.</a:t>
            </a:r>
          </a:p>
          <a:p>
            <a:pPr lvl="2"/>
            <a:r>
              <a:rPr lang="en-US" altLang="ko-KR" sz="1200" dirty="0" smtClean="0"/>
              <a:t>For example, if the recipient STA(s) is only UHR STA(s), the information is located after the User Info List field and before Padding field. Or if the recipient STAs are pre-UHR STA and UHR STA, the information is located within the User Info List field. </a:t>
            </a:r>
          </a:p>
          <a:p>
            <a:pPr lvl="1"/>
            <a:r>
              <a:rPr lang="en-US" altLang="ko-KR" sz="1400" dirty="0" smtClean="0"/>
              <a:t>The reserved bit in Common Info field can be used to indicate the location of the information in the Trigger frame and set by transmitter STA.</a:t>
            </a:r>
            <a:endParaRPr lang="ko-KR" altLang="en-US" sz="1400"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1684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Encryption/Decryption for Control frame</a:t>
            </a:r>
            <a:endParaRPr lang="ko-KR" altLang="en-US" sz="2400" strike="sngStrike">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pic>
        <p:nvPicPr>
          <p:cNvPr id="8" name="그림 7"/>
          <p:cNvPicPr>
            <a:picLocks noChangeAspect="1"/>
          </p:cNvPicPr>
          <p:nvPr/>
        </p:nvPicPr>
        <p:blipFill>
          <a:blip r:embed="rId3"/>
          <a:stretch>
            <a:fillRect/>
          </a:stretch>
        </p:blipFill>
        <p:spPr>
          <a:xfrm>
            <a:off x="688012" y="4781537"/>
            <a:ext cx="7920375" cy="1876438"/>
          </a:xfrm>
          <a:prstGeom prst="rect">
            <a:avLst/>
          </a:prstGeom>
        </p:spPr>
      </p:pic>
      <p:sp>
        <p:nvSpPr>
          <p:cNvPr id="11" name="내용 개체 틀 10"/>
          <p:cNvSpPr>
            <a:spLocks noGrp="1"/>
          </p:cNvSpPr>
          <p:nvPr>
            <p:ph idx="1"/>
          </p:nvPr>
        </p:nvSpPr>
        <p:spPr>
          <a:xfrm>
            <a:off x="457200" y="1752600"/>
            <a:ext cx="8382000" cy="4343400"/>
          </a:xfrm>
        </p:spPr>
        <p:txBody>
          <a:bodyPr/>
          <a:lstStyle/>
          <a:p>
            <a:r>
              <a:rPr lang="en-US" altLang="ko-KR" sz="1600" dirty="0" smtClean="0"/>
              <a:t>Encryption/Decryption method is a method of shielding and protecting messages.</a:t>
            </a:r>
          </a:p>
          <a:p>
            <a:pPr lvl="1"/>
            <a:r>
              <a:rPr lang="en-US" altLang="ko-KR" sz="1400" dirty="0" smtClean="0"/>
              <a:t>For example, if Trigger frame is applied to CCMP or GCMP, Common Info field and User Info List field will be encrypted. </a:t>
            </a:r>
          </a:p>
          <a:p>
            <a:pPr lvl="2"/>
            <a:r>
              <a:rPr lang="en-US" altLang="ko-KR" sz="1200" dirty="0" smtClean="0"/>
              <a:t>The value of MIC is calculated based on Common Info field and User Info List field following to CCMP or GCMP.</a:t>
            </a:r>
          </a:p>
          <a:p>
            <a:pPr lvl="3"/>
            <a:r>
              <a:rPr lang="en-US" altLang="ko-KR" sz="1100" dirty="0"/>
              <a:t>Maybe the calculation range of MIC subfield is set to Common Info field or User Info List field.</a:t>
            </a:r>
            <a:r>
              <a:rPr lang="en-US" altLang="ko-KR" sz="1100" dirty="0" smtClean="0"/>
              <a:t> </a:t>
            </a:r>
          </a:p>
          <a:p>
            <a:pPr lvl="2"/>
            <a:r>
              <a:rPr lang="en-US" altLang="ko-KR" sz="1200" dirty="0" smtClean="0"/>
              <a:t>In the case of the individually addressed RA, the encryption/decryption is performed based on PTK with recipient STA. And in the case of the group addressed RA, the encryption/decryption is performed based on GTK with recipient STAs.</a:t>
            </a:r>
          </a:p>
          <a:p>
            <a:pPr lvl="3"/>
            <a:r>
              <a:rPr lang="en-US" altLang="ko-KR" sz="1100" dirty="0" smtClean="0"/>
              <a:t>The keys(PTK and GTK) can be for encryption/decryption method of Control frame(e.g., Trigger frame).</a:t>
            </a:r>
          </a:p>
          <a:p>
            <a:pPr lvl="1"/>
            <a:r>
              <a:rPr lang="en-US" altLang="ko-KR" sz="1400" dirty="0" smtClean="0"/>
              <a:t>If the control frame encrypts Common Info field and User Info List field of the Trigger frame, the Protected Frame subfield in Frame Control field will be set to 1. </a:t>
            </a:r>
          </a:p>
          <a:p>
            <a:pPr lvl="2"/>
            <a:r>
              <a:rPr lang="en-US" altLang="ko-KR" sz="1200" dirty="0" smtClean="0"/>
              <a:t>The STA supporting encryption/decryption on Trigger frame should announce </a:t>
            </a:r>
            <a:r>
              <a:rPr lang="en-US" altLang="ko-KR" sz="1200" dirty="0" smtClean="0"/>
              <a:t>its </a:t>
            </a:r>
            <a:r>
              <a:rPr lang="en-US" altLang="ko-KR" sz="1200" dirty="0" smtClean="0"/>
              <a:t>capabilities during an association.</a:t>
            </a:r>
          </a:p>
          <a:p>
            <a:pPr lvl="2"/>
            <a:r>
              <a:rPr lang="en-US" altLang="ko-KR" sz="1200" dirty="0"/>
              <a:t>For example, whether encryption/decryption of Trigger frame is supported and </a:t>
            </a:r>
            <a:r>
              <a:rPr lang="en-US" altLang="ko-KR" sz="1200" dirty="0" smtClean="0"/>
              <a:t>keys/cipher </a:t>
            </a:r>
            <a:r>
              <a:rPr lang="en-US" altLang="ko-KR" sz="1200" dirty="0"/>
              <a:t>suites for encryption/decryption of Trigger frame, etc.</a:t>
            </a:r>
          </a:p>
          <a:p>
            <a:pPr lvl="2"/>
            <a:endParaRPr lang="en-US" altLang="ko-KR" sz="1200" dirty="0" smtClean="0"/>
          </a:p>
        </p:txBody>
      </p:sp>
    </p:spTree>
    <p:extLst>
      <p:ext uri="{BB962C8B-B14F-4D97-AF65-F5344CB8AC3E}">
        <p14:creationId xmlns:p14="http://schemas.microsoft.com/office/powerpoint/2010/main" val="1299507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Encryption/Decryption for Control frame</a:t>
            </a:r>
            <a:endParaRPr lang="ko-KR" altLang="en-US" sz="2400" strike="sngStrike">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11" name="내용 개체 틀 10"/>
          <p:cNvSpPr>
            <a:spLocks noGrp="1"/>
          </p:cNvSpPr>
          <p:nvPr>
            <p:ph idx="1"/>
          </p:nvPr>
        </p:nvSpPr>
        <p:spPr>
          <a:xfrm>
            <a:off x="381000" y="1866106"/>
            <a:ext cx="8305800" cy="4343400"/>
          </a:xfrm>
        </p:spPr>
        <p:txBody>
          <a:bodyPr/>
          <a:lstStyle/>
          <a:p>
            <a:r>
              <a:rPr lang="en-US" altLang="ko-KR" sz="1800" dirty="0" smtClean="0"/>
              <a:t>Encryption/Decryption method is the most powerful protection method than the integrity check </a:t>
            </a:r>
            <a:r>
              <a:rPr lang="en-US" altLang="ko-KR" sz="1800" dirty="0"/>
              <a:t>method of the </a:t>
            </a:r>
            <a:r>
              <a:rPr lang="en-US" altLang="ko-KR" sz="1800" dirty="0" smtClean="0"/>
              <a:t>baseline. </a:t>
            </a:r>
            <a:endParaRPr lang="en-US" altLang="ko-KR" sz="1800" strike="sngStrike" dirty="0" smtClean="0">
              <a:solidFill>
                <a:srgbClr val="FF0000"/>
              </a:solidFill>
            </a:endParaRPr>
          </a:p>
          <a:p>
            <a:pPr lvl="1"/>
            <a:r>
              <a:rPr lang="en-US" altLang="ko-KR" sz="1400" dirty="0"/>
              <a:t>Encryption/Decryption method can prevent from attacks to change/damage data values from a 3</a:t>
            </a:r>
            <a:r>
              <a:rPr lang="en-US" altLang="ko-KR" sz="1400" baseline="30000" dirty="0"/>
              <a:t>rd</a:t>
            </a:r>
            <a:r>
              <a:rPr lang="en-US" altLang="ko-KR" sz="1400" dirty="0"/>
              <a:t> STA</a:t>
            </a:r>
            <a:r>
              <a:rPr lang="en-US" altLang="ko-KR" sz="1400" dirty="0" smtClean="0"/>
              <a:t>.</a:t>
            </a:r>
          </a:p>
          <a:p>
            <a:pPr lvl="2"/>
            <a:r>
              <a:rPr lang="en-US" altLang="ko-KR" sz="1400" dirty="0" smtClean="0"/>
              <a:t>If STA can decrypt cipher message based on value of Key ID subfield in CCMP/GCMP header, it can access/decode the plain message and check integrity of the received frame based on PN and MIC.</a:t>
            </a:r>
          </a:p>
          <a:p>
            <a:pPr lvl="2"/>
            <a:r>
              <a:rPr lang="en-US" altLang="ko-KR" sz="1400" dirty="0"/>
              <a:t>I</a:t>
            </a:r>
            <a:r>
              <a:rPr lang="en-US" altLang="ko-KR" sz="1400" dirty="0" smtClean="0"/>
              <a:t>f a STA doesn’t recognize the key info based on the value of Key ID subfield, the STA cannot access/decode cipher message.</a:t>
            </a:r>
          </a:p>
          <a:p>
            <a:pPr lvl="3"/>
            <a:r>
              <a:rPr lang="en-US" altLang="ko-KR" sz="1200" dirty="0" smtClean="0"/>
              <a:t>So, the 3</a:t>
            </a:r>
            <a:r>
              <a:rPr lang="en-US" altLang="ko-KR" sz="1200" baseline="30000" dirty="0" smtClean="0"/>
              <a:t>rd</a:t>
            </a:r>
            <a:r>
              <a:rPr lang="en-US" altLang="ko-KR" sz="1200" dirty="0" smtClean="0"/>
              <a:t> STA doesn’t have an opportunity to change/damage the cipher message at all.</a:t>
            </a:r>
            <a:endParaRPr lang="en-US" altLang="ko-KR" sz="1200" dirty="0"/>
          </a:p>
          <a:p>
            <a:pPr lvl="1"/>
            <a:r>
              <a:rPr lang="en-US" altLang="ko-KR" sz="1400" dirty="0"/>
              <a:t>This method applies only to (beyond-)UHR STA supporting encryption/decryption for Trigger frame.</a:t>
            </a:r>
          </a:p>
          <a:p>
            <a:pPr lvl="2"/>
            <a:r>
              <a:rPr lang="en-US" altLang="ko-KR" sz="1400" dirty="0" smtClean="0"/>
              <a:t>If pre-UHR STAs receive the encrypted Trigger frame, </a:t>
            </a:r>
            <a:r>
              <a:rPr lang="en-US" altLang="ko-KR" sz="1400" dirty="0" smtClean="0"/>
              <a:t>they </a:t>
            </a:r>
            <a:r>
              <a:rPr lang="en-US" altLang="ko-KR" sz="1400" dirty="0" smtClean="0"/>
              <a:t>cannot decode Common Info field and User Info List field. </a:t>
            </a:r>
          </a:p>
          <a:p>
            <a:pPr lvl="3"/>
            <a:r>
              <a:rPr lang="en-US" altLang="ko-KR" sz="1200" dirty="0" smtClean="0"/>
              <a:t>Also, unassociated </a:t>
            </a:r>
            <a:r>
              <a:rPr lang="en-US" altLang="ko-KR" sz="1200" dirty="0" smtClean="0"/>
              <a:t>STAs </a:t>
            </a:r>
            <a:r>
              <a:rPr lang="en-US" altLang="ko-KR" sz="1200" dirty="0" smtClean="0"/>
              <a:t>cannot decode the encrypted Trigger frame.</a:t>
            </a:r>
          </a:p>
          <a:p>
            <a:endParaRPr lang="en-US" altLang="ko-KR" sz="1400" dirty="0" smtClean="0"/>
          </a:p>
          <a:p>
            <a:r>
              <a:rPr lang="en-US" altLang="ko-KR" sz="1800" dirty="0" smtClean="0"/>
              <a:t>Encryption/Decryption method can guarantee the confidentiality and integrity of Control frame between UHR STAs.</a:t>
            </a:r>
          </a:p>
          <a:p>
            <a:pPr lvl="1"/>
            <a:endParaRPr lang="ko-KR" altLang="en-US" sz="1600" dirty="0">
              <a:solidFill>
                <a:srgbClr val="0000FF"/>
              </a:solidFill>
            </a:endParaRPr>
          </a:p>
        </p:txBody>
      </p:sp>
    </p:spTree>
    <p:extLst>
      <p:ext uri="{BB962C8B-B14F-4D97-AF65-F5344CB8AC3E}">
        <p14:creationId xmlns:p14="http://schemas.microsoft.com/office/powerpoint/2010/main" val="2971946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296375</TotalTime>
  <Words>2442</Words>
  <Application>Microsoft Office PowerPoint</Application>
  <PresentationFormat>화면 슬라이드 쇼(4:3)</PresentationFormat>
  <Paragraphs>255</Paragraphs>
  <Slides>20</Slides>
  <Notes>7</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20</vt:i4>
      </vt:variant>
    </vt:vector>
  </HeadingPairs>
  <TitlesOfParts>
    <vt:vector size="28" baseType="lpstr">
      <vt:lpstr>Gulim</vt:lpstr>
      <vt:lpstr>Gulim</vt:lpstr>
      <vt:lpstr>맑은 고딕</vt:lpstr>
      <vt:lpstr>맑은 고딕</vt:lpstr>
      <vt:lpstr>Arial</vt:lpstr>
      <vt:lpstr>Times New Roman</vt:lpstr>
      <vt:lpstr>Wingdings</vt:lpstr>
      <vt:lpstr>802-11-Submission</vt:lpstr>
      <vt:lpstr>Enhanced Security for Control frame in 11bn</vt:lpstr>
      <vt:lpstr>Introduction</vt:lpstr>
      <vt:lpstr>Background</vt:lpstr>
      <vt:lpstr>Integrity Check for Control frame</vt:lpstr>
      <vt:lpstr>Integrity Check for Control frame</vt:lpstr>
      <vt:lpstr>Integrity Check for Control frame</vt:lpstr>
      <vt:lpstr>Integrity Check mode indication  for Control frame</vt:lpstr>
      <vt:lpstr>Encryption/Decryption for Control frame</vt:lpstr>
      <vt:lpstr>Encryption/Decryption for Control frame</vt:lpstr>
      <vt:lpstr>Further Issues</vt:lpstr>
      <vt:lpstr>Conclusion</vt:lpstr>
      <vt:lpstr>Straw Poll 1</vt:lpstr>
      <vt:lpstr>Straw Poll 2</vt:lpstr>
      <vt:lpstr>Straw Poll 3</vt:lpstr>
      <vt:lpstr>Straw Poll 4</vt:lpstr>
      <vt:lpstr>Straw Poll 5</vt:lpstr>
      <vt:lpstr>References</vt:lpstr>
      <vt:lpstr>Appendix A. Integrity Check method for BlockAck frame </vt:lpstr>
      <vt:lpstr>Appendix A. Integrity Check method for BlockAck frame </vt:lpstr>
      <vt:lpstr>Appendix B. Encryption/Decryption method for BlockAck frame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백선희/선임연구원/미래기술센터 C&amp;M표준(연)IoT커넥티비티표준Task(sunhee.baek@lge.com)</cp:lastModifiedBy>
  <cp:revision>17130</cp:revision>
  <cp:lastPrinted>2018-10-31T23:27:01Z</cp:lastPrinted>
  <dcterms:created xsi:type="dcterms:W3CDTF">2007-05-21T21:00:37Z</dcterms:created>
  <dcterms:modified xsi:type="dcterms:W3CDTF">2023-11-13T04:05:32Z</dcterms:modified>
</cp:coreProperties>
</file>