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83" r:id="rId2"/>
    <p:sldId id="1136" r:id="rId3"/>
    <p:sldId id="1252" r:id="rId4"/>
    <p:sldId id="1246" r:id="rId5"/>
    <p:sldId id="1247" r:id="rId6"/>
    <p:sldId id="1250" r:id="rId7"/>
    <p:sldId id="1251" r:id="rId8"/>
    <p:sldId id="1245" r:id="rId9"/>
    <p:sldId id="1180" r:id="rId10"/>
    <p:sldId id="1253" r:id="rId11"/>
    <p:sldId id="1255" r:id="rId12"/>
    <p:sldId id="1254" r:id="rId13"/>
    <p:sldId id="1238" r:id="rId14"/>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053" autoAdjust="0"/>
    <p:restoredTop sz="95383" autoAdjust="0"/>
  </p:normalViewPr>
  <p:slideViewPr>
    <p:cSldViewPr>
      <p:cViewPr varScale="1">
        <p:scale>
          <a:sx n="88" d="100"/>
          <a:sy n="88" d="100"/>
        </p:scale>
        <p:origin x="1042" y="58"/>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0" d="100"/>
          <a:sy n="90" d="100"/>
        </p:scale>
        <p:origin x="1742" y="6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833783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249123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9</a:t>
            </a:fld>
            <a:endParaRPr lang="en-US" altLang="ko-KR"/>
          </a:p>
        </p:txBody>
      </p:sp>
    </p:spTree>
    <p:extLst>
      <p:ext uri="{BB962C8B-B14F-4D97-AF65-F5344CB8AC3E}">
        <p14:creationId xmlns:p14="http://schemas.microsoft.com/office/powerpoint/2010/main" val="3522125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altLang="ko-KR" dirty="0" smtClean="0"/>
              <a:t>	</a:t>
            </a: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10</a:t>
            </a:fld>
            <a:endParaRPr lang="en-US" altLang="ko-KR"/>
          </a:p>
        </p:txBody>
      </p:sp>
    </p:spTree>
    <p:extLst>
      <p:ext uri="{BB962C8B-B14F-4D97-AF65-F5344CB8AC3E}">
        <p14:creationId xmlns:p14="http://schemas.microsoft.com/office/powerpoint/2010/main" val="3345850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1" indent="0" algn="l" defTabSz="933450" rtl="0" eaLnBrk="0" fontAlgn="base" latinLnBrk="0" hangingPunct="0">
              <a:lnSpc>
                <a:spcPct val="100000"/>
              </a:lnSpc>
              <a:spcBef>
                <a:spcPct val="30000"/>
              </a:spcBef>
              <a:spcAft>
                <a:spcPct val="0"/>
              </a:spcAft>
              <a:buClrTx/>
              <a:buSzTx/>
              <a:buFontTx/>
              <a:buNone/>
              <a:tabLst/>
              <a:defRPr/>
            </a:pPr>
            <a:r>
              <a:rPr lang="en-US" altLang="ko-KR" dirty="0" smtClean="0"/>
              <a:t>	</a:t>
            </a:r>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3151144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684441" y="6475413"/>
            <a:ext cx="1859484" cy="184666"/>
          </a:xfrm>
        </p:spPr>
        <p:txBody>
          <a:bodyPr/>
          <a:lstStyle>
            <a:lvl1pPr>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684441" y="6475413"/>
            <a:ext cx="1859484" cy="184666"/>
          </a:xfrm>
        </p:spPr>
        <p:txBody>
          <a:bodyPr/>
          <a:lstStyle>
            <a:lvl1pPr>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684441" y="6475413"/>
            <a:ext cx="18594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802.11-23/1914r2</a:t>
            </a:r>
            <a:endParaRPr kumimoji="0" lang="en-US" altLang="ko-KR" sz="1800" b="1" dirty="0">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541128"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smtClean="0">
                <a:solidFill>
                  <a:schemeClr val="tx1"/>
                </a:solidFill>
                <a:latin typeface="Times New Roman" panose="02020603050405020304" pitchFamily="18" charset="0"/>
                <a:ea typeface="+mn-ea"/>
                <a:cs typeface="+mn-cs"/>
              </a:rPr>
              <a:t>November 2023</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Enhanced </a:t>
            </a:r>
            <a:r>
              <a:rPr lang="en-US" altLang="ko-KR" smtClean="0">
                <a:solidFill>
                  <a:schemeClr val="tx1"/>
                </a:solidFill>
                <a:ea typeface="굴림" panose="020B0600000101010101" pitchFamily="50" charset="-127"/>
              </a:rPr>
              <a:t>Security Considerations </a:t>
            </a:r>
            <a:r>
              <a:rPr lang="en-US" altLang="ko-KR" dirty="0" smtClean="0">
                <a:solidFill>
                  <a:schemeClr val="tx1"/>
                </a:solidFill>
                <a:ea typeface="굴림" panose="020B0600000101010101" pitchFamily="50" charset="-127"/>
              </a:rPr>
              <a:t>in UHR</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2023-11-12</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2215811947"/>
              </p:ext>
            </p:extLst>
          </p:nvPr>
        </p:nvGraphicFramePr>
        <p:xfrm>
          <a:off x="712304" y="2819400"/>
          <a:ext cx="7620000" cy="3415603"/>
        </p:xfrm>
        <a:graphic>
          <a:graphicData uri="http://schemas.openxmlformats.org/drawingml/2006/table">
            <a:tbl>
              <a:tblPr/>
              <a:tblGrid>
                <a:gridCol w="1524000">
                  <a:extLst>
                    <a:ext uri="{9D8B030D-6E8A-4147-A177-3AD203B41FA5}">
                      <a16:colId xmlns:a16="http://schemas.microsoft.com/office/drawing/2014/main" xmlns="" val="20000"/>
                    </a:ext>
                  </a:extLst>
                </a:gridCol>
                <a:gridCol w="1203325">
                  <a:extLst>
                    <a:ext uri="{9D8B030D-6E8A-4147-A177-3AD203B41FA5}">
                      <a16:colId xmlns:a16="http://schemas.microsoft.com/office/drawing/2014/main" xmlns="" val="20001"/>
                    </a:ext>
                  </a:extLst>
                </a:gridCol>
                <a:gridCol w="1684338">
                  <a:extLst>
                    <a:ext uri="{9D8B030D-6E8A-4147-A177-3AD203B41FA5}">
                      <a16:colId xmlns:a16="http://schemas.microsoft.com/office/drawing/2014/main" xmlns="" val="20002"/>
                    </a:ext>
                  </a:extLst>
                </a:gridCol>
                <a:gridCol w="1363662">
                  <a:extLst>
                    <a:ext uri="{9D8B030D-6E8A-4147-A177-3AD203B41FA5}">
                      <a16:colId xmlns:a16="http://schemas.microsoft.com/office/drawing/2014/main" xmlns="" val="20003"/>
                    </a:ext>
                  </a:extLst>
                </a:gridCol>
                <a:gridCol w="1844675">
                  <a:extLst>
                    <a:ext uri="{9D8B030D-6E8A-4147-A177-3AD203B41FA5}">
                      <a16:colId xmlns:a16="http://schemas.microsoft.com/office/drawing/2014/main" xmlns="" val="20004"/>
                    </a:ext>
                  </a:extLst>
                </a:gridCol>
              </a:tblGrid>
              <a:tr h="34156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33487">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c vMerge="1">
                  <a:txBody>
                    <a:bodyPr/>
                    <a:lstStyle/>
                    <a:p>
                      <a:pPr latinLnBrk="1"/>
                      <a:endParaRPr lang="ko-KR" altLang="en-US"/>
                    </a:p>
                  </a:txBody>
                  <a:tcPr/>
                </a:tc>
              </a:tr>
              <a:tr h="207615">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Yelin</a:t>
                      </a:r>
                      <a:r>
                        <a:rPr lang="en-US" altLang="ko-KR" sz="1200" dirty="0" smtClean="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Geonhwan</a:t>
                      </a:r>
                      <a:r>
                        <a:rPr lang="en-US" altLang="ko-KR" sz="1200" dirty="0" smtClean="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1010">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Cha</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dongju.cha@lge.com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101">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220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a:t>Do you </a:t>
            </a:r>
            <a:r>
              <a:rPr lang="en-US" altLang="ko-KR" dirty="0" smtClean="0"/>
              <a:t>support </a:t>
            </a:r>
            <a:r>
              <a:rPr lang="en-US" altLang="ko-KR" dirty="0" smtClean="0"/>
              <a:t>to define Trigger frame protection in 802.11bn?</a:t>
            </a:r>
            <a:endParaRPr lang="en-US" altLang="ko-KR" dirty="0" smtClean="0"/>
          </a:p>
          <a:p>
            <a:pPr lvl="1"/>
            <a:r>
              <a:rPr lang="en-US" altLang="ko-KR" dirty="0" smtClean="0"/>
              <a:t>The detailed method is </a:t>
            </a:r>
            <a:r>
              <a:rPr lang="en-US" altLang="ko-KR" dirty="0"/>
              <a:t>TBD. </a:t>
            </a:r>
            <a:endParaRPr lang="en-US" altLang="ko-KR" dirty="0" smtClean="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787210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a:t>Do you support to define </a:t>
            </a:r>
            <a:r>
              <a:rPr lang="en-US" altLang="ko-KR" dirty="0" err="1"/>
              <a:t>BlockAck</a:t>
            </a:r>
            <a:r>
              <a:rPr lang="en-US" altLang="ko-KR" dirty="0"/>
              <a:t> frame </a:t>
            </a:r>
            <a:r>
              <a:rPr lang="en-US" altLang="ko-KR" dirty="0" smtClean="0"/>
              <a:t>protection </a:t>
            </a:r>
            <a:r>
              <a:rPr lang="en-US" altLang="ko-KR" dirty="0"/>
              <a:t>in 802.11bn?</a:t>
            </a:r>
          </a:p>
          <a:p>
            <a:pPr lvl="1"/>
            <a:r>
              <a:rPr lang="en-US" altLang="ko-KR" dirty="0" smtClean="0"/>
              <a:t>The </a:t>
            </a:r>
            <a:r>
              <a:rPr lang="en-US" altLang="ko-KR" dirty="0" smtClean="0"/>
              <a:t>detailed method is </a:t>
            </a:r>
            <a:r>
              <a:rPr lang="en-US" altLang="ko-KR" dirty="0"/>
              <a:t>TBD. </a:t>
            </a:r>
            <a:endParaRPr lang="en-US" altLang="ko-KR" dirty="0" smtClean="0"/>
          </a:p>
          <a:p>
            <a:pPr lvl="1"/>
            <a:r>
              <a:rPr lang="en-US" altLang="ko-KR" dirty="0" smtClean="0"/>
              <a:t>The applied variant is TBD.</a:t>
            </a:r>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25014961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a:t>Do you agree </a:t>
            </a:r>
            <a:r>
              <a:rPr lang="en-US" altLang="ko-KR" dirty="0" smtClean="0"/>
              <a:t>to define the mechanism(s</a:t>
            </a:r>
            <a:r>
              <a:rPr lang="en-US" altLang="ko-KR" dirty="0"/>
              <a:t>) for confidentiality and integrity protocol of </a:t>
            </a:r>
            <a:r>
              <a:rPr lang="en-US" altLang="ko-KR" dirty="0" smtClean="0"/>
              <a:t>the Trigger frame and </a:t>
            </a:r>
            <a:r>
              <a:rPr lang="en-US" altLang="ko-KR" dirty="0" err="1" smtClean="0"/>
              <a:t>BlockAck</a:t>
            </a:r>
            <a:r>
              <a:rPr lang="en-US" altLang="ko-KR" dirty="0" smtClean="0"/>
              <a:t> frame? </a:t>
            </a:r>
            <a:endParaRPr lang="en-US" altLang="ko-KR" dirty="0"/>
          </a:p>
          <a:p>
            <a:pPr lvl="1"/>
            <a:r>
              <a:rPr lang="en-US" altLang="ko-KR" dirty="0" smtClean="0"/>
              <a:t>The detailed method is TBD.</a:t>
            </a:r>
          </a:p>
          <a:p>
            <a:pPr lvl="1"/>
            <a:r>
              <a:rPr lang="en-US" altLang="ko-KR" dirty="0"/>
              <a:t>The applied variant is TBD.</a:t>
            </a:r>
          </a:p>
          <a:p>
            <a:pPr marL="457200" lvl="1" indent="0">
              <a:buNone/>
            </a:pPr>
            <a:endParaRPr lang="en-US" altLang="ko-KR" dirty="0"/>
          </a:p>
          <a:p>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3003391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smtClean="0">
                <a:ea typeface="굴림" panose="020B0600000101010101" pitchFamily="50" charset="-127"/>
              </a:rPr>
              <a:t>[1] 23/0286 Trigger frame protection</a:t>
            </a:r>
          </a:p>
          <a:p>
            <a:pPr marL="0" indent="0">
              <a:buNone/>
            </a:pPr>
            <a:r>
              <a:rPr lang="en-US" altLang="ko-KR" sz="1800" dirty="0">
                <a:ea typeface="굴림" panose="020B0600000101010101" pitchFamily="50" charset="-127"/>
              </a:rPr>
              <a:t>[2</a:t>
            </a:r>
            <a:r>
              <a:rPr lang="en-US" altLang="ko-KR" sz="1800" dirty="0" smtClean="0">
                <a:ea typeface="굴림" panose="020B0600000101010101" pitchFamily="50" charset="-127"/>
              </a:rPr>
              <a:t>] 23/0312 Thoughts on Secure control frames</a:t>
            </a:r>
          </a:p>
          <a:p>
            <a:pPr marL="0" indent="0">
              <a:buNone/>
            </a:pPr>
            <a:r>
              <a:rPr lang="en-US" altLang="ko-KR" sz="1800" dirty="0" smtClean="0">
                <a:ea typeface="굴림" panose="020B0600000101010101" pitchFamily="50" charset="-127"/>
              </a:rPr>
              <a:t>[3] 23/0352 Enhanced Security Discussion</a:t>
            </a:r>
          </a:p>
          <a:p>
            <a:pPr marL="0" indent="0">
              <a:buNone/>
            </a:pPr>
            <a:r>
              <a:rPr lang="en-US" altLang="ko-KR" sz="1800" dirty="0" smtClean="0">
                <a:ea typeface="굴림" panose="020B0600000101010101" pitchFamily="50" charset="-127"/>
              </a:rPr>
              <a:t>[4] 23/0356 MAC Header protection</a:t>
            </a:r>
            <a:endParaRPr lang="en-US" altLang="ko-KR" sz="1800" dirty="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r>
              <a:rPr lang="en-US" altLang="ko-KR" sz="1800" dirty="0">
                <a:ea typeface="굴림" panose="020B0600000101010101" pitchFamily="50" charset="-127"/>
              </a:rPr>
              <a:t>		</a:t>
            </a: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6608401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a:xfrm>
            <a:off x="533399" y="1752600"/>
            <a:ext cx="8229601" cy="4343400"/>
          </a:xfrm>
        </p:spPr>
        <p:txBody>
          <a:bodyPr/>
          <a:lstStyle/>
          <a:p>
            <a:r>
              <a:rPr lang="en-US" altLang="ko-KR" sz="1800" dirty="0" smtClean="0"/>
              <a:t>Current security definition is applied only to the data frame and management frame. So, the control frame doesn’t support security method by setting reserved on the Protected Frame subfield in the Frame Control field.</a:t>
            </a:r>
          </a:p>
          <a:p>
            <a:pPr lvl="1"/>
            <a:r>
              <a:rPr lang="en-US" altLang="ko-KR" sz="1400" dirty="0" smtClean="0"/>
              <a:t>However, the particular types of control frame, Trigger frame and (Multi-)</a:t>
            </a:r>
            <a:r>
              <a:rPr lang="en-US" altLang="ko-KR" sz="1400" dirty="0" err="1" smtClean="0"/>
              <a:t>BlockAck</a:t>
            </a:r>
            <a:r>
              <a:rPr lang="en-US" altLang="ko-KR" sz="1400" dirty="0" smtClean="0"/>
              <a:t>, are needed to support security protocol, [1] ~ [3], because of the importance of this information.</a:t>
            </a:r>
          </a:p>
          <a:p>
            <a:endParaRPr lang="en-US" altLang="ko-KR" sz="1400" dirty="0" smtClean="0"/>
          </a:p>
          <a:p>
            <a:r>
              <a:rPr lang="en-US" altLang="ko-KR" sz="1800" dirty="0" smtClean="0"/>
              <a:t>On current RSNA confidentiality and integrity protocols(CCMP, BIP, GCMP), receiver STA uses AAD to check integrity of MAC header in received frame. </a:t>
            </a:r>
            <a:endParaRPr lang="en-US" altLang="ko-KR" sz="1800" strike="sngStrike" dirty="0" smtClean="0">
              <a:solidFill>
                <a:srgbClr val="FF0000"/>
              </a:solidFill>
            </a:endParaRPr>
          </a:p>
          <a:p>
            <a:pPr lvl="1"/>
            <a:r>
              <a:rPr lang="en-US" altLang="ko-KR" sz="1400" dirty="0" smtClean="0"/>
              <a:t>However, the current AAD construction doesn’t include all (sub)fields of MAC header, which means the (sub)fields not included in the AAD are vulnerable to be modified by the third STA [4].</a:t>
            </a:r>
          </a:p>
          <a:p>
            <a:pPr lvl="1"/>
            <a:endParaRPr lang="en-US" altLang="ko-KR" sz="1400" dirty="0" smtClean="0"/>
          </a:p>
          <a:p>
            <a:r>
              <a:rPr lang="en-US" altLang="ko-KR" sz="1800" dirty="0" smtClean="0"/>
              <a:t>In this contribution, we share considerations of enhanced security methods for control frame and MAC header in UHR.</a:t>
            </a:r>
            <a:endParaRPr lang="en-US" altLang="ko-KR" sz="1800" dirty="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40887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Background</a:t>
            </a:r>
            <a:endParaRPr lang="ko-KR" altLang="en-US"/>
          </a:p>
        </p:txBody>
      </p:sp>
      <p:sp>
        <p:nvSpPr>
          <p:cNvPr id="3" name="내용 개체 틀 2"/>
          <p:cNvSpPr>
            <a:spLocks noGrp="1"/>
          </p:cNvSpPr>
          <p:nvPr>
            <p:ph idx="1"/>
          </p:nvPr>
        </p:nvSpPr>
        <p:spPr>
          <a:xfrm>
            <a:off x="457200" y="1752600"/>
            <a:ext cx="8305800" cy="4495800"/>
          </a:xfrm>
        </p:spPr>
        <p:txBody>
          <a:bodyPr/>
          <a:lstStyle/>
          <a:p>
            <a:r>
              <a:rPr lang="en-US" altLang="ko-KR" sz="1800" dirty="0" smtClean="0"/>
              <a:t>In the current baseline, RSNA security protocol has following types;</a:t>
            </a:r>
            <a:endParaRPr lang="en-US" altLang="ko-KR" sz="1800" dirty="0"/>
          </a:p>
          <a:p>
            <a:pPr lvl="1"/>
            <a:r>
              <a:rPr lang="en-US" altLang="ko-KR" sz="1400" dirty="0"/>
              <a:t>Encryption/Decryption method (e.g., CCMP, GCMP)</a:t>
            </a:r>
          </a:p>
          <a:p>
            <a:pPr lvl="1"/>
            <a:r>
              <a:rPr lang="en-US" altLang="ko-KR" sz="1400" dirty="0"/>
              <a:t>Only Integrity Check method (e.g., BIP)</a:t>
            </a:r>
          </a:p>
          <a:p>
            <a:pPr marL="457200" lvl="1" indent="0">
              <a:buNone/>
            </a:pPr>
            <a:endParaRPr lang="en-US" altLang="ko-KR" sz="1400" dirty="0"/>
          </a:p>
          <a:p>
            <a:r>
              <a:rPr lang="en-US" altLang="ko-KR" sz="1800" dirty="0" smtClean="0"/>
              <a:t>The Encryption/Decryption method(CCMP/GCMP) is used for data frame through PTK or</a:t>
            </a:r>
            <a:r>
              <a:rPr lang="ko-KR" altLang="en-US" sz="1800" smtClean="0"/>
              <a:t> </a:t>
            </a:r>
            <a:r>
              <a:rPr lang="en-US" altLang="ko-KR" sz="1800" dirty="0" smtClean="0"/>
              <a:t>GTK.</a:t>
            </a:r>
          </a:p>
          <a:p>
            <a:pPr lvl="1"/>
            <a:r>
              <a:rPr lang="en-US" altLang="ko-KR" sz="1400" dirty="0" smtClean="0"/>
              <a:t>In the result of CCMP/GCMP, values of Key ID and PN are located within CCMP/GCMP header and the value of MIC is located before FCS.</a:t>
            </a:r>
          </a:p>
          <a:p>
            <a:r>
              <a:rPr lang="en-US" altLang="ko-KR" sz="1800" dirty="0"/>
              <a:t>The Integrity Check method(BIP) is used for management frame including Beacon frame through IGTK </a:t>
            </a:r>
            <a:r>
              <a:rPr lang="en-US" altLang="ko-KR" sz="1800" dirty="0" smtClean="0"/>
              <a:t>or BIGTK</a:t>
            </a:r>
            <a:r>
              <a:rPr lang="en-US" altLang="ko-KR" sz="1800" dirty="0"/>
              <a:t>. </a:t>
            </a:r>
            <a:endParaRPr lang="en-US" altLang="ko-KR" sz="1600" dirty="0" smtClean="0"/>
          </a:p>
          <a:p>
            <a:pPr lvl="1"/>
            <a:r>
              <a:rPr lang="en-US" altLang="ko-KR" sz="1400" dirty="0" smtClean="0"/>
              <a:t>In the result of BIP, values of Key ID, IPN/BIPN, and MIC within MME(Management MIC element) are included at the end of management frame body without encryption/decryption. </a:t>
            </a:r>
          </a:p>
          <a:p>
            <a:endParaRPr lang="en-US" altLang="ko-KR" sz="1800" dirty="0" smtClean="0"/>
          </a:p>
          <a:p>
            <a:r>
              <a:rPr lang="en-US" altLang="ko-KR" sz="1800" dirty="0" smtClean="0"/>
              <a:t>There </a:t>
            </a:r>
            <a:r>
              <a:rPr lang="en-US" altLang="ko-KR" sz="1800" dirty="0"/>
              <a:t>are two possible methods to protect the control frame by extending current security methods of the baseline. </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Tree>
    <p:extLst>
      <p:ext uri="{BB962C8B-B14F-4D97-AF65-F5344CB8AC3E}">
        <p14:creationId xmlns:p14="http://schemas.microsoft.com/office/powerpoint/2010/main" val="129238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Encryption/Decryption for Control frame</a:t>
            </a:r>
            <a:endParaRPr lang="ko-KR" altLang="en-US" sz="2400">
              <a:solidFill>
                <a:schemeClr val="tx1"/>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pic>
        <p:nvPicPr>
          <p:cNvPr id="8" name="그림 7"/>
          <p:cNvPicPr>
            <a:picLocks noChangeAspect="1"/>
          </p:cNvPicPr>
          <p:nvPr/>
        </p:nvPicPr>
        <p:blipFill>
          <a:blip r:embed="rId3"/>
          <a:stretch>
            <a:fillRect/>
          </a:stretch>
        </p:blipFill>
        <p:spPr>
          <a:xfrm>
            <a:off x="762000" y="4267200"/>
            <a:ext cx="7920375" cy="1876438"/>
          </a:xfrm>
          <a:prstGeom prst="rect">
            <a:avLst/>
          </a:prstGeom>
        </p:spPr>
      </p:pic>
      <p:sp>
        <p:nvSpPr>
          <p:cNvPr id="11" name="내용 개체 틀 10"/>
          <p:cNvSpPr>
            <a:spLocks noGrp="1"/>
          </p:cNvSpPr>
          <p:nvPr>
            <p:ph idx="1"/>
          </p:nvPr>
        </p:nvSpPr>
        <p:spPr>
          <a:xfrm>
            <a:off x="723900" y="1931975"/>
            <a:ext cx="7772400" cy="4343400"/>
          </a:xfrm>
        </p:spPr>
        <p:txBody>
          <a:bodyPr/>
          <a:lstStyle/>
          <a:p>
            <a:r>
              <a:rPr lang="en-US" altLang="ko-KR" sz="1600" dirty="0"/>
              <a:t>Encryption/Decryption method </a:t>
            </a:r>
            <a:r>
              <a:rPr lang="en-US" altLang="ko-KR" sz="1600" dirty="0" smtClean="0"/>
              <a:t>is to prevent to decode the frame body from the 3</a:t>
            </a:r>
            <a:r>
              <a:rPr lang="en-US" altLang="ko-KR" sz="1600" baseline="30000" dirty="0" smtClean="0"/>
              <a:t>rd</a:t>
            </a:r>
            <a:r>
              <a:rPr lang="en-US" altLang="ko-KR" sz="1600" dirty="0" smtClean="0"/>
              <a:t> STA, which is </a:t>
            </a:r>
            <a:r>
              <a:rPr lang="en-US" altLang="ko-KR" sz="1600" dirty="0"/>
              <a:t>the most powerful protection method of the baseline. </a:t>
            </a:r>
            <a:endParaRPr lang="en-US" altLang="ko-KR" sz="1600" dirty="0" smtClean="0"/>
          </a:p>
          <a:p>
            <a:pPr lvl="1"/>
            <a:r>
              <a:rPr lang="en-US" altLang="ko-KR" sz="1400" dirty="0" smtClean="0"/>
              <a:t>For example, if the control frame encrypts Common </a:t>
            </a:r>
            <a:r>
              <a:rPr lang="en-US" altLang="ko-KR" sz="1400" dirty="0"/>
              <a:t>I</a:t>
            </a:r>
            <a:r>
              <a:rPr lang="en-US" altLang="ko-KR" sz="1400" dirty="0" smtClean="0"/>
              <a:t>nfo field and User Info List field of the Trigger frame, the Protected Frame subfield in Frame Control field will be set to 1. </a:t>
            </a:r>
          </a:p>
          <a:p>
            <a:pPr lvl="1"/>
            <a:r>
              <a:rPr lang="en-US" altLang="ko-KR" sz="1400" dirty="0" smtClean="0"/>
              <a:t>However, only UHR STA can decode the encrypted control frame based on the negotiation (keys and cipher suites for encryption/decryption of Trigger frame) during the association.</a:t>
            </a:r>
          </a:p>
          <a:p>
            <a:pPr lvl="2"/>
            <a:r>
              <a:rPr lang="en-US" altLang="ko-KR" sz="1400" dirty="0" smtClean="0"/>
              <a:t>If pre-UHR STAs receive the encrypted Trigger frame, pre-UHR STA cannot decode Common Info field and User Info List field. </a:t>
            </a:r>
          </a:p>
          <a:p>
            <a:pPr lvl="2"/>
            <a:r>
              <a:rPr lang="en-US" altLang="ko-KR" sz="1400" dirty="0" smtClean="0"/>
              <a:t>This method applies only to (beyond-)UHR STA supporting encryption/decryption for Trigger frame.</a:t>
            </a:r>
            <a:endParaRPr lang="ko-KR" altLang="en-US" sz="1400" dirty="0"/>
          </a:p>
        </p:txBody>
      </p:sp>
    </p:spTree>
    <p:extLst>
      <p:ext uri="{BB962C8B-B14F-4D97-AF65-F5344CB8AC3E}">
        <p14:creationId xmlns:p14="http://schemas.microsoft.com/office/powerpoint/2010/main" val="24455881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
        <p:nvSpPr>
          <p:cNvPr id="3" name="내용 개체 틀 2"/>
          <p:cNvSpPr>
            <a:spLocks noGrp="1"/>
          </p:cNvSpPr>
          <p:nvPr>
            <p:ph idx="1"/>
          </p:nvPr>
        </p:nvSpPr>
        <p:spPr>
          <a:xfrm>
            <a:off x="152400" y="1753987"/>
            <a:ext cx="9028112" cy="4812707"/>
          </a:xfrm>
        </p:spPr>
        <p:txBody>
          <a:bodyPr/>
          <a:lstStyle/>
          <a:p>
            <a:r>
              <a:rPr lang="en-US" altLang="ko-KR" sz="1600" dirty="0" smtClean="0"/>
              <a:t>Integrity Check method is to prevent to change/damage the frame body from the 3</a:t>
            </a:r>
            <a:r>
              <a:rPr lang="en-US" altLang="ko-KR" sz="1600" baseline="30000" dirty="0" smtClean="0"/>
              <a:t>rd</a:t>
            </a:r>
            <a:r>
              <a:rPr lang="en-US" altLang="ko-KR" sz="1600" dirty="0" smtClean="0"/>
              <a:t> STA.</a:t>
            </a:r>
          </a:p>
          <a:p>
            <a:r>
              <a:rPr lang="en-US" altLang="ko-KR" sz="1600" dirty="0" smtClean="0"/>
              <a:t>When applying the Integrity Check method, the ways of constructing the control frame can be differed depending on the individually or group addressed RA.</a:t>
            </a:r>
          </a:p>
          <a:p>
            <a:pPr lvl="1"/>
            <a:r>
              <a:rPr lang="en-US" altLang="ko-KR" sz="1400" dirty="0" smtClean="0"/>
              <a:t>For example, when a Trigger frame</a:t>
            </a:r>
            <a:r>
              <a:rPr lang="ko-KR" altLang="en-US" sz="1400"/>
              <a:t> </a:t>
            </a:r>
            <a:r>
              <a:rPr lang="en-US" altLang="ko-KR" sz="1400" dirty="0" smtClean="0"/>
              <a:t>is applied to the integrity check method(BIP), it can be constructed below.</a:t>
            </a:r>
          </a:p>
          <a:p>
            <a:pPr marL="457200" lvl="1" indent="0">
              <a:buNone/>
            </a:pPr>
            <a:r>
              <a:rPr lang="en-US" altLang="ko-KR" sz="1400" b="1" u="sng" dirty="0" smtClean="0"/>
              <a:t>About individually addressed RA of Trigger frame only for UHR STAs</a:t>
            </a:r>
            <a:r>
              <a:rPr lang="en-US" altLang="ko-KR" sz="1400" b="1" u="sng" strike="sngStrike" dirty="0" smtClean="0"/>
              <a:t> </a:t>
            </a:r>
          </a:p>
          <a:p>
            <a:pPr lvl="2"/>
            <a:r>
              <a:rPr lang="en-US" altLang="ko-KR" sz="1400" dirty="0" smtClean="0"/>
              <a:t>The UHR STA will receive a Trigger frame applied to </a:t>
            </a:r>
            <a:r>
              <a:rPr lang="en-US" altLang="ko-KR" sz="1400" dirty="0"/>
              <a:t>the integrity check method(BIP), </a:t>
            </a:r>
            <a:r>
              <a:rPr lang="en-US" altLang="ko-KR" sz="1400" dirty="0" smtClean="0"/>
              <a:t>so check the integrity of the Trigger frame through (new) PTK.</a:t>
            </a:r>
          </a:p>
          <a:p>
            <a:pPr lvl="3"/>
            <a:r>
              <a:rPr lang="en-US" altLang="ko-KR" sz="1400" dirty="0" smtClean="0"/>
              <a:t>For example, the Trigger frame for UHR STA can include information for integrity check(e.g., Key ID, IPN, MIC) as a new field before padding field, and the MIC value can be calculated based on the Common Info field and User Info List field. </a:t>
            </a:r>
            <a:endParaRPr lang="en-US" altLang="ko-KR" sz="1400" strike="sngStrike" dirty="0" smtClean="0">
              <a:solidFill>
                <a:srgbClr val="FF0000"/>
              </a:solidFill>
            </a:endParaRPr>
          </a:p>
          <a:p>
            <a:pPr lvl="2"/>
            <a:r>
              <a:rPr lang="en-US" altLang="ko-KR" sz="1400" dirty="0" smtClean="0"/>
              <a:t>But, current BIP doesn’t support to use PTK to check the integrity of the transmitted/received frame. </a:t>
            </a:r>
          </a:p>
          <a:p>
            <a:pPr lvl="3"/>
            <a:r>
              <a:rPr lang="en-US" altLang="ko-KR" sz="1400" dirty="0" smtClean="0"/>
              <a:t>In UHR, </a:t>
            </a:r>
            <a:r>
              <a:rPr lang="en-US" altLang="ko-KR" sz="1400" dirty="0"/>
              <a:t>t</a:t>
            </a:r>
            <a:r>
              <a:rPr lang="en-US" altLang="ko-KR" sz="1400" dirty="0" smtClean="0"/>
              <a:t>he definition of BIP can be extended to use PTK, or encryption/decryption methods can be used for individually addressed RA of Trigger frame.  </a:t>
            </a:r>
            <a:endParaRPr lang="ko-KR" altLang="en-US" sz="2400" dirty="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pic>
        <p:nvPicPr>
          <p:cNvPr id="11" name="그림 10"/>
          <p:cNvPicPr>
            <a:picLocks noChangeAspect="1"/>
          </p:cNvPicPr>
          <p:nvPr/>
        </p:nvPicPr>
        <p:blipFill rotWithShape="1">
          <a:blip r:embed="rId2"/>
          <a:srcRect t="2941"/>
          <a:stretch/>
        </p:blipFill>
        <p:spPr>
          <a:xfrm>
            <a:off x="500062" y="5299621"/>
            <a:ext cx="8220075" cy="1415775"/>
          </a:xfrm>
          <a:prstGeom prst="rect">
            <a:avLst/>
          </a:prstGeom>
        </p:spPr>
      </p:pic>
    </p:spTree>
    <p:extLst>
      <p:ext uri="{BB962C8B-B14F-4D97-AF65-F5344CB8AC3E}">
        <p14:creationId xmlns:p14="http://schemas.microsoft.com/office/powerpoint/2010/main" val="19716425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723900" y="1626550"/>
            <a:ext cx="7962900" cy="4848863"/>
          </a:xfrm>
        </p:spPr>
        <p:txBody>
          <a:bodyPr/>
          <a:lstStyle/>
          <a:p>
            <a:pPr marL="457200" lvl="1" indent="0">
              <a:buNone/>
            </a:pPr>
            <a:r>
              <a:rPr lang="en-US" altLang="ko-KR" sz="1200" b="1" u="sng" dirty="0" smtClean="0"/>
              <a:t>About group </a:t>
            </a:r>
            <a:r>
              <a:rPr lang="en-US" altLang="ko-KR" sz="1200" b="1" u="sng" dirty="0"/>
              <a:t>addressed RA of Trigger frame, </a:t>
            </a:r>
          </a:p>
          <a:p>
            <a:pPr lvl="1"/>
            <a:r>
              <a:rPr lang="en-US" altLang="ko-KR" sz="1200" dirty="0"/>
              <a:t>When a STA receives group addressed RA </a:t>
            </a:r>
            <a:r>
              <a:rPr lang="en-US" altLang="ko-KR" sz="1200" dirty="0" smtClean="0"/>
              <a:t>of Trigger frame applied </a:t>
            </a:r>
            <a:r>
              <a:rPr lang="en-US" altLang="ko-KR" sz="1200" dirty="0"/>
              <a:t>to </a:t>
            </a:r>
            <a:r>
              <a:rPr lang="en-US" altLang="ko-KR" sz="1200" dirty="0" smtClean="0"/>
              <a:t>the Integrity Check method(BIP), </a:t>
            </a:r>
            <a:r>
              <a:rPr lang="en-US" altLang="ko-KR" sz="1200" dirty="0"/>
              <a:t>there are two possible </a:t>
            </a:r>
            <a:r>
              <a:rPr lang="en-US" altLang="ko-KR" sz="1200" dirty="0" smtClean="0"/>
              <a:t>cases </a:t>
            </a:r>
            <a:r>
              <a:rPr lang="en-US" altLang="ko-KR" sz="1200" dirty="0"/>
              <a:t>depending on the combination </a:t>
            </a:r>
            <a:r>
              <a:rPr lang="en-US" altLang="ko-KR" sz="1200" dirty="0" smtClean="0"/>
              <a:t>of User Info fields in a User </a:t>
            </a:r>
            <a:r>
              <a:rPr lang="en-US" altLang="ko-KR" sz="1200" dirty="0"/>
              <a:t>Info List </a:t>
            </a:r>
            <a:r>
              <a:rPr lang="en-US" altLang="ko-KR" sz="1200" dirty="0" smtClean="0"/>
              <a:t>field, </a:t>
            </a:r>
            <a:r>
              <a:rPr lang="en-US" altLang="ko-KR" sz="1200" dirty="0"/>
              <a:t>whether received STAs are either </a:t>
            </a:r>
            <a:r>
              <a:rPr lang="en-US" altLang="ko-KR" sz="1200" u="sng" dirty="0"/>
              <a:t>only UHR STAs(Case </a:t>
            </a:r>
            <a:r>
              <a:rPr lang="en-US" altLang="ko-KR" sz="1200" u="sng" dirty="0" smtClean="0"/>
              <a:t>1) </a:t>
            </a:r>
            <a:r>
              <a:rPr lang="en-US" altLang="ko-KR" sz="1200" dirty="0" smtClean="0"/>
              <a:t>or </a:t>
            </a:r>
            <a:r>
              <a:rPr lang="en-US" altLang="ko-KR" sz="1200" u="sng" dirty="0"/>
              <a:t>pre-UHR STA and UHR STA(Case </a:t>
            </a:r>
            <a:r>
              <a:rPr lang="en-US" altLang="ko-KR" sz="1200" u="sng" dirty="0" smtClean="0"/>
              <a:t>2)</a:t>
            </a:r>
            <a:r>
              <a:rPr lang="en-US" altLang="ko-KR" sz="1200" dirty="0" smtClean="0"/>
              <a:t>.</a:t>
            </a:r>
            <a:endParaRPr lang="en-US" altLang="ko-KR" sz="1200" b="1" dirty="0" smtClean="0"/>
          </a:p>
          <a:p>
            <a:pPr lvl="2"/>
            <a:r>
              <a:rPr lang="en-US" altLang="ko-KR" sz="1200" dirty="0"/>
              <a:t>The information for integrity </a:t>
            </a:r>
            <a:r>
              <a:rPr lang="en-US" altLang="ko-KR" sz="1200" dirty="0" smtClean="0"/>
              <a:t>check(e.g</a:t>
            </a:r>
            <a:r>
              <a:rPr lang="en-US" altLang="ko-KR" sz="1200" dirty="0"/>
              <a:t>., Key ID, IPN, MIC)</a:t>
            </a:r>
            <a:r>
              <a:rPr lang="en-US" altLang="ko-KR" sz="1200" dirty="0" smtClean="0"/>
              <a:t> </a:t>
            </a:r>
            <a:r>
              <a:rPr lang="en-US" altLang="ko-KR" sz="1200" dirty="0"/>
              <a:t>can be located </a:t>
            </a:r>
            <a:r>
              <a:rPr lang="en-US" altLang="ko-KR" sz="1200" dirty="0" smtClean="0"/>
              <a:t>after the User Info List field as a new field. And the </a:t>
            </a:r>
            <a:r>
              <a:rPr lang="en-US" altLang="ko-KR" sz="1200" dirty="0"/>
              <a:t>MIC </a:t>
            </a:r>
            <a:r>
              <a:rPr lang="en-US" altLang="ko-KR" sz="1200" dirty="0" smtClean="0"/>
              <a:t>value can be </a:t>
            </a:r>
            <a:r>
              <a:rPr lang="en-US" altLang="ko-KR" sz="1200" dirty="0"/>
              <a:t>calculated based on the Common Info field and User </a:t>
            </a:r>
            <a:r>
              <a:rPr lang="en-US" altLang="ko-KR" sz="1200" dirty="0" smtClean="0"/>
              <a:t>Info </a:t>
            </a:r>
            <a:r>
              <a:rPr lang="en-US" altLang="ko-KR" sz="1200" dirty="0"/>
              <a:t>List field.</a:t>
            </a:r>
          </a:p>
          <a:p>
            <a:pPr lvl="3"/>
            <a:r>
              <a:rPr lang="en-US" altLang="ko-KR" sz="1200" dirty="0"/>
              <a:t>Likewise the format of individually addressed RA of Trigger </a:t>
            </a:r>
            <a:r>
              <a:rPr lang="en-US" altLang="ko-KR" sz="1200" dirty="0" smtClean="0"/>
              <a:t>frame in the previous slide.</a:t>
            </a:r>
          </a:p>
          <a:p>
            <a:pPr lvl="2"/>
            <a:endParaRPr lang="en-US" altLang="ko-KR" sz="1300" dirty="0"/>
          </a:p>
          <a:p>
            <a:pPr lvl="2"/>
            <a:endParaRPr lang="en-US" altLang="ko-KR" sz="1300" dirty="0" smtClean="0"/>
          </a:p>
          <a:p>
            <a:pPr lvl="2"/>
            <a:endParaRPr lang="en-US" altLang="ko-KR" sz="1300" dirty="0"/>
          </a:p>
          <a:p>
            <a:pPr lvl="2"/>
            <a:endParaRPr lang="en-US" altLang="ko-KR" sz="1300" dirty="0" smtClean="0"/>
          </a:p>
          <a:p>
            <a:pPr lvl="2"/>
            <a:endParaRPr lang="en-US" altLang="ko-KR" sz="1300" dirty="0"/>
          </a:p>
          <a:p>
            <a:pPr lvl="2"/>
            <a:endParaRPr lang="en-US" altLang="ko-KR" sz="1200" dirty="0" smtClean="0">
              <a:solidFill>
                <a:srgbClr val="FF0000"/>
              </a:solidFill>
            </a:endParaRPr>
          </a:p>
          <a:p>
            <a:pPr lvl="2"/>
            <a:endParaRPr lang="en-US" altLang="ko-KR" sz="800" dirty="0">
              <a:solidFill>
                <a:srgbClr val="FF0000"/>
              </a:solidFill>
            </a:endParaRPr>
          </a:p>
          <a:p>
            <a:pPr lvl="2"/>
            <a:r>
              <a:rPr lang="en-US" altLang="ko-KR" sz="1200" dirty="0" smtClean="0"/>
              <a:t>Maybe the calculation range of MIC subfield is set to Common Info field or User Info List field. </a:t>
            </a:r>
          </a:p>
          <a:p>
            <a:pPr lvl="3"/>
            <a:r>
              <a:rPr lang="en-US" altLang="ko-KR" sz="1200" dirty="0" smtClean="0"/>
              <a:t>Recipient STA will check the integrity of the received Trigger frame based on the value of MIC subfield derived from the Common Info field or User Info List field. </a:t>
            </a:r>
          </a:p>
          <a:p>
            <a:pPr lvl="3"/>
            <a:r>
              <a:rPr lang="en-US" altLang="ko-KR" sz="1200" dirty="0" smtClean="0"/>
              <a:t>The MIC value is calculated based on Common Info field or User Info List field, not both of two fields. But fields excluded from deriving MIC value will be vulnerable to a 3</a:t>
            </a:r>
            <a:r>
              <a:rPr lang="en-US" altLang="ko-KR" sz="1200" baseline="30000" dirty="0" smtClean="0"/>
              <a:t>rd</a:t>
            </a:r>
            <a:r>
              <a:rPr lang="en-US" altLang="ko-KR" sz="1200" dirty="0" smtClean="0"/>
              <a:t> STA. </a:t>
            </a:r>
          </a:p>
          <a:p>
            <a:pPr lvl="4"/>
            <a:r>
              <a:rPr lang="en-US" altLang="ko-KR" sz="1200" dirty="0" smtClean="0"/>
              <a:t>For example, if Common Info field isn’t include in the calculation range of MIC subfield and values of Common Info field are changed by the 3</a:t>
            </a:r>
            <a:r>
              <a:rPr lang="en-US" altLang="ko-KR" sz="1200" baseline="30000" dirty="0" smtClean="0"/>
              <a:t>rd</a:t>
            </a:r>
            <a:r>
              <a:rPr lang="en-US" altLang="ko-KR" sz="1200" dirty="0" smtClean="0"/>
              <a:t> STA, recipient STA couldn’t recognize the fact that the values of Common Info field are damaged.</a:t>
            </a:r>
          </a:p>
          <a:p>
            <a:pPr marL="857250" lvl="2" indent="0">
              <a:buNone/>
            </a:pPr>
            <a:endParaRPr lang="en-US" altLang="ko-KR" sz="1300" dirty="0" smtClean="0"/>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8" name="왼쪽 중괄호 7"/>
          <p:cNvSpPr/>
          <p:nvPr/>
        </p:nvSpPr>
        <p:spPr bwMode="auto">
          <a:xfrm>
            <a:off x="1143000" y="2534217"/>
            <a:ext cx="457200" cy="3808413"/>
          </a:xfrm>
          <a:prstGeom prst="leftBrace">
            <a:avLst>
              <a:gd name="adj1" fmla="val 8333"/>
              <a:gd name="adj2" fmla="val 12027"/>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45326" y="2551379"/>
            <a:ext cx="1184596" cy="1107996"/>
          </a:xfrm>
          <a:prstGeom prst="rect">
            <a:avLst/>
          </a:prstGeom>
          <a:noFill/>
        </p:spPr>
        <p:txBody>
          <a:bodyPr wrap="square" rtlCol="0">
            <a:spAutoFit/>
          </a:bodyPr>
          <a:lstStyle/>
          <a:p>
            <a:pPr algn="ctr"/>
            <a:r>
              <a:rPr lang="en-US" altLang="ko-KR" sz="1100" b="1" dirty="0" smtClean="0"/>
              <a:t>[Case 1]</a:t>
            </a:r>
          </a:p>
          <a:p>
            <a:r>
              <a:rPr lang="en-US" altLang="ko-KR" sz="1100" dirty="0" smtClean="0"/>
              <a:t>If </a:t>
            </a:r>
            <a:r>
              <a:rPr lang="en-US" altLang="ko-KR" sz="1100" u="sng" dirty="0" smtClean="0"/>
              <a:t>User </a:t>
            </a:r>
            <a:r>
              <a:rPr lang="en-US" altLang="ko-KR" sz="1100" u="sng" dirty="0"/>
              <a:t>Info fields for </a:t>
            </a:r>
            <a:r>
              <a:rPr lang="en-US" altLang="ko-KR" sz="1100" u="sng" dirty="0" smtClean="0"/>
              <a:t>only UHR </a:t>
            </a:r>
            <a:r>
              <a:rPr lang="en-US" altLang="ko-KR" sz="1100" u="sng" dirty="0"/>
              <a:t>STA</a:t>
            </a:r>
            <a:r>
              <a:rPr lang="en-US" altLang="ko-KR" sz="1100" dirty="0"/>
              <a:t> are included in the User Info List </a:t>
            </a:r>
            <a:r>
              <a:rPr lang="en-US" altLang="ko-KR" sz="1100" dirty="0" smtClean="0"/>
              <a:t>field,</a:t>
            </a:r>
            <a:endParaRPr lang="ko-KR" altLang="en-US" sz="1100"/>
          </a:p>
        </p:txBody>
      </p:sp>
      <p:pic>
        <p:nvPicPr>
          <p:cNvPr id="10" name="그림 9"/>
          <p:cNvPicPr>
            <a:picLocks noChangeAspect="1"/>
          </p:cNvPicPr>
          <p:nvPr/>
        </p:nvPicPr>
        <p:blipFill rotWithShape="1">
          <a:blip r:embed="rId2"/>
          <a:srcRect l="1945"/>
          <a:stretch/>
        </p:blipFill>
        <p:spPr>
          <a:xfrm>
            <a:off x="1447800" y="3105377"/>
            <a:ext cx="7683040" cy="1390423"/>
          </a:xfrm>
          <a:prstGeom prst="rect">
            <a:avLst/>
          </a:prstGeom>
        </p:spPr>
      </p:pic>
      <p:sp>
        <p:nvSpPr>
          <p:cNvPr id="13" name="제목 1"/>
          <p:cNvSpPr>
            <a:spLocks noGrp="1"/>
          </p:cNvSpPr>
          <p:nvPr>
            <p:ph type="title"/>
          </p:nvPr>
        </p:nvSpPr>
        <p:spPr>
          <a:xfrm>
            <a:off x="685800" y="685800"/>
            <a:ext cx="7772400" cy="914400"/>
          </a:xfrm>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Tree>
    <p:extLst>
      <p:ext uri="{BB962C8B-B14F-4D97-AF65-F5344CB8AC3E}">
        <p14:creationId xmlns:p14="http://schemas.microsoft.com/office/powerpoint/2010/main" val="2158132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4" name="바닥글 개체 틀 3"/>
          <p:cNvSpPr>
            <a:spLocks noGrp="1"/>
          </p:cNvSpPr>
          <p:nvPr>
            <p:ph type="ftr" sz="quarter" idx="11"/>
          </p:nvPr>
        </p:nvSpPr>
        <p:spPr/>
        <p:txBody>
          <a:bodyPr/>
          <a:lstStyle/>
          <a:p>
            <a:pPr>
              <a:defRPr/>
            </a:pPr>
            <a:r>
              <a:rPr lang="en-US" altLang="ko-KR" smtClean="0"/>
              <a:t>SunHee Baek, LG Electronics</a:t>
            </a:r>
            <a:endParaRPr lang="en-US" altLang="ko-KR" dirty="0"/>
          </a:p>
        </p:txBody>
      </p:sp>
      <p:pic>
        <p:nvPicPr>
          <p:cNvPr id="11" name="그림 10"/>
          <p:cNvPicPr>
            <a:picLocks noChangeAspect="1"/>
          </p:cNvPicPr>
          <p:nvPr/>
        </p:nvPicPr>
        <p:blipFill rotWithShape="1">
          <a:blip r:embed="rId2"/>
          <a:srcRect r="527"/>
          <a:stretch/>
        </p:blipFill>
        <p:spPr>
          <a:xfrm>
            <a:off x="3352800" y="4692153"/>
            <a:ext cx="5743575" cy="2165847"/>
          </a:xfrm>
          <a:prstGeom prst="rect">
            <a:avLst/>
          </a:prstGeom>
        </p:spPr>
      </p:pic>
      <p:sp>
        <p:nvSpPr>
          <p:cNvPr id="3" name="내용 개체 틀 2"/>
          <p:cNvSpPr>
            <a:spLocks noGrp="1"/>
          </p:cNvSpPr>
          <p:nvPr>
            <p:ph idx="1"/>
          </p:nvPr>
        </p:nvSpPr>
        <p:spPr>
          <a:xfrm>
            <a:off x="609600" y="1708764"/>
            <a:ext cx="7772400" cy="4905375"/>
          </a:xfrm>
        </p:spPr>
        <p:txBody>
          <a:bodyPr/>
          <a:lstStyle/>
          <a:p>
            <a:pPr marL="457200" lvl="1" indent="0">
              <a:buNone/>
            </a:pPr>
            <a:r>
              <a:rPr lang="en-US" altLang="ko-KR" sz="1200" b="1" u="sng" dirty="0" smtClean="0"/>
              <a:t>About group </a:t>
            </a:r>
            <a:r>
              <a:rPr lang="en-US" altLang="ko-KR" sz="1200" b="1" u="sng" dirty="0"/>
              <a:t>addressed RA of Trigger frame, </a:t>
            </a:r>
          </a:p>
          <a:p>
            <a:pPr lvl="1"/>
            <a:r>
              <a:rPr lang="en-US" altLang="ko-KR" sz="1200" dirty="0"/>
              <a:t>When a STA receives group addressed RA applied to the Integrity Check method(BIP), there are two possible case depending on the combination of User Info fields in a User Info List field, whether received STAs are either </a:t>
            </a:r>
            <a:r>
              <a:rPr lang="en-US" altLang="ko-KR" sz="1200" u="sng" dirty="0"/>
              <a:t>only UHR STAs(Case 1) </a:t>
            </a:r>
            <a:r>
              <a:rPr lang="en-US" altLang="ko-KR" sz="1200" dirty="0"/>
              <a:t>or </a:t>
            </a:r>
            <a:r>
              <a:rPr lang="en-US" altLang="ko-KR" sz="1200" u="sng" dirty="0"/>
              <a:t>pre-UHR STA and UHR STA(Case 2)</a:t>
            </a:r>
            <a:r>
              <a:rPr lang="en-US" altLang="ko-KR" sz="1200" dirty="0"/>
              <a:t>.</a:t>
            </a:r>
            <a:endParaRPr lang="en-US" altLang="ko-KR" sz="1200" b="1" dirty="0"/>
          </a:p>
          <a:p>
            <a:pPr lvl="2"/>
            <a:r>
              <a:rPr lang="en-US" altLang="ko-KR" sz="1200" dirty="0" smtClean="0"/>
              <a:t>When User Info field(s) for pre-UHR STA(s) is located in the User Info List field, the format of Trigger frame should be designed to decode the Common Info field and User Info List field for all recipients STAs including pre-UHR STAs and UHR STAs.</a:t>
            </a:r>
          </a:p>
          <a:p>
            <a:pPr lvl="2"/>
            <a:r>
              <a:rPr lang="en-US" altLang="ko-KR" sz="1200" dirty="0" smtClean="0"/>
              <a:t>In one way, the information </a:t>
            </a:r>
            <a:r>
              <a:rPr lang="en-US" altLang="ko-KR" sz="1200" dirty="0"/>
              <a:t>for integrity check can </a:t>
            </a:r>
            <a:r>
              <a:rPr lang="en-US" altLang="ko-KR" sz="1200" dirty="0" smtClean="0"/>
              <a:t>be included in User Info List field for following the existing baseline. For example, the Special User Info subfield of 11be can be one of the options to include the information for integrity check.</a:t>
            </a:r>
            <a:endParaRPr lang="en-US" altLang="ko-KR" sz="1200" strike="sngStrike" dirty="0" smtClean="0"/>
          </a:p>
          <a:p>
            <a:pPr lvl="3"/>
            <a:r>
              <a:rPr lang="en-US" altLang="ko-KR" sz="1200" dirty="0" smtClean="0"/>
              <a:t>Pre-UHR STAs can receive/decode their information within their User Info field and ignore the other User Info fields for integrity check. UHR STAs will receive/decode all information within all User Info fields and process the integrity check of the Trigger frame.</a:t>
            </a:r>
          </a:p>
          <a:p>
            <a:pPr lvl="3"/>
            <a:r>
              <a:rPr lang="en-US" altLang="ko-KR" sz="1200" dirty="0" smtClean="0"/>
              <a:t>When pre-UHR STA and UHR STA receive the Trigger frame, this </a:t>
            </a:r>
            <a:r>
              <a:rPr lang="en-US" altLang="ko-KR" sz="1200" dirty="0"/>
              <a:t>format is </a:t>
            </a:r>
            <a:r>
              <a:rPr lang="en-US" altLang="ko-KR" sz="1200" dirty="0" smtClean="0"/>
              <a:t>helpful for both STAs. </a:t>
            </a:r>
            <a:r>
              <a:rPr lang="en-US" altLang="ko-KR" sz="1200" dirty="0"/>
              <a:t>B</a:t>
            </a:r>
            <a:r>
              <a:rPr lang="en-US" altLang="ko-KR" sz="1200" dirty="0" smtClean="0"/>
              <a:t>ut when only UHR STAs receive it, it can be unnecessary to use AID 12 subfield and divide the information for integrity check into different User Info fields. </a:t>
            </a:r>
          </a:p>
          <a:p>
            <a:pPr lvl="2"/>
            <a:endParaRPr lang="en-US" altLang="ko-KR" sz="1300" dirty="0"/>
          </a:p>
          <a:p>
            <a:pPr lvl="2"/>
            <a:endParaRPr lang="en-US" altLang="ko-KR" sz="1300" dirty="0" smtClean="0">
              <a:solidFill>
                <a:srgbClr val="0000CC"/>
              </a:solidFill>
            </a:endParaRPr>
          </a:p>
          <a:p>
            <a:pPr lvl="2"/>
            <a:endParaRPr lang="en-US" altLang="ko-KR" sz="1300" dirty="0">
              <a:solidFill>
                <a:srgbClr val="0000CC"/>
              </a:solidFill>
            </a:endParaRPr>
          </a:p>
          <a:p>
            <a:pPr lvl="2"/>
            <a:endParaRPr lang="en-US" altLang="ko-KR" sz="1300" dirty="0" smtClean="0">
              <a:solidFill>
                <a:srgbClr val="0000CC"/>
              </a:solidFill>
            </a:endParaRPr>
          </a:p>
          <a:p>
            <a:pPr lvl="2"/>
            <a:endParaRPr lang="en-US" altLang="ko-KR" sz="1300" dirty="0">
              <a:solidFill>
                <a:srgbClr val="0000CC"/>
              </a:solidFill>
            </a:endParaRPr>
          </a:p>
          <a:p>
            <a:pPr lvl="2"/>
            <a:endParaRPr lang="en-US" altLang="ko-KR" sz="1300" dirty="0" smtClean="0"/>
          </a:p>
        </p:txBody>
      </p:sp>
      <p:sp>
        <p:nvSpPr>
          <p:cNvPr id="12" name="왼쪽 중괄호 11"/>
          <p:cNvSpPr/>
          <p:nvPr/>
        </p:nvSpPr>
        <p:spPr bwMode="auto">
          <a:xfrm>
            <a:off x="1371600" y="2514600"/>
            <a:ext cx="389368" cy="3831235"/>
          </a:xfrm>
          <a:prstGeom prst="leftBrace">
            <a:avLst>
              <a:gd name="adj1" fmla="val 8333"/>
              <a:gd name="adj2" fmla="val 13215"/>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TextBox 12"/>
          <p:cNvSpPr txBox="1"/>
          <p:nvPr/>
        </p:nvSpPr>
        <p:spPr>
          <a:xfrm>
            <a:off x="123825" y="2665579"/>
            <a:ext cx="1290504" cy="1107996"/>
          </a:xfrm>
          <a:prstGeom prst="rect">
            <a:avLst/>
          </a:prstGeom>
          <a:noFill/>
        </p:spPr>
        <p:txBody>
          <a:bodyPr wrap="square" rtlCol="0">
            <a:spAutoFit/>
          </a:bodyPr>
          <a:lstStyle/>
          <a:p>
            <a:pPr algn="ctr"/>
            <a:r>
              <a:rPr lang="en-US" altLang="ko-KR" sz="1100" b="1" dirty="0" smtClean="0"/>
              <a:t>[Case </a:t>
            </a:r>
            <a:r>
              <a:rPr lang="en-US" altLang="ko-KR" sz="1100" b="1" dirty="0"/>
              <a:t>2</a:t>
            </a:r>
            <a:r>
              <a:rPr lang="en-US" altLang="ko-KR" sz="1100" b="1" dirty="0" smtClean="0"/>
              <a:t>]</a:t>
            </a:r>
          </a:p>
          <a:p>
            <a:r>
              <a:rPr lang="en-US" altLang="ko-KR" sz="1100" dirty="0" smtClean="0"/>
              <a:t>If User </a:t>
            </a:r>
            <a:r>
              <a:rPr lang="en-US" altLang="ko-KR" sz="1100" dirty="0"/>
              <a:t>Info fields for </a:t>
            </a:r>
            <a:r>
              <a:rPr lang="en-US" altLang="ko-KR" sz="1100" u="sng" dirty="0" smtClean="0"/>
              <a:t>pre-UHR STAs and UHR STAs </a:t>
            </a:r>
            <a:r>
              <a:rPr lang="en-US" altLang="ko-KR" sz="1100" dirty="0" smtClean="0"/>
              <a:t>are </a:t>
            </a:r>
            <a:r>
              <a:rPr lang="en-US" altLang="ko-KR" sz="1100" dirty="0"/>
              <a:t>included in the User Info List field</a:t>
            </a:r>
            <a:r>
              <a:rPr lang="en-US" altLang="ko-KR" sz="1100" dirty="0" smtClean="0"/>
              <a:t> </a:t>
            </a:r>
            <a:endParaRPr lang="ko-KR" altLang="en-US" sz="1100"/>
          </a:p>
        </p:txBody>
      </p:sp>
      <p:sp>
        <p:nvSpPr>
          <p:cNvPr id="15" name="제목 1"/>
          <p:cNvSpPr>
            <a:spLocks noGrp="1"/>
          </p:cNvSpPr>
          <p:nvPr>
            <p:ph type="title"/>
          </p:nvPr>
        </p:nvSpPr>
        <p:spPr>
          <a:xfrm>
            <a:off x="685800" y="685800"/>
            <a:ext cx="7772400" cy="914400"/>
          </a:xfrm>
        </p:spPr>
        <p:txBody>
          <a:bodyPr/>
          <a:lstStyle/>
          <a:p>
            <a:r>
              <a:rPr lang="en-US" altLang="ko-KR" dirty="0" smtClean="0">
                <a:solidFill>
                  <a:schemeClr val="tx1"/>
                </a:solidFill>
              </a:rPr>
              <a:t>Integrity Check for </a:t>
            </a:r>
            <a:r>
              <a:rPr lang="en-US" altLang="ko-KR" dirty="0">
                <a:solidFill>
                  <a:schemeClr val="tx1"/>
                </a:solidFill>
              </a:rPr>
              <a:t>Control </a:t>
            </a:r>
            <a:r>
              <a:rPr lang="en-US" altLang="ko-KR" dirty="0" smtClean="0">
                <a:solidFill>
                  <a:schemeClr val="tx1"/>
                </a:solidFill>
              </a:rPr>
              <a:t>frame</a:t>
            </a:r>
            <a:endParaRPr lang="ko-KR" altLang="en-US" sz="2400"/>
          </a:p>
        </p:txBody>
      </p:sp>
    </p:spTree>
    <p:extLst>
      <p:ext uri="{BB962C8B-B14F-4D97-AF65-F5344CB8AC3E}">
        <p14:creationId xmlns:p14="http://schemas.microsoft.com/office/powerpoint/2010/main" val="1568187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Enhanced Protection Method for </a:t>
            </a:r>
            <a:br>
              <a:rPr lang="en-US" altLang="ko-KR" dirty="0" smtClean="0">
                <a:solidFill>
                  <a:schemeClr val="tx1"/>
                </a:solidFill>
              </a:rPr>
            </a:br>
            <a:r>
              <a:rPr lang="en-US" altLang="ko-KR" dirty="0" smtClean="0">
                <a:solidFill>
                  <a:schemeClr val="tx1"/>
                </a:solidFill>
              </a:rPr>
              <a:t>MAC Header </a:t>
            </a:r>
            <a:endParaRPr lang="ko-KR" altLang="en-US" strike="sngStrike">
              <a:solidFill>
                <a:srgbClr val="FF0000"/>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4" name="내용 개체 틀 3"/>
          <p:cNvSpPr>
            <a:spLocks noGrp="1"/>
          </p:cNvSpPr>
          <p:nvPr>
            <p:ph idx="1"/>
          </p:nvPr>
        </p:nvSpPr>
        <p:spPr>
          <a:xfrm>
            <a:off x="609600" y="1752600"/>
            <a:ext cx="8382000" cy="4572000"/>
          </a:xfrm>
        </p:spPr>
        <p:txBody>
          <a:bodyPr/>
          <a:lstStyle/>
          <a:p>
            <a:r>
              <a:rPr lang="en-US" altLang="ko-KR" sz="1800" dirty="0" smtClean="0"/>
              <a:t>Since current AAD doesn’t include all fields within MAC header, the fields that doesn’t included in the AAD are vulnerable to security threats.</a:t>
            </a:r>
          </a:p>
          <a:p>
            <a:pPr lvl="1"/>
            <a:r>
              <a:rPr lang="en-US" altLang="ko-KR" sz="1400" dirty="0" smtClean="0"/>
              <a:t>For example, when the 3</a:t>
            </a:r>
            <a:r>
              <a:rPr lang="en-US" altLang="ko-KR" sz="1400" baseline="30000" dirty="0" smtClean="0"/>
              <a:t>rd</a:t>
            </a:r>
            <a:r>
              <a:rPr lang="en-US" altLang="ko-KR" sz="1400" dirty="0" smtClean="0"/>
              <a:t> STA modifies the value of Duration/ID field to much smaller than the actual value, transmitter STA couldn’t finish its data exchange because receiver STAs set their NAV shorter than actual TXOP. </a:t>
            </a:r>
          </a:p>
          <a:p>
            <a:pPr lvl="1"/>
            <a:r>
              <a:rPr lang="en-US" altLang="ko-KR" sz="1400" dirty="0" smtClean="0"/>
              <a:t>For example, when the 3</a:t>
            </a:r>
            <a:r>
              <a:rPr lang="en-US" altLang="ko-KR" sz="1400" baseline="30000" dirty="0" smtClean="0"/>
              <a:t>rd</a:t>
            </a:r>
            <a:r>
              <a:rPr lang="en-US" altLang="ko-KR" sz="1400" dirty="0" smtClean="0"/>
              <a:t> STA modifies TRS subfields in HE variant HT Control field, the information of RU allocation for Block </a:t>
            </a:r>
            <a:r>
              <a:rPr lang="en-US" altLang="ko-KR" sz="1400" dirty="0" err="1" smtClean="0"/>
              <a:t>Ack</a:t>
            </a:r>
            <a:r>
              <a:rPr lang="en-US" altLang="ko-KR" sz="1400" dirty="0" smtClean="0"/>
              <a:t> is damaged, and receiver STA couldn’t transmit it.</a:t>
            </a:r>
          </a:p>
          <a:p>
            <a:endParaRPr lang="en-US" altLang="ko-KR" sz="1800" dirty="0" smtClean="0"/>
          </a:p>
          <a:p>
            <a:r>
              <a:rPr lang="en-US" altLang="ko-KR" sz="1800" dirty="0" smtClean="0"/>
              <a:t>In UHR, there can be two ways of AAD construction: AAD and Extended AAD.</a:t>
            </a:r>
          </a:p>
          <a:p>
            <a:pPr lvl="1"/>
            <a:r>
              <a:rPr lang="en-US" altLang="ko-KR" sz="1400" dirty="0" smtClean="0"/>
              <a:t>The AAD is the current defined construction, and the extended AAD is new construction including duration/ID field, HT field etc.</a:t>
            </a:r>
          </a:p>
          <a:p>
            <a:pPr lvl="1"/>
            <a:r>
              <a:rPr lang="en-US" altLang="ko-KR" sz="1400" dirty="0"/>
              <a:t>During association, STAs can </a:t>
            </a:r>
            <a:r>
              <a:rPr lang="en-US" altLang="ko-KR" sz="1400" dirty="0" smtClean="0"/>
              <a:t>indicate whether they support </a:t>
            </a:r>
            <a:r>
              <a:rPr lang="en-US" altLang="ko-KR" sz="1400" dirty="0"/>
              <a:t>the extended </a:t>
            </a:r>
            <a:r>
              <a:rPr lang="en-US" altLang="ko-KR" sz="1400" dirty="0" smtClean="0"/>
              <a:t>AAD. </a:t>
            </a:r>
            <a:r>
              <a:rPr lang="en-US" altLang="ko-KR" sz="1400" dirty="0"/>
              <a:t>Only when both STAs support the extended AAD, they </a:t>
            </a:r>
            <a:r>
              <a:rPr lang="en-US" altLang="ko-KR" sz="1400" dirty="0" smtClean="0"/>
              <a:t>can use </a:t>
            </a:r>
            <a:r>
              <a:rPr lang="en-US" altLang="ko-KR" sz="1400" dirty="0"/>
              <a:t>it in CCMP, GCMP, </a:t>
            </a:r>
            <a:r>
              <a:rPr lang="en-US" altLang="ko-KR" sz="1400" dirty="0" smtClean="0"/>
              <a:t>and </a:t>
            </a:r>
            <a:r>
              <a:rPr lang="en-US" altLang="ko-KR" sz="1400" dirty="0"/>
              <a:t>BIP</a:t>
            </a:r>
            <a:r>
              <a:rPr lang="en-US" altLang="ko-KR" sz="1400" dirty="0" smtClean="0"/>
              <a:t>.</a:t>
            </a:r>
          </a:p>
          <a:p>
            <a:pPr lvl="1"/>
            <a:r>
              <a:rPr lang="en-US" altLang="ko-KR" sz="1400" dirty="0" smtClean="0"/>
              <a:t>After association, STAs supporting the extended AAD can request/response to change the AAD construction either AAD or extended AAD when the STAs will use it in CCMP, GCMP, and BIP. </a:t>
            </a:r>
          </a:p>
          <a:p>
            <a:pPr lvl="2"/>
            <a:r>
              <a:rPr lang="en-US" altLang="ko-KR" sz="1400" dirty="0" smtClean="0"/>
              <a:t>For example, AAD is used after association, but extended AAD can be used after the negotiation of AAD.</a:t>
            </a:r>
          </a:p>
          <a:p>
            <a:pPr marL="0" indent="0">
              <a:buNone/>
            </a:pPr>
            <a:endParaRPr lang="ko-KR" altLang="en-US" sz="1800" dirty="0"/>
          </a:p>
        </p:txBody>
      </p:sp>
    </p:spTree>
    <p:extLst>
      <p:ext uri="{BB962C8B-B14F-4D97-AF65-F5344CB8AC3E}">
        <p14:creationId xmlns:p14="http://schemas.microsoft.com/office/powerpoint/2010/main" val="1957696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dirty="0"/>
          </a:p>
        </p:txBody>
      </p:sp>
      <p:sp>
        <p:nvSpPr>
          <p:cNvPr id="3" name="내용 개체 틀 2"/>
          <p:cNvSpPr>
            <a:spLocks noGrp="1"/>
          </p:cNvSpPr>
          <p:nvPr>
            <p:ph idx="1"/>
          </p:nvPr>
        </p:nvSpPr>
        <p:spPr>
          <a:xfrm>
            <a:off x="685800" y="1752600"/>
            <a:ext cx="8229600" cy="4343400"/>
          </a:xfrm>
        </p:spPr>
        <p:txBody>
          <a:bodyPr/>
          <a:lstStyle/>
          <a:p>
            <a:r>
              <a:rPr lang="en-US" altLang="ko-KR" sz="2000" dirty="0" smtClean="0"/>
              <a:t>In this contribution, we have shared several considerations of protection methods for control frame and MAC header.</a:t>
            </a:r>
          </a:p>
          <a:p>
            <a:pPr lvl="1"/>
            <a:r>
              <a:rPr lang="en-US" altLang="ko-KR" sz="1600" dirty="0" smtClean="0"/>
              <a:t>About the control frame (e.g., Trigger frame),</a:t>
            </a:r>
            <a:endParaRPr lang="en-US" altLang="ko-KR" sz="1600" strike="sngStrike" dirty="0" smtClean="0"/>
          </a:p>
          <a:p>
            <a:pPr lvl="2"/>
            <a:r>
              <a:rPr lang="en-US" altLang="ko-KR" sz="1400" dirty="0" smtClean="0"/>
              <a:t>Encryption/Decryption(CCMP/GCMP)</a:t>
            </a:r>
          </a:p>
          <a:p>
            <a:pPr lvl="2"/>
            <a:r>
              <a:rPr lang="en-US" altLang="ko-KR" sz="1400" dirty="0" smtClean="0"/>
              <a:t>Only Integrity Check(BIP), </a:t>
            </a:r>
          </a:p>
          <a:p>
            <a:pPr lvl="3"/>
            <a:r>
              <a:rPr lang="en-US" altLang="ko-KR" sz="1400" dirty="0" smtClean="0"/>
              <a:t>Individually addressed RA</a:t>
            </a:r>
          </a:p>
          <a:p>
            <a:pPr lvl="3"/>
            <a:r>
              <a:rPr lang="en-US" altLang="ko-KR" sz="1400" dirty="0" smtClean="0"/>
              <a:t>group addressed RA</a:t>
            </a:r>
          </a:p>
          <a:p>
            <a:pPr lvl="1"/>
            <a:r>
              <a:rPr lang="en-US" altLang="ko-KR" sz="1600" dirty="0" smtClean="0"/>
              <a:t>About the MAC header,</a:t>
            </a:r>
          </a:p>
          <a:p>
            <a:pPr lvl="2"/>
            <a:r>
              <a:rPr lang="en-US" altLang="ko-KR" sz="1400" dirty="0" smtClean="0"/>
              <a:t>AAD</a:t>
            </a:r>
          </a:p>
          <a:p>
            <a:pPr lvl="2"/>
            <a:r>
              <a:rPr lang="en-US" altLang="ko-KR" sz="1400" dirty="0" smtClean="0"/>
              <a:t>Extended AAD</a:t>
            </a:r>
          </a:p>
          <a:p>
            <a:endParaRPr lang="en-US" altLang="ko-KR" dirty="0"/>
          </a:p>
          <a:p>
            <a:r>
              <a:rPr lang="en-US" altLang="ko-KR" sz="2000" dirty="0" smtClean="0"/>
              <a:t>Although there are some points to discuss, the protections of the control frame(e.g., Trigger frame) and MAC header are needed to be enhanced.</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6" name="Footer Placeholder 4"/>
          <p:cNvSpPr>
            <a:spLocks noGrp="1"/>
          </p:cNvSpPr>
          <p:nvPr>
            <p:ph type="ftr" sz="quarter" idx="11"/>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916137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293980</TotalTime>
  <Words>1871</Words>
  <Application>Microsoft Office PowerPoint</Application>
  <PresentationFormat>화면 슬라이드 쇼(4:3)</PresentationFormat>
  <Paragraphs>198</Paragraphs>
  <Slides>13</Slides>
  <Notes>7</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13</vt:i4>
      </vt:variant>
    </vt:vector>
  </HeadingPairs>
  <TitlesOfParts>
    <vt:vector size="20" baseType="lpstr">
      <vt:lpstr>Gulim</vt:lpstr>
      <vt:lpstr>Gulim</vt:lpstr>
      <vt:lpstr>맑은 고딕</vt:lpstr>
      <vt:lpstr>맑은 고딕</vt:lpstr>
      <vt:lpstr>Arial</vt:lpstr>
      <vt:lpstr>Times New Roman</vt:lpstr>
      <vt:lpstr>802-11-Submission</vt:lpstr>
      <vt:lpstr>Enhanced Security Considerations in UHR</vt:lpstr>
      <vt:lpstr>Introduction</vt:lpstr>
      <vt:lpstr>Background</vt:lpstr>
      <vt:lpstr>Encryption/Decryption for Control frame</vt:lpstr>
      <vt:lpstr>Integrity Check for Control frame</vt:lpstr>
      <vt:lpstr>Integrity Check for Control frame</vt:lpstr>
      <vt:lpstr>Integrity Check for Control frame</vt:lpstr>
      <vt:lpstr>Enhanced Protection Method for  MAC Header </vt:lpstr>
      <vt:lpstr>Summary</vt:lpstr>
      <vt:lpstr>Straw Poll 1</vt:lpstr>
      <vt:lpstr>Straw Poll 2</vt:lpstr>
      <vt:lpstr>Straw Poll 3</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백선희/선임연구원/미래기술센터 C&amp;M표준(연)IoT커넥티비티표준Task(sunhee.baek@lge.com)</cp:lastModifiedBy>
  <cp:revision>17060</cp:revision>
  <cp:lastPrinted>2018-10-31T23:27:01Z</cp:lastPrinted>
  <dcterms:created xsi:type="dcterms:W3CDTF">2007-05-21T21:00:37Z</dcterms:created>
  <dcterms:modified xsi:type="dcterms:W3CDTF">2024-01-17T13:06:39Z</dcterms:modified>
</cp:coreProperties>
</file>