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83" r:id="rId2"/>
    <p:sldId id="1250" r:id="rId3"/>
    <p:sldId id="1251" r:id="rId4"/>
    <p:sldId id="1252" r:id="rId5"/>
    <p:sldId id="1253" r:id="rId6"/>
    <p:sldId id="1254" r:id="rId7"/>
    <p:sldId id="1255" r:id="rId8"/>
    <p:sldId id="1258" r:id="rId9"/>
    <p:sldId id="1259" r:id="rId10"/>
    <p:sldId id="1261" r:id="rId11"/>
    <p:sldId id="1262" r:id="rId12"/>
    <p:sldId id="1263" r:id="rId13"/>
    <p:sldId id="1265" r:id="rId14"/>
    <p:sldId id="1264" r:id="rId15"/>
    <p:sldId id="1266" r:id="rId16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윤예린/연구원/C&amp;M표준(연)IoT커넥티비티표준Task(yl.yoon@lge.com)" initials="윤" lastIdx="25" clrIdx="0">
    <p:extLst>
      <p:ext uri="{19B8F6BF-5375-455C-9EA6-DF929625EA0E}">
        <p15:presenceInfo xmlns:p15="http://schemas.microsoft.com/office/powerpoint/2012/main" userId="S-1-5-21-2543426832-1914326140-3112152631-266358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43667D"/>
    <a:srgbClr val="AA4C4C"/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77" autoAdjust="0"/>
    <p:restoredTop sz="88876" autoAdjust="0"/>
  </p:normalViewPr>
  <p:slideViewPr>
    <p:cSldViewPr>
      <p:cViewPr varScale="1">
        <p:scale>
          <a:sx n="101" d="100"/>
          <a:sy n="101" d="100"/>
        </p:scale>
        <p:origin x="79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18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32" d="100"/>
          <a:sy n="132" d="100"/>
        </p:scale>
        <p:origin x="1602" y="132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768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253888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623359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541515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174372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63161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30598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315" y="6475413"/>
            <a:ext cx="204261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ko-KR"/>
              <a:t>Dongju Cha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315" y="6475413"/>
            <a:ext cx="204261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ko-KR"/>
              <a:t>Dongju Cha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01315" y="6475413"/>
            <a:ext cx="20426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Dongju Cha et. al,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</a:t>
            </a:r>
            <a:r>
              <a:rPr kumimoji="0" lang="en-US" altLang="ko-KR" sz="1800" b="1">
                <a:cs typeface="Arial" charset="0"/>
              </a:rPr>
              <a:t>IEEE 802.11-23/1913r1</a:t>
            </a:r>
            <a:endParaRPr kumimoji="0" lang="en-US" altLang="ko-KR" sz="1800" b="1" dirty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30200" y="294734"/>
            <a:ext cx="1541128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November </a:t>
            </a:r>
            <a:r>
              <a:rPr kumimoji="0" lang="en-US" altLang="ko-KR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2023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41151" y="6475413"/>
            <a:ext cx="1702774" cy="184666"/>
          </a:xfrm>
        </p:spPr>
        <p:txBody>
          <a:bodyPr/>
          <a:lstStyle/>
          <a:p>
            <a:pPr>
              <a:defRPr/>
            </a:pPr>
            <a:r>
              <a:rPr lang="fr-FR" altLang="ko-KR"/>
              <a:t>Dongju Cha et. al, LG Electronics</a:t>
            </a:r>
            <a:endParaRPr lang="en-US" altLang="ko-KR" dirty="0"/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>
                <a:solidFill>
                  <a:schemeClr val="tx1"/>
                </a:solidFill>
                <a:ea typeface="굴림" panose="020B0600000101010101" pitchFamily="50" charset="-127"/>
              </a:rPr>
              <a:t>Secondary Channel Access Operation</a:t>
            </a:r>
            <a:endParaRPr lang="en-US" altLang="ko-KR" dirty="0">
              <a:solidFill>
                <a:schemeClr val="tx1"/>
              </a:solidFill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</a:t>
            </a:r>
            <a:r>
              <a:rPr lang="en-US" altLang="ko-KR" sz="2000">
                <a:ea typeface="굴림" panose="020B0600000101010101" pitchFamily="50" charset="-127"/>
              </a:rPr>
              <a:t>:</a:t>
            </a:r>
            <a:r>
              <a:rPr lang="en-US" altLang="ko-KR" sz="2000" b="0">
                <a:ea typeface="굴림" panose="020B0600000101010101" pitchFamily="50" charset="-127"/>
              </a:rPr>
              <a:t> 2023-11-12</a:t>
            </a:r>
            <a:endParaRPr lang="en-US" altLang="ko-KR" sz="2000" b="0" dirty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196913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2" name="Table 12">
            <a:extLst>
              <a:ext uri="{FF2B5EF4-FFF2-40B4-BE49-F238E27FC236}">
                <a16:creationId xmlns:a16="http://schemas.microsoft.com/office/drawing/2014/main" id="{CDA0A7E2-D014-5733-4375-F09AF11540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2442918"/>
              </p:ext>
            </p:extLst>
          </p:nvPr>
        </p:nvGraphicFramePr>
        <p:xfrm>
          <a:off x="685800" y="2641226"/>
          <a:ext cx="7772400" cy="3646822"/>
        </p:xfrm>
        <a:graphic>
          <a:graphicData uri="http://schemas.openxmlformats.org/drawingml/2006/table">
            <a:tbl>
              <a:tblPr/>
              <a:tblGrid>
                <a:gridCol w="1554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73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80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09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815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497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63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 Cha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dongju.cha@lge.com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141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 Jang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18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</a:t>
                      </a: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141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 Choi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61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616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 Baek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sunhee.baek@lge.com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616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Geonhwan Kim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/>
                        <a:t>geonhwan.kim@lge.com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616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Yelin Yoon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/>
                        <a:t>yl.yoon@lge.com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763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CA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Eunsung</a:t>
                      </a:r>
                      <a:r>
                        <a:rPr kumimoji="0" lang="en-CA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Park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esung.park@lge.com 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763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76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76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Jung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insik0618.jung@lge.com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76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HanGyu</a:t>
                      </a:r>
                      <a:r>
                        <a:rPr lang="en-US" altLang="ko-KR" sz="1200" kern="1200" baseline="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Cho</a:t>
                      </a:r>
                      <a:endParaRPr lang="en-US" altLang="ko-KR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/>
                        <a:t>hg.cho@lge.com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51526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10225 Willow Creek Rd, San Diego, CA, USA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sanggook.kim@lge.com</a:t>
                      </a:r>
                      <a:endParaRPr kumimoji="0" lang="ko-KR" altLang="en-US" sz="1100" b="0" i="0" u="none" strike="noStrike" kern="1200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216B615-3306-EEBD-EDD2-243140942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Straw Poll 1</a:t>
            </a:r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B175B91D-52BD-729F-351B-1D1BF91E4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Dongju Cha et. al, LG Electronics</a:t>
            </a:r>
            <a:endParaRPr lang="en-US" altLang="ko-KR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3E87E3D9-0F25-2D17-1440-B1C25E286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내용 개체 틀 2">
            <a:extLst>
              <a:ext uri="{FF2B5EF4-FFF2-40B4-BE49-F238E27FC236}">
                <a16:creationId xmlns:a16="http://schemas.microsoft.com/office/drawing/2014/main" id="{97196D08-9B52-8570-DC44-9A684B416B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/>
              <a:t>Do you support to define a</a:t>
            </a:r>
            <a:r>
              <a:rPr lang="ko-KR" altLang="en-US"/>
              <a:t> </a:t>
            </a:r>
            <a:r>
              <a:rPr lang="en-US" altLang="ko-KR"/>
              <a:t>Secondary Channel Access (SCA) which allows STA to perform EDCA on a secondary channel when a Basic NAV is set on a primary channel due to OBSS PPDU?</a:t>
            </a:r>
            <a:endParaRPr lang="ko-KR" altLang="en-US" b="0" i="0" u="none" strike="noStrike" baseline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19098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216B615-3306-EEBD-EDD2-243140942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Straw Poll 2</a:t>
            </a:r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B175B91D-52BD-729F-351B-1D1BF91E4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Dongju Cha et. al, LG Electronics</a:t>
            </a:r>
            <a:endParaRPr lang="en-US" altLang="ko-KR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3E87E3D9-0F25-2D17-1440-B1C25E286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내용 개체 틀 2">
            <a:extLst>
              <a:ext uri="{FF2B5EF4-FFF2-40B4-BE49-F238E27FC236}">
                <a16:creationId xmlns:a16="http://schemas.microsoft.com/office/drawing/2014/main" id="{97196D08-9B52-8570-DC44-9A684B416B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/>
              <a:t>Do you agree that an </a:t>
            </a:r>
            <a:r>
              <a:rPr lang="en-US" altLang="ko-KR">
                <a:solidFill>
                  <a:schemeClr val="tx1"/>
                </a:solidFill>
              </a:rPr>
              <a:t>AP supporting Secondary Channel Access announces at least one secondary channel that performs EDCA</a:t>
            </a:r>
          </a:p>
          <a:p>
            <a:pPr marL="600075" lvl="1" indent="-257175">
              <a:buFont typeface="Times New Roman" panose="02020603050405020304" pitchFamily="18" charset="0"/>
              <a:buChar char="–"/>
            </a:pPr>
            <a:r>
              <a:rPr lang="en-US" altLang="ko-KR">
                <a:solidFill>
                  <a:schemeClr val="tx1"/>
                </a:solidFill>
              </a:rPr>
              <a:t>The secondary channel is one of 20MHz channel in its BSS Operating Channel Width</a:t>
            </a:r>
          </a:p>
          <a:p>
            <a:pPr marL="600075" lvl="1" indent="-257175">
              <a:buFont typeface="Times New Roman" panose="02020603050405020304" pitchFamily="18" charset="0"/>
              <a:buChar char="–"/>
            </a:pPr>
            <a:r>
              <a:rPr lang="en-US" altLang="ko-KR">
                <a:solidFill>
                  <a:schemeClr val="tx1"/>
                </a:solidFill>
              </a:rPr>
              <a:t>More than one secondary channel</a:t>
            </a:r>
            <a:r>
              <a:rPr lang="ko-KR" altLang="en-US">
                <a:solidFill>
                  <a:schemeClr val="tx1"/>
                </a:solidFill>
              </a:rPr>
              <a:t> </a:t>
            </a:r>
            <a:r>
              <a:rPr lang="en-US" altLang="ko-KR">
                <a:solidFill>
                  <a:schemeClr val="tx1"/>
                </a:solidFill>
              </a:rPr>
              <a:t>that</a:t>
            </a:r>
            <a:r>
              <a:rPr lang="ko-KR" altLang="en-US">
                <a:solidFill>
                  <a:schemeClr val="tx1"/>
                </a:solidFill>
              </a:rPr>
              <a:t> </a:t>
            </a:r>
            <a:r>
              <a:rPr lang="en-US" altLang="ko-KR">
                <a:solidFill>
                  <a:schemeClr val="tx1"/>
                </a:solidFill>
              </a:rPr>
              <a:t>performs</a:t>
            </a:r>
            <a:r>
              <a:rPr lang="ko-KR" altLang="en-US">
                <a:solidFill>
                  <a:schemeClr val="tx1"/>
                </a:solidFill>
              </a:rPr>
              <a:t> </a:t>
            </a:r>
            <a:r>
              <a:rPr lang="en-US" altLang="ko-KR">
                <a:solidFill>
                  <a:schemeClr val="tx1"/>
                </a:solidFill>
              </a:rPr>
              <a:t>EDCA</a:t>
            </a:r>
            <a:r>
              <a:rPr lang="ko-KR" altLang="en-US">
                <a:solidFill>
                  <a:schemeClr val="tx1"/>
                </a:solidFill>
              </a:rPr>
              <a:t> </a:t>
            </a:r>
            <a:r>
              <a:rPr lang="en-US" altLang="ko-KR">
                <a:solidFill>
                  <a:schemeClr val="tx1"/>
                </a:solidFill>
              </a:rPr>
              <a:t>is TBD</a:t>
            </a:r>
          </a:p>
          <a:p>
            <a:pPr marL="600075" lvl="1" indent="-257175">
              <a:buFont typeface="Times New Roman" panose="02020603050405020304" pitchFamily="18" charset="0"/>
              <a:buChar char="–"/>
            </a:pPr>
            <a:r>
              <a:rPr lang="en-US" altLang="ko-KR">
                <a:solidFill>
                  <a:schemeClr val="tx1"/>
                </a:solidFill>
              </a:rPr>
              <a:t>Detailed signaling is TBD</a:t>
            </a:r>
          </a:p>
        </p:txBody>
      </p:sp>
    </p:spTree>
    <p:extLst>
      <p:ext uri="{BB962C8B-B14F-4D97-AF65-F5344CB8AC3E}">
        <p14:creationId xmlns:p14="http://schemas.microsoft.com/office/powerpoint/2010/main" val="37510440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216B615-3306-EEBD-EDD2-243140942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Straw Poll 3</a:t>
            </a:r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B175B91D-52BD-729F-351B-1D1BF91E4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Dongju Cha et. al, LG Electronics</a:t>
            </a:r>
            <a:endParaRPr lang="en-US" altLang="ko-KR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3E87E3D9-0F25-2D17-1440-B1C25E286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내용 개체 틀 2">
            <a:extLst>
              <a:ext uri="{FF2B5EF4-FFF2-40B4-BE49-F238E27FC236}">
                <a16:creationId xmlns:a16="http://schemas.microsoft.com/office/drawing/2014/main" id="{97196D08-9B52-8570-DC44-9A684B416B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>
                <a:solidFill>
                  <a:schemeClr val="tx1"/>
                </a:solidFill>
              </a:rPr>
              <a:t>Do you agree that a STA supporting Secondary Channel Access indicates its channel switch time that is required when a STA switches the channel that performs EDCA from a primary channel to a secondary channel</a:t>
            </a:r>
          </a:p>
          <a:p>
            <a:pPr lvl="1">
              <a:buFont typeface="Times New Roman" panose="02020603050405020304" pitchFamily="18" charset="0"/>
              <a:buChar char="–"/>
            </a:pPr>
            <a:r>
              <a:rPr lang="en-US" altLang="ko-KR">
                <a:solidFill>
                  <a:schemeClr val="tx1"/>
                </a:solidFill>
              </a:rPr>
              <a:t>How to indicate is TBD</a:t>
            </a:r>
          </a:p>
        </p:txBody>
      </p:sp>
    </p:spTree>
    <p:extLst>
      <p:ext uri="{BB962C8B-B14F-4D97-AF65-F5344CB8AC3E}">
        <p14:creationId xmlns:p14="http://schemas.microsoft.com/office/powerpoint/2010/main" val="27508348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216B615-3306-EEBD-EDD2-243140942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Straw Poll 4</a:t>
            </a:r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B175B91D-52BD-729F-351B-1D1BF91E4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Dongju Cha et. al, LG Electronics</a:t>
            </a:r>
            <a:endParaRPr lang="en-US" altLang="ko-KR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3E87E3D9-0F25-2D17-1440-B1C25E286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내용 개체 틀 2">
            <a:extLst>
              <a:ext uri="{FF2B5EF4-FFF2-40B4-BE49-F238E27FC236}">
                <a16:creationId xmlns:a16="http://schemas.microsoft.com/office/drawing/2014/main" id="{97196D08-9B52-8570-DC44-9A684B416B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>
                <a:solidFill>
                  <a:schemeClr val="tx1"/>
                </a:solidFill>
              </a:rPr>
              <a:t>Do you agree that a STA supporting Secondary Channel Access initiates frame exchange with control frame when it performs EDCA on secondary channel</a:t>
            </a:r>
            <a:endParaRPr lang="en-US" altLang="ko-KR" strike="sngStrike">
              <a:solidFill>
                <a:schemeClr val="tx1"/>
              </a:solidFill>
            </a:endParaRPr>
          </a:p>
          <a:p>
            <a:pPr lvl="1">
              <a:buFont typeface="Times New Roman" panose="02020603050405020304" pitchFamily="18" charset="0"/>
              <a:buChar char="–"/>
            </a:pPr>
            <a:r>
              <a:rPr lang="en-US" altLang="ko-KR">
                <a:solidFill>
                  <a:schemeClr val="tx1"/>
                </a:solidFill>
              </a:rPr>
              <a:t>Subtype of control frame is TBD</a:t>
            </a:r>
          </a:p>
        </p:txBody>
      </p:sp>
    </p:spTree>
    <p:extLst>
      <p:ext uri="{BB962C8B-B14F-4D97-AF65-F5344CB8AC3E}">
        <p14:creationId xmlns:p14="http://schemas.microsoft.com/office/powerpoint/2010/main" val="16716867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216B615-3306-EEBD-EDD2-243140942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Straw Poll 5</a:t>
            </a:r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B175B91D-52BD-729F-351B-1D1BF91E4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Dongju Cha et. al, LG Electronics</a:t>
            </a:r>
            <a:endParaRPr lang="en-US" altLang="ko-KR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3E87E3D9-0F25-2D17-1440-B1C25E286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내용 개체 틀 2">
            <a:extLst>
              <a:ext uri="{FF2B5EF4-FFF2-40B4-BE49-F238E27FC236}">
                <a16:creationId xmlns:a16="http://schemas.microsoft.com/office/drawing/2014/main" id="{97196D08-9B52-8570-DC44-9A684B416B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>
                <a:solidFill>
                  <a:schemeClr val="tx1"/>
                </a:solidFill>
              </a:rPr>
              <a:t>Do you agree a TXOP that</a:t>
            </a:r>
            <a:r>
              <a:rPr lang="en-US" altLang="ko-KR">
                <a:solidFill>
                  <a:srgbClr val="FF0000"/>
                </a:solidFill>
              </a:rPr>
              <a:t> </a:t>
            </a:r>
            <a:r>
              <a:rPr lang="en-US" altLang="ko-KR"/>
              <a:t>a STA </a:t>
            </a:r>
            <a:r>
              <a:rPr lang="en-US" altLang="ko-KR">
                <a:solidFill>
                  <a:schemeClr val="tx1"/>
                </a:solidFill>
              </a:rPr>
              <a:t>obtains on </a:t>
            </a:r>
            <a:r>
              <a:rPr lang="en-US" altLang="ko-KR"/>
              <a:t>a </a:t>
            </a:r>
            <a:r>
              <a:rPr lang="en-US" altLang="ko-KR">
                <a:solidFill>
                  <a:schemeClr val="tx1"/>
                </a:solidFill>
              </a:rPr>
              <a:t>secondary channel shall end before the </a:t>
            </a:r>
            <a:r>
              <a:rPr lang="en-US" altLang="ko-KR"/>
              <a:t>Basic NAV timer </a:t>
            </a:r>
            <a:r>
              <a:rPr lang="en-US" altLang="ko-KR">
                <a:solidFill>
                  <a:schemeClr val="tx1"/>
                </a:solidFill>
              </a:rPr>
              <a:t>on a primary channel expires </a:t>
            </a:r>
          </a:p>
        </p:txBody>
      </p:sp>
    </p:spTree>
    <p:extLst>
      <p:ext uri="{BB962C8B-B14F-4D97-AF65-F5344CB8AC3E}">
        <p14:creationId xmlns:p14="http://schemas.microsoft.com/office/powerpoint/2010/main" val="2973524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216B615-3306-EEBD-EDD2-243140942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Straw Poll 6</a:t>
            </a:r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B175B91D-52BD-729F-351B-1D1BF91E4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Dongju Cha et. al, LG Electronics</a:t>
            </a:r>
            <a:endParaRPr lang="en-US" altLang="ko-KR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3E87E3D9-0F25-2D17-1440-B1C25E286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6" name="내용 개체 틀 2">
            <a:extLst>
              <a:ext uri="{FF2B5EF4-FFF2-40B4-BE49-F238E27FC236}">
                <a16:creationId xmlns:a16="http://schemas.microsoft.com/office/drawing/2014/main" id="{97196D08-9B52-8570-DC44-9A684B416B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>
                <a:solidFill>
                  <a:schemeClr val="tx1"/>
                </a:solidFill>
              </a:rPr>
              <a:t>Do you agree that a STA which performs EDCA on a secondary channel shall complete switching to a primary channel before the Basic NAV timer on a primary channel expires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7764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  <a:endParaRPr lang="en-GB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800"/>
              <a:t>According to the current spec, primary channel (PCH) is the only channel that can perform Back-off procedure and frame exchange</a:t>
            </a:r>
            <a:r>
              <a:rPr lang="ko-KR" altLang="en-US" sz="1800"/>
              <a:t> </a:t>
            </a:r>
            <a:r>
              <a:rPr lang="en-US" altLang="ko-KR" sz="1800"/>
              <a:t>is allowed only when primary channel is IDlE even when the remaining secondary channels are available</a:t>
            </a:r>
          </a:p>
          <a:p>
            <a:pPr lvl="1">
              <a:buFont typeface="Times New Roman" panose="02020603050405020304" pitchFamily="18" charset="0"/>
              <a:buChar char="‒"/>
            </a:pPr>
            <a:r>
              <a:rPr lang="en-US" altLang="ko-KR" sz="1600"/>
              <a:t>This limits medium efficiency in wide bandwidth, so new mechanism, secondary channel access (SCA) or non-primary channel access (NPCA) that allows frame exchange even when PCH is BUSY needs to be defined in 802.11bn [1][2]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/>
              <a:t>In UHR SG and 11bn TG, many contributions discussed high level views for SCA and technical issues that need to be considered </a:t>
            </a:r>
          </a:p>
          <a:p>
            <a:pPr lvl="1">
              <a:buFont typeface="Times New Roman" panose="02020603050405020304" pitchFamily="18" charset="0"/>
              <a:buChar char="‒"/>
            </a:pPr>
            <a:r>
              <a:rPr lang="en-US" altLang="ko-KR" sz="1600"/>
              <a:t>Most of the contributions have aligned views with slight different details [3]-[9]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/>
              <a:t>In this contribution, we discuss the operation of secondary channel access and some technical issues and solutions to achieve successful frame exchange when performing secondary channel access mechanism</a:t>
            </a:r>
            <a:endParaRPr lang="en-US" altLang="ko-KR" sz="1800">
              <a:solidFill>
                <a:srgbClr val="FF0000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Dongju Cha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89680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56A3375-5020-4FFB-A022-A2E48F5AF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/>
              <a:t>Overview: Secondary Channel Access Operation</a:t>
            </a:r>
            <a:endParaRPr lang="ko-KR" altLang="en-US" sz="280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D8D2E86-51A1-C489-36D0-FE9A07E0F3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>
              <a:buFont typeface="Arial" panose="020B0604020202020204" pitchFamily="34" charset="0"/>
              <a:buChar char="•"/>
            </a:pPr>
            <a:r>
              <a:rPr lang="en-US" altLang="ko-KR" sz="1800">
                <a:solidFill>
                  <a:schemeClr val="tx1"/>
                </a:solidFill>
              </a:rPr>
              <a:t>To perform Secondary Channel Access (SCA), AP needs to announce SCA related parameters </a:t>
            </a:r>
            <a:r>
              <a:rPr lang="en-US" altLang="ko-KR" sz="1200">
                <a:solidFill>
                  <a:schemeClr val="tx1"/>
                </a:solidFill>
              </a:rPr>
              <a:t>[see next slide]</a:t>
            </a:r>
            <a:endParaRPr lang="en-US" altLang="ko-KR" sz="1800">
              <a:solidFill>
                <a:schemeClr val="tx1"/>
              </a:solidFill>
            </a:endParaRPr>
          </a:p>
          <a:p>
            <a:pPr marL="457200">
              <a:buFont typeface="Arial" panose="020B0604020202020204" pitchFamily="34" charset="0"/>
              <a:buChar char="•"/>
            </a:pPr>
            <a:r>
              <a:rPr lang="en-US" altLang="ko-KR" sz="1800">
                <a:solidFill>
                  <a:schemeClr val="tx1"/>
                </a:solidFill>
              </a:rPr>
              <a:t>When Basic NAV is set on a PCH </a:t>
            </a:r>
            <a:r>
              <a:rPr lang="en-US" altLang="ko-KR" sz="1800"/>
              <a:t>due</a:t>
            </a:r>
            <a:r>
              <a:rPr lang="ko-KR" altLang="en-US" sz="1800"/>
              <a:t> </a:t>
            </a:r>
            <a:r>
              <a:rPr lang="en-US" altLang="ko-KR" sz="1800"/>
              <a:t>to</a:t>
            </a:r>
            <a:r>
              <a:rPr lang="ko-KR" altLang="en-US" sz="1800"/>
              <a:t> </a:t>
            </a:r>
            <a:r>
              <a:rPr lang="en-US" altLang="ko-KR" sz="1800"/>
              <a:t>OBSS</a:t>
            </a:r>
            <a:r>
              <a:rPr lang="ko-KR" altLang="en-US" sz="1800"/>
              <a:t> </a:t>
            </a:r>
            <a:r>
              <a:rPr lang="en-US" altLang="ko-KR" sz="1800"/>
              <a:t>PPDU</a:t>
            </a:r>
            <a:r>
              <a:rPr lang="en-US" altLang="ko-KR" sz="1800">
                <a:solidFill>
                  <a:schemeClr val="tx1"/>
                </a:solidFill>
              </a:rPr>
              <a:t>, STA may switch to a SCH announced by AP to perform Back-off and frame transmission can be done without including a PCH</a:t>
            </a:r>
          </a:p>
          <a:p>
            <a:pPr marL="457200">
              <a:buFont typeface="Arial" panose="020B0604020202020204" pitchFamily="34" charset="0"/>
              <a:buChar char="•"/>
            </a:pPr>
            <a:r>
              <a:rPr lang="en-US" altLang="ko-KR" sz="1800" kern="1200">
                <a:latin typeface="Times New Roman"/>
                <a:ea typeface="MS Gothic"/>
              </a:rPr>
              <a:t>In this contribution, we discuss the following things that should be considered when performing secondary channel access operation</a:t>
            </a:r>
          </a:p>
          <a:p>
            <a:pPr marL="857250" lvl="1">
              <a:buFont typeface="Times New Roman" panose="02020603050405020304" pitchFamily="18" charset="0"/>
              <a:buChar char="‒"/>
            </a:pPr>
            <a:r>
              <a:rPr lang="en-US" altLang="ko-KR" sz="1600" kern="1200">
                <a:latin typeface="Times New Roman"/>
                <a:ea typeface="MS Gothic"/>
              </a:rPr>
              <a:t>Timing issue / Medium Synchronization</a:t>
            </a:r>
          </a:p>
          <a:p>
            <a:pPr marL="857250" lvl="1">
              <a:buFont typeface="Times New Roman" panose="02020603050405020304" pitchFamily="18" charset="0"/>
              <a:buChar char="‒"/>
            </a:pPr>
            <a:r>
              <a:rPr lang="en-US" altLang="ko-KR" sz="1600" kern="1200">
                <a:latin typeface="Times New Roman"/>
                <a:ea typeface="MS Gothic"/>
              </a:rPr>
              <a:t>Different Channel Switch Time / TXOP end condition</a:t>
            </a:r>
          </a:p>
          <a:p>
            <a:pPr marL="857250" lvl="1">
              <a:buFont typeface="Times New Roman" panose="02020603050405020304" pitchFamily="18" charset="0"/>
              <a:buChar char="‒"/>
            </a:pPr>
            <a:r>
              <a:rPr lang="en-US" altLang="ko-KR" sz="1600" kern="1200">
                <a:latin typeface="Times New Roman"/>
                <a:ea typeface="MS Gothic"/>
              </a:rPr>
              <a:t>Multiple SCH(s) for Back-off</a:t>
            </a:r>
          </a:p>
          <a:p>
            <a:pPr marL="457200">
              <a:buFont typeface="Arial" panose="020B0604020202020204" pitchFamily="34" charset="0"/>
              <a:buChar char="•"/>
            </a:pPr>
            <a:endParaRPr lang="en-US" altLang="ko-KR" sz="1600">
              <a:solidFill>
                <a:schemeClr val="tx1"/>
              </a:solidFill>
            </a:endParaRPr>
          </a:p>
          <a:p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E46C53-0250-CB2B-5BE2-524C750D9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Dongju Cha et. al, LG Electronics</a:t>
            </a:r>
            <a:endParaRPr lang="en-US" altLang="ko-KR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61B1EFF-2EF4-00B2-A106-BD5883B29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73B65261-48B2-98D5-9DCB-D419295A9C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8252" y="4343400"/>
            <a:ext cx="5570820" cy="2132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1536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C553844-93E4-5465-9D85-1D351BEC7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AP announcement for SCA </a:t>
            </a:r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C6D4CFE-6412-E1C5-B8D1-0E4E323134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599"/>
            <a:ext cx="7772400" cy="4722813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altLang="ko-KR" sz="1800">
                <a:solidFill>
                  <a:schemeClr val="tx1"/>
                </a:solidFill>
              </a:rPr>
              <a:t>SCA related parameters shall be announced by an AP</a:t>
            </a:r>
          </a:p>
          <a:p>
            <a:pPr marL="800100" lvl="1">
              <a:buFont typeface="Times New Roman" panose="02020603050405020304" pitchFamily="18" charset="0"/>
              <a:buChar char="–"/>
            </a:pPr>
            <a:r>
              <a:rPr lang="en-US" altLang="ko-KR" sz="1600">
                <a:solidFill>
                  <a:schemeClr val="tx1"/>
                </a:solidFill>
              </a:rPr>
              <a:t>One or more SCH(s) for Back-off</a:t>
            </a:r>
          </a:p>
          <a:p>
            <a:pPr marL="900000" lvl="1" indent="-230400">
              <a:buFont typeface="Wingdings" panose="05000000000000000000" pitchFamily="2" charset="2"/>
              <a:buChar char="§"/>
            </a:pPr>
            <a:r>
              <a:rPr lang="en-US" altLang="ko-KR" sz="1400"/>
              <a:t>T</a:t>
            </a:r>
            <a:r>
              <a:rPr lang="en-US" altLang="ko-KR" sz="1400">
                <a:solidFill>
                  <a:schemeClr val="tx1"/>
                </a:solidFill>
              </a:rPr>
              <a:t>o perform SCA, at least one SCH for Back-off shall be announced</a:t>
            </a:r>
          </a:p>
          <a:p>
            <a:pPr marL="900000" lvl="1" indent="-230400">
              <a:buFont typeface="Wingdings" panose="05000000000000000000" pitchFamily="2" charset="2"/>
              <a:buChar char="§"/>
            </a:pPr>
            <a:r>
              <a:rPr lang="en-US" altLang="ko-KR" sz="1400">
                <a:solidFill>
                  <a:schemeClr val="tx1"/>
                </a:solidFill>
              </a:rPr>
              <a:t>When having multiple SCHs for Back-off, STA may get more gain in terms of channel access delay or channel access opportunity</a:t>
            </a:r>
          </a:p>
          <a:p>
            <a:pPr marL="857250" lvl="1" indent="-342900">
              <a:buFont typeface="Times New Roman" panose="02020603050405020304" pitchFamily="18" charset="0"/>
              <a:buChar char="‒"/>
            </a:pPr>
            <a:r>
              <a:rPr lang="en-US" altLang="ko-KR" sz="1600">
                <a:solidFill>
                  <a:schemeClr val="tx1"/>
                </a:solidFill>
              </a:rPr>
              <a:t>EDCA Parameter Set for SCH(s)</a:t>
            </a:r>
          </a:p>
          <a:p>
            <a:pPr marL="900000" lvl="2">
              <a:buFont typeface="Wingdings" panose="05000000000000000000" pitchFamily="2" charset="2"/>
              <a:buChar char="§"/>
            </a:pPr>
            <a:r>
              <a:rPr lang="en-US" altLang="ko-KR" sz="1400">
                <a:solidFill>
                  <a:schemeClr val="tx1"/>
                </a:solidFill>
              </a:rPr>
              <a:t>E.g. EDCA Parameter Set for PCH can be shared with SCH while updating its own CW parameter</a:t>
            </a:r>
          </a:p>
          <a:p>
            <a:pPr marL="900000" lvl="2">
              <a:buFont typeface="Wingdings" panose="05000000000000000000" pitchFamily="2" charset="2"/>
              <a:buChar char="§"/>
            </a:pPr>
            <a:r>
              <a:rPr lang="en-US" altLang="ko-KR" sz="1400">
                <a:solidFill>
                  <a:schemeClr val="tx1"/>
                </a:solidFill>
              </a:rPr>
              <a:t>Or, New EDCA Parameter for SCH(s) may be defined reusing the format of existing EDCA Parameter Set</a:t>
            </a:r>
          </a:p>
          <a:p>
            <a:pPr marL="857250" lvl="1" indent="-342900">
              <a:buFont typeface="Times New Roman" panose="02020603050405020304" pitchFamily="18" charset="0"/>
              <a:buChar char="–"/>
            </a:pPr>
            <a:r>
              <a:rPr lang="en-US" altLang="ko-KR" sz="1600">
                <a:solidFill>
                  <a:schemeClr val="tx1"/>
                </a:solidFill>
              </a:rPr>
              <a:t>S</a:t>
            </a:r>
            <a:r>
              <a:rPr lang="en-US" altLang="ko-KR" sz="1600"/>
              <a:t>econdary Channel Access (SCA) Mode</a:t>
            </a:r>
            <a:r>
              <a:rPr lang="en-US" altLang="ko-KR" sz="1600">
                <a:solidFill>
                  <a:schemeClr val="tx1"/>
                </a:solidFill>
              </a:rPr>
              <a:t> </a:t>
            </a:r>
            <a:r>
              <a:rPr lang="en-US" altLang="ko-KR" sz="1200">
                <a:solidFill>
                  <a:schemeClr val="tx1"/>
                </a:solidFill>
              </a:rPr>
              <a:t>(Enable/Disable)</a:t>
            </a:r>
            <a:endParaRPr lang="en-US" altLang="ko-KR" sz="1600">
              <a:solidFill>
                <a:schemeClr val="tx1"/>
              </a:solidFill>
            </a:endParaRPr>
          </a:p>
          <a:p>
            <a:pPr marL="900000" lvl="2">
              <a:spcBef>
                <a:spcPts val="336"/>
              </a:spcBef>
              <a:buFont typeface="Wingdings" panose="05000000000000000000" pitchFamily="2" charset="2"/>
              <a:buChar char="§"/>
            </a:pPr>
            <a:r>
              <a:rPr lang="en-US" altLang="ko-KR" sz="1400">
                <a:solidFill>
                  <a:schemeClr val="tx1"/>
                </a:solidFill>
              </a:rPr>
              <a:t>Used for </a:t>
            </a:r>
            <a:r>
              <a:rPr lang="en-US" altLang="ko-KR" sz="1400"/>
              <a:t>indicating whether AP or STA supporting SCA enables SCA or not when the Basic NAV is set on the PCH</a:t>
            </a:r>
            <a:endParaRPr lang="en-US" altLang="ko-KR" sz="1400">
              <a:solidFill>
                <a:schemeClr val="tx1"/>
              </a:solidFill>
            </a:endParaRPr>
          </a:p>
          <a:p>
            <a:pPr marL="857250" lvl="1" indent="-342900">
              <a:buFont typeface="Times New Roman" panose="02020603050405020304" pitchFamily="18" charset="0"/>
              <a:buChar char="–"/>
            </a:pPr>
            <a:r>
              <a:rPr lang="en-US" altLang="ko-KR" sz="1600">
                <a:solidFill>
                  <a:schemeClr val="tx1"/>
                </a:solidFill>
              </a:rPr>
              <a:t>Medium Synchronization (E.g., ED threshold, Max. num. of TXOPs, Duration)</a:t>
            </a:r>
          </a:p>
          <a:p>
            <a:pPr marL="857250" lvl="1" indent="-342900">
              <a:buFont typeface="Times New Roman" panose="02020603050405020304" pitchFamily="18" charset="0"/>
              <a:buChar char="–"/>
            </a:pPr>
            <a:r>
              <a:rPr lang="en-US" altLang="ko-KR" sz="1600">
                <a:solidFill>
                  <a:schemeClr val="tx1"/>
                </a:solidFill>
              </a:rPr>
              <a:t>Channel Switch Time</a:t>
            </a:r>
          </a:p>
          <a:p>
            <a:pPr marL="900000" lvl="2">
              <a:buFont typeface="Wingdings" panose="05000000000000000000" pitchFamily="2" charset="2"/>
              <a:buChar char="§"/>
            </a:pPr>
            <a:r>
              <a:rPr lang="en-US" altLang="ko-KR" sz="1400">
                <a:solidFill>
                  <a:schemeClr val="tx1"/>
                </a:solidFill>
              </a:rPr>
              <a:t>Channel switch time from PCH to SCH (vice versa)</a:t>
            </a:r>
          </a:p>
          <a:p>
            <a:pPr algn="l"/>
            <a:endParaRPr lang="ko-KR" altLang="en-US" sz="1800" b="0" i="0" u="none" strike="noStrike" baseline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l"/>
            <a:endParaRPr lang="ko-KR" altLang="en-US" sz="1800" b="0" i="0" u="none" strike="noStrike" baseline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l"/>
            <a:endParaRPr lang="ko-KR" altLang="en-US" sz="1800" b="0" i="0" u="none" strike="noStrike" baseline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l"/>
            <a:endParaRPr lang="ko-KR" altLang="en-US" sz="1800" b="0" i="0" u="none" strike="noStrike" baseline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l"/>
            <a:endParaRPr lang="ko-KR" altLang="en-US" sz="1800" b="0" i="0" u="none" strike="noStrike" baseline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l"/>
            <a:endParaRPr lang="ko-KR" altLang="en-US" sz="1800" b="0" i="0" u="none" strike="noStrike" baseline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 algn="l">
              <a:buNone/>
            </a:pPr>
            <a:endParaRPr lang="ko-KR" altLang="en-US" sz="1800" b="0" i="0" u="none" strike="noStrike" baseline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D47F85F8-67D4-C3F7-F74A-4BF6471D2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Dongju Cha et. al, LG Electronics</a:t>
            </a:r>
            <a:endParaRPr lang="en-US" altLang="ko-KR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888F33BB-5D7A-6114-4346-F110E0183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3602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A172E76-2686-5B83-5C06-71CA5F2AD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>
                <a:solidFill>
                  <a:schemeClr val="tx1"/>
                </a:solidFill>
              </a:rPr>
              <a:t>Considerations for Performing SCA </a:t>
            </a:r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312E0B6-5DB8-3C9E-E771-8363F7BD2E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343400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altLang="ko-KR" sz="1800">
                <a:solidFill>
                  <a:schemeClr val="tx1"/>
                </a:solidFill>
              </a:rPr>
              <a:t>Before performing SCA, AP and STA(s) having capability for SCA need to signal their SCA Mode whether it enables SCA or not </a:t>
            </a:r>
            <a:r>
              <a:rPr lang="en-US" altLang="ko-KR" sz="1800"/>
              <a:t>to guarantee that a recipient STA is performing SCA when a Basic NAV is set on a primary channel</a:t>
            </a:r>
            <a:endParaRPr lang="en-US" altLang="ko-KR" sz="1800">
              <a:solidFill>
                <a:schemeClr val="tx1"/>
              </a:solidFill>
            </a:endParaRPr>
          </a:p>
          <a:p>
            <a:pPr marL="857250" lvl="1">
              <a:buFont typeface="Times New Roman" panose="02020603050405020304" pitchFamily="18" charset="0"/>
              <a:buChar char="‒"/>
            </a:pPr>
            <a:r>
              <a:rPr lang="en-US" altLang="ko-KR" sz="1600"/>
              <a:t>Because s</a:t>
            </a:r>
            <a:r>
              <a:rPr lang="en-US" altLang="ko-KR" sz="1600">
                <a:solidFill>
                  <a:schemeClr val="tx1"/>
                </a:solidFill>
              </a:rPr>
              <a:t>ome STA(s) may set </a:t>
            </a:r>
            <a:r>
              <a:rPr lang="en-US" altLang="ko-KR" sz="1600"/>
              <a:t>an </a:t>
            </a:r>
            <a:r>
              <a:rPr lang="en-US" altLang="ko-KR" sz="1600">
                <a:solidFill>
                  <a:schemeClr val="tx1"/>
                </a:solidFill>
              </a:rPr>
              <a:t>SCA Mode to be disabled for the purpose of power saving</a:t>
            </a:r>
          </a:p>
          <a:p>
            <a:pPr marL="457200">
              <a:buFont typeface="Arial" panose="020B0604020202020204" pitchFamily="34" charset="0"/>
              <a:buChar char="•"/>
            </a:pPr>
            <a:r>
              <a:rPr lang="en-US" altLang="ko-KR" sz="1800">
                <a:solidFill>
                  <a:schemeClr val="tx1"/>
                </a:solidFill>
              </a:rPr>
              <a:t>When the Basic NAV is set on the PCH, </a:t>
            </a:r>
          </a:p>
          <a:p>
            <a:pPr marL="857250" lvl="1">
              <a:buFont typeface="Times New Roman" panose="02020603050405020304" pitchFamily="18" charset="0"/>
              <a:buChar char="‒"/>
            </a:pPr>
            <a:r>
              <a:rPr lang="en-US" altLang="ko-KR" sz="1600">
                <a:solidFill>
                  <a:schemeClr val="tx1"/>
                </a:solidFill>
              </a:rPr>
              <a:t>Both of an AP (tx side) and a STA(s) (rx side) may switch to SCH</a:t>
            </a:r>
          </a:p>
          <a:p>
            <a:pPr marL="900000" lvl="1" indent="-230400">
              <a:buFont typeface="Wingdings" panose="05000000000000000000" pitchFamily="2" charset="2"/>
              <a:buChar char="§"/>
            </a:pPr>
            <a:r>
              <a:rPr lang="en-US" altLang="ko-KR" sz="1400">
                <a:solidFill>
                  <a:schemeClr val="tx1"/>
                </a:solidFill>
              </a:rPr>
              <a:t>However, due to the different channel switch time, frame exchange may not be done successfully</a:t>
            </a:r>
          </a:p>
          <a:p>
            <a:pPr marL="900000" lvl="2" indent="-230400">
              <a:buFont typeface="Wingdings" panose="05000000000000000000" pitchFamily="2" charset="2"/>
              <a:buChar char="§"/>
            </a:pPr>
            <a:r>
              <a:rPr lang="en-US" altLang="ko-KR" sz="1400">
                <a:solidFill>
                  <a:schemeClr val="tx1"/>
                </a:solidFill>
              </a:rPr>
              <a:t>AP and STA(s) need to indicate their channel switch time to make sure AP transmits frame(s) after STA(s) has done switching</a:t>
            </a:r>
          </a:p>
          <a:p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C5BC71F9-62FB-652D-E481-6F243EEED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Dongju Cha et. al, LG Electronics</a:t>
            </a:r>
            <a:endParaRPr lang="en-US" altLang="ko-KR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7FCE715E-173D-A8F6-1AEE-0D377CAB2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921137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D45FF2C-6D0D-9E29-98F0-556B70A25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0075" y="685800"/>
            <a:ext cx="7943850" cy="914400"/>
          </a:xfrm>
        </p:spPr>
        <p:txBody>
          <a:bodyPr/>
          <a:lstStyle/>
          <a:p>
            <a:r>
              <a:rPr lang="en-GB" altLang="ko-KR">
                <a:solidFill>
                  <a:schemeClr val="tx1"/>
                </a:solidFill>
              </a:rPr>
              <a:t>Considerations for Performing SCA (cont’d)</a:t>
            </a:r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B1641CC-1C32-1D72-39AD-27CE45F1BF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676400"/>
            <a:ext cx="8382000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800">
                <a:solidFill>
                  <a:schemeClr val="tx1"/>
                </a:solidFill>
              </a:rPr>
              <a:t>After channel switching to SCH, </a:t>
            </a:r>
          </a:p>
          <a:p>
            <a:pPr marL="741600" lvl="1">
              <a:buFont typeface="Times New Roman" panose="02020603050405020304" pitchFamily="18" charset="0"/>
              <a:buChar char="‒"/>
            </a:pPr>
            <a:r>
              <a:rPr lang="en-US" altLang="ko-KR" sz="1600">
                <a:solidFill>
                  <a:schemeClr val="tx1"/>
                </a:solidFill>
              </a:rPr>
              <a:t>One of AP or STA may not switch to an SCH due to different view on a PCH</a:t>
            </a:r>
          </a:p>
          <a:p>
            <a:pPr marL="900000" lvl="2">
              <a:buFont typeface="Wingdings" panose="05000000000000000000" pitchFamily="2" charset="2"/>
              <a:buChar char="§"/>
            </a:pPr>
            <a:r>
              <a:rPr lang="en-US" altLang="ko-KR" sz="1400">
                <a:solidFill>
                  <a:schemeClr val="tx1"/>
                </a:solidFill>
              </a:rPr>
              <a:t>To make sure whether the Back-off channel of a recipient STA is aligned with transmitter,</a:t>
            </a:r>
          </a:p>
          <a:p>
            <a:pPr marL="900000" lvl="2">
              <a:buFont typeface="Wingdings" panose="05000000000000000000" pitchFamily="2" charset="2"/>
              <a:buChar char="§"/>
            </a:pPr>
            <a:r>
              <a:rPr lang="en-US" altLang="ko-KR" sz="1400">
                <a:solidFill>
                  <a:schemeClr val="tx1"/>
                </a:solidFill>
              </a:rPr>
              <a:t>Frame exchange need to be initiated with a short control frame (e.g., RTS)</a:t>
            </a:r>
            <a:endParaRPr lang="en-US" altLang="ko-KR" sz="1800">
              <a:solidFill>
                <a:schemeClr val="tx1"/>
              </a:solidFill>
            </a:endParaRPr>
          </a:p>
          <a:p>
            <a:pPr lvl="1">
              <a:buFont typeface="Times New Roman" panose="02020603050405020304" pitchFamily="18" charset="0"/>
              <a:buChar char="‒"/>
            </a:pPr>
            <a:r>
              <a:rPr lang="en-US" altLang="ko-KR" sz="1600">
                <a:solidFill>
                  <a:schemeClr val="tx1"/>
                </a:solidFill>
              </a:rPr>
              <a:t>STA(s) may loss medium synchronization </a:t>
            </a:r>
            <a:r>
              <a:rPr lang="en-US" altLang="ko-KR" sz="1600"/>
              <a:t>on</a:t>
            </a:r>
            <a:r>
              <a:rPr lang="ko-KR" altLang="en-US" sz="1600"/>
              <a:t> </a:t>
            </a:r>
            <a:r>
              <a:rPr lang="en-US" altLang="ko-KR" sz="1600"/>
              <a:t>a</a:t>
            </a:r>
            <a:r>
              <a:rPr lang="ko-KR" altLang="en-US" sz="1600"/>
              <a:t> </a:t>
            </a:r>
            <a:r>
              <a:rPr lang="en-US" altLang="ko-KR" sz="1600"/>
              <a:t>SCH</a:t>
            </a:r>
            <a:endParaRPr lang="en-US" altLang="ko-KR" sz="1600">
              <a:solidFill>
                <a:schemeClr val="tx1"/>
              </a:solidFill>
            </a:endParaRPr>
          </a:p>
          <a:p>
            <a:pPr marL="900000" lvl="2" indent="-230400">
              <a:buFont typeface="Wingdings" panose="05000000000000000000" pitchFamily="2" charset="2"/>
              <a:buChar char="§"/>
            </a:pPr>
            <a:r>
              <a:rPr lang="en-US" altLang="ko-KR" sz="1400">
                <a:solidFill>
                  <a:schemeClr val="tx1"/>
                </a:solidFill>
              </a:rPr>
              <a:t>Medium access recovery procedure that performs EDCA w/ some restrictions may be needed [2]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ko-KR" sz="1800">
                <a:solidFill>
                  <a:schemeClr val="tx1"/>
                </a:solidFill>
              </a:rPr>
              <a:t>TXOP end condition on SCH</a:t>
            </a:r>
          </a:p>
          <a:p>
            <a:pPr marL="800100" lvl="1">
              <a:buFont typeface="Times New Roman" panose="02020603050405020304" pitchFamily="18" charset="0"/>
              <a:buChar char="‒"/>
            </a:pPr>
            <a:r>
              <a:rPr lang="en-US" altLang="ko-KR" sz="1600">
                <a:solidFill>
                  <a:schemeClr val="tx1"/>
                </a:solidFill>
              </a:rPr>
              <a:t>TXOP on SCH shall be done before the Basic NAV timer expires on the PCH not to lose the medium synchronization on PCH</a:t>
            </a:r>
            <a:endParaRPr lang="en-US" altLang="ko-KR" sz="1600"/>
          </a:p>
          <a:p>
            <a:pPr marL="900000" indent="-230400">
              <a:buFont typeface="Wingdings" panose="05000000000000000000" pitchFamily="2" charset="2"/>
              <a:buChar char="§"/>
            </a:pPr>
            <a:r>
              <a:rPr lang="en-US" altLang="ko-KR" sz="1400" b="0">
                <a:solidFill>
                  <a:schemeClr val="tx1"/>
                </a:solidFill>
              </a:rPr>
              <a:t>Otherwise,</a:t>
            </a:r>
            <a:r>
              <a:rPr lang="ko-KR" altLang="en-US" sz="1400" b="0">
                <a:solidFill>
                  <a:schemeClr val="tx1"/>
                </a:solidFill>
              </a:rPr>
              <a:t> </a:t>
            </a:r>
            <a:r>
              <a:rPr lang="en-US" altLang="ko-KR" sz="1400" b="0">
                <a:solidFill>
                  <a:schemeClr val="tx1"/>
                </a:solidFill>
              </a:rPr>
              <a:t>STA(s) shall not obtain TXOP on SCH</a:t>
            </a:r>
          </a:p>
          <a:p>
            <a:pPr marL="900000" indent="-230400">
              <a:buFont typeface="Wingdings" panose="05000000000000000000" pitchFamily="2" charset="2"/>
              <a:buChar char="§"/>
            </a:pPr>
            <a:r>
              <a:rPr lang="en-US" altLang="ko-KR" sz="1400" b="0">
                <a:solidFill>
                  <a:schemeClr val="tx1"/>
                </a:solidFill>
              </a:rPr>
              <a:t>Also, STA(s) performing EDCA on SCH should complete switching to PCH considering the channel switch time from SCH to PCH before the Basic NAV timer expires on the PCH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ko-KR" sz="1800">
                <a:solidFill>
                  <a:schemeClr val="tx1"/>
                </a:solidFill>
              </a:rPr>
              <a:t>After switching back to PCH,</a:t>
            </a:r>
          </a:p>
          <a:p>
            <a:pPr marL="800100" lvl="1">
              <a:buFont typeface="Times New Roman" panose="02020603050405020304" pitchFamily="18" charset="0"/>
              <a:buChar char="‒"/>
            </a:pPr>
            <a:r>
              <a:rPr lang="en-US" altLang="ko-KR" sz="1600">
                <a:solidFill>
                  <a:schemeClr val="tx1"/>
                </a:solidFill>
              </a:rPr>
              <a:t>STA(s) may loss medium synchronization </a:t>
            </a:r>
          </a:p>
          <a:p>
            <a:pPr marL="900000" lvl="2" indent="-230400">
              <a:buFont typeface="Wingdings" panose="05000000000000000000" pitchFamily="2" charset="2"/>
              <a:buChar char="§"/>
            </a:pPr>
            <a:r>
              <a:rPr lang="en-US" altLang="ko-KR" sz="1400">
                <a:solidFill>
                  <a:schemeClr val="tx1"/>
                </a:solidFill>
              </a:rPr>
              <a:t>This might happen due to CF-end frame sent from OBSS while STA(s) and AP are performing SCA (TXOP truncation on PCH)</a:t>
            </a:r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C7B3E2EE-6EF4-A389-F2AC-9BBC06732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Dongju Cha et. al, LG Electronics</a:t>
            </a:r>
            <a:endParaRPr lang="en-US" altLang="ko-KR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D8830E9-4BC6-A629-9E32-5EE1D2D4E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298901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E65DBD5-988A-F2C8-CFDB-D94511141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Multiple SCHs for BO</a:t>
            </a:r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A083423-C589-AF8A-9AA1-310474DBCC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>
                <a:solidFill>
                  <a:schemeClr val="tx1"/>
                </a:solidFill>
              </a:rPr>
              <a:t>When PCH is simultaneously performing PD/CCA w/ SCH, medium synchronization procedure is not needed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>
                <a:solidFill>
                  <a:schemeClr val="tx1"/>
                </a:solidFill>
              </a:rPr>
              <a:t>Also, when having multiple SCH(s) for BO, STA(s) may get performance improvement in terms of channel access delay and channel access opportunity</a:t>
            </a:r>
          </a:p>
          <a:p>
            <a:pPr lvl="1">
              <a:buFont typeface="Times New Roman" panose="02020603050405020304" pitchFamily="18" charset="0"/>
              <a:buChar char="‒"/>
            </a:pPr>
            <a:r>
              <a:rPr lang="en-US" altLang="ko-KR" sz="1800">
                <a:solidFill>
                  <a:schemeClr val="tx1"/>
                </a:solidFill>
              </a:rPr>
              <a:t>Because among multiple SCH(s) for BO, STA can transmit frame(s) through including one of SCH that Back-off counter value reaches to 0 first </a:t>
            </a:r>
          </a:p>
          <a:p>
            <a:pPr lvl="1">
              <a:buFont typeface="Times New Roman" panose="02020603050405020304" pitchFamily="18" charset="0"/>
              <a:buChar char="‒"/>
            </a:pPr>
            <a:r>
              <a:rPr lang="en-US" altLang="ko-KR" sz="1800">
                <a:solidFill>
                  <a:schemeClr val="tx1"/>
                </a:solidFill>
              </a:rPr>
              <a:t>This </a:t>
            </a:r>
            <a:r>
              <a:rPr lang="en-US" altLang="ko-KR" sz="1800"/>
              <a:t>can</a:t>
            </a:r>
            <a:r>
              <a:rPr lang="en-US" altLang="ko-KR" sz="1800">
                <a:solidFill>
                  <a:schemeClr val="tx1"/>
                </a:solidFill>
              </a:rPr>
              <a:t> be good to meet the requirement for </a:t>
            </a:r>
            <a:r>
              <a:rPr lang="en-US" altLang="ko-KR" sz="1800"/>
              <a:t>the </a:t>
            </a:r>
            <a:r>
              <a:rPr lang="en-US" altLang="ko-KR" sz="1800">
                <a:solidFill>
                  <a:schemeClr val="tx1"/>
                </a:solidFill>
              </a:rPr>
              <a:t>latency sensitve traffic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>
                <a:solidFill>
                  <a:schemeClr val="tx1"/>
                </a:solidFill>
              </a:rPr>
              <a:t>However, implementation complexity and power consumption for concurrent PD/CCA need to be considered</a:t>
            </a:r>
          </a:p>
          <a:p>
            <a:pPr lvl="1">
              <a:buFont typeface="Times New Roman" panose="02020603050405020304" pitchFamily="18" charset="0"/>
              <a:buChar char="‒"/>
            </a:pPr>
            <a:r>
              <a:rPr lang="en-US" altLang="ko-KR" sz="1800">
                <a:solidFill>
                  <a:schemeClr val="tx1"/>
                </a:solidFill>
              </a:rPr>
              <a:t>Also, memory overhead is increased due to EDCA Parameter Sets and Back-off counter when having multiple SCH(s) for BO</a:t>
            </a: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B49383F6-8D2A-AAF2-1618-CC4A9DDBC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Dongju Cha et. al, LG Electronics</a:t>
            </a:r>
            <a:endParaRPr lang="en-US" altLang="ko-KR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6D830AED-D355-A7FA-C90D-58BABCDA7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091600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216B615-3306-EEBD-EDD2-243140942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Conclusion</a:t>
            </a:r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B175B91D-52BD-729F-351B-1D1BF91E4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Dongju Cha et. al, LG Electronics</a:t>
            </a:r>
            <a:endParaRPr lang="en-US" altLang="ko-KR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3E87E3D9-0F25-2D17-1440-B1C25E286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내용 개체 틀 2">
            <a:extLst>
              <a:ext uri="{FF2B5EF4-FFF2-40B4-BE49-F238E27FC236}">
                <a16:creationId xmlns:a16="http://schemas.microsoft.com/office/drawing/2014/main" id="{97196D08-9B52-8570-DC44-9A684B416B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altLang="ko-KR" sz="2000" dirty="0"/>
              <a:t>In this contribution, we’ve shared some thoughts to achieve secondary channel access </a:t>
            </a:r>
            <a:r>
              <a:rPr lang="en-US" altLang="ko-KR" sz="2000"/>
              <a:t>in 11bn </a:t>
            </a:r>
            <a:r>
              <a:rPr lang="en-US" altLang="ko-KR" sz="2000" dirty="0"/>
              <a:t>in terms of</a:t>
            </a:r>
          </a:p>
          <a:p>
            <a:pPr lvl="1"/>
            <a:r>
              <a:rPr lang="en-US" altLang="ko-KR" sz="1600"/>
              <a:t>AP Announcement for SCA</a:t>
            </a:r>
            <a:endParaRPr lang="en-US" altLang="ko-KR" sz="1600" dirty="0"/>
          </a:p>
          <a:p>
            <a:pPr lvl="1"/>
            <a:r>
              <a:rPr lang="en-US" altLang="ko-KR" sz="1600"/>
              <a:t>Techical Issues and Solutions</a:t>
            </a:r>
            <a:endParaRPr lang="en-US" altLang="ko-KR" sz="1600" dirty="0"/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ko-KR" sz="1400"/>
              <a:t>Secondary Channel Access Mode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ko-KR" sz="1400"/>
              <a:t>Different Channel Switch Time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ko-KR" sz="1400"/>
              <a:t>Medium Synchronization/Timing issue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ko-KR" sz="1400"/>
              <a:t>TXOP end condition on SCH</a:t>
            </a:r>
          </a:p>
          <a:p>
            <a:pPr lvl="1"/>
            <a:r>
              <a:rPr lang="en-US" altLang="ko-KR" sz="1600"/>
              <a:t>Multiple SCH(s) for Back-off</a:t>
            </a:r>
            <a:endParaRPr lang="en-US" altLang="ko-KR" sz="12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sz="1200" dirty="0"/>
          </a:p>
        </p:txBody>
      </p:sp>
    </p:spTree>
    <p:extLst>
      <p:ext uri="{BB962C8B-B14F-4D97-AF65-F5344CB8AC3E}">
        <p14:creationId xmlns:p14="http://schemas.microsoft.com/office/powerpoint/2010/main" val="8288103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216B615-3306-EEBD-EDD2-243140942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Reference</a:t>
            </a:r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B175B91D-52BD-729F-351B-1D1BF91E4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Dongju Cha et. al, LG Electronics</a:t>
            </a:r>
            <a:endParaRPr lang="en-US" altLang="ko-KR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3E87E3D9-0F25-2D17-1440-B1C25E286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내용 개체 틀 2">
            <a:extLst>
              <a:ext uri="{FF2B5EF4-FFF2-40B4-BE49-F238E27FC236}">
                <a16:creationId xmlns:a16="http://schemas.microsoft.com/office/drawing/2014/main" id="{97196D08-9B52-8570-DC44-9A684B416B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marL="0" indent="0">
              <a:buNone/>
            </a:pPr>
            <a:r>
              <a:rPr lang="en-US" altLang="ko-KR" sz="2000">
                <a:ea typeface="굴림" panose="020B0600000101010101" pitchFamily="50" charset="-127"/>
              </a:rPr>
              <a:t>[1] 23/1112r0, Thoughts on Secondary Channel Access</a:t>
            </a:r>
          </a:p>
          <a:p>
            <a:pPr marL="0" indent="0">
              <a:buNone/>
            </a:pPr>
            <a:r>
              <a:rPr lang="en-US" altLang="ko-KR" sz="2000">
                <a:ea typeface="굴림" panose="020B0600000101010101" pitchFamily="50" charset="-127"/>
              </a:rPr>
              <a:t>[2] 23/1911r0, Secondary Channel Access and Frame Transmission</a:t>
            </a:r>
          </a:p>
          <a:p>
            <a:pPr marL="0" indent="0">
              <a:buNone/>
            </a:pPr>
            <a:r>
              <a:rPr lang="en-US" altLang="ko-KR" sz="2000">
                <a:ea typeface="굴림" panose="020B0600000101010101" pitchFamily="50" charset="-127"/>
              </a:rPr>
              <a:t>[3] 23/034r1, Non-primary Channel Utilization</a:t>
            </a:r>
          </a:p>
          <a:p>
            <a:pPr marL="0" indent="0">
              <a:buNone/>
            </a:pPr>
            <a:r>
              <a:rPr lang="en-US" altLang="ko-KR" sz="2000">
                <a:ea typeface="굴림" panose="020B0600000101010101" pitchFamily="50" charset="-127"/>
              </a:rPr>
              <a:t>[4] 23/1444r1, Non-primary channel access evaluations_followup</a:t>
            </a:r>
          </a:p>
          <a:p>
            <a:pPr marL="0" indent="0">
              <a:buNone/>
            </a:pPr>
            <a:r>
              <a:rPr lang="en-US" altLang="ko-KR" sz="2000">
                <a:ea typeface="굴림" panose="020B0600000101010101" pitchFamily="50" charset="-127"/>
              </a:rPr>
              <a:t>[5] 23/1419r0, Nonprimary channel access discussions</a:t>
            </a:r>
          </a:p>
          <a:p>
            <a:pPr marL="0" indent="0">
              <a:buNone/>
            </a:pPr>
            <a:r>
              <a:rPr lang="en-US" altLang="ko-KR" sz="2000">
                <a:ea typeface="굴림" panose="020B0600000101010101" pitchFamily="50" charset="-127"/>
              </a:rPr>
              <a:t>[6] 23/1365r0, Discussions on Non-primary Channel Access</a:t>
            </a:r>
          </a:p>
          <a:p>
            <a:pPr marL="0" indent="0">
              <a:buNone/>
            </a:pPr>
            <a:r>
              <a:rPr lang="en-US" altLang="ko-KR" sz="2000">
                <a:ea typeface="굴림" panose="020B0600000101010101" pitchFamily="50" charset="-127"/>
              </a:rPr>
              <a:t>[7] 23/797r0, Non-primary channel access</a:t>
            </a:r>
          </a:p>
          <a:p>
            <a:pPr marL="0" indent="0">
              <a:buNone/>
            </a:pPr>
            <a:r>
              <a:rPr lang="en-US" altLang="ko-KR" sz="2000">
                <a:ea typeface="굴림" panose="020B0600000101010101" pitchFamily="50" charset="-127"/>
              </a:rPr>
              <a:t>[8] 23/1288r0, Non-primary Channel Utilization Follw-up</a:t>
            </a:r>
          </a:p>
          <a:p>
            <a:pPr marL="0" indent="0">
              <a:buNone/>
            </a:pPr>
            <a:r>
              <a:rPr lang="en-US" altLang="ko-KR" sz="2000">
                <a:ea typeface="굴림" panose="020B0600000101010101" pitchFamily="50" charset="-127"/>
              </a:rPr>
              <a:t>[9] 23/1414r0, secondary channel usage follow up</a:t>
            </a:r>
          </a:p>
        </p:txBody>
      </p:sp>
    </p:spTree>
    <p:extLst>
      <p:ext uri="{BB962C8B-B14F-4D97-AF65-F5344CB8AC3E}">
        <p14:creationId xmlns:p14="http://schemas.microsoft.com/office/powerpoint/2010/main" val="191947939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314515</TotalTime>
  <Words>1697</Words>
  <Application>Microsoft Office PowerPoint</Application>
  <PresentationFormat>화면 슬라이드 쇼(4:3)</PresentationFormat>
  <Paragraphs>194</Paragraphs>
  <Slides>15</Slides>
  <Notes>8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20" baseType="lpstr">
      <vt:lpstr>굴림</vt:lpstr>
      <vt:lpstr>Arial</vt:lpstr>
      <vt:lpstr>Times New Roman</vt:lpstr>
      <vt:lpstr>Wingdings</vt:lpstr>
      <vt:lpstr>802-11-Submission</vt:lpstr>
      <vt:lpstr>Secondary Channel Access Operation</vt:lpstr>
      <vt:lpstr>Introduction</vt:lpstr>
      <vt:lpstr>Overview: Secondary Channel Access Operation</vt:lpstr>
      <vt:lpstr>AP announcement for SCA </vt:lpstr>
      <vt:lpstr>Considerations for Performing SCA </vt:lpstr>
      <vt:lpstr>Considerations for Performing SCA (cont’d)</vt:lpstr>
      <vt:lpstr>Multiple SCHs for BO</vt:lpstr>
      <vt:lpstr>Conclusion</vt:lpstr>
      <vt:lpstr>Reference</vt:lpstr>
      <vt:lpstr>Straw Poll 1</vt:lpstr>
      <vt:lpstr>Straw Poll 2</vt:lpstr>
      <vt:lpstr>Straw Poll 3</vt:lpstr>
      <vt:lpstr>Straw Poll 4</vt:lpstr>
      <vt:lpstr>Straw Poll 5</vt:lpstr>
      <vt:lpstr>Straw Poll 6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Secondary Channel Access Operation</dc:title>
  <dc:creator>Dongju Cha</dc:creator>
  <cp:lastModifiedBy>차동주/연구원/C&amp;M표준(연)IoT커넥티비티표준Task(dongju.cha@lge.com)</cp:lastModifiedBy>
  <cp:revision>17012</cp:revision>
  <cp:lastPrinted>2018-10-31T23:27:01Z</cp:lastPrinted>
  <dcterms:created xsi:type="dcterms:W3CDTF">2007-05-21T21:00:37Z</dcterms:created>
  <dcterms:modified xsi:type="dcterms:W3CDTF">2024-01-17T16:20:09Z</dcterms:modified>
</cp:coreProperties>
</file>