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3" r:id="rId2"/>
    <p:sldId id="1250" r:id="rId3"/>
    <p:sldId id="1251" r:id="rId4"/>
    <p:sldId id="1252" r:id="rId5"/>
    <p:sldId id="1259" r:id="rId6"/>
    <p:sldId id="1265" r:id="rId7"/>
    <p:sldId id="1293" r:id="rId8"/>
    <p:sldId id="1268" r:id="rId9"/>
    <p:sldId id="1266" r:id="rId10"/>
    <p:sldId id="1258" r:id="rId11"/>
    <p:sldId id="1253" r:id="rId12"/>
    <p:sldId id="1256" r:id="rId13"/>
    <p:sldId id="1287" r:id="rId14"/>
    <p:sldId id="1289" r:id="rId15"/>
    <p:sldId id="1260" r:id="rId16"/>
    <p:sldId id="1294" r:id="rId17"/>
    <p:sldId id="1297" r:id="rId18"/>
    <p:sldId id="1278" r:id="rId19"/>
    <p:sldId id="1291" r:id="rId20"/>
    <p:sldId id="1290" r:id="rId21"/>
    <p:sldId id="1243" r:id="rId22"/>
    <p:sldId id="1274" r:id="rId23"/>
    <p:sldId id="1276" r:id="rId2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윤예린/연구원/C&amp;M표준(연)IoT커넥티비티표준Task(yl.yoon@lge.com)" initials="윤" lastIdx="34" clrIdx="0">
    <p:extLst>
      <p:ext uri="{19B8F6BF-5375-455C-9EA6-DF929625EA0E}">
        <p15:presenceInfo xmlns:p15="http://schemas.microsoft.com/office/powerpoint/2012/main" userId="S-1-5-21-2543426832-1914326140-3112152631-26635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3667D"/>
    <a:srgbClr val="AA4C4C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6" autoAdjust="0"/>
    <p:restoredTop sz="96400" autoAdjust="0"/>
  </p:normalViewPr>
  <p:slideViewPr>
    <p:cSldViewPr>
      <p:cViewPr varScale="1">
        <p:scale>
          <a:sx n="87" d="100"/>
          <a:sy n="87" d="100"/>
        </p:scale>
        <p:origin x="136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1157" y="8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5288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altLang="ko-KR" dirty="0" smtClean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1875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360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5779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Green</a:t>
            </a:r>
            <a:r>
              <a:rPr lang="en-GB" baseline="0" dirty="0" smtClean="0"/>
              <a:t> box </a:t>
            </a:r>
            <a:r>
              <a:rPr lang="ko-KR" altLang="en-US" baseline="0" dirty="0" smtClean="0"/>
              <a:t>가 있어야 하는 이유에 대해 답안 정리 </a:t>
            </a:r>
            <a:endParaRPr lang="en-US" altLang="ko-KR" baseline="0" dirty="0" smtClean="0"/>
          </a:p>
          <a:p>
            <a:r>
              <a:rPr lang="ko-KR" altLang="en-US" baseline="0" dirty="0" smtClean="0"/>
              <a:t>이 </a:t>
            </a:r>
            <a:r>
              <a:rPr lang="en-US" altLang="ko-KR" baseline="0" dirty="0" smtClean="0"/>
              <a:t>architecture </a:t>
            </a:r>
            <a:r>
              <a:rPr lang="ko-KR" altLang="en-US" baseline="0" dirty="0" smtClean="0"/>
              <a:t>안에서는 어떻게 할 수 있고 그게 아니라면 어떻게 하는지에 대한 </a:t>
            </a:r>
            <a:r>
              <a:rPr lang="en-US" altLang="ko-KR" baseline="0" dirty="0" smtClean="0"/>
              <a:t>overview </a:t>
            </a:r>
            <a:r>
              <a:rPr lang="ko-KR" altLang="en-US" baseline="0" dirty="0" smtClean="0"/>
              <a:t>가 필요할 듯 </a:t>
            </a:r>
            <a:endParaRPr lang="en-US" altLang="ko-KR" baseline="0" dirty="0" smtClean="0"/>
          </a:p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9549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82870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79372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4349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34689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38608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1315" y="6475413"/>
            <a:ext cx="20426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802.11-23/1907r1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30200" y="294734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January 2024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Yelin Yoon,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Seamless Roaming in 11bn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2024-01-17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9691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031209"/>
              </p:ext>
            </p:extLst>
          </p:nvPr>
        </p:nvGraphicFramePr>
        <p:xfrm>
          <a:off x="712304" y="2654112"/>
          <a:ext cx="7620000" cy="374668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/>
                        <a:t>Yelin Yoon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8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Geonhwan</a:t>
                      </a:r>
                      <a:r>
                        <a:rPr lang="en-US" altLang="ko-KR" sz="1200" dirty="0" smtClean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882849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The Reconfiguration frame includes two methods of link transition[4]:</a:t>
            </a:r>
            <a:endParaRPr lang="en-GB" sz="1400" dirty="0" smtClean="0"/>
          </a:p>
          <a:p>
            <a:pPr marL="685800" lvl="2" indent="-342900"/>
            <a:r>
              <a:rPr lang="en-GB" sz="1600" dirty="0" smtClean="0"/>
              <a:t>Link add then delete </a:t>
            </a:r>
            <a:r>
              <a:rPr lang="en-GB" sz="1600" b="1" dirty="0" smtClean="0"/>
              <a:t>(preferred) </a:t>
            </a:r>
            <a:r>
              <a:rPr lang="en-GB" sz="1000" dirty="0" smtClean="0"/>
              <a:t>- </a:t>
            </a:r>
            <a:r>
              <a:rPr lang="en-GB" altLang="ko-KR" sz="1200" dirty="0" smtClean="0"/>
              <a:t>A</a:t>
            </a:r>
            <a:r>
              <a:rPr lang="en-GB" altLang="ko-KR" sz="1200" b="1" dirty="0" smtClean="0"/>
              <a:t> </a:t>
            </a:r>
            <a:r>
              <a:rPr lang="en-GB" altLang="ko-KR" sz="1200" b="1" dirty="0"/>
              <a:t>*</a:t>
            </a:r>
            <a:r>
              <a:rPr lang="en-GB" altLang="ko-KR" sz="1200" dirty="0"/>
              <a:t>new link is added, and subsequently, the *old link is </a:t>
            </a:r>
            <a:r>
              <a:rPr lang="en-GB" altLang="ko-KR" sz="1200" dirty="0" smtClean="0"/>
              <a:t>deleted</a:t>
            </a:r>
            <a:endParaRPr lang="en-GB" sz="1000" dirty="0" smtClean="0"/>
          </a:p>
          <a:p>
            <a:pPr lvl="2"/>
            <a:r>
              <a:rPr lang="en-US" altLang="ko-KR" sz="1400" dirty="0" smtClean="0"/>
              <a:t>The non-AP MLD establishes a new link with the target AP MLD first </a:t>
            </a:r>
          </a:p>
          <a:p>
            <a:pPr lvl="2"/>
            <a:r>
              <a:rPr lang="en-US" altLang="ko-KR" sz="1400" dirty="0" smtClean="0"/>
              <a:t>Once the </a:t>
            </a:r>
            <a:r>
              <a:rPr lang="en-US" altLang="ko-KR" sz="1400" dirty="0"/>
              <a:t>new data path is </a:t>
            </a:r>
            <a:r>
              <a:rPr lang="en-US" altLang="ko-KR" sz="1400" dirty="0" smtClean="0"/>
              <a:t>operational, data </a:t>
            </a:r>
            <a:r>
              <a:rPr lang="en-US" altLang="ko-KR" sz="1400" dirty="0"/>
              <a:t>from the DS is transferred to the target </a:t>
            </a:r>
            <a:r>
              <a:rPr lang="en-US" altLang="ko-KR" sz="1400" dirty="0" smtClean="0"/>
              <a:t>AP MLD</a:t>
            </a:r>
          </a:p>
          <a:p>
            <a:pPr lvl="2"/>
            <a:r>
              <a:rPr lang="en-US" altLang="ko-KR" sz="1400" dirty="0"/>
              <a:t>T</a:t>
            </a:r>
            <a:r>
              <a:rPr lang="en-US" altLang="ko-KR" sz="1400" dirty="0" smtClean="0"/>
              <a:t>he </a:t>
            </a:r>
            <a:r>
              <a:rPr lang="en-US" altLang="ko-KR" sz="1400" dirty="0"/>
              <a:t>link connected to the </a:t>
            </a:r>
            <a:r>
              <a:rPr lang="en-US" altLang="ko-KR" sz="1400" dirty="0" smtClean="0"/>
              <a:t>serving </a:t>
            </a:r>
            <a:r>
              <a:rPr lang="en-US" altLang="ko-KR" sz="1400" dirty="0"/>
              <a:t>AP MLD </a:t>
            </a:r>
            <a:r>
              <a:rPr lang="en-US" altLang="ko-KR" sz="1400" dirty="0" smtClean="0"/>
              <a:t>is then deleted </a:t>
            </a:r>
          </a:p>
          <a:p>
            <a:pPr lvl="2"/>
            <a:r>
              <a:rPr lang="en-GB" altLang="ko-KR" sz="1400" dirty="0" smtClean="0"/>
              <a:t>During roaming, at least one link must be maintained between the UFT AP MLD and </a:t>
            </a:r>
            <a:r>
              <a:rPr lang="en-GB" altLang="ko-KR" sz="1400" dirty="0"/>
              <a:t>non-AP </a:t>
            </a:r>
            <a:r>
              <a:rPr lang="en-GB" altLang="ko-KR" sz="1400" dirty="0" smtClean="0"/>
              <a:t>MLD</a:t>
            </a:r>
          </a:p>
          <a:p>
            <a:pPr marL="857250" lvl="2" indent="0">
              <a:buNone/>
            </a:pPr>
            <a:r>
              <a:rPr lang="en-GB" altLang="ko-KR" sz="1400" dirty="0" smtClean="0"/>
              <a:t>Requirement</a:t>
            </a:r>
            <a:r>
              <a:rPr lang="en-GB" altLang="ko-KR" sz="1400" dirty="0"/>
              <a:t>: This method requires non-AP MLD support for dual connectivity</a:t>
            </a:r>
            <a:r>
              <a:rPr lang="en-GB" altLang="ko-KR" sz="1400" dirty="0" smtClean="0"/>
              <a:t>.</a:t>
            </a:r>
          </a:p>
          <a:p>
            <a:pPr marL="685800" lvl="2" indent="-342900"/>
            <a:r>
              <a:rPr lang="en-GB" altLang="ko-KR" sz="1600" dirty="0"/>
              <a:t>Link switch </a:t>
            </a:r>
            <a:r>
              <a:rPr lang="en-GB" altLang="ko-KR" sz="1200" dirty="0" smtClean="0"/>
              <a:t>- Delete </a:t>
            </a:r>
            <a:r>
              <a:rPr lang="en-GB" altLang="ko-KR" sz="1200" dirty="0"/>
              <a:t>then add at </a:t>
            </a:r>
            <a:r>
              <a:rPr lang="en-GB" altLang="ko-KR" sz="1200" dirty="0" smtClean="0"/>
              <a:t>once: The </a:t>
            </a:r>
            <a:r>
              <a:rPr lang="en-GB" altLang="ko-KR" sz="1200" dirty="0"/>
              <a:t>old link and the new link are deleted and added simultaneously</a:t>
            </a:r>
          </a:p>
          <a:p>
            <a:pPr lvl="2"/>
            <a:r>
              <a:rPr lang="en-GB" altLang="ko-KR" sz="1400" dirty="0"/>
              <a:t>The UFT AP MLD/non-AP MLD announces the link it intends to delete and add in a single frame </a:t>
            </a:r>
          </a:p>
          <a:p>
            <a:pPr lvl="2"/>
            <a:r>
              <a:rPr lang="en-GB" altLang="ko-KR" sz="1400" dirty="0"/>
              <a:t>A timer is set for link deletion </a:t>
            </a:r>
            <a:r>
              <a:rPr lang="en-US" altLang="ko-KR" sz="1400" dirty="0"/>
              <a:t>while data is shared via the newly added link</a:t>
            </a:r>
          </a:p>
          <a:p>
            <a:pPr lvl="2"/>
            <a:r>
              <a:rPr lang="en-GB" altLang="ko-KR" sz="1400" dirty="0" smtClean="0"/>
              <a:t>Upon the </a:t>
            </a:r>
            <a:r>
              <a:rPr lang="en-GB" altLang="ko-KR" sz="1400" dirty="0"/>
              <a:t>timer expiration, roaming concludes</a:t>
            </a:r>
          </a:p>
          <a:p>
            <a:pPr marL="800100" lvl="2" indent="0">
              <a:buNone/>
            </a:pPr>
            <a:r>
              <a:rPr lang="en-GB" altLang="ko-KR" sz="1400" dirty="0"/>
              <a:t>Requirement: </a:t>
            </a:r>
            <a:r>
              <a:rPr lang="en-US" altLang="ko-KR" sz="1400" dirty="0"/>
              <a:t>If the new link operates on a different channel, the AP MLD may need to notify the remaining time for the channel switch.</a:t>
            </a:r>
          </a:p>
          <a:p>
            <a:pPr marL="800100" lvl="2" indent="0">
              <a:buNone/>
            </a:pPr>
            <a:r>
              <a:rPr lang="en-US" altLang="ko-KR" sz="1400" dirty="0"/>
              <a:t>NOTE - Data continuity cannot be guaranteed in single STA operation.</a:t>
            </a:r>
            <a:endParaRPr lang="en-GB" altLang="ko-KR" sz="1400" dirty="0"/>
          </a:p>
          <a:p>
            <a:pPr lvl="3"/>
            <a:endParaRPr lang="en-GB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9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 smtClean="0"/>
              <a:t>Roaming Procedure – During Roaming (2/2) </a:t>
            </a:r>
            <a:endParaRPr lang="en-GB" sz="3100" dirty="0"/>
          </a:p>
        </p:txBody>
      </p:sp>
      <p:sp>
        <p:nvSpPr>
          <p:cNvPr id="7" name="TextBox 6"/>
          <p:cNvSpPr txBox="1"/>
          <p:nvPr/>
        </p:nvSpPr>
        <p:spPr>
          <a:xfrm>
            <a:off x="4609346" y="605135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*New link: the link between the target AP MLD and the non-AP MLD</a:t>
            </a:r>
          </a:p>
          <a:p>
            <a:r>
              <a:rPr lang="en-GB" dirty="0" smtClean="0"/>
              <a:t>*Old link: The link between the serving AP MLD and the non-AP MLD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11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Ultra </a:t>
            </a:r>
            <a:r>
              <a:rPr lang="en-US" altLang="ko-KR" dirty="0"/>
              <a:t>Fast BSS Transition (UFT)</a:t>
            </a:r>
            <a:r>
              <a:rPr lang="ko-KR" altLang="en-US" dirty="0"/>
              <a:t> </a:t>
            </a:r>
            <a:r>
              <a:rPr lang="en-US" altLang="ko-KR" dirty="0"/>
              <a:t>AP </a:t>
            </a:r>
            <a:r>
              <a:rPr lang="en-US" altLang="ko-KR" dirty="0" smtClean="0"/>
              <a:t>MLD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An AP MLD that meets the following requirements:</a:t>
            </a:r>
          </a:p>
          <a:p>
            <a:pPr lvl="2"/>
            <a:r>
              <a:rPr lang="en-US" altLang="ko-KR" b="0" dirty="0" smtClean="0"/>
              <a:t>AP MLDs that are in the same ESS are affiliated wi</a:t>
            </a:r>
            <a:r>
              <a:rPr lang="en-US" altLang="ko-KR" dirty="0" smtClean="0"/>
              <a:t>th the UFT AP MLD</a:t>
            </a:r>
          </a:p>
          <a:p>
            <a:pPr lvl="2"/>
            <a:r>
              <a:rPr lang="en-US" altLang="ko-KR" dirty="0" smtClean="0"/>
              <a:t>Both AP MLDs that are part of the same collocated AP MLD set, as well as those in different collocated AP MLD sets, are affiliated with the UFT AP MLD</a:t>
            </a:r>
          </a:p>
          <a:p>
            <a:pPr lvl="2"/>
            <a:r>
              <a:rPr lang="en-US" altLang="ko-KR" dirty="0" smtClean="0"/>
              <a:t>The UFT AP MLD supports a seamless transition between AP MLDs that are not in the same collocated AP MLD set</a:t>
            </a:r>
            <a:endParaRPr lang="en-US" altLang="ko-KR" b="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116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In this contribution, we introduce the UFT AP MLD, a novel solution enabling seamless roaming among its affiliated APs.</a:t>
            </a:r>
          </a:p>
          <a:p>
            <a:pPr lvl="1"/>
            <a:r>
              <a:rPr lang="en-GB" sz="1800" dirty="0" smtClean="0"/>
              <a:t>Our proposal includes an analysis of the UFT AP MLD’s architecture and the configuration of AP MLD IDs</a:t>
            </a:r>
          </a:p>
          <a:p>
            <a:pPr lvl="1"/>
            <a:r>
              <a:rPr lang="en-GB" sz="1800" dirty="0" smtClean="0"/>
              <a:t>We have also introduced terminology associated with the UFT AP MLD</a:t>
            </a:r>
          </a:p>
          <a:p>
            <a:pPr lvl="1"/>
            <a:endParaRPr lang="en-GB" sz="1800" dirty="0" smtClean="0"/>
          </a:p>
          <a:p>
            <a:r>
              <a:rPr lang="en-GB" sz="2000" dirty="0" smtClean="0"/>
              <a:t>Additionally, we have outlined a roaming process utilizing the Reconfiguration. </a:t>
            </a:r>
          </a:p>
          <a:p>
            <a:pPr lvl="1"/>
            <a:r>
              <a:rPr lang="en-GB" sz="1600" dirty="0" smtClean="0"/>
              <a:t>This process includes the establishment of </a:t>
            </a:r>
            <a:r>
              <a:rPr lang="en-GB" sz="1600" dirty="0"/>
              <a:t>a</a:t>
            </a:r>
            <a:r>
              <a:rPr lang="en-GB" sz="1600" dirty="0" smtClean="0"/>
              <a:t> recommended AP list and </a:t>
            </a:r>
            <a:r>
              <a:rPr lang="en-GB" sz="1600" dirty="0" smtClean="0"/>
              <a:t>two </a:t>
            </a:r>
            <a:r>
              <a:rPr lang="en-GB" sz="1600" dirty="0" smtClean="0"/>
              <a:t>methods of link transition, ensuring efficient and seamless connectivity during roaming </a:t>
            </a:r>
          </a:p>
          <a:p>
            <a:pPr marL="457200" lvl="1" indent="0">
              <a:buNone/>
            </a:pPr>
            <a:endParaRPr lang="en-GB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779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Straw Poll </a:t>
            </a:r>
            <a:r>
              <a:rPr lang="en-GB" altLang="ko-KR" dirty="0" smtClean="0"/>
              <a:t>#1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you agree with the definition of the collocated AP MLD set:</a:t>
            </a:r>
          </a:p>
          <a:p>
            <a:pPr lvl="1"/>
            <a:r>
              <a:rPr lang="en-US" dirty="0" smtClean="0"/>
              <a:t>The set containing one or more AP MLDs that are co-located</a:t>
            </a:r>
          </a:p>
          <a:p>
            <a:pPr lvl="2"/>
            <a:r>
              <a:rPr lang="en-US" dirty="0" smtClean="0"/>
              <a:t>NOTE - The collocated set is in the same ESS</a:t>
            </a:r>
          </a:p>
          <a:p>
            <a:pPr lvl="2"/>
            <a:r>
              <a:rPr lang="en-US" dirty="0" smtClean="0"/>
              <a:t>NOTE - The method to identify the set is TBD</a:t>
            </a:r>
          </a:p>
          <a:p>
            <a:pPr lvl="1"/>
            <a:endParaRPr lang="en-GB" i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671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>
                <a:solidFill>
                  <a:schemeClr val="tx1"/>
                </a:solidFill>
              </a:rPr>
              <a:t>Straw Poll </a:t>
            </a:r>
            <a:r>
              <a:rPr lang="en-GB" altLang="ko-KR" dirty="0" smtClean="0">
                <a:solidFill>
                  <a:schemeClr val="tx1"/>
                </a:solidFill>
              </a:rPr>
              <a:t>#2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you agree with the definition of an Ultra Fast BSS Transition (</a:t>
            </a:r>
            <a:r>
              <a:rPr lang="en-US" dirty="0" smtClean="0"/>
              <a:t>UFT)</a:t>
            </a:r>
            <a:r>
              <a:rPr lang="en-GB" dirty="0" smtClean="0"/>
              <a:t> AP MLD: </a:t>
            </a:r>
            <a:endParaRPr lang="en-US" altLang="ko-KR" dirty="0"/>
          </a:p>
          <a:p>
            <a:pPr lvl="1"/>
            <a:r>
              <a:rPr lang="en-US" altLang="ko-KR" dirty="0" smtClean="0"/>
              <a:t>An AP MLD with which APs that are co-located or not are affiliated </a:t>
            </a:r>
          </a:p>
          <a:p>
            <a:pPr lvl="1"/>
            <a:r>
              <a:rPr lang="en-US" altLang="ko-KR" dirty="0" smtClean="0"/>
              <a:t>APs that are not collocated are affiliated with EHT AP MLDs included in different collocated AP MLD sets</a:t>
            </a:r>
          </a:p>
          <a:p>
            <a:pPr lvl="1"/>
            <a:r>
              <a:rPr lang="en-GB" dirty="0" smtClean="0"/>
              <a:t>NOTE – The exact name can be changed </a:t>
            </a:r>
            <a:endParaRPr lang="en-US" dirty="0" smtClean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9785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Straw Poll #3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</a:t>
            </a:r>
            <a:r>
              <a:rPr lang="en-GB" altLang="ko-KR" dirty="0" smtClean="0"/>
              <a:t>you support the following:</a:t>
            </a:r>
            <a:endParaRPr lang="en-US" dirty="0" smtClean="0"/>
          </a:p>
          <a:p>
            <a:pPr lvl="1"/>
            <a:r>
              <a:rPr lang="en-US" dirty="0" smtClean="0"/>
              <a:t>An UFT AP MLD has its own singly identifying MLD MAC Address</a:t>
            </a:r>
          </a:p>
          <a:p>
            <a:pPr marL="857250" lvl="2" indent="0">
              <a:buNone/>
            </a:pPr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3456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Straw Poll #4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</a:t>
            </a:r>
            <a:r>
              <a:rPr lang="en-GB" altLang="ko-KR" dirty="0" smtClean="0"/>
              <a:t>you support the following:</a:t>
            </a:r>
            <a:endParaRPr lang="en-US" dirty="0" smtClean="0"/>
          </a:p>
          <a:p>
            <a:pPr lvl="1"/>
            <a:r>
              <a:rPr lang="en-US" dirty="0" smtClean="0"/>
              <a:t>AP affiliated with the UFT AP MLD shall announce the UFT AP MLD‘s MLD MAC Address via Beacon and Probe Response frames</a:t>
            </a:r>
          </a:p>
          <a:p>
            <a:pPr lvl="1"/>
            <a:r>
              <a:rPr lang="en-US" dirty="0" smtClean="0"/>
              <a:t>Signaling is TBD</a:t>
            </a:r>
          </a:p>
          <a:p>
            <a:pPr lvl="2"/>
            <a:endParaRPr lang="en-US" dirty="0" smtClean="0"/>
          </a:p>
          <a:p>
            <a:pPr marL="857250" lvl="2" indent="0">
              <a:buNone/>
            </a:pPr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787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Straw Poll </a:t>
            </a:r>
            <a:r>
              <a:rPr lang="en-GB" altLang="ko-KR" dirty="0" smtClean="0"/>
              <a:t>#5</a:t>
            </a:r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you support to define a method for identifying </a:t>
            </a:r>
            <a:r>
              <a:rPr lang="en-GB" altLang="ko-KR" dirty="0"/>
              <a:t>an UFT AP MLD </a:t>
            </a:r>
          </a:p>
          <a:p>
            <a:pPr lvl="1"/>
            <a:r>
              <a:rPr lang="en-US" altLang="ko-KR" dirty="0"/>
              <a:t>NOTE – </a:t>
            </a:r>
            <a:r>
              <a:rPr lang="en-US" altLang="ko-KR" dirty="0" smtClean="0"/>
              <a:t>Using the method, a </a:t>
            </a:r>
            <a:r>
              <a:rPr lang="en-US" altLang="ko-KR" dirty="0"/>
              <a:t>non-AP STA </a:t>
            </a:r>
            <a:r>
              <a:rPr lang="en-US" altLang="ko-KR" dirty="0" smtClean="0"/>
              <a:t>affiliated with a non-AP MLD can be </a:t>
            </a:r>
            <a:r>
              <a:rPr lang="en-US" altLang="ko-KR" dirty="0"/>
              <a:t>aware that the </a:t>
            </a:r>
            <a:r>
              <a:rPr lang="en-US" altLang="ko-KR" dirty="0" smtClean="0"/>
              <a:t>associated </a:t>
            </a:r>
            <a:r>
              <a:rPr lang="en-US" altLang="ko-KR" dirty="0"/>
              <a:t>AP and </a:t>
            </a:r>
            <a:r>
              <a:rPr lang="en-US" altLang="ko-KR" dirty="0" smtClean="0"/>
              <a:t>a reported </a:t>
            </a:r>
            <a:r>
              <a:rPr lang="en-US" altLang="ko-KR" dirty="0"/>
              <a:t>AP are affiliated with the same UFT AP MLD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02863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Straw Poll </a:t>
            </a:r>
            <a:r>
              <a:rPr lang="en-GB" altLang="ko-KR" dirty="0" smtClean="0"/>
              <a:t>#6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support the following:</a:t>
            </a:r>
            <a:endParaRPr lang="en-US" altLang="ko-KR" dirty="0"/>
          </a:p>
          <a:p>
            <a:pPr lvl="1"/>
            <a:r>
              <a:rPr lang="en-GB" altLang="ko-KR" dirty="0" smtClean="0"/>
              <a:t>The </a:t>
            </a:r>
            <a:r>
              <a:rPr lang="en-GB" altLang="ko-KR" dirty="0"/>
              <a:t>UFT AP MLD </a:t>
            </a:r>
            <a:r>
              <a:rPr lang="en-GB" dirty="0" smtClean="0"/>
              <a:t>assigns an </a:t>
            </a:r>
            <a:r>
              <a:rPr lang="en-US" dirty="0" smtClean="0"/>
              <a:t>unique</a:t>
            </a:r>
            <a:r>
              <a:rPr lang="en-GB" dirty="0" smtClean="0"/>
              <a:t> ID to each collocated AP MLD set </a:t>
            </a:r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072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Straw Poll </a:t>
            </a:r>
            <a:r>
              <a:rPr lang="en-GB" altLang="ko-KR" dirty="0" smtClean="0"/>
              <a:t>#7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</a:t>
            </a:r>
            <a:r>
              <a:rPr lang="en-GB" altLang="ko-KR" dirty="0" smtClean="0"/>
              <a:t>support that:</a:t>
            </a:r>
          </a:p>
          <a:p>
            <a:pPr lvl="1"/>
            <a:r>
              <a:rPr lang="en-US" altLang="ko-KR" dirty="0" smtClean="0"/>
              <a:t>A non-AP MLD which can identify an UFT AP MLD</a:t>
            </a:r>
            <a:r>
              <a:rPr lang="ko-KR" altLang="en-US" dirty="0" smtClean="0"/>
              <a:t> </a:t>
            </a:r>
            <a:r>
              <a:rPr lang="en-US" altLang="ko-KR" dirty="0" smtClean="0"/>
              <a:t>may initiate a multi-link setup</a:t>
            </a:r>
            <a:r>
              <a:rPr lang="ko-KR" altLang="en-US" dirty="0" smtClean="0"/>
              <a:t> </a:t>
            </a:r>
            <a:r>
              <a:rPr lang="en-US" altLang="ko-KR" dirty="0" smtClean="0"/>
              <a:t>with the UFT AP MLD </a:t>
            </a:r>
            <a:endParaRPr lang="en-GB" altLang="ko-KR" dirty="0" smtClean="0"/>
          </a:p>
          <a:p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921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Seamless mobility, a feature outlined in UHR PAR, requires a mechanism that ensures reliable connectivity and quality </a:t>
            </a:r>
            <a:r>
              <a:rPr lang="en-US" altLang="ko-KR" dirty="0"/>
              <a:t>of experience for mobile users </a:t>
            </a:r>
            <a:r>
              <a:rPr lang="en-US" altLang="ko-KR" dirty="0" smtClean="0"/>
              <a:t>[1]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presentation, we introduce a seamless roaming framework to address these requirements</a:t>
            </a:r>
            <a:endParaRPr lang="en-US" altLang="ko-KR" dirty="0"/>
          </a:p>
          <a:p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968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Straw Poll </a:t>
            </a:r>
            <a:r>
              <a:rPr lang="en-GB" altLang="ko-KR" dirty="0" smtClean="0"/>
              <a:t>#8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support the following:</a:t>
            </a:r>
            <a:endParaRPr lang="en-US" altLang="ko-KR" dirty="0"/>
          </a:p>
          <a:p>
            <a:pPr lvl="1"/>
            <a:r>
              <a:rPr lang="en-GB" dirty="0" smtClean="0"/>
              <a:t>Seamless Roaming Multi-Link reconfiguration refers to a set of procedures through which a non-AP STA can add and delete one or more links connected with AP MLDs</a:t>
            </a:r>
          </a:p>
          <a:p>
            <a:pPr lvl="1"/>
            <a:endParaRPr lang="en-GB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773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</a:t>
            </a:r>
            <a:r>
              <a:rPr lang="en-GB" altLang="ko-KR" dirty="0"/>
              <a:t>11-23/480r3 </a:t>
            </a:r>
            <a:r>
              <a:rPr lang="en-US" altLang="ko-KR" dirty="0"/>
              <a:t>UHR draft proposed PAR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[2] 11-23/279r0 Considerations on Seamless Roaming </a:t>
            </a:r>
          </a:p>
          <a:p>
            <a:pPr marL="0" indent="0">
              <a:buNone/>
            </a:pPr>
            <a:r>
              <a:rPr lang="en-US" altLang="ko-KR" dirty="0" smtClean="0"/>
              <a:t>[3] 11-23/1090r0 Seamless Roaming Follow-up</a:t>
            </a:r>
          </a:p>
          <a:p>
            <a:pPr marL="0" indent="0">
              <a:buNone/>
            </a:pPr>
            <a:r>
              <a:rPr lang="en-US" altLang="ko-KR" dirty="0" smtClean="0"/>
              <a:t>[4] 11-23/1908r0 Seamless Roaming Procedure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956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Appendix 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/>
              <a:t>Link Add then </a:t>
            </a:r>
            <a:r>
              <a:rPr lang="en-GB" altLang="ko-KR" sz="2000" dirty="0" smtClean="0"/>
              <a:t>Delete</a:t>
            </a:r>
          </a:p>
          <a:p>
            <a:pPr lvl="1"/>
            <a:endParaRPr lang="en-GB" altLang="ko-KR" sz="1600" dirty="0" smtClean="0"/>
          </a:p>
          <a:p>
            <a:pPr lvl="1"/>
            <a:endParaRPr lang="en-GB" altLang="ko-KR" sz="1600" dirty="0" smtClean="0"/>
          </a:p>
          <a:p>
            <a:pPr lvl="1"/>
            <a:endParaRPr lang="en-GB" sz="16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r>
              <a:rPr lang="en-GB" altLang="ko-KR" sz="2000" dirty="0"/>
              <a:t>Link Switch</a:t>
            </a:r>
            <a:endParaRPr lang="en-GB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277" y="2133600"/>
            <a:ext cx="8632810" cy="1955697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277" y="4494213"/>
            <a:ext cx="8575123" cy="193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91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Appendix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/>
              <a:t>Link Delete then Add</a:t>
            </a:r>
            <a:endParaRPr lang="en-GB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70" y="2286000"/>
            <a:ext cx="8709660" cy="19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9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 (1/2)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Current roaming mechanisms, including Fast BSS Transition, fall short in providing seamless roaming</a:t>
            </a:r>
          </a:p>
          <a:p>
            <a:pPr lvl="1"/>
            <a:r>
              <a:rPr lang="en-GB" sz="1800" dirty="0" smtClean="0"/>
              <a:t>Despite its attempts to expedite the process, re-authentication and re-association process lead to significant time delays.</a:t>
            </a:r>
          </a:p>
          <a:p>
            <a:pPr lvl="1"/>
            <a:r>
              <a:rPr lang="en-GB" sz="1800" dirty="0" smtClean="0"/>
              <a:t>Additionally, the data discontinuity experienced during disassociation and re-association with the target AP further aggravates these delays.</a:t>
            </a:r>
            <a:endParaRPr lang="en-GB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4120342"/>
            <a:ext cx="9266669" cy="214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15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 (2/2)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We need a new framework to achieve “Ultra High Reliability (UHR)” which allows the non-AP STAs to roam without re-association, re-authentication, and data discontinuity.</a:t>
            </a:r>
          </a:p>
          <a:p>
            <a:r>
              <a:rPr lang="en-GB" sz="1800" dirty="0" smtClean="0"/>
              <a:t>This framework should address the challenges posed by current methods by implementing key features: </a:t>
            </a:r>
          </a:p>
          <a:p>
            <a:pPr lvl="1"/>
            <a:r>
              <a:rPr lang="en-GB" sz="1600" b="1" dirty="0" smtClean="0"/>
              <a:t>Data Continuity: </a:t>
            </a:r>
            <a:r>
              <a:rPr lang="en-GB" sz="1600" dirty="0" smtClean="0"/>
              <a:t>Ensuring Seamless data transfer </a:t>
            </a:r>
            <a:r>
              <a:rPr lang="en-US" sz="1600" dirty="0" smtClean="0"/>
              <a:t>and </a:t>
            </a:r>
            <a:r>
              <a:rPr lang="en-GB" sz="1600" dirty="0"/>
              <a:t>f</a:t>
            </a:r>
            <a:r>
              <a:rPr lang="en-GB" sz="1600" dirty="0" smtClean="0"/>
              <a:t>acilitating the exchange of data between the serving AP MLD and the target AP MLD </a:t>
            </a:r>
          </a:p>
          <a:p>
            <a:pPr lvl="1"/>
            <a:r>
              <a:rPr lang="en-GB" sz="1600" b="1" dirty="0" smtClean="0"/>
              <a:t>Efficient Frame Exchanges: </a:t>
            </a:r>
            <a:r>
              <a:rPr lang="en-GB" sz="1600" dirty="0" smtClean="0"/>
              <a:t>Minimizing the delays caused by frame exchanges during re-authentication and re-association processes</a:t>
            </a:r>
          </a:p>
          <a:p>
            <a:pPr lvl="1"/>
            <a:r>
              <a:rPr lang="en-GB" altLang="ko-KR" sz="1600" b="1" dirty="0" smtClean="0"/>
              <a:t>Preserving </a:t>
            </a:r>
            <a:r>
              <a:rPr lang="en-GB" altLang="ko-KR" sz="1600" b="1" dirty="0"/>
              <a:t>the </a:t>
            </a:r>
            <a:r>
              <a:rPr lang="en-GB" altLang="ko-KR" sz="1600" b="1" dirty="0" smtClean="0"/>
              <a:t>Multi-Link Setup</a:t>
            </a:r>
            <a:endParaRPr lang="en-GB" altLang="ko-KR" sz="1600" b="1" dirty="0"/>
          </a:p>
          <a:p>
            <a:pPr lvl="1"/>
            <a:r>
              <a:rPr lang="en-GB" sz="1600" b="1" dirty="0" smtClean="0"/>
              <a:t>Context Agreement Maintenance:</a:t>
            </a:r>
            <a:r>
              <a:rPr lang="en-GB" sz="1600" dirty="0" smtClean="0"/>
              <a:t> Sharing necessary information, such as contexts and agreements, between the AP MLDs</a:t>
            </a:r>
          </a:p>
          <a:p>
            <a:pPr lvl="1"/>
            <a:r>
              <a:rPr lang="en-GB" sz="1600" b="1" dirty="0" smtClean="0"/>
              <a:t>Legacy support: </a:t>
            </a:r>
            <a:r>
              <a:rPr lang="en-GB" sz="1600" dirty="0" smtClean="0"/>
              <a:t>Ensuring compatibility with legacy systems and devices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612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Roaming Architecture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400" dirty="0" smtClean="0"/>
              <a:t>We </a:t>
            </a:r>
            <a:r>
              <a:rPr lang="en-US" altLang="ko-KR" sz="1400" dirty="0" smtClean="0"/>
              <a:t>want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to use the MLD based architecture to enable roaming</a:t>
            </a:r>
          </a:p>
          <a:p>
            <a:pPr lvl="1"/>
            <a:r>
              <a:rPr lang="en-GB" altLang="ko-KR" sz="1400" dirty="0" smtClean="0"/>
              <a:t>The APs </a:t>
            </a:r>
            <a:r>
              <a:rPr lang="en-GB" altLang="ko-KR" sz="1400" dirty="0"/>
              <a:t>that support seamless roaming </a:t>
            </a:r>
            <a:r>
              <a:rPr lang="en-GB" altLang="ko-KR" sz="1400" dirty="0" smtClean="0"/>
              <a:t>are affiliated with the </a:t>
            </a:r>
            <a:r>
              <a:rPr lang="en-GB" altLang="ko-KR" sz="1400" b="1" dirty="0"/>
              <a:t>Ultra Fast BSS </a:t>
            </a:r>
            <a:r>
              <a:rPr lang="en-GB" altLang="ko-KR" sz="1400" b="1" dirty="0" smtClean="0"/>
              <a:t>Transition (</a:t>
            </a:r>
            <a:r>
              <a:rPr lang="en-GB" altLang="ko-KR" sz="1400" b="1" dirty="0"/>
              <a:t>UFT</a:t>
            </a:r>
            <a:r>
              <a:rPr lang="en-GB" altLang="ko-KR" sz="1400" b="1" dirty="0" smtClean="0"/>
              <a:t>) AP MLD</a:t>
            </a:r>
          </a:p>
          <a:p>
            <a:pPr lvl="2"/>
            <a:r>
              <a:rPr lang="en-GB" altLang="ko-KR" sz="1100" dirty="0" smtClean="0"/>
              <a:t>The UFT AP MLD has its own MAC SAP</a:t>
            </a:r>
          </a:p>
          <a:p>
            <a:pPr lvl="2"/>
            <a:r>
              <a:rPr lang="en-GB" altLang="ko-KR" sz="1100" dirty="0"/>
              <a:t>The </a:t>
            </a:r>
            <a:r>
              <a:rPr lang="en-GB" altLang="ko-KR" sz="1100" dirty="0" smtClean="0"/>
              <a:t>UFT </a:t>
            </a:r>
            <a:r>
              <a:rPr lang="en-GB" altLang="ko-KR" sz="1100" dirty="0"/>
              <a:t>AP MLD has its </a:t>
            </a:r>
            <a:r>
              <a:rPr lang="en-GB" altLang="ko-KR" sz="1100" dirty="0" smtClean="0"/>
              <a:t>unique MLD MAC address </a:t>
            </a:r>
            <a:r>
              <a:rPr lang="en-US" altLang="ko-KR" sz="1100" dirty="0" smtClean="0"/>
              <a:t>and it shall be announced </a:t>
            </a:r>
            <a:r>
              <a:rPr lang="en-US" altLang="ko-KR" sz="1100" dirty="0" smtClean="0"/>
              <a:t>in </a:t>
            </a:r>
            <a:r>
              <a:rPr lang="en-US" altLang="ko-KR" sz="1100" dirty="0" smtClean="0"/>
              <a:t>management frames  </a:t>
            </a:r>
            <a:br>
              <a:rPr lang="en-US" altLang="ko-KR" sz="1100" dirty="0" smtClean="0"/>
            </a:br>
            <a:r>
              <a:rPr lang="en-US" altLang="ko-KR" sz="1100" dirty="0" smtClean="0"/>
              <a:t>( e.g. beacon as in 11be)</a:t>
            </a:r>
            <a:endParaRPr lang="en-GB" altLang="ko-KR" sz="1100" dirty="0" smtClean="0"/>
          </a:p>
          <a:p>
            <a:pPr lvl="1"/>
            <a:r>
              <a:rPr lang="en-GB" altLang="ko-KR" sz="1400" dirty="0" smtClean="0"/>
              <a:t>The UMAC of the UFT AP MLD manages the UMAC functions of the AP MLDs, including:</a:t>
            </a:r>
          </a:p>
          <a:p>
            <a:pPr lvl="2"/>
            <a:r>
              <a:rPr lang="en-GB" altLang="ko-KR" sz="1100" dirty="0" smtClean="0"/>
              <a:t>multi-link – setup, </a:t>
            </a:r>
            <a:r>
              <a:rPr lang="en-GB" altLang="ko-KR" sz="1100" dirty="0"/>
              <a:t>a</a:t>
            </a:r>
            <a:r>
              <a:rPr lang="en-GB" altLang="ko-KR" sz="1100" dirty="0" smtClean="0"/>
              <a:t>uthentication, reconfiguration, Block Ack agreement, Security Key, SN, PN, etc.</a:t>
            </a:r>
          </a:p>
          <a:p>
            <a:pPr lvl="1"/>
            <a:r>
              <a:rPr lang="en-GB" altLang="ko-KR" sz="1400" dirty="0" smtClean="0"/>
              <a:t>There are no architectural changes in the AP MLDs </a:t>
            </a:r>
            <a:r>
              <a:rPr lang="en-US" altLang="ko-KR" sz="1400" dirty="0" smtClean="0"/>
              <a:t>for a legacy support  </a:t>
            </a:r>
            <a:endParaRPr lang="en-GB" altLang="ko-KR" sz="1400" dirty="0" smtClean="0"/>
          </a:p>
          <a:p>
            <a:pPr lvl="1"/>
            <a:r>
              <a:rPr lang="en-GB" altLang="ko-KR" sz="1400" dirty="0" smtClean="0"/>
              <a:t>An UHR non-AP MLD, designed to enable seamless roaming, can identify the UFT AP MLD</a:t>
            </a:r>
          </a:p>
          <a:p>
            <a:pPr lvl="1"/>
            <a:endParaRPr lang="en-GB" altLang="ko-KR" sz="1400" dirty="0" smtClean="0"/>
          </a:p>
          <a:p>
            <a:endParaRPr lang="en-GB" altLang="ko-KR" sz="1800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4038600"/>
            <a:ext cx="3017729" cy="2293669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038600"/>
            <a:ext cx="3810000" cy="229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1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Identification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 smtClean="0"/>
              <a:t>When a non-AP STA is roaming to other APs, we need a method to identify the APs</a:t>
            </a:r>
          </a:p>
          <a:p>
            <a:pPr lvl="1"/>
            <a:r>
              <a:rPr lang="en-US" altLang="ko-KR" sz="1250" dirty="0" smtClean="0"/>
              <a:t>IDs will be </a:t>
            </a:r>
            <a:r>
              <a:rPr lang="en-US" altLang="ko-KR" sz="1250" dirty="0" smtClean="0"/>
              <a:t>used to identify the APs and will be announced </a:t>
            </a:r>
            <a:r>
              <a:rPr lang="en-US" altLang="ko-KR" sz="1250" dirty="0" smtClean="0"/>
              <a:t>before </a:t>
            </a:r>
            <a:r>
              <a:rPr lang="en-US" altLang="ko-KR" sz="1250" dirty="0" smtClean="0"/>
              <a:t>roaming</a:t>
            </a:r>
          </a:p>
          <a:p>
            <a:r>
              <a:rPr lang="en-US" altLang="ko-KR" sz="1400" dirty="0" smtClean="0"/>
              <a:t>Through IDs, a non-AP STA can check whether a specific AP is affiliated with the same UFT AP MLD with which the current AP is affiliated. </a:t>
            </a:r>
          </a:p>
          <a:p>
            <a:pPr lvl="1"/>
            <a:r>
              <a:rPr lang="en-US" altLang="ko-KR" sz="1250" dirty="0" smtClean="0"/>
              <a:t>We </a:t>
            </a:r>
            <a:r>
              <a:rPr lang="en-US" altLang="ko-KR" sz="1250" dirty="0" smtClean="0"/>
              <a:t>can assign an UFT AP MLD ID to the UFT AP MLD.</a:t>
            </a:r>
          </a:p>
          <a:p>
            <a:pPr lvl="2"/>
            <a:r>
              <a:rPr lang="en-US" altLang="ko-KR" sz="1100" dirty="0" smtClean="0"/>
              <a:t>The UFT AP MLD ID needs to be announced by affiliated APs (e.g. Through RNR)</a:t>
            </a:r>
          </a:p>
          <a:p>
            <a:pPr lvl="1"/>
            <a:r>
              <a:rPr lang="en-US" altLang="ko-KR" sz="1250" dirty="0" smtClean="0"/>
              <a:t>Instead of assigning the UFT AP MLD ID, we may just indicate whether the </a:t>
            </a:r>
            <a:r>
              <a:rPr lang="en-US" altLang="ko-KR" sz="1250" dirty="0" smtClean="0"/>
              <a:t>announced </a:t>
            </a:r>
            <a:r>
              <a:rPr lang="en-US" altLang="ko-KR" sz="1250" dirty="0" smtClean="0"/>
              <a:t>APs are affiliated with the same UFT AP </a:t>
            </a:r>
            <a:r>
              <a:rPr lang="en-US" altLang="ko-KR" sz="1250" dirty="0" smtClean="0"/>
              <a:t>MLD</a:t>
            </a:r>
            <a:endParaRPr lang="en-US" altLang="ko-KR" sz="1250" dirty="0" smtClean="0"/>
          </a:p>
          <a:p>
            <a:r>
              <a:rPr lang="en-US" sz="1400" dirty="0" smtClean="0"/>
              <a:t>Within the same UFT AP MLD,  the non-AP STA should be able to identify the AP MLD as well. However, the current AP MLD ID cannot be used in the roaming due to the following reasons</a:t>
            </a:r>
          </a:p>
          <a:p>
            <a:pPr lvl="1"/>
            <a:r>
              <a:rPr lang="en-US" sz="1250" dirty="0"/>
              <a:t>A</a:t>
            </a:r>
            <a:r>
              <a:rPr lang="en-US" sz="1250" dirty="0" smtClean="0"/>
              <a:t>ssigning an AP MLD ID to another AP MLD necessitates co-location. It cannot assign the AP MLD ID to the non-collocated AP MLD.</a:t>
            </a:r>
          </a:p>
          <a:p>
            <a:pPr lvl="1"/>
            <a:r>
              <a:rPr lang="en-US" altLang="ko-KR" sz="1250" dirty="0" smtClean="0"/>
              <a:t>The AP MLD ID of the current AP is always set to 0. This</a:t>
            </a:r>
            <a:br>
              <a:rPr lang="en-US" altLang="ko-KR" sz="1250" dirty="0" smtClean="0"/>
            </a:br>
            <a:r>
              <a:rPr lang="en-US" altLang="ko-KR" sz="1250" dirty="0" smtClean="0"/>
              <a:t>might </a:t>
            </a:r>
            <a:r>
              <a:rPr lang="en-US" altLang="ko-KR" sz="1250" dirty="0"/>
              <a:t>lead </a:t>
            </a:r>
            <a:r>
              <a:rPr lang="en-US" altLang="ko-KR" sz="1250" dirty="0" smtClean="0"/>
              <a:t>to </a:t>
            </a:r>
            <a:r>
              <a:rPr lang="en-US" altLang="ko-KR" sz="1250" dirty="0"/>
              <a:t>confusion, especially when a non-AP MLD </a:t>
            </a:r>
            <a:r>
              <a:rPr lang="en-US" altLang="ko-KR" sz="1250" dirty="0" smtClean="0"/>
              <a:t/>
            </a:r>
            <a:br>
              <a:rPr lang="en-US" altLang="ko-KR" sz="1250" dirty="0" smtClean="0"/>
            </a:br>
            <a:r>
              <a:rPr lang="en-US" altLang="ko-KR" sz="1250" dirty="0" smtClean="0"/>
              <a:t>is </a:t>
            </a:r>
            <a:r>
              <a:rPr lang="en-US" altLang="ko-KR" sz="1250" dirty="0"/>
              <a:t>connected to </a:t>
            </a:r>
            <a:r>
              <a:rPr lang="en-US" altLang="ko-KR" sz="1250" dirty="0" smtClean="0"/>
              <a:t>multiple APs affiliated with different </a:t>
            </a:r>
            <a:br>
              <a:rPr lang="en-US" altLang="ko-KR" sz="1250" dirty="0" smtClean="0"/>
            </a:br>
            <a:r>
              <a:rPr lang="en-US" altLang="ko-KR" sz="1250" dirty="0" smtClean="0"/>
              <a:t>AP MLDs</a:t>
            </a:r>
          </a:p>
          <a:p>
            <a:pPr lvl="1">
              <a:buFont typeface="Symbol" panose="05050102010706020507" pitchFamily="18" charset="2"/>
              <a:buChar char="Þ"/>
            </a:pPr>
            <a:endParaRPr lang="en-GB" sz="1100" b="1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4400331"/>
            <a:ext cx="3325178" cy="201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0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 smtClean="0"/>
              <a:t>Identification - </a:t>
            </a:r>
            <a:r>
              <a:rPr lang="en-GB" dirty="0" smtClean="0"/>
              <a:t>Collocated AP MLD </a:t>
            </a:r>
            <a:r>
              <a:rPr lang="en-US" dirty="0" smtClean="0"/>
              <a:t>Set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Our goal is to guarantee seamless roaming while moving from one AP to another AP that is physically far apart</a:t>
            </a:r>
          </a:p>
          <a:p>
            <a:r>
              <a:rPr lang="en-US" altLang="ko-KR" sz="1600" dirty="0" smtClean="0"/>
              <a:t>We </a:t>
            </a:r>
            <a:r>
              <a:rPr lang="en-US" altLang="ko-KR" sz="1600" dirty="0"/>
              <a:t>group the AP MLDs that are co-located into a Collocation AP MLD set, and the UFT AP MLD assigns an ID to each </a:t>
            </a:r>
            <a:r>
              <a:rPr lang="en-US" altLang="ko-KR" sz="1600" dirty="0" smtClean="0"/>
              <a:t>set.</a:t>
            </a:r>
          </a:p>
          <a:p>
            <a:pPr lvl="1"/>
            <a:r>
              <a:rPr lang="en-GB" altLang="ko-KR" sz="1300" dirty="0" smtClean="0"/>
              <a:t>The Collocation AP MLD set contains one ore more AP MLDs</a:t>
            </a:r>
          </a:p>
          <a:p>
            <a:pPr lvl="1"/>
            <a:r>
              <a:rPr lang="en-GB" altLang="ko-KR" sz="1300" dirty="0" smtClean="0"/>
              <a:t>The </a:t>
            </a:r>
            <a:r>
              <a:rPr lang="en-GB" altLang="ko-KR" sz="1300" dirty="0"/>
              <a:t>non-AP STA only roams to the AP that is affiliated with the AP MLD that is in the different Collocation AP MLD Set.</a:t>
            </a:r>
          </a:p>
          <a:p>
            <a:pPr lvl="1"/>
            <a:r>
              <a:rPr lang="en-US" altLang="ko-KR" sz="1300" dirty="0" smtClean="0"/>
              <a:t>The </a:t>
            </a:r>
            <a:r>
              <a:rPr lang="en-US" altLang="ko-KR" sz="1300" dirty="0"/>
              <a:t>Collocation AP MLD set ID and the link ID are used to identify the AP </a:t>
            </a:r>
            <a:r>
              <a:rPr lang="en-US" altLang="ko-KR" sz="1300" dirty="0" smtClean="0"/>
              <a:t>for </a:t>
            </a:r>
            <a:r>
              <a:rPr lang="en-US" altLang="ko-KR" sz="1300" dirty="0"/>
              <a:t>roaming 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984129"/>
            <a:ext cx="5893671" cy="2455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82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Roaming Procedure Overview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500" dirty="0" smtClean="0"/>
              <a:t>An MLD based architecture allows the non-AP STA to roam between the APs using reconfiguration frames</a:t>
            </a:r>
            <a:endParaRPr lang="en-US" altLang="ko-KR" sz="1500" dirty="0" smtClean="0"/>
          </a:p>
          <a:p>
            <a:pPr lvl="1"/>
            <a:r>
              <a:rPr lang="en-US" altLang="ko-KR" sz="1400" dirty="0" smtClean="0"/>
              <a:t>It streamlines the roaming steps</a:t>
            </a:r>
          </a:p>
          <a:p>
            <a:pPr lvl="1"/>
            <a:r>
              <a:rPr lang="en-US" altLang="ko-KR" sz="1400" dirty="0" smtClean="0"/>
              <a:t>It reduces the roaming time</a:t>
            </a:r>
          </a:p>
          <a:p>
            <a:pPr lvl="1"/>
            <a:r>
              <a:rPr lang="en-US" altLang="ko-KR" sz="1400" dirty="0" smtClean="0"/>
              <a:t>It ensures the data continuity </a:t>
            </a:r>
            <a:endParaRPr lang="en-US" altLang="ko-KR" sz="1400" dirty="0"/>
          </a:p>
          <a:p>
            <a:r>
              <a:rPr lang="en-GB" altLang="ko-KR" sz="1500" dirty="0" smtClean="0"/>
              <a:t>Before </a:t>
            </a:r>
            <a:r>
              <a:rPr lang="en-GB" altLang="ko-KR" sz="1500" dirty="0"/>
              <a:t>a</a:t>
            </a:r>
            <a:r>
              <a:rPr lang="en-GB" altLang="ko-KR" sz="1500" dirty="0" smtClean="0"/>
              <a:t> non-AP MLD roams to another AP MLD, the UFT AP MLD can provide some information.  </a:t>
            </a:r>
          </a:p>
          <a:p>
            <a:pPr lvl="1"/>
            <a:r>
              <a:rPr lang="en-GB" altLang="ko-KR" sz="1400" dirty="0" smtClean="0"/>
              <a:t>The UFT AP MLD announces the information of the affiliated APs to the non-AP STA (e.g. via Beacon or Probe Request/Response frames)</a:t>
            </a:r>
          </a:p>
          <a:p>
            <a:pPr lvl="2"/>
            <a:r>
              <a:rPr lang="en-GB" altLang="ko-KR" sz="1200" dirty="0" smtClean="0"/>
              <a:t>Whether the AP supports Seamless Roaming</a:t>
            </a:r>
          </a:p>
          <a:p>
            <a:pPr lvl="2"/>
            <a:r>
              <a:rPr lang="en-GB" altLang="ko-KR" sz="1200" dirty="0" smtClean="0"/>
              <a:t>Whether the AP is </a:t>
            </a:r>
            <a:r>
              <a:rPr lang="en-US" altLang="ko-KR" sz="1200" dirty="0" smtClean="0"/>
              <a:t>in a </a:t>
            </a:r>
            <a:r>
              <a:rPr lang="en-GB" altLang="ko-KR" sz="1200" dirty="0" smtClean="0"/>
              <a:t>different Collocation AP MLD Set</a:t>
            </a:r>
            <a:endParaRPr lang="en-GB" altLang="ko-KR" sz="1000" dirty="0" smtClean="0"/>
          </a:p>
          <a:p>
            <a:pPr lvl="1"/>
            <a:r>
              <a:rPr lang="en-US" altLang="ko-KR" sz="1400" dirty="0" smtClean="0"/>
              <a:t>The UFT AP MLD may provide a </a:t>
            </a:r>
            <a:r>
              <a:rPr lang="en-US" altLang="ko-KR" sz="1400" dirty="0"/>
              <a:t>l</a:t>
            </a:r>
            <a:r>
              <a:rPr lang="en-US" altLang="ko-KR" sz="1400" dirty="0" smtClean="0"/>
              <a:t>ist of recommended APs </a:t>
            </a:r>
          </a:p>
          <a:p>
            <a:pPr lvl="2"/>
            <a:r>
              <a:rPr lang="en-US" altLang="ko-KR" sz="1200" dirty="0" smtClean="0"/>
              <a:t>The non-AP STA can request for the recommendation (e.g. Reconfiguration Notify frame, BTM) based on the information of APs obtained during announcement </a:t>
            </a:r>
          </a:p>
          <a:p>
            <a:pPr lvl="2"/>
            <a:r>
              <a:rPr lang="en-US" altLang="ko-KR" sz="1200" dirty="0" smtClean="0"/>
              <a:t>The UFT AP MLD may send without any request from the non-AP STA (e.g. Reconfiguration frame, BTM)</a:t>
            </a:r>
          </a:p>
          <a:p>
            <a:pPr lvl="1"/>
            <a:r>
              <a:rPr lang="en-US" altLang="ko-KR" sz="1400" dirty="0" smtClean="0"/>
              <a:t>How these information will be signaled is TBD</a:t>
            </a:r>
          </a:p>
          <a:p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996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 smtClean="0"/>
              <a:t>Roaming Procedure – During Roaming (1/2) </a:t>
            </a:r>
            <a:endParaRPr lang="en-GB" sz="31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During roaming, both AP MLD and non-AP MLD maintain the Multi-Link Setup using a Reconfiguration process</a:t>
            </a:r>
          </a:p>
          <a:p>
            <a:r>
              <a:rPr lang="en-GB" sz="1800" dirty="0" smtClean="0"/>
              <a:t>The roaming triggering procedure involves:</a:t>
            </a:r>
          </a:p>
          <a:p>
            <a:pPr lvl="1"/>
            <a:r>
              <a:rPr lang="en-US" sz="1600" dirty="0" smtClean="0">
                <a:solidFill>
                  <a:schemeClr val="accent4"/>
                </a:solidFill>
              </a:rPr>
              <a:t>The non-AP MLD or UFT AP MLD selects the target AP MLD for roaming and sends a Reconfiguration Request frame</a:t>
            </a:r>
            <a:endParaRPr lang="en-US" sz="1400" dirty="0" smtClean="0">
              <a:solidFill>
                <a:schemeClr val="accent4"/>
              </a:solidFill>
            </a:endParaRPr>
          </a:p>
          <a:p>
            <a:pPr lvl="1"/>
            <a:r>
              <a:rPr lang="en-US" sz="1600" dirty="0" smtClean="0">
                <a:solidFill>
                  <a:schemeClr val="accent4"/>
                </a:solidFill>
              </a:rPr>
              <a:t>Upon accepting the roaming request, the UFT AP MLD or the non-AP MLD </a:t>
            </a:r>
            <a:r>
              <a:rPr lang="en-US" sz="1600" dirty="0" smtClean="0">
                <a:solidFill>
                  <a:schemeClr val="accent4"/>
                </a:solidFill>
              </a:rPr>
              <a:t>respon</a:t>
            </a:r>
            <a:r>
              <a:rPr lang="en-US" sz="1600" dirty="0" smtClean="0">
                <a:solidFill>
                  <a:schemeClr val="accent4"/>
                </a:solidFill>
              </a:rPr>
              <a:t>ds</a:t>
            </a:r>
            <a:r>
              <a:rPr lang="en-US" sz="1600" dirty="0" smtClean="0">
                <a:solidFill>
                  <a:schemeClr val="accent4"/>
                </a:solidFill>
              </a:rPr>
              <a:t> </a:t>
            </a:r>
            <a:r>
              <a:rPr lang="en-US" sz="1600" dirty="0" smtClean="0">
                <a:solidFill>
                  <a:schemeClr val="accent4"/>
                </a:solidFill>
              </a:rPr>
              <a:t>with a Reconfiguration Response frame</a:t>
            </a:r>
            <a:endParaRPr lang="en-GB" sz="1400" dirty="0">
              <a:solidFill>
                <a:schemeClr val="accent4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3810000"/>
            <a:ext cx="5410200" cy="260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9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311838</TotalTime>
  <Words>2050</Words>
  <Application>Microsoft Office PowerPoint</Application>
  <PresentationFormat>화면 슬라이드 쇼(4:3)</PresentationFormat>
  <Paragraphs>260</Paragraphs>
  <Slides>23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31" baseType="lpstr">
      <vt:lpstr>굴림</vt:lpstr>
      <vt:lpstr>굴림</vt:lpstr>
      <vt:lpstr>맑은 고딕</vt:lpstr>
      <vt:lpstr>맑은 고딕</vt:lpstr>
      <vt:lpstr>Arial</vt:lpstr>
      <vt:lpstr>Symbol</vt:lpstr>
      <vt:lpstr>Times New Roman</vt:lpstr>
      <vt:lpstr>802-11-Submission</vt:lpstr>
      <vt:lpstr>Seamless Roaming in 11bn</vt:lpstr>
      <vt:lpstr>Abstract</vt:lpstr>
      <vt:lpstr>Motivation (1/2)</vt:lpstr>
      <vt:lpstr>Motivation (2/2)</vt:lpstr>
      <vt:lpstr>Roaming Architecture</vt:lpstr>
      <vt:lpstr>Identification</vt:lpstr>
      <vt:lpstr>Identification - Collocated AP MLD Set</vt:lpstr>
      <vt:lpstr>Roaming Procedure Overview</vt:lpstr>
      <vt:lpstr>Roaming Procedure – During Roaming (1/2) </vt:lpstr>
      <vt:lpstr>Roaming Procedure – During Roaming (2/2) </vt:lpstr>
      <vt:lpstr>Ultra Fast BSS Transition (UFT) AP MLD</vt:lpstr>
      <vt:lpstr>Conclusion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  <vt:lpstr>References</vt:lpstr>
      <vt:lpstr>Appendix </vt:lpstr>
      <vt:lpstr>Appendix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윤예린/연구원/C&amp;M표준(연)IoT커넥티비티표준Task(yl.yoon@lge.com)</cp:lastModifiedBy>
  <cp:revision>17083</cp:revision>
  <cp:lastPrinted>2018-10-31T23:27:01Z</cp:lastPrinted>
  <dcterms:created xsi:type="dcterms:W3CDTF">2007-05-21T21:00:37Z</dcterms:created>
  <dcterms:modified xsi:type="dcterms:W3CDTF">2024-01-17T02:22:35Z</dcterms:modified>
</cp:coreProperties>
</file>