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83" r:id="rId2"/>
    <p:sldId id="1250" r:id="rId3"/>
    <p:sldId id="1251" r:id="rId4"/>
    <p:sldId id="1252" r:id="rId5"/>
    <p:sldId id="1259" r:id="rId6"/>
    <p:sldId id="1265" r:id="rId7"/>
    <p:sldId id="1268" r:id="rId8"/>
    <p:sldId id="1266" r:id="rId9"/>
    <p:sldId id="1258" r:id="rId10"/>
    <p:sldId id="1277" r:id="rId11"/>
    <p:sldId id="1267" r:id="rId12"/>
    <p:sldId id="1253" r:id="rId13"/>
    <p:sldId id="1256" r:id="rId14"/>
    <p:sldId id="1285" r:id="rId15"/>
    <p:sldId id="1287" r:id="rId16"/>
    <p:sldId id="1289" r:id="rId17"/>
    <p:sldId id="1260" r:id="rId18"/>
    <p:sldId id="1278" r:id="rId19"/>
    <p:sldId id="1291" r:id="rId20"/>
    <p:sldId id="1280" r:id="rId21"/>
    <p:sldId id="1290" r:id="rId22"/>
    <p:sldId id="1243" r:id="rId23"/>
    <p:sldId id="1274" r:id="rId24"/>
    <p:sldId id="1276" r:id="rId2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3667D"/>
    <a:srgbClr val="AA4C4C"/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3036" autoAdjust="0"/>
  </p:normalViewPr>
  <p:slideViewPr>
    <p:cSldViewPr>
      <p:cViewPr varScale="1">
        <p:scale>
          <a:sx n="107" d="100"/>
          <a:sy n="107" d="100"/>
        </p:scale>
        <p:origin x="179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8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1518" y="11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386089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452887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ko-KR" dirty="0" smtClean="0"/>
              <a:t> </a:t>
            </a:r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23248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altLang="ko-KR" dirty="0" smtClean="0">
              <a:solidFill>
                <a:srgbClr val="FF000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41875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3600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15779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29549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828705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79372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43493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34689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4216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Yelin Yoon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Yelin Yoon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1315" y="6475413"/>
            <a:ext cx="20426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Yelin Yoon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802.11-23/1907r0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302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2023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1151" y="6475413"/>
            <a:ext cx="170277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Yelin Yoon,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Seamless Roaming in 11bn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2023-11-13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9691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552359"/>
              </p:ext>
            </p:extLst>
          </p:nvPr>
        </p:nvGraphicFramePr>
        <p:xfrm>
          <a:off x="712304" y="2654112"/>
          <a:ext cx="7620000" cy="3746688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3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 smtClean="0"/>
                        <a:t>Yelin Yoon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8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4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Geonhwan</a:t>
                      </a:r>
                      <a:r>
                        <a:rPr lang="en-US" altLang="ko-KR" sz="1200" dirty="0" smtClean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882849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1800" dirty="0"/>
              <a:t>Link switch (</a:t>
            </a:r>
            <a:r>
              <a:rPr lang="en-GB" altLang="ko-KR" sz="1800" dirty="0" smtClean="0"/>
              <a:t>Delete then add at once)</a:t>
            </a:r>
            <a:endParaRPr lang="en-GB" altLang="ko-KR" sz="1800" dirty="0"/>
          </a:p>
          <a:p>
            <a:pPr lvl="1"/>
            <a:r>
              <a:rPr lang="en-GB" altLang="ko-KR" sz="1600" dirty="0"/>
              <a:t>The UFT AP MLD/non-AP MLD announces the link it intends to delete and add in a single frame </a:t>
            </a:r>
          </a:p>
          <a:p>
            <a:pPr lvl="1"/>
            <a:r>
              <a:rPr lang="en-GB" altLang="ko-KR" sz="1600" dirty="0"/>
              <a:t>A timer is set for link deletion </a:t>
            </a:r>
            <a:r>
              <a:rPr lang="en-US" altLang="ko-KR" sz="1600" dirty="0"/>
              <a:t>while data is shared via the newly added link</a:t>
            </a:r>
          </a:p>
          <a:p>
            <a:pPr lvl="1"/>
            <a:r>
              <a:rPr lang="en-GB" altLang="ko-KR" sz="1600" dirty="0"/>
              <a:t>Upon timer expiration, roaming concludes</a:t>
            </a:r>
          </a:p>
          <a:p>
            <a:pPr marL="457200" lvl="1" indent="0">
              <a:buNone/>
            </a:pPr>
            <a:r>
              <a:rPr lang="en-GB" altLang="ko-KR" sz="1600" dirty="0"/>
              <a:t>Requirement: </a:t>
            </a:r>
            <a:r>
              <a:rPr lang="en-US" altLang="ko-KR" sz="1600" dirty="0"/>
              <a:t>If the new link operates on a different channel, the AP MLD may need to notify the remaining time for the channel switch.</a:t>
            </a:r>
          </a:p>
          <a:p>
            <a:pPr marL="457200" lvl="1" indent="0">
              <a:buNone/>
            </a:pPr>
            <a:r>
              <a:rPr lang="en-US" altLang="ko-KR" sz="1600" dirty="0"/>
              <a:t>NOTE - Data continuity cannot be guaranteed in single STA operation.</a:t>
            </a:r>
            <a:endParaRPr lang="en-GB" altLang="ko-KR" sz="1600" dirty="0"/>
          </a:p>
          <a:p>
            <a:r>
              <a:rPr lang="en-GB" altLang="ko-KR" sz="1800" dirty="0" smtClean="0"/>
              <a:t>Link delete then add</a:t>
            </a:r>
          </a:p>
          <a:p>
            <a:pPr lvl="1"/>
            <a:r>
              <a:rPr lang="en-US" altLang="ko-KR" sz="1600" dirty="0" smtClean="0"/>
              <a:t>The </a:t>
            </a:r>
            <a:r>
              <a:rPr lang="en-US" altLang="ko-KR" sz="1600" dirty="0"/>
              <a:t>link connected to the AP affiliated with the </a:t>
            </a:r>
            <a:r>
              <a:rPr lang="en-US" altLang="ko-KR" sz="1600" dirty="0" smtClean="0"/>
              <a:t>serving </a:t>
            </a:r>
            <a:r>
              <a:rPr lang="en-US" altLang="ko-KR" sz="1600" dirty="0"/>
              <a:t>AP MLD is </a:t>
            </a:r>
            <a:r>
              <a:rPr lang="en-US" altLang="ko-KR" sz="1600" dirty="0" smtClean="0"/>
              <a:t>deleted</a:t>
            </a:r>
          </a:p>
          <a:p>
            <a:pPr lvl="1"/>
            <a:r>
              <a:rPr lang="en-US" altLang="ko-KR" sz="1600" dirty="0"/>
              <a:t>D</a:t>
            </a:r>
            <a:r>
              <a:rPr lang="en-US" altLang="ko-KR" sz="1600" dirty="0" smtClean="0"/>
              <a:t>ata is shared either by the remaining link or the previously added link</a:t>
            </a:r>
          </a:p>
          <a:p>
            <a:pPr lvl="1"/>
            <a:r>
              <a:rPr lang="en-US" altLang="ko-KR" sz="1600" dirty="0" smtClean="0"/>
              <a:t>A </a:t>
            </a:r>
            <a:r>
              <a:rPr lang="en-US" altLang="ko-KR" sz="1600" dirty="0"/>
              <a:t>new link is added to the </a:t>
            </a:r>
            <a:r>
              <a:rPr lang="en-US" altLang="ko-KR" sz="1600" dirty="0" smtClean="0"/>
              <a:t>target AP MLD</a:t>
            </a:r>
          </a:p>
          <a:p>
            <a:pPr marL="457200" lvl="1" indent="0">
              <a:buNone/>
            </a:pPr>
            <a:r>
              <a:rPr lang="en-US" altLang="ko-KR" sz="1600" dirty="0" smtClean="0"/>
              <a:t>Requirement: </a:t>
            </a:r>
            <a:r>
              <a:rPr lang="en-US" altLang="ko-KR" sz="1600" dirty="0"/>
              <a:t>To </a:t>
            </a:r>
            <a:r>
              <a:rPr lang="en-US" altLang="ko-KR" sz="1600" dirty="0" smtClean="0"/>
              <a:t>maintain </a:t>
            </a:r>
            <a:r>
              <a:rPr lang="en-US" altLang="ko-KR" sz="1600" dirty="0"/>
              <a:t>data continuity, at least one link </a:t>
            </a:r>
            <a:r>
              <a:rPr lang="en-US" altLang="ko-KR" sz="1600" dirty="0" smtClean="0"/>
              <a:t>must remain connected to the AP affiliated with the serving AP MLD. </a:t>
            </a:r>
          </a:p>
          <a:p>
            <a:pPr marL="457200" lvl="1" indent="0">
              <a:buNone/>
            </a:pPr>
            <a:r>
              <a:rPr lang="en-US" altLang="ko-KR" sz="1600" dirty="0"/>
              <a:t>NOTE - Data continuity cannot be guaranteed in single STA operation.</a:t>
            </a:r>
            <a:endParaRPr lang="en-GB" altLang="ko-KR" sz="1600" dirty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lvl="2"/>
            <a:endParaRPr lang="en-GB" altLang="ko-KR" sz="1600" dirty="0"/>
          </a:p>
          <a:p>
            <a:endParaRPr lang="en-GB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100" dirty="0" smtClean="0"/>
              <a:t>Roaming Procedure – During Roaming (3/3) </a:t>
            </a:r>
            <a:endParaRPr lang="en-GB" sz="3100" dirty="0"/>
          </a:p>
        </p:txBody>
      </p:sp>
    </p:spTree>
    <p:extLst>
      <p:ext uri="{BB962C8B-B14F-4D97-AF65-F5344CB8AC3E}">
        <p14:creationId xmlns:p14="http://schemas.microsoft.com/office/powerpoint/2010/main" val="71318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Roaming </a:t>
            </a:r>
            <a:r>
              <a:rPr lang="en-GB" altLang="ko-KR" dirty="0" smtClean="0"/>
              <a:t>Procedure – After Roaming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After the non-AP MLD has successfully roamed to the target AP MLD, several considerations come into play</a:t>
            </a:r>
            <a:r>
              <a:rPr lang="en-US" sz="2000" dirty="0" smtClean="0"/>
              <a:t>:</a:t>
            </a:r>
          </a:p>
          <a:p>
            <a:pPr lvl="1"/>
            <a:r>
              <a:rPr lang="en-GB" sz="1600" dirty="0" smtClean="0"/>
              <a:t>Ensure that the Multi-Link Setup is preserved with the link that is newly added, ensuring network stability and reliability </a:t>
            </a:r>
          </a:p>
          <a:p>
            <a:pPr lvl="1"/>
            <a:r>
              <a:rPr lang="en-GB" sz="1600" dirty="0" smtClean="0"/>
              <a:t>Following roaming, reset all links to the TID default mode. Each link should undergo TID negotiation process</a:t>
            </a:r>
          </a:p>
          <a:p>
            <a:pPr lvl="1"/>
            <a:r>
              <a:rPr lang="en-GB" sz="1600" dirty="0" smtClean="0"/>
              <a:t>Once the link is added, enable immediate frame exchange between the non-AP MLD and the AP MLD, ensuring seamless data transmission and connectivity</a:t>
            </a:r>
            <a:endParaRPr lang="en-GB" sz="1600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194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Terminology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Ultra Fast BSS Transition </a:t>
            </a:r>
            <a:r>
              <a:rPr lang="en-US" altLang="ko-KR" dirty="0" smtClean="0"/>
              <a:t>(</a:t>
            </a:r>
            <a:r>
              <a:rPr lang="en-US" altLang="ko-KR" dirty="0"/>
              <a:t>UFT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r>
              <a:rPr lang="en-US" altLang="ko-KR" dirty="0" smtClean="0"/>
              <a:t>AP MLD</a:t>
            </a:r>
          </a:p>
          <a:p>
            <a:pPr lvl="1"/>
            <a:r>
              <a:rPr lang="en-US" altLang="ko-KR" dirty="0" smtClean="0"/>
              <a:t>An AP MLD that meets the following requirements:</a:t>
            </a:r>
          </a:p>
          <a:p>
            <a:pPr lvl="2"/>
            <a:r>
              <a:rPr lang="en-US" altLang="ko-KR" b="0" dirty="0" smtClean="0"/>
              <a:t>AP MLDs that are in the same ESS are affiliated wi</a:t>
            </a:r>
            <a:r>
              <a:rPr lang="en-US" altLang="ko-KR" dirty="0" smtClean="0"/>
              <a:t>th the UFT AP MLD</a:t>
            </a:r>
          </a:p>
          <a:p>
            <a:pPr lvl="2"/>
            <a:r>
              <a:rPr lang="en-US" altLang="ko-KR" dirty="0" smtClean="0"/>
              <a:t>Both AP MLDs that are part of the same collocated AP MLD set, as well as those in different collocated AP MLD sets, are affiliated with the UFT AP MLD</a:t>
            </a:r>
          </a:p>
          <a:p>
            <a:pPr lvl="2"/>
            <a:r>
              <a:rPr lang="en-US" altLang="ko-KR" dirty="0" smtClean="0"/>
              <a:t>The UFT AP MLD supports a seamless transition between AP MLDs that are not in the same collocated AP MLD set</a:t>
            </a:r>
            <a:endParaRPr lang="en-US" altLang="ko-KR" b="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9116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In this contribution, we introduce the UFT AP MLD, a novel solution enabling seamless roaming among its affiliated APs.</a:t>
            </a:r>
          </a:p>
          <a:p>
            <a:pPr lvl="1"/>
            <a:r>
              <a:rPr lang="en-GB" sz="1800" dirty="0" smtClean="0"/>
              <a:t>Our proposal includes an analysis of the UFT AP MLD’s architecture and the configuration of AP MLD IDs</a:t>
            </a:r>
          </a:p>
          <a:p>
            <a:pPr lvl="1"/>
            <a:r>
              <a:rPr lang="en-GB" sz="1800" dirty="0" smtClean="0"/>
              <a:t>We have also introduced terminology associated with the UFT AP MLD</a:t>
            </a:r>
          </a:p>
          <a:p>
            <a:pPr lvl="1"/>
            <a:endParaRPr lang="en-GB" sz="1800" dirty="0" smtClean="0"/>
          </a:p>
          <a:p>
            <a:r>
              <a:rPr lang="en-GB" sz="2000" dirty="0" smtClean="0"/>
              <a:t>Additionally, We have outlined a roaming process utilizing the Reconfiguration. This process includes the establishment of </a:t>
            </a:r>
            <a:r>
              <a:rPr lang="en-GB" sz="2000" dirty="0"/>
              <a:t>a</a:t>
            </a:r>
            <a:r>
              <a:rPr lang="en-GB" sz="2000" dirty="0" smtClean="0"/>
              <a:t> recommended AP list and three methods of link transition, ensuring efficient and seamless connectivity during roaming </a:t>
            </a:r>
          </a:p>
          <a:p>
            <a:pPr lvl="1"/>
            <a:endParaRPr lang="en-GB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779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Straw Poll #</a:t>
            </a:r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you support a transition mechanism of the non-AP MLD between AP MLDs that are within the same Extended Service Set (ESS) without re-authentication and re-association?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277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Straw Poll </a:t>
            </a:r>
            <a:r>
              <a:rPr lang="en-GB" altLang="ko-KR" dirty="0" smtClean="0"/>
              <a:t>#2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you agree with the definition of the collocated AP MLD set:</a:t>
            </a:r>
          </a:p>
          <a:p>
            <a:pPr lvl="1"/>
            <a:r>
              <a:rPr lang="en-US" dirty="0" smtClean="0"/>
              <a:t>The set containing one or more AP MLDs that are co-located</a:t>
            </a:r>
          </a:p>
          <a:p>
            <a:pPr lvl="1"/>
            <a:r>
              <a:rPr lang="en-US" dirty="0" smtClean="0"/>
              <a:t>The collocated set is in the same ESS</a:t>
            </a:r>
          </a:p>
          <a:p>
            <a:pPr lvl="1"/>
            <a:r>
              <a:rPr lang="en-US" dirty="0" smtClean="0"/>
              <a:t>The method to identify the set is TBD</a:t>
            </a:r>
          </a:p>
          <a:p>
            <a:pPr lvl="1"/>
            <a:r>
              <a:rPr lang="en-US" altLang="ko-KR" dirty="0"/>
              <a:t>The AP MLDs that are in different collocated AP MLD set are not collocated</a:t>
            </a:r>
            <a:endParaRPr lang="en-GB" altLang="ko-KR" dirty="0"/>
          </a:p>
          <a:p>
            <a:pPr lvl="1"/>
            <a:endParaRPr lang="en-GB" i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671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>
                <a:solidFill>
                  <a:schemeClr val="tx1"/>
                </a:solidFill>
              </a:rPr>
              <a:t>Straw Poll </a:t>
            </a:r>
            <a:r>
              <a:rPr lang="en-GB" altLang="ko-KR" dirty="0" smtClean="0">
                <a:solidFill>
                  <a:schemeClr val="tx1"/>
                </a:solidFill>
              </a:rPr>
              <a:t>#3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you agree with the definition of Ultra Fast BSS Transition (</a:t>
            </a:r>
            <a:r>
              <a:rPr lang="en-US" dirty="0" smtClean="0"/>
              <a:t>UFT)</a:t>
            </a:r>
            <a:r>
              <a:rPr lang="en-GB" dirty="0" smtClean="0"/>
              <a:t> AP MLD: </a:t>
            </a:r>
            <a:endParaRPr lang="en-US" altLang="ko-KR" dirty="0"/>
          </a:p>
          <a:p>
            <a:pPr lvl="1"/>
            <a:r>
              <a:rPr lang="en-US" altLang="ko-KR" dirty="0" smtClean="0"/>
              <a:t>An AP MLD with which APs, affiliated with non-UFT AP MLDs and can be grouped into two </a:t>
            </a:r>
            <a:r>
              <a:rPr lang="en-US" altLang="ko-KR" dirty="0"/>
              <a:t>or more collocated </a:t>
            </a:r>
            <a:r>
              <a:rPr lang="en-US" altLang="ko-KR" dirty="0" smtClean="0"/>
              <a:t>sets, </a:t>
            </a:r>
            <a:r>
              <a:rPr lang="en-US" altLang="ko-KR" dirty="0"/>
              <a:t>are </a:t>
            </a:r>
            <a:r>
              <a:rPr lang="en-US" altLang="ko-KR" dirty="0" smtClean="0"/>
              <a:t>affiliated </a:t>
            </a:r>
            <a:endParaRPr lang="en-GB" altLang="ko-KR" dirty="0"/>
          </a:p>
          <a:p>
            <a:pPr lvl="1"/>
            <a:r>
              <a:rPr lang="en-GB" dirty="0" smtClean="0"/>
              <a:t>NOTE – The exact name can be changed </a:t>
            </a:r>
            <a:endParaRPr lang="en-US" dirty="0" smtClean="0"/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9785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Straw Poll #4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</a:t>
            </a:r>
            <a:r>
              <a:rPr lang="en-GB" altLang="ko-KR" dirty="0" smtClean="0"/>
              <a:t>you support the following:</a:t>
            </a:r>
            <a:endParaRPr lang="en-US" dirty="0" smtClean="0"/>
          </a:p>
          <a:p>
            <a:pPr lvl="1"/>
            <a:r>
              <a:rPr lang="en-US" dirty="0"/>
              <a:t>A</a:t>
            </a:r>
            <a:r>
              <a:rPr lang="en-US" dirty="0" smtClean="0"/>
              <a:t> UFT AP MLD has its own singly identifying MLD MAC Address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3456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Straw Poll </a:t>
            </a:r>
            <a:r>
              <a:rPr lang="en-GB" altLang="ko-KR" dirty="0" smtClean="0"/>
              <a:t>#5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support the following:</a:t>
            </a:r>
            <a:endParaRPr lang="en-US" altLang="ko-KR" dirty="0"/>
          </a:p>
          <a:p>
            <a:pPr lvl="1"/>
            <a:r>
              <a:rPr lang="en-GB" altLang="ko-KR" dirty="0" smtClean="0"/>
              <a:t>The </a:t>
            </a:r>
            <a:r>
              <a:rPr lang="en-GB" altLang="ko-KR" dirty="0"/>
              <a:t>UFT AP MLD </a:t>
            </a:r>
            <a:r>
              <a:rPr lang="en-GB" dirty="0" smtClean="0"/>
              <a:t>assigns an absolute ID value to the collocated AP MLD set </a:t>
            </a:r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5072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Straw Poll </a:t>
            </a:r>
            <a:r>
              <a:rPr lang="en-GB" altLang="ko-KR" dirty="0" smtClean="0"/>
              <a:t>#6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</a:t>
            </a:r>
            <a:r>
              <a:rPr lang="en-GB" altLang="ko-KR" dirty="0" smtClean="0"/>
              <a:t>support that:</a:t>
            </a:r>
          </a:p>
          <a:p>
            <a:pPr lvl="1"/>
            <a:r>
              <a:rPr lang="en-US" altLang="ko-KR" dirty="0" smtClean="0"/>
              <a:t>A non-AP MLD which can detect the UFT AP MLD</a:t>
            </a:r>
            <a:r>
              <a:rPr lang="ko-KR" altLang="en-US" dirty="0" smtClean="0"/>
              <a:t> </a:t>
            </a:r>
            <a:r>
              <a:rPr lang="en-US" altLang="ko-KR" dirty="0" smtClean="0"/>
              <a:t>is able to perform a multi-link setup</a:t>
            </a:r>
            <a:r>
              <a:rPr lang="ko-KR" altLang="en-US" dirty="0" smtClean="0"/>
              <a:t> </a:t>
            </a:r>
            <a:r>
              <a:rPr lang="en-US" altLang="ko-KR" dirty="0" smtClean="0"/>
              <a:t>with the UFT AP MLD </a:t>
            </a:r>
            <a:endParaRPr lang="en-GB" altLang="ko-KR" dirty="0" smtClean="0"/>
          </a:p>
          <a:p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2921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Seamless mobility, a feature outlined in UHR </a:t>
            </a:r>
            <a:r>
              <a:rPr lang="en-US" altLang="ko-KR" dirty="0"/>
              <a:t>PAR [5</a:t>
            </a:r>
            <a:r>
              <a:rPr lang="en-US" altLang="ko-KR" dirty="0" smtClean="0"/>
              <a:t>], requires a mechanism that ensures reliable connectivity and quality </a:t>
            </a:r>
            <a:r>
              <a:rPr lang="en-US" altLang="ko-KR" dirty="0"/>
              <a:t>of experience for mobile users [5</a:t>
            </a:r>
            <a:r>
              <a:rPr lang="en-US" altLang="ko-KR" dirty="0" smtClean="0"/>
              <a:t>]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this presentation, we introduce a seamless roaming framework to address these requirements</a:t>
            </a:r>
            <a:endParaRPr lang="en-US" altLang="ko-KR" dirty="0"/>
          </a:p>
          <a:p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968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Straw Poll </a:t>
            </a:r>
            <a:r>
              <a:rPr lang="en-GB" altLang="ko-KR" dirty="0" smtClean="0"/>
              <a:t>#7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</a:t>
            </a:r>
            <a:r>
              <a:rPr lang="en-GB" altLang="ko-KR" dirty="0" smtClean="0"/>
              <a:t>agree with:</a:t>
            </a:r>
          </a:p>
          <a:p>
            <a:pPr lvl="1"/>
            <a:r>
              <a:rPr lang="en-GB" dirty="0"/>
              <a:t>T</a:t>
            </a:r>
            <a:r>
              <a:rPr lang="en-GB" dirty="0" smtClean="0"/>
              <a:t>he UFT AP MLD shall announce </a:t>
            </a:r>
            <a:r>
              <a:rPr lang="en-US" dirty="0" smtClean="0"/>
              <a:t>the information of</a:t>
            </a:r>
            <a:r>
              <a:rPr lang="en-GB" dirty="0" smtClean="0"/>
              <a:t> all the affiliated APs affiliated with the UFT AP MLD</a:t>
            </a:r>
          </a:p>
          <a:p>
            <a:pPr lvl="2"/>
            <a:r>
              <a:rPr lang="en-GB" dirty="0" smtClean="0"/>
              <a:t>Specific Information TBD</a:t>
            </a:r>
          </a:p>
          <a:p>
            <a:pPr lvl="2"/>
            <a:endParaRPr lang="en-GB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7884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Straw Poll </a:t>
            </a:r>
            <a:r>
              <a:rPr lang="en-GB" altLang="ko-KR" dirty="0" smtClean="0"/>
              <a:t>#8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support the following:</a:t>
            </a:r>
            <a:endParaRPr lang="en-US" altLang="ko-KR" dirty="0"/>
          </a:p>
          <a:p>
            <a:pPr lvl="1"/>
            <a:r>
              <a:rPr lang="en-GB" dirty="0" smtClean="0"/>
              <a:t>An UFT AP MLD and an non-AP MLD use the Multi-Link reconfiguration to change the link from the serving AP MLD to the target AP MLD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773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[1] </a:t>
            </a:r>
            <a:r>
              <a:rPr lang="en-GB" altLang="ko-KR" dirty="0"/>
              <a:t>11-23/480r3 </a:t>
            </a:r>
            <a:r>
              <a:rPr lang="en-US" altLang="ko-KR" dirty="0"/>
              <a:t>UHR draft proposed PAR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[2] 11-23/279r0 Considerations on Seamless Roaming </a:t>
            </a:r>
          </a:p>
          <a:p>
            <a:pPr marL="0" indent="0">
              <a:buNone/>
            </a:pPr>
            <a:r>
              <a:rPr lang="en-US" altLang="ko-KR" dirty="0" smtClean="0"/>
              <a:t>[3] 11-23/1090r0 Seamless Roaming Follow-up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956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Appendix 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2000" dirty="0"/>
              <a:t>Link Add then </a:t>
            </a:r>
            <a:r>
              <a:rPr lang="en-GB" altLang="ko-KR" sz="2000" dirty="0" smtClean="0"/>
              <a:t>Delete</a:t>
            </a:r>
          </a:p>
          <a:p>
            <a:pPr lvl="1"/>
            <a:endParaRPr lang="en-GB" altLang="ko-KR" sz="1600" dirty="0" smtClean="0"/>
          </a:p>
          <a:p>
            <a:pPr lvl="1"/>
            <a:endParaRPr lang="en-GB" altLang="ko-KR" sz="1600" dirty="0" smtClean="0"/>
          </a:p>
          <a:p>
            <a:pPr lvl="1"/>
            <a:endParaRPr lang="en-GB" sz="16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r>
              <a:rPr lang="en-GB" altLang="ko-KR" sz="2000" dirty="0"/>
              <a:t>Link Switch</a:t>
            </a:r>
            <a:endParaRPr lang="en-GB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277" y="2133600"/>
            <a:ext cx="8632810" cy="1955697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277" y="4494213"/>
            <a:ext cx="8575123" cy="193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91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Appendix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2000" dirty="0"/>
              <a:t>Link Delete then Add</a:t>
            </a:r>
            <a:endParaRPr lang="en-GB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70" y="2286000"/>
            <a:ext cx="8709660" cy="19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691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Current roaming mechanisms, including Fast BSS Transition, fall short in providing seamless roaming</a:t>
            </a:r>
          </a:p>
          <a:p>
            <a:pPr lvl="1"/>
            <a:r>
              <a:rPr lang="en-GB" sz="1800" dirty="0" smtClean="0"/>
              <a:t>Despite its attempts to expedite the process, re-authentication and re-association process lead to significant time delays which is taking too much time.</a:t>
            </a:r>
          </a:p>
          <a:p>
            <a:pPr lvl="1"/>
            <a:r>
              <a:rPr lang="en-GB" sz="1800" dirty="0" smtClean="0"/>
              <a:t>Additionally, the data discontinuity experienced during disassociation and re-association with the target AP further aggravates these delays</a:t>
            </a:r>
            <a:endParaRPr lang="en-GB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4120342"/>
            <a:ext cx="9266669" cy="214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15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We need a new framework to achieve “Ultra High Reliability (UHR)”. This framework should address the challenges posed by current methods by implementing key features: </a:t>
            </a:r>
          </a:p>
          <a:p>
            <a:pPr lvl="1"/>
            <a:r>
              <a:rPr lang="en-GB" sz="1600" b="1" dirty="0" smtClean="0"/>
              <a:t>Data Continuity: </a:t>
            </a:r>
            <a:r>
              <a:rPr lang="en-GB" sz="1600" dirty="0" smtClean="0"/>
              <a:t>Ensuring Seamless data transfer </a:t>
            </a:r>
            <a:r>
              <a:rPr lang="en-US" sz="1600" dirty="0" smtClean="0"/>
              <a:t>and </a:t>
            </a:r>
            <a:r>
              <a:rPr lang="en-GB" sz="1600" dirty="0"/>
              <a:t>f</a:t>
            </a:r>
            <a:r>
              <a:rPr lang="en-GB" sz="1600" dirty="0" smtClean="0"/>
              <a:t>acilitating the exchange of data between the serving AP MLD and the target AP MLD </a:t>
            </a:r>
          </a:p>
          <a:p>
            <a:pPr lvl="1"/>
            <a:r>
              <a:rPr lang="en-GB" sz="1600" b="1" dirty="0" smtClean="0"/>
              <a:t>Efficient Frame Exchanges: </a:t>
            </a:r>
            <a:r>
              <a:rPr lang="en-GB" sz="1600" dirty="0" smtClean="0"/>
              <a:t>Minimizing the delays caused by frame exchanges during re-authentication and re-association processes</a:t>
            </a:r>
          </a:p>
          <a:p>
            <a:pPr lvl="1"/>
            <a:r>
              <a:rPr lang="en-GB" altLang="ko-KR" sz="1600" b="1" dirty="0" smtClean="0"/>
              <a:t>Preserving </a:t>
            </a:r>
            <a:r>
              <a:rPr lang="en-GB" altLang="ko-KR" sz="1600" b="1" dirty="0"/>
              <a:t>the </a:t>
            </a:r>
            <a:r>
              <a:rPr lang="en-GB" altLang="ko-KR" sz="1600" b="1" dirty="0" smtClean="0"/>
              <a:t>Multi-Link Setup</a:t>
            </a:r>
            <a:endParaRPr lang="en-GB" altLang="ko-KR" sz="1600" b="1" dirty="0"/>
          </a:p>
          <a:p>
            <a:pPr lvl="1"/>
            <a:r>
              <a:rPr lang="en-GB" sz="1600" b="1" dirty="0" smtClean="0"/>
              <a:t>Context Agreement Maintenance:</a:t>
            </a:r>
            <a:r>
              <a:rPr lang="en-GB" sz="1600" dirty="0" smtClean="0"/>
              <a:t> Sharing necessary information, such as contexts and agreements, between the AP MLDs</a:t>
            </a:r>
          </a:p>
          <a:p>
            <a:pPr lvl="1"/>
            <a:r>
              <a:rPr lang="en-GB" sz="1600" b="1" dirty="0" smtClean="0"/>
              <a:t>Legacy support: </a:t>
            </a:r>
            <a:r>
              <a:rPr lang="en-GB" sz="1600" dirty="0" smtClean="0"/>
              <a:t>Ensuring compatibility with legacy systems and devices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612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Roaming Architecture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1300" dirty="0" smtClean="0"/>
              <a:t>Utilizing MLD may meet all the previously discussed requirements</a:t>
            </a:r>
          </a:p>
          <a:p>
            <a:pPr lvl="1"/>
            <a:r>
              <a:rPr lang="en-GB" altLang="ko-KR" sz="1300" dirty="0" smtClean="0"/>
              <a:t>The </a:t>
            </a:r>
            <a:r>
              <a:rPr lang="en-GB" altLang="ko-KR" sz="1300" b="1" dirty="0" smtClean="0"/>
              <a:t>UFT (Ultra Fast BSS Transition) AP MLD </a:t>
            </a:r>
            <a:r>
              <a:rPr lang="en-GB" altLang="ko-KR" sz="1300" dirty="0" smtClean="0"/>
              <a:t>affiliates the APs that support seamless roaming </a:t>
            </a:r>
            <a:r>
              <a:rPr lang="en-GB" altLang="ko-KR" sz="1300" u="sng" dirty="0" smtClean="0"/>
              <a:t>between AP MLDs which are not co-located</a:t>
            </a:r>
          </a:p>
          <a:p>
            <a:pPr lvl="2"/>
            <a:r>
              <a:rPr lang="en-GB" altLang="ko-KR" sz="1100" dirty="0" smtClean="0"/>
              <a:t>The UFT AP MLD has its own MAC SAP</a:t>
            </a:r>
          </a:p>
          <a:p>
            <a:pPr lvl="2"/>
            <a:r>
              <a:rPr lang="en-GB" altLang="ko-KR" sz="1100" dirty="0"/>
              <a:t>The </a:t>
            </a:r>
            <a:r>
              <a:rPr lang="en-GB" altLang="ko-KR" sz="1100" dirty="0" smtClean="0"/>
              <a:t>UFT </a:t>
            </a:r>
            <a:r>
              <a:rPr lang="en-GB" altLang="ko-KR" sz="1100" dirty="0"/>
              <a:t>AP MLD has its </a:t>
            </a:r>
            <a:r>
              <a:rPr lang="en-GB" altLang="ko-KR" sz="1100" dirty="0" smtClean="0"/>
              <a:t>unique MLD MAC address</a:t>
            </a:r>
          </a:p>
          <a:p>
            <a:pPr lvl="1"/>
            <a:r>
              <a:rPr lang="en-GB" altLang="ko-KR" sz="1300" dirty="0" smtClean="0"/>
              <a:t>The UMAC </a:t>
            </a:r>
            <a:r>
              <a:rPr lang="en-GB" altLang="ko-KR" sz="1300" dirty="0"/>
              <a:t>of the </a:t>
            </a:r>
            <a:r>
              <a:rPr lang="en-GB" altLang="ko-KR" sz="1300" dirty="0" smtClean="0"/>
              <a:t>UFT </a:t>
            </a:r>
            <a:r>
              <a:rPr lang="en-GB" altLang="ko-KR" sz="1300" dirty="0"/>
              <a:t>AP MLD </a:t>
            </a:r>
            <a:r>
              <a:rPr lang="en-GB" altLang="ko-KR" sz="1300" dirty="0" smtClean="0"/>
              <a:t>manages the UMAC functions of the </a:t>
            </a:r>
            <a:r>
              <a:rPr lang="en-GB" altLang="ko-KR" sz="1300" dirty="0"/>
              <a:t>AP </a:t>
            </a:r>
            <a:r>
              <a:rPr lang="en-GB" altLang="ko-KR" sz="1300" dirty="0" smtClean="0"/>
              <a:t>MLDs, including:</a:t>
            </a:r>
          </a:p>
          <a:p>
            <a:pPr lvl="2"/>
            <a:r>
              <a:rPr lang="en-GB" altLang="ko-KR" sz="1100" dirty="0" smtClean="0"/>
              <a:t>multi-link – setup, </a:t>
            </a:r>
            <a:r>
              <a:rPr lang="en-GB" altLang="ko-KR" sz="1100" dirty="0"/>
              <a:t>a</a:t>
            </a:r>
            <a:r>
              <a:rPr lang="en-GB" altLang="ko-KR" sz="1100" dirty="0" smtClean="0"/>
              <a:t>uthentication, reconfiguration, Block Ack agreement, Security Key, SN, PN, etc.</a:t>
            </a:r>
          </a:p>
          <a:p>
            <a:pPr lvl="1"/>
            <a:r>
              <a:rPr lang="en-GB" altLang="ko-KR" sz="1300" dirty="0" smtClean="0"/>
              <a:t>There are no architectural changes </a:t>
            </a:r>
            <a:r>
              <a:rPr lang="en-GB" altLang="ko-KR" sz="1300" dirty="0"/>
              <a:t>in the </a:t>
            </a:r>
            <a:r>
              <a:rPr lang="en-GB" altLang="ko-KR" sz="1300" dirty="0" smtClean="0"/>
              <a:t>AP MLDs </a:t>
            </a:r>
            <a:r>
              <a:rPr lang="en-US" altLang="ko-KR" sz="1300" dirty="0" smtClean="0"/>
              <a:t>for a legacy support  </a:t>
            </a:r>
            <a:endParaRPr lang="en-GB" altLang="ko-KR" sz="1300" dirty="0" smtClean="0"/>
          </a:p>
          <a:p>
            <a:pPr lvl="1"/>
            <a:r>
              <a:rPr lang="en-GB" altLang="ko-KR" sz="1300" dirty="0" smtClean="0"/>
              <a:t>An UHR non-AP MLD, designed to enable seamless roaming, can identify the UFT AP MLD</a:t>
            </a:r>
          </a:p>
          <a:p>
            <a:r>
              <a:rPr lang="en-GB" altLang="ko-KR" sz="1300" dirty="0" smtClean="0"/>
              <a:t>The UHR non-AP MLD can seamless roam between the APs affiliated with the same UFT AP MLD</a:t>
            </a:r>
          </a:p>
          <a:p>
            <a:pPr lvl="1"/>
            <a:r>
              <a:rPr lang="en-GB" altLang="ko-KR" sz="1300" dirty="0" smtClean="0"/>
              <a:t>If the UHR non-AP MLD is roaming between the AP MLDs affiliated with the different UFT AP MLDs, it needs to </a:t>
            </a:r>
            <a:r>
              <a:rPr lang="en-GB" altLang="ko-KR" sz="1300" dirty="0"/>
              <a:t>use the Fast BSS Transition </a:t>
            </a:r>
            <a:endParaRPr lang="en-GB" altLang="ko-KR" sz="1300" dirty="0" smtClean="0"/>
          </a:p>
          <a:p>
            <a:endParaRPr lang="en-GB" altLang="ko-KR" sz="1800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4416876"/>
            <a:ext cx="2642703" cy="2008625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4416876"/>
            <a:ext cx="3336515" cy="200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1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 smtClean="0"/>
              <a:t>Roaming Architecture - </a:t>
            </a:r>
            <a:r>
              <a:rPr lang="en-US" altLang="ko-KR" dirty="0" smtClean="0"/>
              <a:t>Identification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dirty="0" smtClean="0"/>
              <a:t>As roaming is done between the APs affiliated with the same UFT AP MLD, we need to establish a method for identifying whether a specific AP belongs to the same UFT AP MLD</a:t>
            </a:r>
          </a:p>
          <a:p>
            <a:r>
              <a:rPr lang="en-US" sz="1400" dirty="0" smtClean="0"/>
              <a:t>We also need a new approach to assigning AP MLD IDs </a:t>
            </a:r>
          </a:p>
          <a:p>
            <a:pPr lvl="1"/>
            <a:r>
              <a:rPr lang="en-US" sz="1200" dirty="0" smtClean="0"/>
              <a:t>According to the 11be specification, assigning an AP MLD ID to another AP MLD necessitates co-location. It cannot assign the AP MLD ID to the non-collocated AP MLD. We want a roaming between non-collocated APs.</a:t>
            </a:r>
          </a:p>
          <a:p>
            <a:pPr lvl="1"/>
            <a:r>
              <a:rPr lang="en-US" altLang="ko-KR" sz="1200" dirty="0"/>
              <a:t>The current method of setting AP MLD IDs relative to other AP MLDs might lead to confusion, especially when a non-AP MLD is connected to multiple AP </a:t>
            </a:r>
            <a:r>
              <a:rPr lang="en-US" altLang="ko-KR" sz="1200" dirty="0" smtClean="0"/>
              <a:t>MLDs, especially when a non-AP MLD is connected to multiple AP MLDs</a:t>
            </a:r>
          </a:p>
          <a:p>
            <a:pPr marL="457200" lvl="1" indent="0">
              <a:buNone/>
            </a:pPr>
            <a:r>
              <a:rPr lang="en-GB" sz="1500" b="1" dirty="0" smtClean="0"/>
              <a:t>=&gt; To address these challenges, the UFT AP MLD can assign absolute AP MLD IDs to the affiliated AP MLDs, ensuring clear identification</a:t>
            </a:r>
            <a:endParaRPr lang="en-GB" sz="1500" b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4114993"/>
            <a:ext cx="4495800" cy="2360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0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Roaming Procedure – </a:t>
            </a:r>
            <a:r>
              <a:rPr lang="en-US" dirty="0" smtClean="0"/>
              <a:t>Before Roaming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1500" dirty="0" smtClean="0"/>
              <a:t>Before </a:t>
            </a:r>
            <a:r>
              <a:rPr lang="en-GB" altLang="ko-KR" sz="1500" dirty="0"/>
              <a:t>a</a:t>
            </a:r>
            <a:r>
              <a:rPr lang="en-GB" altLang="ko-KR" sz="1500" dirty="0" smtClean="0"/>
              <a:t> non-AP MLD roams to another AP MLD, the UFT AP MLD needs to announce all its affiliated APs, and specific information exchange is necessary, including:</a:t>
            </a:r>
          </a:p>
          <a:p>
            <a:pPr lvl="1"/>
            <a:r>
              <a:rPr lang="en-GB" altLang="ko-KR" sz="1300" dirty="0" smtClean="0"/>
              <a:t>Seamless Roaming Support</a:t>
            </a:r>
          </a:p>
          <a:p>
            <a:pPr lvl="2"/>
            <a:r>
              <a:rPr lang="en-GB" altLang="ko-KR" sz="1200" dirty="0" smtClean="0"/>
              <a:t>Verification of seamless roaming support by both AP MLD and non-AP MLD </a:t>
            </a:r>
          </a:p>
          <a:p>
            <a:pPr lvl="1"/>
            <a:r>
              <a:rPr lang="en-US" altLang="ko-KR" sz="1300" dirty="0" smtClean="0"/>
              <a:t>AP MLD recommendation list</a:t>
            </a:r>
          </a:p>
          <a:p>
            <a:pPr lvl="2"/>
            <a:r>
              <a:rPr lang="en-US" altLang="ko-KR" sz="1200" dirty="0"/>
              <a:t>The non-AP MLD can ask for the recommended list of APs to the UFT AP MLD via ML Probe Request </a:t>
            </a:r>
            <a:r>
              <a:rPr lang="en-US" altLang="ko-KR" sz="1200" dirty="0" smtClean="0"/>
              <a:t>frame. The list is then obtained from the UFT AP MLD using an ML Probe Response frame </a:t>
            </a:r>
          </a:p>
          <a:p>
            <a:pPr lvl="2"/>
            <a:r>
              <a:rPr lang="en-US" altLang="ko-KR" sz="1200" dirty="0" smtClean="0"/>
              <a:t>An </a:t>
            </a:r>
            <a:r>
              <a:rPr lang="en-US" altLang="ko-KR" sz="1200" dirty="0"/>
              <a:t>AP has the flexibility to send a Reconfiguration Notify frame without any preceding requesting frame. Alternatively, it can initiate the process by sending a Reconfiguration Notify Request frame to solicit the Reconfiguration Notify frame from the corresponding entities</a:t>
            </a:r>
            <a:r>
              <a:rPr lang="en-US" altLang="ko-KR" sz="1200" dirty="0" smtClean="0"/>
              <a:t>.</a:t>
            </a:r>
          </a:p>
          <a:p>
            <a:pPr lvl="3"/>
            <a:r>
              <a:rPr lang="en-GB" altLang="ko-KR" sz="1050" dirty="0" smtClean="0"/>
              <a:t>This list may also specify the order of the links based on preference or priority </a:t>
            </a:r>
            <a:endParaRPr lang="en-GB" altLang="ko-KR" sz="1050" dirty="0"/>
          </a:p>
          <a:p>
            <a:pPr lvl="2"/>
            <a:endParaRPr lang="en-US" altLang="ko-KR" sz="1200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29" name="그림 28"/>
          <p:cNvPicPr>
            <a:picLocks noChangeAspect="1"/>
          </p:cNvPicPr>
          <p:nvPr/>
        </p:nvPicPr>
        <p:blipFill rotWithShape="1">
          <a:blip r:embed="rId3"/>
          <a:srcRect t="6463"/>
          <a:stretch/>
        </p:blipFill>
        <p:spPr>
          <a:xfrm>
            <a:off x="3086100" y="4227731"/>
            <a:ext cx="3048000" cy="216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100" dirty="0" smtClean="0"/>
              <a:t>Roaming Procedure – During Roaming (1/3) </a:t>
            </a:r>
            <a:endParaRPr lang="en-GB" sz="31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During roaming, both AP MLD and non-AP MLD maintain the Multi-Link Setup using a Reconfiguration process</a:t>
            </a:r>
          </a:p>
          <a:p>
            <a:r>
              <a:rPr lang="en-GB" sz="1800" dirty="0" smtClean="0"/>
              <a:t>The roaming triggering procedure involves:</a:t>
            </a:r>
          </a:p>
          <a:p>
            <a:pPr lvl="1"/>
            <a:r>
              <a:rPr lang="en-US" sz="1600" dirty="0" smtClean="0">
                <a:solidFill>
                  <a:schemeClr val="accent4"/>
                </a:solidFill>
              </a:rPr>
              <a:t>The non-AP MLD or UFT AP MLD selects the target AP MLD for roaming and sends a Reconfiguration Request frame</a:t>
            </a:r>
            <a:endParaRPr lang="en-US" sz="1400" dirty="0" smtClean="0">
              <a:solidFill>
                <a:schemeClr val="accent4"/>
              </a:solidFill>
            </a:endParaRPr>
          </a:p>
          <a:p>
            <a:pPr lvl="1"/>
            <a:r>
              <a:rPr lang="en-US" sz="1600" dirty="0" smtClean="0">
                <a:solidFill>
                  <a:schemeClr val="accent4"/>
                </a:solidFill>
              </a:rPr>
              <a:t>Upon accepting the roaming request, the UFT AP MLD or the non-AP MLD response with a Reconfiguration Response frame</a:t>
            </a:r>
            <a:endParaRPr lang="en-GB" sz="1400" dirty="0">
              <a:solidFill>
                <a:schemeClr val="accent4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3810000"/>
            <a:ext cx="5410200" cy="260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97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The Reconfiguration frame includes three methods of link transition:</a:t>
            </a:r>
          </a:p>
          <a:p>
            <a:pPr lvl="1"/>
            <a:r>
              <a:rPr lang="en-GB" sz="1400" b="1" dirty="0" smtClean="0"/>
              <a:t>Add then Delete: </a:t>
            </a:r>
            <a:r>
              <a:rPr lang="en-GB" sz="1400" dirty="0" smtClean="0"/>
              <a:t>A</a:t>
            </a:r>
            <a:r>
              <a:rPr lang="en-GB" sz="1400" b="1" dirty="0" smtClean="0"/>
              <a:t> *</a:t>
            </a:r>
            <a:r>
              <a:rPr lang="en-GB" sz="1400" dirty="0" smtClean="0"/>
              <a:t>new link is added, and subsequently, the *old link is deleted</a:t>
            </a:r>
          </a:p>
          <a:p>
            <a:pPr lvl="1"/>
            <a:r>
              <a:rPr lang="en-GB" sz="1400" b="1" dirty="0" smtClean="0"/>
              <a:t>Link Switch: </a:t>
            </a:r>
            <a:r>
              <a:rPr lang="en-GB" sz="1400" dirty="0" smtClean="0"/>
              <a:t>The old link and the new link are deleted and added simultaneously</a:t>
            </a:r>
          </a:p>
          <a:p>
            <a:pPr lvl="1"/>
            <a:r>
              <a:rPr lang="en-GB" sz="1400" b="1" dirty="0" smtClean="0"/>
              <a:t>Delete then Add: </a:t>
            </a:r>
            <a:r>
              <a:rPr lang="en-GB" sz="1400" dirty="0" smtClean="0"/>
              <a:t>The old link is deleted first, followed by the addition of the new link </a:t>
            </a:r>
          </a:p>
          <a:p>
            <a:pPr lvl="1"/>
            <a:endParaRPr lang="en-GB" sz="1400" dirty="0" smtClean="0"/>
          </a:p>
          <a:p>
            <a:r>
              <a:rPr lang="en-GB" sz="1800" dirty="0" smtClean="0"/>
              <a:t>Link add then delete</a:t>
            </a:r>
          </a:p>
          <a:p>
            <a:pPr lvl="1"/>
            <a:r>
              <a:rPr lang="en-US" altLang="ko-KR" sz="1600" dirty="0" smtClean="0"/>
              <a:t>The non-AP MLD establishes a new </a:t>
            </a:r>
            <a:r>
              <a:rPr lang="en-US" altLang="ko-KR" sz="1600" dirty="0"/>
              <a:t>link </a:t>
            </a:r>
            <a:r>
              <a:rPr lang="en-US" altLang="ko-KR" sz="1600" dirty="0" smtClean="0"/>
              <a:t>with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target </a:t>
            </a:r>
            <a:r>
              <a:rPr lang="en-US" altLang="ko-KR" sz="1600" dirty="0"/>
              <a:t>AP MLD first 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Once the </a:t>
            </a:r>
            <a:r>
              <a:rPr lang="en-US" altLang="ko-KR" sz="1600" dirty="0"/>
              <a:t>new data path is </a:t>
            </a:r>
            <a:r>
              <a:rPr lang="en-US" altLang="ko-KR" sz="1600" dirty="0" smtClean="0"/>
              <a:t>operational, data </a:t>
            </a:r>
            <a:r>
              <a:rPr lang="en-US" altLang="ko-KR" sz="1600" dirty="0"/>
              <a:t>from the DS is transferred to the target </a:t>
            </a:r>
            <a:r>
              <a:rPr lang="en-US" altLang="ko-KR" sz="1600" dirty="0" smtClean="0"/>
              <a:t>AP MLD</a:t>
            </a:r>
          </a:p>
          <a:p>
            <a:pPr lvl="1"/>
            <a:r>
              <a:rPr lang="en-US" altLang="ko-KR" sz="1600" dirty="0"/>
              <a:t>T</a:t>
            </a:r>
            <a:r>
              <a:rPr lang="en-US" altLang="ko-KR" sz="1600" dirty="0" smtClean="0"/>
              <a:t>he </a:t>
            </a:r>
            <a:r>
              <a:rPr lang="en-US" altLang="ko-KR" sz="1600" dirty="0"/>
              <a:t>link connected to the </a:t>
            </a:r>
            <a:r>
              <a:rPr lang="en-US" altLang="ko-KR" sz="1600" dirty="0" smtClean="0"/>
              <a:t>serving </a:t>
            </a:r>
            <a:r>
              <a:rPr lang="en-US" altLang="ko-KR" sz="1600" dirty="0"/>
              <a:t>AP MLD </a:t>
            </a:r>
            <a:r>
              <a:rPr lang="en-US" altLang="ko-KR" sz="1600" dirty="0" smtClean="0"/>
              <a:t>is then deleted </a:t>
            </a:r>
          </a:p>
          <a:p>
            <a:pPr lvl="1"/>
            <a:r>
              <a:rPr lang="en-GB" altLang="ko-KR" sz="1600" dirty="0" smtClean="0"/>
              <a:t>During </a:t>
            </a:r>
            <a:r>
              <a:rPr lang="en-GB" altLang="ko-KR" sz="1600" dirty="0"/>
              <a:t>roaming, </a:t>
            </a:r>
            <a:r>
              <a:rPr lang="en-GB" altLang="ko-KR" sz="1600" dirty="0" smtClean="0"/>
              <a:t>at least one link must be maintained between the UFT AP MLD and non-AP MLD</a:t>
            </a:r>
          </a:p>
          <a:p>
            <a:pPr marL="457200" lvl="1" indent="0">
              <a:buNone/>
            </a:pPr>
            <a:r>
              <a:rPr lang="en-GB" sz="1600" dirty="0" smtClean="0"/>
              <a:t>Requirement: This method requires non-AP MLD support for dual connectivity.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9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100" dirty="0" smtClean="0"/>
              <a:t>Roaming Procedure – During Roaming (2/3) </a:t>
            </a:r>
            <a:endParaRPr lang="en-GB" sz="3100" dirty="0"/>
          </a:p>
        </p:txBody>
      </p:sp>
      <p:sp>
        <p:nvSpPr>
          <p:cNvPr id="7" name="TextBox 6"/>
          <p:cNvSpPr txBox="1"/>
          <p:nvPr/>
        </p:nvSpPr>
        <p:spPr>
          <a:xfrm>
            <a:off x="641535" y="6017567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*New link: the link between the target AP MLD and the non-AP MLD</a:t>
            </a:r>
          </a:p>
          <a:p>
            <a:r>
              <a:rPr lang="en-GB" dirty="0" smtClean="0"/>
              <a:t>*Old link: The link between the serving AP MLD and the non-AP MLD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311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305674</TotalTime>
  <Words>2166</Words>
  <Application>Microsoft Office PowerPoint</Application>
  <PresentationFormat>화면 슬라이드 쇼(4:3)</PresentationFormat>
  <Paragraphs>270</Paragraphs>
  <Slides>24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1" baseType="lpstr">
      <vt:lpstr>굴림</vt:lpstr>
      <vt:lpstr>굴림</vt:lpstr>
      <vt:lpstr>Malgun Gothic</vt:lpstr>
      <vt:lpstr>Malgun Gothic</vt:lpstr>
      <vt:lpstr>Arial</vt:lpstr>
      <vt:lpstr>Times New Roman</vt:lpstr>
      <vt:lpstr>802-11-Submission</vt:lpstr>
      <vt:lpstr>Seamless Roaming in 11bn</vt:lpstr>
      <vt:lpstr>Abstract</vt:lpstr>
      <vt:lpstr>Motivation</vt:lpstr>
      <vt:lpstr>Motivation</vt:lpstr>
      <vt:lpstr>Roaming Architecture</vt:lpstr>
      <vt:lpstr>Roaming Architecture - Identification</vt:lpstr>
      <vt:lpstr>Roaming Procedure – Before Roaming</vt:lpstr>
      <vt:lpstr>Roaming Procedure – During Roaming (1/3) </vt:lpstr>
      <vt:lpstr>Roaming Procedure – During Roaming (2/3) </vt:lpstr>
      <vt:lpstr>Roaming Procedure – During Roaming (3/3) </vt:lpstr>
      <vt:lpstr>Roaming Procedure – After Roaming</vt:lpstr>
      <vt:lpstr>Terminology</vt:lpstr>
      <vt:lpstr>Conclusion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Straw Poll #8</vt:lpstr>
      <vt:lpstr>References</vt:lpstr>
      <vt:lpstr>Appendix </vt:lpstr>
      <vt:lpstr>Appendix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윤예린/연구원/C&amp;M표준(연)IoT커넥티비티표준Task(yl.yoon@lge.com)</cp:lastModifiedBy>
  <cp:revision>16948</cp:revision>
  <cp:lastPrinted>2018-10-31T23:27:01Z</cp:lastPrinted>
  <dcterms:created xsi:type="dcterms:W3CDTF">2007-05-21T21:00:37Z</dcterms:created>
  <dcterms:modified xsi:type="dcterms:W3CDTF">2023-11-11T04:20:53Z</dcterms:modified>
</cp:coreProperties>
</file>