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5"/>
  </p:notesMasterIdLst>
  <p:handoutMasterIdLst>
    <p:handoutMasterId r:id="rId26"/>
  </p:handoutMasterIdLst>
  <p:sldIdLst>
    <p:sldId id="570" r:id="rId8"/>
    <p:sldId id="571" r:id="rId9"/>
    <p:sldId id="586" r:id="rId10"/>
    <p:sldId id="587" r:id="rId11"/>
    <p:sldId id="572" r:id="rId12"/>
    <p:sldId id="573" r:id="rId13"/>
    <p:sldId id="591" r:id="rId14"/>
    <p:sldId id="592" r:id="rId15"/>
    <p:sldId id="594" r:id="rId16"/>
    <p:sldId id="577" r:id="rId17"/>
    <p:sldId id="578" r:id="rId18"/>
    <p:sldId id="579" r:id="rId19"/>
    <p:sldId id="582" r:id="rId20"/>
    <p:sldId id="593" r:id="rId21"/>
    <p:sldId id="583" r:id="rId22"/>
    <p:sldId id="585" r:id="rId23"/>
    <p:sldId id="584" r:id="rId2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5328" y="193828"/>
            <a:ext cx="2250712" cy="22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75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6" y="193828"/>
            <a:ext cx="939726" cy="22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75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75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375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2" tIns="45716" rIns="91432" bIns="4571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80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375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80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2" tIns="45716" rIns="91432" bIns="4571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741579" y="108926"/>
            <a:ext cx="2416480" cy="22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75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08927"/>
            <a:ext cx="939726" cy="22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75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5" y="4715409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54" tIns="46034" rIns="93654" bIns="460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163" lvl="4" algn="r" defTabSz="933375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75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9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2" tIns="45716" rIns="91432" bIns="4571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2" tIns="45716" rIns="91432" bIns="4571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07347" y="108926"/>
            <a:ext cx="2250712" cy="22388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8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802.11-23/1906r1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Nov. 2023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7.png"/><Relationship Id="rId7" Type="http://schemas.openxmlformats.org/officeDocument/2006/relationships/image" Target="../media/image10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Relationship Id="rId9" Type="http://schemas.openxmlformats.org/officeDocument/2006/relationships/image" Target="../media/image1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Channel Information Feedback for Smooth Beamforming – 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2023-11-05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036139"/>
              </p:ext>
            </p:extLst>
          </p:nvPr>
        </p:nvGraphicFramePr>
        <p:xfrm>
          <a:off x="523875" y="2755900"/>
          <a:ext cx="7364413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57" name="Document" r:id="rId4" imgW="8987917" imgH="4575310" progId="Word.Document.8">
                  <p:embed/>
                </p:oleObj>
              </mc:Choice>
              <mc:Fallback>
                <p:oleObj name="Document" r:id="rId4" imgW="8987917" imgH="4575310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755900"/>
                        <a:ext cx="7364413" cy="373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The number </a:t>
                </a:r>
                <a:r>
                  <a:rPr lang="en-US" altLang="ko-KR" dirty="0"/>
                  <a:t>of angles </a:t>
                </a:r>
                <a:r>
                  <a:rPr lang="en-US" altLang="ko-KR" dirty="0" smtClean="0"/>
                  <a:t>is increased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 smtClean="0"/>
                  <a:t>.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dirty="0" smtClean="0"/>
                  <a:t>numer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dirty="0" smtClean="0"/>
                  <a:t>, (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=1,2,…, 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 smtClean="0"/>
                  <a:t>)</a:t>
                </a:r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is newly added in the Compressed </a:t>
                </a:r>
                <a:r>
                  <a:rPr lang="en-US" altLang="ko-KR" dirty="0"/>
                  <a:t>Beamforming Feedback Matrix </a:t>
                </a:r>
                <a:r>
                  <a:rPr lang="en-US" altLang="ko-KR" dirty="0" smtClean="0"/>
                  <a:t>subfield*. </a:t>
                </a:r>
              </a:p>
              <a:p>
                <a:pPr lvl="2"/>
                <a:r>
                  <a:rPr lang="en-US" altLang="ko-KR" dirty="0" smtClean="0"/>
                  <a:t>E.g., Red marked angles in the table below.</a:t>
                </a:r>
              </a:p>
              <a:p>
                <a:pPr lvl="2"/>
                <a:r>
                  <a:rPr lang="en-US" altLang="ko-KR" dirty="0" smtClean="0"/>
                  <a:t>E.g., May be carried in a new Smooth </a:t>
                </a:r>
                <a:r>
                  <a:rPr lang="en-US" altLang="ko-KR" dirty="0"/>
                  <a:t>Beamforming Report </a:t>
                </a:r>
                <a:r>
                  <a:rPr lang="en-US" altLang="ko-KR" dirty="0" smtClean="0"/>
                  <a:t>subfield</a:t>
                </a:r>
              </a:p>
              <a:p>
                <a:pPr lvl="1"/>
                <a:r>
                  <a:rPr lang="en-US" altLang="ko-KR" dirty="0" smtClean="0"/>
                  <a:t>Due to the </a:t>
                </a:r>
                <a:r>
                  <a:rPr lang="en-US" altLang="ko-KR" dirty="0"/>
                  <a:t>limited form factor,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/>
                  <a:t> value </a:t>
                </a:r>
                <a:r>
                  <a:rPr lang="en-US" altLang="ko-KR" dirty="0" smtClean="0"/>
                  <a:t>is generally less than 2 in the current </a:t>
                </a:r>
                <a:r>
                  <a:rPr lang="en-US" altLang="ko-KR" dirty="0"/>
                  <a:t>mobile </a:t>
                </a:r>
                <a:r>
                  <a:rPr lang="en-US" altLang="ko-KR" dirty="0" smtClean="0"/>
                  <a:t>devices. </a:t>
                </a:r>
              </a:p>
              <a:p>
                <a:pPr marL="457200" lvl="1" indent="0">
                  <a:buNone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Feedback </a:t>
            </a:r>
            <a:r>
              <a:rPr lang="en-US" altLang="ko-KR" dirty="0" smtClean="0"/>
              <a:t>Overhead 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620420"/>
                  </p:ext>
                </p:extLst>
              </p:nvPr>
            </p:nvGraphicFramePr>
            <p:xfrm>
              <a:off x="389071" y="3822219"/>
              <a:ext cx="5550503" cy="2331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000">
                      <a:extLst>
                        <a:ext uri="{9D8B030D-6E8A-4147-A177-3AD203B41FA5}">
                          <a16:colId xmlns:a16="http://schemas.microsoft.com/office/drawing/2014/main" val="2486070636"/>
                        </a:ext>
                      </a:extLst>
                    </a:gridCol>
                    <a:gridCol w="1122503">
                      <a:extLst>
                        <a:ext uri="{9D8B030D-6E8A-4147-A177-3AD203B41FA5}">
                          <a16:colId xmlns:a16="http://schemas.microsoft.com/office/drawing/2014/main" val="1387939523"/>
                        </a:ext>
                      </a:extLst>
                    </a:gridCol>
                    <a:gridCol w="3492000">
                      <a:extLst>
                        <a:ext uri="{9D8B030D-6E8A-4147-A177-3AD203B41FA5}">
                          <a16:colId xmlns:a16="http://schemas.microsoft.com/office/drawing/2014/main" val="68147489"/>
                        </a:ext>
                      </a:extLst>
                    </a:gridCol>
                  </a:tblGrid>
                  <a:tr h="60688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Size</a:t>
                          </a:r>
                          <a:r>
                            <a:rPr lang="en-US" altLang="ko-KR" sz="1600" baseline="0" dirty="0" smtClean="0"/>
                            <a:t> of </a:t>
                          </a:r>
                          <a:r>
                            <a:rPr lang="en-US" altLang="ko-KR" sz="1600" b="1" baseline="0" dirty="0" smtClean="0"/>
                            <a:t>V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Number of angles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Angles in the Compressed Beamforming</a:t>
                          </a:r>
                          <a:r>
                            <a:rPr lang="en-US" altLang="ko-KR" sz="1600" baseline="0" dirty="0" smtClean="0"/>
                            <a:t> Feedback Matrix subfield</a:t>
                          </a:r>
                          <a:endParaRPr lang="en-US" altLang="ko-KR" sz="1600" dirty="0" smtClean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41223746"/>
                      </a:ext>
                    </a:extLst>
                  </a:tr>
                  <a:tr h="60688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b="0" dirty="0" smtClean="0"/>
                            <a:t>14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15</a:t>
                          </a:r>
                          <a:endParaRPr lang="ko-KR" altLang="en-US" sz="1600" b="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baseline="-25000" dirty="0" smtClean="0"/>
                            <a:t>11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0783289"/>
                      </a:ext>
                    </a:extLst>
                  </a:tr>
                  <a:tr h="1117948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0" dirty="0" smtClean="0"/>
                            <a:t>26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28</a:t>
                          </a:r>
                          <a:endParaRPr lang="ko-KR" altLang="en-US" sz="16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</a:t>
                          </a:r>
                          <a:endParaRPr lang="en-US" altLang="ko-KR" sz="16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  </a:t>
                          </a: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endParaRPr lang="ko-KR" altLang="en-US" sz="1600" b="0" kern="1200" baseline="-250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110597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620420"/>
                  </p:ext>
                </p:extLst>
              </p:nvPr>
            </p:nvGraphicFramePr>
            <p:xfrm>
              <a:off x="389071" y="3822219"/>
              <a:ext cx="5550503" cy="2331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000">
                      <a:extLst>
                        <a:ext uri="{9D8B030D-6E8A-4147-A177-3AD203B41FA5}">
                          <a16:colId xmlns:a16="http://schemas.microsoft.com/office/drawing/2014/main" val="2486070636"/>
                        </a:ext>
                      </a:extLst>
                    </a:gridCol>
                    <a:gridCol w="1122503">
                      <a:extLst>
                        <a:ext uri="{9D8B030D-6E8A-4147-A177-3AD203B41FA5}">
                          <a16:colId xmlns:a16="http://schemas.microsoft.com/office/drawing/2014/main" val="1387939523"/>
                        </a:ext>
                      </a:extLst>
                    </a:gridCol>
                    <a:gridCol w="3492000">
                      <a:extLst>
                        <a:ext uri="{9D8B030D-6E8A-4147-A177-3AD203B41FA5}">
                          <a16:colId xmlns:a16="http://schemas.microsoft.com/office/drawing/2014/main" val="68147489"/>
                        </a:ext>
                      </a:extLst>
                    </a:gridCol>
                  </a:tblGrid>
                  <a:tr h="60688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Size</a:t>
                          </a:r>
                          <a:r>
                            <a:rPr lang="en-US" altLang="ko-KR" sz="1600" baseline="0" dirty="0" smtClean="0"/>
                            <a:t> of </a:t>
                          </a:r>
                          <a:r>
                            <a:rPr lang="en-US" altLang="ko-KR" sz="1600" b="1" baseline="0" dirty="0" smtClean="0"/>
                            <a:t>V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Number of angles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Angles in the Compressed Beamforming</a:t>
                          </a:r>
                          <a:r>
                            <a:rPr lang="en-US" altLang="ko-KR" sz="1600" baseline="0" dirty="0" smtClean="0"/>
                            <a:t> Feedback Matrix subfield</a:t>
                          </a:r>
                          <a:endParaRPr lang="en-US" altLang="ko-KR" sz="1600" dirty="0" smtClean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41223746"/>
                      </a:ext>
                    </a:extLst>
                  </a:tr>
                  <a:tr h="606886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49" t="-103030" r="-493506" b="-19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b="0" dirty="0" smtClean="0"/>
                            <a:t>14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15</a:t>
                          </a:r>
                          <a:endParaRPr lang="ko-KR" altLang="en-US" sz="1600" b="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baseline="-25000" dirty="0" smtClean="0"/>
                            <a:t>11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0783289"/>
                      </a:ext>
                    </a:extLst>
                  </a:tr>
                  <a:tr h="1117948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49" t="-109239" r="-493506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0" dirty="0" smtClean="0"/>
                            <a:t>26 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  <a:sym typeface="Wingdings" panose="05000000000000000000" pitchFamily="2" charset="2"/>
                            </a:rPr>
                            <a:t> 28</a:t>
                          </a:r>
                          <a:endParaRPr lang="ko-KR" altLang="en-US" sz="16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 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chemeClr val="tx1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:r>
                            <a:rPr lang="el-GR" altLang="ko-KR" sz="1600" b="0" dirty="0" smtClean="0">
                              <a:solidFill>
                                <a:srgbClr val="FF0000"/>
                              </a:solidFill>
                            </a:rPr>
                            <a:t>ϕ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,</a:t>
                          </a:r>
                          <a:endParaRPr lang="en-US" altLang="ko-KR" sz="1600" b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61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81</a:t>
                          </a:r>
                          <a:r>
                            <a:rPr lang="en-US" altLang="ko-KR" sz="1600" b="0" dirty="0" smtClean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:r>
                            <a:rPr lang="en-US" altLang="ko-KR" sz="1600" b="0" dirty="0" smtClean="0">
                              <a:solidFill>
                                <a:srgbClr val="FF0000"/>
                              </a:solidFill>
                            </a:rPr>
                            <a:t>  </a:t>
                          </a:r>
                        </a:p>
                        <a:p>
                          <a:pPr algn="ctr" latinLnBrk="1"/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62</a:t>
                          </a:r>
                          <a:r>
                            <a:rPr lang="en-US" altLang="ko-KR" sz="1600" b="0" dirty="0" smtClean="0"/>
                            <a:t>,</a:t>
                          </a:r>
                          <a:r>
                            <a:rPr lang="el-GR" altLang="ko-KR" sz="1600" b="0" dirty="0" smtClean="0"/>
                            <a:t> 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72</a:t>
                          </a:r>
                          <a:r>
                            <a:rPr lang="en-US" altLang="ko-KR" sz="1600" b="0" dirty="0" smtClean="0"/>
                            <a:t>, </a:t>
                          </a:r>
                          <a:r>
                            <a:rPr lang="el-GR" altLang="ko-KR" sz="1600" b="0" dirty="0" smtClean="0"/>
                            <a:t>ψ</a:t>
                          </a:r>
                          <a:r>
                            <a:rPr lang="en-US" altLang="ko-KR" sz="1600" b="0" kern="1200" baseline="-250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82</a:t>
                          </a:r>
                          <a:endParaRPr lang="ko-KR" altLang="en-US" sz="1600" b="0" kern="1200" baseline="-250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11059756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28188"/>
              </p:ext>
            </p:extLst>
          </p:nvPr>
        </p:nvGraphicFramePr>
        <p:xfrm>
          <a:off x="6149071" y="3822219"/>
          <a:ext cx="2700000" cy="2331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391">
                  <a:extLst>
                    <a:ext uri="{9D8B030D-6E8A-4147-A177-3AD203B41FA5}">
                      <a16:colId xmlns:a16="http://schemas.microsoft.com/office/drawing/2014/main" val="1633285174"/>
                    </a:ext>
                  </a:extLst>
                </a:gridCol>
                <a:gridCol w="2082609">
                  <a:extLst>
                    <a:ext uri="{9D8B030D-6E8A-4147-A177-3AD203B41FA5}">
                      <a16:colId xmlns:a16="http://schemas.microsoft.com/office/drawing/2014/main" val="2206963915"/>
                    </a:ext>
                  </a:extLst>
                </a:gridCol>
              </a:tblGrid>
              <a:tr h="245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Order</a:t>
                      </a:r>
                      <a:endParaRPr lang="ko-KR" altLang="en-US" sz="105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Information</a:t>
                      </a:r>
                      <a:endParaRPr lang="ko-KR" altLang="en-US" sz="105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7817"/>
                  </a:ext>
                </a:extLst>
              </a:tr>
              <a:tr h="245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Category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805299"/>
                  </a:ext>
                </a:extLst>
              </a:tr>
              <a:tr h="245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Action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2051295"/>
                  </a:ext>
                </a:extLst>
              </a:tr>
              <a:tr h="245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MIMO Control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7256619"/>
                  </a:ext>
                </a:extLst>
              </a:tr>
              <a:tr h="4020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Compressed Beamforming Report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774684"/>
                  </a:ext>
                </a:extLst>
              </a:tr>
              <a:tr h="4020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MU Exclusive Beamforming Report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545619"/>
                  </a:ext>
                </a:extLst>
              </a:tr>
              <a:tr h="245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CQI Report</a:t>
                      </a:r>
                      <a:endParaRPr lang="ko-KR" altLang="en-US" sz="105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43798"/>
                  </a:ext>
                </a:extLst>
              </a:tr>
              <a:tr h="245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05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Smooth Beamforming Report</a:t>
                      </a:r>
                      <a:endParaRPr lang="ko-KR" altLang="en-US" sz="105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25021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5800" y="6187997"/>
                <a:ext cx="416047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* </a:t>
                </a:r>
                <a:r>
                  <a:rPr lang="en-US" altLang="ko-KR" dirty="0"/>
                  <a:t>Assuming no rank </a:t>
                </a:r>
                <a:r>
                  <a:rPr lang="en-US" altLang="ko-KR" dirty="0" smtClean="0"/>
                  <a:t>reduction, </a:t>
                </a:r>
                <a14:m>
                  <m:oMath xmlns:m="http://schemas.openxmlformats.org/officeDocument/2006/math"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is equal to </a:t>
                </a:r>
                <a14:m>
                  <m:oMath xmlns:m="http://schemas.openxmlformats.org/officeDocument/2006/math"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altLang="ko-KR" dirty="0" smtClean="0"/>
                  <a:t>.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6187997"/>
                <a:ext cx="4160478" cy="276999"/>
              </a:xfrm>
              <a:prstGeom prst="rect">
                <a:avLst/>
              </a:prstGeom>
              <a:blipFill>
                <a:blip r:embed="rId4"/>
                <a:stretch>
                  <a:fillRect l="-147" b="-152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36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the </a:t>
            </a:r>
            <a:r>
              <a:rPr lang="en-US" altLang="ko-KR" dirty="0" smtClean="0"/>
              <a:t>size </a:t>
            </a:r>
            <a:r>
              <a:rPr lang="en-US" altLang="ko-KR" dirty="0"/>
              <a:t>of </a:t>
            </a:r>
            <a:r>
              <a:rPr lang="en-US" altLang="ko-KR" dirty="0" smtClean="0"/>
              <a:t>V </a:t>
            </a:r>
            <a:r>
              <a:rPr lang="en-US" altLang="ko-KR" dirty="0"/>
              <a:t>increases, the increase rate of </a:t>
            </a:r>
            <a:r>
              <a:rPr lang="en-US" altLang="ko-KR" dirty="0" smtClean="0"/>
              <a:t>feedback overhead </a:t>
            </a:r>
            <a:r>
              <a:rPr lang="en-US" altLang="ko-KR" dirty="0"/>
              <a:t>decreases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/>
              <a:t>For </a:t>
            </a:r>
            <a:r>
              <a:rPr lang="en-US" altLang="ko-KR" dirty="0" smtClean="0"/>
              <a:t>MU-MIMO which has larger feedback overhead, </a:t>
            </a:r>
            <a:r>
              <a:rPr lang="en-US" altLang="ko-KR" dirty="0"/>
              <a:t>the increase rate is smaller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This is because the CBR size of MU-MIMO is larger due to the delta-SNR information.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Feedback Overhead (</a:t>
            </a:r>
            <a:r>
              <a:rPr lang="en-US" altLang="ko-KR" dirty="0"/>
              <a:t>2/2)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5696104"/>
                  </p:ext>
                </p:extLst>
              </p:nvPr>
            </p:nvGraphicFramePr>
            <p:xfrm>
              <a:off x="1084500" y="3504840"/>
              <a:ext cx="7051200" cy="2804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3431898846"/>
                        </a:ext>
                      </a:extLst>
                    </a:gridCol>
                    <a:gridCol w="1404000">
                      <a:extLst>
                        <a:ext uri="{9D8B030D-6E8A-4147-A177-3AD203B41FA5}">
                          <a16:colId xmlns:a16="http://schemas.microsoft.com/office/drawing/2014/main" val="1940595242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288472023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24166473"/>
                        </a:ext>
                      </a:extLst>
                    </a:gridCol>
                    <a:gridCol w="1548000">
                      <a:extLst>
                        <a:ext uri="{9D8B030D-6E8A-4147-A177-3AD203B41FA5}">
                          <a16:colId xmlns:a16="http://schemas.microsoft.com/office/drawing/2014/main" val="22938895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Feedback Type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Size of </a:t>
                          </a:r>
                          <a:r>
                            <a:rPr lang="en-US" altLang="ko-KR" sz="1600" b="1" dirty="0" smtClean="0"/>
                            <a:t>V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n-US" altLang="ko-KR" sz="1600" b="0" baseline="0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ko-KR" sz="1600" b="0" i="1" baseline="0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sz="1600" dirty="0" smtClean="0"/>
                            <a:t>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Conventional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Proposed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Increase</a:t>
                          </a:r>
                          <a:r>
                            <a:rPr lang="en-US" altLang="ko-KR" sz="1600" baseline="0" dirty="0" smtClean="0"/>
                            <a:t> Rate</a:t>
                          </a:r>
                        </a:p>
                        <a:p>
                          <a:pPr algn="ctr" latinLnBrk="1"/>
                          <a:r>
                            <a:rPr lang="en-US" altLang="ko-KR" sz="1600" baseline="0" dirty="0" smtClean="0"/>
                            <a:t>(%)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17647667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1572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1947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23.8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9531654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9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50317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8386969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MU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2759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3322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20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7952055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6759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7322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8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777936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  <m:r>
                                  <a:rPr lang="en-US" altLang="ko-KR" sz="1600" b="0" baseline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altLang="ko-KR" sz="1600" b="0" i="1" baseline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ko-KR" altLang="en-US" sz="1600" b="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9322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9697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77544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5696104"/>
                  </p:ext>
                </p:extLst>
              </p:nvPr>
            </p:nvGraphicFramePr>
            <p:xfrm>
              <a:off x="1084500" y="3504840"/>
              <a:ext cx="7051200" cy="2804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3431898846"/>
                        </a:ext>
                      </a:extLst>
                    </a:gridCol>
                    <a:gridCol w="1404000">
                      <a:extLst>
                        <a:ext uri="{9D8B030D-6E8A-4147-A177-3AD203B41FA5}">
                          <a16:colId xmlns:a16="http://schemas.microsoft.com/office/drawing/2014/main" val="1940595242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288472023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24166473"/>
                        </a:ext>
                      </a:extLst>
                    </a:gridCol>
                    <a:gridCol w="1548000">
                      <a:extLst>
                        <a:ext uri="{9D8B030D-6E8A-4147-A177-3AD203B41FA5}">
                          <a16:colId xmlns:a16="http://schemas.microsoft.com/office/drawing/2014/main" val="2293889503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Feedback Type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2105" r="-315584" b="-39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Conventional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Proposed</a:t>
                          </a:r>
                        </a:p>
                        <a:p>
                          <a:pPr algn="ctr" latinLnBrk="1"/>
                          <a:r>
                            <a:rPr lang="en-US" altLang="ko-KR" sz="1600" dirty="0" smtClean="0"/>
                            <a:t>(Byte)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Increase</a:t>
                          </a:r>
                          <a:r>
                            <a:rPr lang="en-US" altLang="ko-KR" sz="1600" baseline="0" dirty="0" smtClean="0"/>
                            <a:t> Rate</a:t>
                          </a:r>
                        </a:p>
                        <a:p>
                          <a:pPr algn="ctr" latinLnBrk="1"/>
                          <a:r>
                            <a:rPr lang="en-US" altLang="ko-KR" sz="1600" baseline="0" dirty="0" smtClean="0"/>
                            <a:t>(%)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17647667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SU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159016" r="-315584" b="-5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1572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1947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23.8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9531654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259016" r="-315584" b="-4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9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50317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359016" r="-315584" b="-3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9072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9447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8386969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MU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459016" r="-315584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2759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3322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20</a:t>
                          </a:r>
                          <a:endParaRPr lang="ko-KR" alt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7952055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559016" r="-315584" b="-1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6759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7322</a:t>
                          </a:r>
                          <a:endParaRPr lang="ko-KR" alt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8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777936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7013" t="-659016" r="-315584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9322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dirty="0" smtClean="0"/>
                            <a:t>9697</a:t>
                          </a:r>
                          <a:endParaRPr lang="ko-KR" altLang="en-US" sz="16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ko-KR" alt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7754415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482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By feeding back additional phase information, cross-correlation between two adjacent beam-steering matrices is significantly improved.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Cross-correlation Comparison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57" y="2903633"/>
            <a:ext cx="3777243" cy="27735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838" y="2903633"/>
            <a:ext cx="3698000" cy="2773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50034" y="5672001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[Snap-shot]</a:t>
            </a:r>
            <a:endParaRPr lang="ko-KR" alt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91744" y="5672001"/>
            <a:ext cx="989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[Histogram]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64479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MU-MIMO, 8x2, 2 user, 4096-QAM, 2x EHT-LTF</a:t>
            </a:r>
          </a:p>
          <a:p>
            <a:pPr lvl="1"/>
            <a:r>
              <a:rPr lang="en-US" altLang="ko-KR" dirty="0" smtClean="0"/>
              <a:t>PER</a:t>
            </a:r>
          </a:p>
          <a:p>
            <a:pPr lvl="2"/>
            <a:r>
              <a:rPr lang="en-US" altLang="ko-KR" dirty="0" smtClean="0"/>
              <a:t>More than 2dB gain thanks to the application of the channel smoothing.</a:t>
            </a:r>
          </a:p>
          <a:p>
            <a:pPr lvl="1"/>
            <a:r>
              <a:rPr lang="en-US" altLang="ko-KR" dirty="0" smtClean="0"/>
              <a:t>Throughput</a:t>
            </a:r>
          </a:p>
          <a:p>
            <a:pPr lvl="2"/>
            <a:r>
              <a:rPr lang="en-US" altLang="ko-KR" dirty="0" smtClean="0"/>
              <a:t>Throughput is calcalcuated with considering feedback overhead</a:t>
            </a:r>
          </a:p>
          <a:p>
            <a:pPr lvl="3"/>
            <a:r>
              <a:rPr lang="en-US" altLang="ko-KR" dirty="0" smtClean="0"/>
              <a:t>Data payload / (Time for NDPA, NDP, BFRP, SIFS, CBR and Data) * (1-PER) / BW</a:t>
            </a:r>
          </a:p>
          <a:p>
            <a:pPr lvl="2"/>
            <a:r>
              <a:rPr lang="en-US" altLang="ko-KR" dirty="0" smtClean="0"/>
              <a:t>About 30% increase in max throughput</a:t>
            </a:r>
          </a:p>
          <a:p>
            <a:pPr lvl="3"/>
            <a:r>
              <a:rPr lang="en-US" altLang="ko-KR" dirty="0" smtClean="0"/>
              <a:t>Can satisfy the target of UHR project (25% increase in throughput)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Comparison 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999" y="3895192"/>
            <a:ext cx="3488231" cy="2546814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000" y="3938251"/>
            <a:ext cx="3280928" cy="246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3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Some </a:t>
            </a:r>
            <a:r>
              <a:rPr lang="en-US" altLang="ko-KR" dirty="0" smtClean="0"/>
              <a:t>beamformer </a:t>
            </a:r>
            <a:r>
              <a:rPr lang="en-US" altLang="ko-KR" dirty="0"/>
              <a:t>may have smoothing </a:t>
            </a:r>
            <a:r>
              <a:rPr lang="en-US" altLang="ko-KR" dirty="0" smtClean="0"/>
              <a:t>capability (Smooth TxBF).</a:t>
            </a:r>
            <a:endParaRPr lang="en-US" altLang="ko-KR" dirty="0"/>
          </a:p>
          <a:p>
            <a:pPr lvl="1"/>
            <a:r>
              <a:rPr lang="en-US" altLang="ko-KR" dirty="0" smtClean="0"/>
              <a:t>If</a:t>
            </a:r>
            <a:r>
              <a:rPr lang="en-US" altLang="ko-KR" dirty="0"/>
              <a:t> the proposed </a:t>
            </a:r>
            <a:r>
              <a:rPr lang="en-US" altLang="ko-KR" dirty="0" smtClean="0"/>
              <a:t>scheme</a:t>
            </a:r>
            <a:r>
              <a:rPr lang="en-US" altLang="ko-KR" dirty="0"/>
              <a:t> is used jointly with Smooth TxBF, more PER performance </a:t>
            </a:r>
            <a:r>
              <a:rPr lang="en-US" altLang="ko-KR" dirty="0" smtClean="0"/>
              <a:t>gain</a:t>
            </a:r>
            <a:r>
              <a:rPr lang="en-US" altLang="ko-KR" dirty="0"/>
              <a:t> can be obtained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SU-MIMO, 4x2, 2ss, 4096-QAM, </a:t>
            </a:r>
            <a:r>
              <a:rPr lang="en-US" altLang="ko-KR" dirty="0" smtClean="0"/>
              <a:t>2x ETH-LTF</a:t>
            </a:r>
          </a:p>
          <a:p>
            <a:pPr lvl="1"/>
            <a:r>
              <a:rPr lang="en-US" altLang="ko-KR" dirty="0" smtClean="0"/>
              <a:t>Around 0.5dB gain can be obtained.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Comparison (</a:t>
            </a:r>
            <a:r>
              <a:rPr lang="en-US" altLang="ko-KR" dirty="0"/>
              <a:t>2/2)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000" y="3180707"/>
            <a:ext cx="4140000" cy="31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discussed the improvement of beamforming which can achieve a target of UHR.</a:t>
            </a:r>
          </a:p>
          <a:p>
            <a:pPr lvl="1"/>
            <a:r>
              <a:rPr lang="en-US" altLang="ko-KR" dirty="0" smtClean="0"/>
              <a:t>Proposed to feedback additional phase information to obtain more channel smooth gain for the beamforming signal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Considering </a:t>
            </a:r>
            <a:r>
              <a:rPr lang="en-US" altLang="ko-KR" dirty="0"/>
              <a:t>that sounding occurs very sparsely, a slight increase in overhead has a very small effect on </a:t>
            </a:r>
            <a:r>
              <a:rPr lang="en-US" altLang="ko-KR" dirty="0" smtClean="0"/>
              <a:t>throughput loss, </a:t>
            </a:r>
          </a:p>
          <a:p>
            <a:pPr lvl="2"/>
            <a:r>
              <a:rPr lang="en-US" altLang="ko-KR" dirty="0" smtClean="0"/>
              <a:t>but throughput </a:t>
            </a:r>
            <a:r>
              <a:rPr lang="en-US" altLang="ko-KR" dirty="0"/>
              <a:t>gain </a:t>
            </a:r>
            <a:r>
              <a:rPr lang="en-US" altLang="ko-KR" dirty="0" smtClean="0"/>
              <a:t>of the smooth beamforming is </a:t>
            </a:r>
            <a:r>
              <a:rPr lang="en-US" altLang="ko-KR" dirty="0"/>
              <a:t>significant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If </a:t>
            </a:r>
            <a:r>
              <a:rPr lang="en-US" altLang="ko-KR" dirty="0" smtClean="0"/>
              <a:t>beamformer </a:t>
            </a:r>
            <a:r>
              <a:rPr lang="en-US" altLang="ko-KR" dirty="0"/>
              <a:t>does not have smoothing </a:t>
            </a:r>
            <a:r>
              <a:rPr lang="en-US" altLang="ko-KR" dirty="0" smtClean="0"/>
              <a:t>capability,</a:t>
            </a:r>
            <a:endParaRPr lang="en-US" altLang="ko-KR" dirty="0"/>
          </a:p>
          <a:p>
            <a:pPr lvl="1"/>
            <a:r>
              <a:rPr lang="en-US" altLang="ko-KR" dirty="0"/>
              <a:t>The proposed </a:t>
            </a:r>
            <a:r>
              <a:rPr lang="en-US" altLang="ko-KR" dirty="0" smtClean="0"/>
              <a:t>scheme</a:t>
            </a:r>
            <a:r>
              <a:rPr lang="en-US" altLang="ko-KR" dirty="0"/>
              <a:t> can be used as a </a:t>
            </a:r>
            <a:r>
              <a:rPr lang="en-US" altLang="ko-KR" dirty="0" smtClean="0"/>
              <a:t>stand-alone solution</a:t>
            </a:r>
            <a:r>
              <a:rPr lang="en-US" altLang="ko-KR" dirty="0"/>
              <a:t> </a:t>
            </a:r>
            <a:r>
              <a:rPr lang="en-US" altLang="ko-KR" dirty="0" smtClean="0"/>
              <a:t>that</a:t>
            </a:r>
            <a:r>
              <a:rPr lang="en-US" altLang="ko-KR" dirty="0"/>
              <a:t> </a:t>
            </a:r>
            <a:r>
              <a:rPr lang="en-US" altLang="ko-KR" dirty="0" smtClean="0"/>
              <a:t>provides a</a:t>
            </a:r>
            <a:r>
              <a:rPr lang="en-US" altLang="ko-KR" dirty="0"/>
              <a:t> smooth beam-steering </a:t>
            </a:r>
            <a:r>
              <a:rPr lang="en-US" altLang="ko-KR" dirty="0" smtClean="0"/>
              <a:t>matrix</a:t>
            </a:r>
            <a:r>
              <a:rPr lang="en-US" altLang="ko-KR" dirty="0"/>
              <a:t> </a:t>
            </a:r>
            <a:r>
              <a:rPr lang="en-US" altLang="ko-KR" dirty="0" smtClean="0"/>
              <a:t>to the beamformer.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If </a:t>
            </a:r>
            <a:r>
              <a:rPr lang="en-US" altLang="ko-KR" dirty="0" smtClean="0"/>
              <a:t>beamformer has </a:t>
            </a:r>
            <a:r>
              <a:rPr lang="en-US" altLang="ko-KR" dirty="0"/>
              <a:t>smoothing capability</a:t>
            </a:r>
            <a:r>
              <a:rPr lang="en-US" altLang="ko-KR" dirty="0" smtClean="0"/>
              <a:t>,</a:t>
            </a:r>
            <a:endParaRPr lang="en-US" altLang="ko-KR" dirty="0"/>
          </a:p>
          <a:p>
            <a:pPr lvl="1"/>
            <a:r>
              <a:rPr lang="en-US" altLang="ko-KR" dirty="0"/>
              <a:t>By using the proposed scheme, a</a:t>
            </a:r>
            <a:r>
              <a:rPr lang="en-US" altLang="ko-KR" dirty="0" smtClean="0"/>
              <a:t>dditional </a:t>
            </a:r>
            <a:r>
              <a:rPr lang="en-US" altLang="ko-KR" dirty="0"/>
              <a:t>performance gains can be obtained.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AP to provide additional phase </a:t>
            </a:r>
            <a:r>
              <a:rPr lang="en-US" altLang="zh-CN" dirty="0"/>
              <a:t>information </a:t>
            </a:r>
            <a:r>
              <a:rPr lang="en-US" altLang="zh-CN" dirty="0" smtClean="0"/>
              <a:t>to non-AP STA to improve </a:t>
            </a:r>
            <a:r>
              <a:rPr lang="en-US" altLang="zh-CN" dirty="0"/>
              <a:t>the smoothness of the </a:t>
            </a:r>
            <a:r>
              <a:rPr lang="en-US" altLang="zh-CN" dirty="0" smtClean="0"/>
              <a:t>beam-steering </a:t>
            </a:r>
            <a:r>
              <a:rPr lang="en-US" altLang="zh-CN" dirty="0"/>
              <a:t>matrix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dirty="0" smtClean="0"/>
              <a:t>Note</a:t>
            </a:r>
            <a:r>
              <a:rPr lang="en-US" altLang="zh-CN" dirty="0"/>
              <a:t>: This is limited to SU beamforming transmitted by non-AP STA, which means the non-AP STA is a SU </a:t>
            </a:r>
            <a:r>
              <a:rPr lang="en-US" altLang="zh-CN" dirty="0" err="1"/>
              <a:t>beamformer</a:t>
            </a:r>
            <a:r>
              <a:rPr lang="en-US" altLang="zh-CN" dirty="0" smtClean="0"/>
              <a:t>.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1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[1] </a:t>
            </a:r>
            <a:r>
              <a:rPr lang="en-US" altLang="ko-KR" sz="1800" b="0" dirty="0"/>
              <a:t>802.11-22/1392r0, Beamforming Improvement for UHR, Samsung. </a:t>
            </a:r>
            <a:endParaRPr lang="en-US" altLang="ko-KR" sz="1800" b="0" dirty="0" smtClean="0"/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2</a:t>
            </a:r>
            <a:r>
              <a:rPr lang="en-US" altLang="ko-KR" sz="1800" b="0" dirty="0" smtClean="0"/>
              <a:t>] 802.11-22/1820r1, </a:t>
            </a:r>
            <a:r>
              <a:rPr lang="en-US" altLang="ko-KR" sz="1800" b="0" dirty="0"/>
              <a:t>BF Feedback with the Optimal SVD, </a:t>
            </a:r>
            <a:r>
              <a:rPr lang="en-US" altLang="ko-KR" sz="1800" b="0" dirty="0" err="1" smtClean="0"/>
              <a:t>Zeku</a:t>
            </a:r>
            <a:r>
              <a:rPr lang="en-US" altLang="ko-KR" sz="1800" b="0" dirty="0" smtClean="0"/>
              <a:t>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[3] </a:t>
            </a:r>
            <a:r>
              <a:rPr lang="en-US" altLang="ko-KR" sz="1800" b="0" dirty="0"/>
              <a:t>802.11-22/1842r0, Channel Information Feedback for Smooth Beamforming, Samsung.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</a:t>
            </a:r>
            <a:r>
              <a:rPr lang="en-US" altLang="ko-KR" sz="1800" b="0" dirty="0"/>
              <a:t>E. </a:t>
            </a:r>
            <a:r>
              <a:rPr lang="en-US" altLang="ko-KR" sz="1800" b="0" dirty="0" err="1"/>
              <a:t>Sengul</a:t>
            </a:r>
            <a:r>
              <a:rPr lang="en-US" altLang="ko-KR" sz="1800" b="0" dirty="0"/>
              <a:t>, H. J. Park and E. </a:t>
            </a:r>
            <a:r>
              <a:rPr lang="en-US" altLang="ko-KR" sz="1800" b="0" dirty="0" err="1"/>
              <a:t>Ayanoglu</a:t>
            </a:r>
            <a:r>
              <a:rPr lang="en-US" altLang="ko-KR" sz="1800" b="0" dirty="0"/>
              <a:t>, “Bit-Interleaved Coded Multiple Beamforming with Imperfect CSIT,” </a:t>
            </a:r>
            <a:r>
              <a:rPr lang="en-US" altLang="ko-KR" sz="1800" b="0" i="1" dirty="0"/>
              <a:t>IEEE Trans. </a:t>
            </a:r>
            <a:r>
              <a:rPr lang="en-US" altLang="ko-KR" sz="1800" b="0" i="1" dirty="0" err="1"/>
              <a:t>Commun</a:t>
            </a:r>
            <a:r>
              <a:rPr lang="en-US" altLang="ko-KR" sz="1800" b="0" dirty="0"/>
              <a:t>, vol. 57, no. 5, May 2009.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5</a:t>
            </a:r>
            <a:r>
              <a:rPr lang="en-US" altLang="ko-KR" sz="1800" b="0" dirty="0" smtClean="0"/>
              <a:t>] </a:t>
            </a:r>
            <a:r>
              <a:rPr lang="en-US" altLang="ko-KR" sz="1800" b="0" dirty="0"/>
              <a:t>E. Jeon, M. Ahn, S. Kim, W. B. Lee and J. Kim, "Joint Beamformer and Beamformee Design for Channel Smoothing in WLAN Systems," </a:t>
            </a:r>
            <a:r>
              <a:rPr lang="en-US" altLang="ko-KR" sz="1800" b="0" i="1" dirty="0" smtClean="0"/>
              <a:t>in Proc. IEEE </a:t>
            </a:r>
            <a:r>
              <a:rPr lang="en-US" altLang="ko-KR" sz="1800" b="0" i="1" dirty="0"/>
              <a:t>92nd </a:t>
            </a:r>
            <a:r>
              <a:rPr lang="en-US" altLang="ko-KR" sz="1800" b="0" i="1" dirty="0" err="1" smtClean="0"/>
              <a:t>Veh</a:t>
            </a:r>
            <a:r>
              <a:rPr lang="en-US" altLang="ko-KR" sz="1800" b="0" i="1" dirty="0" smtClean="0"/>
              <a:t>. Technol. Conf. </a:t>
            </a:r>
            <a:r>
              <a:rPr lang="en-US" altLang="ko-KR" sz="1800" b="0" i="1" dirty="0"/>
              <a:t>(VTC2020-Fall)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Nov. 2020.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[6] Y. Qui, D. Qu, Da Chen and T. Jiang, “Smoothed SVD-based Beamforming for FBMC/OQAM Systems Based on Frequency Spreading,” </a:t>
            </a:r>
            <a:r>
              <a:rPr lang="en-US" altLang="ko-KR" sz="1800" b="0" i="1" dirty="0" smtClean="0"/>
              <a:t>in Proc. IEEE </a:t>
            </a:r>
            <a:r>
              <a:rPr lang="en-US" altLang="ko-KR" sz="1800" b="0" i="1" dirty="0"/>
              <a:t>Global Communications Conference (GLOBECOM</a:t>
            </a:r>
            <a:r>
              <a:rPr lang="en-US" altLang="ko-KR" sz="1800" b="0" i="1" dirty="0" smtClean="0"/>
              <a:t>)</a:t>
            </a:r>
            <a:r>
              <a:rPr lang="en-US" altLang="ko-KR" sz="1800" b="0" dirty="0" smtClean="0"/>
              <a:t>, Dec. 2016.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[7] </a:t>
            </a:r>
            <a:r>
              <a:rPr lang="en-US" altLang="ko-KR" sz="1800" b="0" dirty="0"/>
              <a:t>J. S. </a:t>
            </a:r>
            <a:r>
              <a:rPr lang="en-US" altLang="ko-KR" sz="1800" b="0" dirty="0" err="1"/>
              <a:t>Sadowsky</a:t>
            </a:r>
            <a:r>
              <a:rPr lang="en-US" altLang="ko-KR" sz="1800" b="0" dirty="0"/>
              <a:t>, T. </a:t>
            </a:r>
            <a:r>
              <a:rPr lang="en-US" altLang="ko-KR" sz="1800" b="0" dirty="0" err="1"/>
              <a:t>Yamaura</a:t>
            </a:r>
            <a:r>
              <a:rPr lang="en-US" altLang="ko-KR" sz="1800" b="0" dirty="0"/>
              <a:t> and J. </a:t>
            </a:r>
            <a:r>
              <a:rPr lang="en-US" altLang="ko-KR" sz="1800" b="0" dirty="0" err="1"/>
              <a:t>Ketchem</a:t>
            </a:r>
            <a:r>
              <a:rPr lang="en-US" altLang="ko-KR" sz="1800" b="0" dirty="0"/>
              <a:t>, “</a:t>
            </a:r>
            <a:r>
              <a:rPr lang="en-US" altLang="ko-KR" sz="1800" b="0" dirty="0" err="1"/>
              <a:t>WWiSE</a:t>
            </a:r>
            <a:r>
              <a:rPr lang="en-US" altLang="ko-KR" sz="1800" b="0" dirty="0"/>
              <a:t> Preambles and</a:t>
            </a:r>
          </a:p>
          <a:p>
            <a:pPr marL="0" indent="-457200">
              <a:buNone/>
            </a:pPr>
            <a:r>
              <a:rPr lang="en-US" altLang="ko-KR" sz="1800" b="0" dirty="0"/>
              <a:t>MIMO Beamforming,” </a:t>
            </a:r>
            <a:r>
              <a:rPr lang="en-US" altLang="ko-KR" sz="1800" b="0" i="1" dirty="0"/>
              <a:t>IEEE, Tech. Rep. 802.11-05/1635r1</a:t>
            </a:r>
            <a:r>
              <a:rPr lang="en-US" altLang="ko-KR" sz="1800" b="0" dirty="0"/>
              <a:t>, Jan. 2005.</a:t>
            </a:r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Beamforming can be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key solution that can achieve one of the goals </a:t>
            </a:r>
            <a:r>
              <a:rPr lang="en-US" altLang="ko-KR" dirty="0" smtClean="0"/>
              <a:t>of </a:t>
            </a:r>
            <a:r>
              <a:rPr lang="en-US" altLang="ko-KR" dirty="0"/>
              <a:t>UHR </a:t>
            </a:r>
            <a:r>
              <a:rPr lang="en-US" altLang="ko-KR" dirty="0" smtClean="0"/>
              <a:t>[1].</a:t>
            </a:r>
            <a:endParaRPr lang="en-US" altLang="ko-KR" dirty="0"/>
          </a:p>
          <a:p>
            <a:pPr lvl="1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including at different SNR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(at least 25%).</a:t>
            </a:r>
            <a:endParaRPr lang="en-US" altLang="ko-KR" dirty="0"/>
          </a:p>
          <a:p>
            <a:r>
              <a:rPr lang="en-US" altLang="ko-KR" dirty="0" smtClean="0"/>
              <a:t>However, the throughput of beamforming has been limited due to discontinuity issue of the beam-steering matrix.</a:t>
            </a:r>
          </a:p>
          <a:p>
            <a:pPr lvl="1"/>
            <a:r>
              <a:rPr lang="en-US" altLang="ko-KR" dirty="0" smtClean="0"/>
              <a:t>This makes it difficult to achieve the channel smoothing gain (1~3dB).</a:t>
            </a:r>
          </a:p>
          <a:p>
            <a:pPr lvl="1"/>
            <a:r>
              <a:rPr lang="en-US" altLang="ko-KR" dirty="0"/>
              <a:t>This </a:t>
            </a:r>
            <a:r>
              <a:rPr lang="en-US" altLang="ko-KR" dirty="0" smtClean="0"/>
              <a:t>also makes </a:t>
            </a:r>
            <a:r>
              <a:rPr lang="en-US" altLang="ko-KR" dirty="0"/>
              <a:t>it difficult to </a:t>
            </a:r>
            <a:r>
              <a:rPr lang="en-US" altLang="ko-KR" dirty="0" smtClean="0"/>
              <a:t>estimate the channel using 2x-LTF.</a:t>
            </a:r>
          </a:p>
          <a:p>
            <a:pPr lvl="2"/>
            <a:r>
              <a:rPr lang="en-US" altLang="ko-KR" dirty="0" smtClean="0"/>
              <a:t>The 2x-LTF is a widely used LTF type in the commercial WLANs, which requires interpolation for channel estimation.</a:t>
            </a:r>
          </a:p>
          <a:p>
            <a:pPr lvl="2"/>
            <a:r>
              <a:rPr lang="en-US" altLang="ko-KR" dirty="0" smtClean="0"/>
              <a:t>However, </a:t>
            </a:r>
            <a:r>
              <a:rPr lang="en-US" altLang="ko-KR" dirty="0"/>
              <a:t>discontinuous </a:t>
            </a:r>
            <a:r>
              <a:rPr lang="en-US" altLang="ko-KR" dirty="0" smtClean="0"/>
              <a:t>(beamformed) channel </a:t>
            </a:r>
            <a:r>
              <a:rPr lang="en-US" altLang="ko-KR" dirty="0"/>
              <a:t>cannot be estimated </a:t>
            </a:r>
            <a:r>
              <a:rPr lang="en-US" altLang="ko-KR" dirty="0" smtClean="0"/>
              <a:t>with simple linear </a:t>
            </a:r>
            <a:r>
              <a:rPr lang="en-US" altLang="ko-KR" dirty="0"/>
              <a:t>interpolation.</a:t>
            </a:r>
          </a:p>
          <a:p>
            <a:pPr lvl="2"/>
            <a:r>
              <a:rPr lang="en-US" altLang="ko-KR" dirty="0" smtClean="0"/>
              <a:t>Error floor is inevitable in high QAM (e.g., 4096-QAM)</a:t>
            </a:r>
            <a:r>
              <a:rPr lang="en-US" altLang="ko-KR" i="1" dirty="0" smtClean="0"/>
              <a:t>, </a:t>
            </a:r>
            <a:r>
              <a:rPr lang="en-US" altLang="ko-KR" dirty="0" smtClean="0"/>
              <a:t>resulting in max throughput degradation.</a:t>
            </a:r>
          </a:p>
          <a:p>
            <a:r>
              <a:rPr lang="en-US" altLang="ko-KR" dirty="0"/>
              <a:t>The reason for the discontinuity is that the current standard of compressed beamforming feedback is optimized to minimize the size of the compressed beamforming report (CBR).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60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a slight</a:t>
            </a:r>
            <a:r>
              <a:rPr lang="en-US" altLang="ko-KR" dirty="0"/>
              <a:t> increase </a:t>
            </a:r>
            <a:r>
              <a:rPr lang="en-US" altLang="ko-KR" dirty="0" smtClean="0"/>
              <a:t>in </a:t>
            </a:r>
            <a:r>
              <a:rPr lang="en-US" altLang="ko-KR" dirty="0"/>
              <a:t>feedback </a:t>
            </a:r>
            <a:r>
              <a:rPr lang="en-US" altLang="ko-KR" dirty="0" smtClean="0"/>
              <a:t>overhead </a:t>
            </a:r>
            <a:r>
              <a:rPr lang="en-US" altLang="ko-KR" dirty="0"/>
              <a:t>can solve </a:t>
            </a:r>
            <a:r>
              <a:rPr lang="en-US" altLang="ko-KR" dirty="0" smtClean="0"/>
              <a:t>the discontinuity problem, leading to significant </a:t>
            </a:r>
            <a:r>
              <a:rPr lang="en-US" altLang="ko-KR" dirty="0"/>
              <a:t>throughput </a:t>
            </a:r>
            <a:r>
              <a:rPr lang="en-US" altLang="ko-KR" dirty="0" smtClean="0"/>
              <a:t>gain [2].</a:t>
            </a:r>
          </a:p>
          <a:p>
            <a:pPr lvl="1"/>
            <a:r>
              <a:rPr lang="en-US" altLang="ko-KR" dirty="0" smtClean="0"/>
              <a:t>This maximizes </a:t>
            </a:r>
            <a:r>
              <a:rPr lang="en-US" altLang="ko-KR" dirty="0"/>
              <a:t>the smoothness of the beam-steering matrix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Through this, more channel smoothing </a:t>
            </a:r>
            <a:r>
              <a:rPr lang="en-US" altLang="ko-KR" dirty="0" smtClean="0"/>
              <a:t>gain</a:t>
            </a:r>
            <a:r>
              <a:rPr lang="en-US" altLang="ko-KR" dirty="0"/>
              <a:t> can be </a:t>
            </a:r>
            <a:r>
              <a:rPr lang="en-US" altLang="ko-KR" dirty="0" smtClean="0"/>
              <a:t>obtained for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data.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Since actual channel conditions </a:t>
            </a:r>
            <a:r>
              <a:rPr lang="en-US" altLang="ko-KR" dirty="0"/>
              <a:t>in local area </a:t>
            </a:r>
            <a:r>
              <a:rPr lang="en-US" altLang="ko-KR" dirty="0" smtClean="0"/>
              <a:t>networks are semi-static, </a:t>
            </a:r>
            <a:r>
              <a:rPr lang="en-US" altLang="ko-KR" dirty="0"/>
              <a:t>the sounding process </a:t>
            </a:r>
            <a:r>
              <a:rPr lang="en-US" altLang="ko-KR" dirty="0" smtClean="0"/>
              <a:t>occurs sparsely compared </a:t>
            </a:r>
            <a:r>
              <a:rPr lang="en-US" altLang="ko-KR" dirty="0"/>
              <a:t>to frequent transmission of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data.</a:t>
            </a:r>
            <a:endParaRPr lang="en-US" altLang="ko-KR" dirty="0"/>
          </a:p>
          <a:p>
            <a:pPr lvl="1"/>
            <a:r>
              <a:rPr lang="en-US" altLang="ko-KR" dirty="0" smtClean="0"/>
              <a:t>E.g., One sounding process per </a:t>
            </a:r>
            <a:r>
              <a:rPr lang="en-US" altLang="ko-KR" dirty="0"/>
              <a:t>2</a:t>
            </a:r>
            <a:r>
              <a:rPr lang="en-US" altLang="ko-KR" dirty="0" smtClean="0"/>
              <a:t>0ms.</a:t>
            </a:r>
          </a:p>
          <a:p>
            <a:pPr lvl="1"/>
            <a:r>
              <a:rPr lang="en-US" altLang="ko-KR" dirty="0"/>
              <a:t>A slight increase (or decrease) </a:t>
            </a:r>
            <a:r>
              <a:rPr lang="en-US" altLang="ko-KR" dirty="0" smtClean="0"/>
              <a:t>of the feedback </a:t>
            </a:r>
            <a:r>
              <a:rPr lang="en-US" altLang="ko-KR" dirty="0"/>
              <a:t>overhead </a:t>
            </a:r>
            <a:r>
              <a:rPr lang="en-US" altLang="ko-KR" dirty="0" smtClean="0"/>
              <a:t>has</a:t>
            </a:r>
            <a:r>
              <a:rPr lang="en-US" altLang="ko-KR" dirty="0"/>
              <a:t> a negligible effect on </a:t>
            </a:r>
            <a:r>
              <a:rPr lang="en-US" altLang="ko-KR" dirty="0" smtClean="0"/>
              <a:t>throughput performance.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Following [3], </a:t>
            </a:r>
            <a:r>
              <a:rPr lang="en-US" altLang="ko-KR" dirty="0"/>
              <a:t>this contribution shows </a:t>
            </a:r>
            <a:r>
              <a:rPr lang="en-US" altLang="ko-KR" dirty="0" smtClean="0"/>
              <a:t>additional feedback of channel information is very effective way to increase throughput.</a:t>
            </a:r>
          </a:p>
          <a:p>
            <a:pPr marL="457200" lvl="1" indent="0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Sounding &amp; Beamforming Process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83" y="2332878"/>
            <a:ext cx="8594633" cy="309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626" y="4531527"/>
            <a:ext cx="2714787" cy="16764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There are infinitely many unitary matrices for a given channel H, i.e.,</a:t>
                </a:r>
              </a:p>
              <a:p>
                <a:pPr lvl="1"/>
                <a:r>
                  <a:rPr lang="en-US" altLang="ko-KR" b="1" dirty="0" smtClean="0"/>
                  <a:t>H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=</a:t>
                </a:r>
                <a14:m>
                  <m:oMath xmlns:m="http://schemas.openxmlformats.org/officeDocument/2006/math">
                    <m:r>
                      <a:rPr lang="en-US" altLang="ko-KR" b="1" dirty="0">
                        <a:latin typeface="Cambria Math" panose="02040503050406030204" pitchFamily="18" charset="0"/>
                      </a:rPr>
                      <m:t>𝐔</m:t>
                    </m:r>
                    <m:r>
                      <a:rPr lang="el-GR" altLang="ko-KR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  <m:sSup>
                      <m:sSupPr>
                        <m:ctrlPr>
                          <a:rPr lang="el-GR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𝐕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𝐔</m:t>
                        </m:r>
                      </m:e>
                      <m:sub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altLang="ko-KR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  <m:sSubSup>
                      <m:sSubSupPr>
                        <m:ctrlPr>
                          <a:rPr lang="el-GR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bSup>
                    <m:r>
                      <a:rPr lang="en-US" altLang="ko-K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𝐔</m:t>
                        </m:r>
                      </m:e>
                      <m:sub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l-GR" altLang="ko-KR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  <m:sSubSup>
                      <m:sSubSupPr>
                        <m:ctrlPr>
                          <a:rPr lang="el-GR" altLang="ko-K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bSup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…</m:t>
                    </m:r>
                  </m:oMath>
                </a14:m>
                <a:endParaRPr lang="en-US" altLang="ko-KR" b="1" dirty="0" smtClean="0">
                  <a:ea typeface="Cambria Math" panose="02040503050406030204" pitchFamily="18" charset="0"/>
                </a:endParaRPr>
              </a:p>
              <a:p>
                <a:pPr lvl="2"/>
                <a:r>
                  <a:rPr lang="en-US" altLang="ko-KR" dirty="0"/>
                  <a:t>w</a:t>
                </a:r>
                <a:r>
                  <a:rPr lang="en-US" altLang="ko-KR" dirty="0" smtClean="0"/>
                  <a:t>here</a:t>
                </a:r>
                <a14:m>
                  <m:oMath xmlns:m="http://schemas.openxmlformats.org/officeDocument/2006/math">
                    <m:r>
                      <a:rPr lang="en-US" altLang="ko-K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0" dirty="0" smtClean="0">
                        <a:latin typeface="Cambria Math" panose="02040503050406030204" pitchFamily="18" charset="0"/>
                      </a:rPr>
                      <m:t>𝐕</m:t>
                    </m:r>
                    <m:sSub>
                      <m:sSub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>
                        <a:latin typeface="Cambria Math" panose="02040503050406030204" pitchFamily="18" charset="0"/>
                      </a:rPr>
                      <m:t>diag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,…,</m:t>
                        </m:r>
                        <m:sSup>
                          <m:s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</m:d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[0, 2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Proof: See [4].</a:t>
                </a:r>
              </a:p>
              <a:p>
                <a:r>
                  <a:rPr lang="en-US" altLang="ko-KR" dirty="0" smtClean="0"/>
                  <a:t>For backward compatibility, we propose to use D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 smtClean="0"/>
                  <a:t> as both options. </a:t>
                </a:r>
              </a:p>
              <a:p>
                <a:pPr lvl="2"/>
                <a:r>
                  <a:rPr lang="en-US" altLang="ko-KR" b="1" dirty="0" smtClean="0"/>
                  <a:t>D</a:t>
                </a:r>
                <a:r>
                  <a:rPr lang="en-US" altLang="ko-KR" dirty="0" smtClean="0"/>
                  <a:t>: The column-wise phase matrix to minimize the feedback overhead.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/>
                  <a:t>: </a:t>
                </a:r>
                <a:r>
                  <a:rPr lang="en-US" altLang="ko-KR" dirty="0" smtClean="0"/>
                  <a:t>The column-wise </a:t>
                </a:r>
                <a:r>
                  <a:rPr lang="en-US" altLang="ko-KR" dirty="0"/>
                  <a:t>phase matrix to </a:t>
                </a:r>
                <a:r>
                  <a:rPr lang="en-US" altLang="ko-KR" dirty="0" smtClean="0"/>
                  <a:t>maximize the smoothness.</a:t>
                </a:r>
                <a:endParaRPr lang="en-US" altLang="ko-KR" dirty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Theorem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54604" y="4816070"/>
            <a:ext cx="4064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Proposed: Optimal in terms of maximizing the smoothness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9148" y="6088341"/>
            <a:ext cx="4753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Conventional: Optimal in terms of minimizing the feedback overhead</a:t>
            </a:r>
            <a:endParaRPr lang="ko-KR" altLang="en-US" b="1" dirty="0"/>
          </a:p>
        </p:txBody>
      </p:sp>
      <p:cxnSp>
        <p:nvCxnSpPr>
          <p:cNvPr id="11" name="직선 화살표 연결선 10"/>
          <p:cNvCxnSpPr>
            <a:stCxn id="10" idx="2"/>
          </p:cNvCxnSpPr>
          <p:nvPr/>
        </p:nvCxnSpPr>
        <p:spPr bwMode="auto">
          <a:xfrm flipH="1" flipV="1">
            <a:off x="2755375" y="5769226"/>
            <a:ext cx="505645" cy="4387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2" name="직선 화살표 연결선 11"/>
          <p:cNvCxnSpPr/>
          <p:nvPr/>
        </p:nvCxnSpPr>
        <p:spPr bwMode="auto">
          <a:xfrm flipH="1">
            <a:off x="3762839" y="4971195"/>
            <a:ext cx="716704" cy="77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0342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내용 개체 틀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39747156"/>
                  </p:ext>
                </p:extLst>
              </p:nvPr>
            </p:nvGraphicFramePr>
            <p:xfrm>
              <a:off x="726744" y="1321373"/>
              <a:ext cx="7772400" cy="503548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3408196682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7355733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Conventional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Proposed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8078478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(Step</a:t>
                          </a:r>
                          <a:r>
                            <a:rPr lang="en-US" altLang="ko-KR" baseline="0" dirty="0" smtClean="0"/>
                            <a:t> 1) </a:t>
                          </a:r>
                          <a:r>
                            <a:rPr lang="en-US" altLang="ko-KR" sz="1800" dirty="0" smtClean="0"/>
                            <a:t>SVD(</a:t>
                          </a:r>
                          <a:r>
                            <a:rPr lang="en-US" altLang="ko-KR" sz="1800" b="1" dirty="0" smtClean="0"/>
                            <a:t>H</a:t>
                          </a:r>
                          <a:r>
                            <a:rPr lang="en-US" altLang="ko-KR" sz="1800" dirty="0" smtClean="0"/>
                            <a:t>) = </a:t>
                          </a:r>
                          <a:r>
                            <a:rPr lang="en-US" altLang="ko-KR" sz="1800" b="1" dirty="0" smtClean="0"/>
                            <a:t>U</a:t>
                          </a:r>
                          <a14:m>
                            <m:oMath xmlns:m="http://schemas.openxmlformats.org/officeDocument/2006/math">
                              <m:r>
                                <a:rPr lang="el-GR" altLang="ko-KR" sz="18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𝚺</m:t>
                              </m:r>
                            </m:oMath>
                          </a14:m>
                          <a:r>
                            <a:rPr lang="en-US" altLang="ko-KR" sz="1800" b="1" dirty="0" smtClean="0"/>
                            <a:t>V</a:t>
                          </a:r>
                          <a:r>
                            <a:rPr lang="en-US" altLang="ko-KR" sz="1800" i="1" baseline="30000" dirty="0" smtClean="0"/>
                            <a:t>h</a:t>
                          </a:r>
                        </a:p>
                        <a:p>
                          <a:pPr lvl="2"/>
                          <a:r>
                            <a:rPr lang="en-US" altLang="ko-KR" sz="1300" b="1" dirty="0" smtClean="0"/>
                            <a:t>H: </a:t>
                          </a:r>
                          <a:r>
                            <a:rPr lang="en-US" altLang="ko-KR" sz="1300" b="0" dirty="0" smtClean="0"/>
                            <a:t>channel estimates</a:t>
                          </a:r>
                          <a:r>
                            <a:rPr lang="en-US" altLang="ko-KR" sz="1300" b="0" baseline="0" dirty="0" smtClean="0"/>
                            <a:t> </a:t>
                          </a:r>
                          <a:endParaRPr lang="en-US" altLang="ko-KR" sz="1300" b="0" dirty="0" smtClean="0"/>
                        </a:p>
                        <a:p>
                          <a:pPr lvl="2"/>
                          <a:r>
                            <a:rPr lang="en-US" altLang="ko-KR" sz="1300" b="1" dirty="0" smtClean="0"/>
                            <a:t>U, V</a:t>
                          </a:r>
                          <a:r>
                            <a:rPr lang="en-US" altLang="ko-KR" sz="1300" dirty="0" smtClean="0"/>
                            <a:t>: unitary matrix</a:t>
                          </a:r>
                          <a:r>
                            <a:rPr lang="en-US" altLang="ko-KR" sz="1300" b="1" dirty="0" smtClean="0"/>
                            <a:t>, </a:t>
                          </a:r>
                          <a:r>
                            <a:rPr lang="en-US" altLang="ko-KR" sz="1300" b="0" baseline="0" dirty="0" smtClean="0"/>
                            <a:t>E.g.</a:t>
                          </a:r>
                          <a:r>
                            <a:rPr lang="en-US" altLang="ko-KR" sz="1300" b="1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1" i="0" smtClean="0">
                                  <a:latin typeface="Cambria Math" panose="02040503050406030204" pitchFamily="18" charset="0"/>
                                </a:rPr>
                                <m:t>𝐕</m:t>
                              </m:r>
                              <m:r>
                                <a:rPr lang="en-US" altLang="ko-KR" sz="1300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US" altLang="ko-KR" sz="1300" baseline="0" dirty="0" smtClean="0"/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l-GR" altLang="ko-KR" sz="1300" b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𝚺</m:t>
                              </m:r>
                            </m:oMath>
                          </a14:m>
                          <a:r>
                            <a:rPr lang="en-US" altLang="ko-KR" sz="1300" dirty="0" smtClean="0"/>
                            <a:t>: diagonal matrix with singular value.</a:t>
                          </a:r>
                          <a:r>
                            <a:rPr lang="en-US" altLang="ko-KR" sz="1300" b="0" baseline="0" dirty="0" smtClean="0"/>
                            <a:t> </a:t>
                          </a:r>
                          <a:endParaRPr lang="en-US" altLang="ko-KR" sz="1300" baseline="0" dirty="0" smtClean="0"/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3374581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dirty="0" smtClean="0"/>
                            <a:t>(Step</a:t>
                          </a:r>
                          <a:r>
                            <a:rPr lang="en-US" altLang="ko-KR" baseline="0" dirty="0" smtClean="0"/>
                            <a:t> 2) </a:t>
                          </a:r>
                          <a:r>
                            <a:rPr lang="en-US" altLang="ko-KR" dirty="0" smtClean="0"/>
                            <a:t>Column-wise phase shift</a:t>
                          </a:r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92742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Multiply a diagonal matrix 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𝐃</a:t>
                          </a:r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US" altLang="ko-KR" sz="17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 - The elements in the last row become a real number. </a:t>
                          </a: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Optimal in terms of minimizing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 the feedback overhead.</a:t>
                          </a:r>
                          <a:endParaRPr lang="ko-KR" altLang="en-US" sz="17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Multiply a diagonal matrix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17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700" b="1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  <m:sup>
                                  <m:r>
                                    <a:rPr lang="en-US" altLang="ko-KR" sz="17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ko-KR" sz="1700" b="1" i="0" dirty="0" smtClean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 - The elements in the last row become a complex</a:t>
                          </a:r>
                          <a:r>
                            <a:rPr lang="en-US" altLang="ko-KR" sz="1700" baseline="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number. </a:t>
                          </a: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Optimal in terms of maximizing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 the smoothness.</a:t>
                          </a:r>
                          <a:endParaRPr lang="en-US" altLang="ko-KR" sz="17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46994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300" b="1" smtClean="0">
                                    <a:latin typeface="Cambria Math" panose="02040503050406030204" pitchFamily="18" charset="0"/>
                                  </a:rPr>
                                  <m:t>𝐐</m:t>
                                </m:r>
                                <m:r>
                                  <a:rPr lang="en-US" altLang="ko-KR" sz="13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ko-KR" sz="1300" b="1" i="0" smtClean="0">
                                    <a:latin typeface="Cambria Math" panose="02040503050406030204" pitchFamily="18" charset="0"/>
                                  </a:rPr>
                                  <m:t>𝐕𝐃</m:t>
                                </m:r>
                              </m:oMath>
                            </m:oMathPara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dirty="0" smtClean="0"/>
                        </a:p>
                        <a:p>
                          <a:pPr latinLnBrk="1"/>
                          <a:r>
                            <a:rPr lang="en-US" altLang="ko-KR" sz="1300" dirty="0" smtClean="0"/>
                            <a:t> </a:t>
                          </a:r>
                          <a:r>
                            <a:rPr lang="en-US" altLang="ko-KR" sz="1300" baseline="0" dirty="0" smtClean="0"/>
                            <a:t>    </a:t>
                          </a:r>
                          <a:r>
                            <a:rPr lang="en-US" altLang="ko-KR" sz="130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0" i="0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altLang="ko-KR" sz="130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22)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dirty="0" smtClean="0"/>
                        </a:p>
                        <a:p>
                          <a:pPr latinLnBrk="1"/>
                          <a:r>
                            <a:rPr lang="en-US" altLang="ko-KR" sz="1300" b="0" dirty="0" smtClean="0"/>
                            <a:t>where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1" i="0" smtClean="0">
                                  <a:latin typeface="Cambria Math" panose="02040503050406030204" pitchFamily="18" charset="0"/>
                                </a:rPr>
                                <m:t>𝐃</m:t>
                              </m:r>
                            </m:oMath>
                          </a14:m>
                          <a:r>
                            <a:rPr lang="ko-KR" altLang="en-US" sz="1300" dirty="0" smtClean="0"/>
                            <a:t> </a:t>
                          </a:r>
                          <a:r>
                            <a:rPr lang="en-US" altLang="ko-KR" sz="1300" dirty="0" smtClean="0"/>
                            <a:t>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ko-KR" altLang="en-US" sz="13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300" b="1" smtClean="0">
                                    <a:latin typeface="Cambria Math" panose="02040503050406030204" pitchFamily="18" charset="0"/>
                                  </a:rPr>
                                  <m:t>𝐐</m:t>
                                </m:r>
                                <m:r>
                                  <a:rPr lang="en-US" altLang="ko-KR" sz="13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ko-KR" sz="1300" b="1" i="0" smtClean="0">
                                    <a:latin typeface="Cambria Math" panose="02040503050406030204" pitchFamily="18" charset="0"/>
                                  </a:rPr>
                                  <m:t>𝐕</m:t>
                                </m:r>
                                <m:sSup>
                                  <m:sSupPr>
                                    <m:ctrlPr>
                                      <a:rPr lang="en-US" altLang="ko-KR" sz="13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sz="1300" b="1" i="0" smtClean="0">
                                        <a:latin typeface="Cambria Math" panose="02040503050406030204" pitchFamily="18" charset="0"/>
                                      </a:rPr>
                                      <m:t>𝐃</m:t>
                                    </m:r>
                                  </m:e>
                                  <m:sup>
                                    <m:r>
                                      <a:rPr lang="en-US" altLang="ko-KR" sz="1300" b="1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dirty="0" smtClean="0"/>
                        </a:p>
                        <a:p>
                          <a:pPr latinLnBrk="1"/>
                          <a:r>
                            <a:rPr lang="en-US" altLang="ko-KR" sz="1300" dirty="0" smtClean="0"/>
                            <a:t> </a:t>
                          </a:r>
                          <a:r>
                            <a:rPr lang="en-US" altLang="ko-KR" sz="1300" baseline="0" dirty="0" smtClean="0"/>
                            <a:t>    </a:t>
                          </a:r>
                          <a:r>
                            <a:rPr lang="en-US" altLang="ko-KR" sz="130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300" b="0" i="0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US" altLang="ko-KR" sz="130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22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sSup>
                                          <m:sSupPr>
                                            <m:ctrlPr>
                                              <a:rPr lang="en-US" altLang="ko-KR" sz="13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ko-KR" altLang="en-US" sz="1300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  <m:r>
                                                  <a:rPr lang="en-US" altLang="ko-KR" sz="1300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  <m:r>
                                              <a:rPr lang="en-US" altLang="ko-KR" sz="1300" b="0" i="1" smtClean="0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en-US" altLang="ko-KR" sz="1300" dirty="0" smtClean="0"/>
                        </a:p>
                        <a:p>
                          <a:pPr latinLnBrk="1"/>
                          <a:endParaRPr lang="en-US" altLang="ko-KR" sz="1300" b="0" dirty="0" smtClean="0"/>
                        </a:p>
                        <a:p>
                          <a:pPr latinLnBrk="1"/>
                          <a:r>
                            <a:rPr lang="en-US" altLang="ko-KR" sz="1300" b="0" dirty="0" smtClean="0"/>
                            <a:t>where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13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300" b="1" i="0" smtClean="0"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  <m:sup>
                                  <m:r>
                                    <a:rPr lang="en-US" altLang="ko-KR" sz="1300" b="1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ko-KR" sz="1300" dirty="0" smtClean="0"/>
                            <a:t>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ko-KR" sz="13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ko-KR" sz="1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ko-KR" sz="13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altLang="ko-KR" sz="1300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sz="1300" i="1" smtClean="0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ko-KR" altLang="en-US" sz="130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altLang="ko-KR" sz="13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ko-KR" altLang="en-US" sz="13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6099822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700" dirty="0" smtClean="0"/>
                            <a:t>(Step</a:t>
                          </a:r>
                          <a:r>
                            <a:rPr lang="en-US" altLang="ko-KR" sz="1700" baseline="0" dirty="0" smtClean="0"/>
                            <a:t> 3) Compression of </a:t>
                          </a:r>
                          <a:r>
                            <a:rPr lang="en-US" altLang="ko-KR" sz="1700" b="1" baseline="0" dirty="0" smtClean="0"/>
                            <a:t>Q</a:t>
                          </a:r>
                          <a:r>
                            <a:rPr lang="en-US" altLang="ko-KR" sz="1700" baseline="0" dirty="0" smtClean="0"/>
                            <a:t> using Givens rotation</a:t>
                          </a:r>
                          <a:endParaRPr lang="en-US" altLang="ko-KR" dirty="0" smtClean="0"/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2862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내용 개체 틀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39747156"/>
                  </p:ext>
                </p:extLst>
              </p:nvPr>
            </p:nvGraphicFramePr>
            <p:xfrm>
              <a:off x="726744" y="1321373"/>
              <a:ext cx="7772400" cy="503548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3408196682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7355733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Conventional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Proposed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8078478"/>
                      </a:ext>
                    </a:extLst>
                  </a:tr>
                  <a:tr h="1004761">
                    <a:tc gridSpan="2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78" t="-40000" r="-157" b="-37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3374581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dirty="0" smtClean="0"/>
                            <a:t>(Step</a:t>
                          </a:r>
                          <a:r>
                            <a:rPr lang="en-US" altLang="ko-KR" baseline="0" dirty="0" smtClean="0"/>
                            <a:t> 2) </a:t>
                          </a:r>
                          <a:r>
                            <a:rPr lang="en-US" altLang="ko-KR" dirty="0" smtClean="0"/>
                            <a:t>Column-wise phase shift</a:t>
                          </a:r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9274240"/>
                      </a:ext>
                    </a:extLst>
                  </a:tr>
                  <a:tr h="1386840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Multiply a diagonal matrix 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𝐃</a:t>
                          </a:r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  <a:r>
                            <a:rPr lang="ko-KR" altLang="en-US" sz="17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US" altLang="ko-KR" sz="17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 - The elements in the last row become a real </a:t>
                          </a:r>
                          <a:r>
                            <a:rPr lang="en-US" altLang="ko-KR" sz="1700" dirty="0" smtClean="0">
                              <a:solidFill>
                                <a:srgbClr val="FF0000"/>
                              </a:solidFill>
                            </a:rPr>
                            <a:t>number. </a:t>
                          </a:r>
                          <a:endParaRPr lang="en-US" altLang="ko-KR" sz="1700" dirty="0" smtClean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latinLnBrk="1"/>
                          <a:r>
                            <a:rPr lang="en-US" altLang="ko-KR" sz="1700" dirty="0" smtClean="0">
                              <a:solidFill>
                                <a:schemeClr val="tx1"/>
                              </a:solidFill>
                            </a:rPr>
                            <a:t> - Optimal in terms of minimizing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 the feedback </a:t>
                          </a:r>
                          <a:r>
                            <a:rPr lang="en-US" altLang="ko-KR" sz="1700" baseline="0" dirty="0" smtClean="0">
                              <a:solidFill>
                                <a:schemeClr val="tx1"/>
                              </a:solidFill>
                            </a:rPr>
                            <a:t>overhead.</a:t>
                          </a:r>
                          <a:endParaRPr lang="ko-KR" altLang="en-US" sz="17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100157" t="-128070" r="-313" b="-14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4699403"/>
                      </a:ext>
                    </a:extLst>
                  </a:tr>
                  <a:tr h="1531366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157" t="-207171" r="-100313" b="-286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2"/>
                          <a:stretch>
                            <a:fillRect l="-100157" t="-207171" r="-313" b="-286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6099822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700" dirty="0" smtClean="0"/>
                            <a:t>(Step</a:t>
                          </a:r>
                          <a:r>
                            <a:rPr lang="en-US" altLang="ko-KR" sz="1700" baseline="0" dirty="0" smtClean="0"/>
                            <a:t> 3) Compression of </a:t>
                          </a:r>
                          <a:r>
                            <a:rPr lang="en-US" altLang="ko-KR" sz="1700" b="1" baseline="0" dirty="0" smtClean="0"/>
                            <a:t>Q</a:t>
                          </a:r>
                          <a:r>
                            <a:rPr lang="en-US" altLang="ko-KR" sz="1700" baseline="0" dirty="0" smtClean="0"/>
                            <a:t> using Givens rotation</a:t>
                          </a:r>
                          <a:endParaRPr lang="en-US" altLang="ko-KR" dirty="0" smtClean="0"/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28622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Smooth Beamforming Feedback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</p:spPr>
            <p:txBody>
              <a:bodyPr/>
              <a:lstStyle/>
              <a:p>
                <a:r>
                  <a:rPr lang="en-US" altLang="ko-KR" dirty="0" smtClean="0"/>
                  <a:t>In case of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SS </a:t>
                </a:r>
                <a:r>
                  <a:rPr lang="en-US" altLang="ko-KR" dirty="0" smtClean="0"/>
                  <a:t>= 1,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1" i="0">
                        <a:latin typeface="Cambria Math" panose="02040503050406030204" pitchFamily="18" charset="0"/>
                      </a:rPr>
                      <m:t>𝐕</m:t>
                    </m:r>
                    <m:r>
                      <a:rPr lang="en-US" altLang="ko-KR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Since channel vector (</a:t>
                </a:r>
                <a:r>
                  <a:rPr lang="en-US" altLang="ko-KR" b="1" dirty="0" smtClean="0"/>
                  <a:t>H</a:t>
                </a:r>
                <a:r>
                  <a:rPr lang="en-US" altLang="ko-KR" dirty="0" smtClean="0"/>
                  <a:t>) is frequency-correlated, </a:t>
                </a:r>
                <a:r>
                  <a:rPr lang="en-US" altLang="ko-KR" b="1" dirty="0" smtClean="0"/>
                  <a:t>V</a:t>
                </a:r>
                <a:r>
                  <a:rPr lang="en-US" altLang="ko-KR" dirty="0" smtClean="0"/>
                  <a:t> is a smooth beamforming matrix.</a:t>
                </a:r>
              </a:p>
              <a:p>
                <a:pPr lvl="1"/>
                <a:r>
                  <a:rPr lang="en-US" altLang="ko-KR" dirty="0" smtClean="0"/>
                  <a:t>Propose to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ko-KR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ko-KR" dirty="0" smtClean="0"/>
                  <a:t>.</a:t>
                </a:r>
                <a:r>
                  <a:rPr lang="en-US" altLang="ko-KR" dirty="0"/>
                  <a:t> 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No computation cost required.</a:t>
                </a:r>
              </a:p>
              <a:p>
                <a:pPr lvl="2"/>
                <a:endParaRPr lang="en-US" altLang="ko-KR" dirty="0" smtClean="0"/>
              </a:p>
              <a:p>
                <a:pPr marL="457200" lvl="1" indent="0">
                  <a:buNone/>
                </a:pPr>
                <a:endParaRPr lang="en-US" altLang="ko-KR" dirty="0" smtClean="0"/>
              </a:p>
              <a:p>
                <a:endParaRPr lang="en-US" altLang="ko-KR" i="1" dirty="0" smtClean="0">
                  <a:latin typeface="Cambria Math" panose="02040503050406030204" pitchFamily="18" charset="0"/>
                </a:endParaRPr>
              </a:p>
              <a:p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b="1" dirty="0">
                  <a:latin typeface="Cambria Math" panose="02040503050406030204" pitchFamily="18" charset="0"/>
                </a:endParaRPr>
              </a:p>
              <a:p>
                <a:pPr lvl="2"/>
                <a:endParaRPr lang="en-US" altLang="ko-KR" dirty="0" smtClean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  <a:blipFill>
                <a:blip r:embed="rId2"/>
                <a:stretch>
                  <a:fillRect l="-706" t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How to Design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 smtClean="0"/>
                  <a:t> (1/3)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직사각형 8"/>
              <p:cNvSpPr/>
              <p:nvPr/>
            </p:nvSpPr>
            <p:spPr>
              <a:xfrm>
                <a:off x="1008998" y="4058444"/>
                <a:ext cx="1620000" cy="920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𝐇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mr>
                            <m:m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  <m:sSup>
                                  <m:sSup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sSub>
                                      <m:sSub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ko-KR" altLang="en-US" sz="1600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9" name="직사각형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998" y="4058444"/>
                <a:ext cx="1620000" cy="920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오른쪽 화살표 9"/>
          <p:cNvSpPr/>
          <p:nvPr/>
        </p:nvSpPr>
        <p:spPr bwMode="auto">
          <a:xfrm>
            <a:off x="2672128" y="4483279"/>
            <a:ext cx="372185" cy="141306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직사각형 10"/>
              <p:cNvSpPr/>
              <p:nvPr/>
            </p:nvSpPr>
            <p:spPr>
              <a:xfrm>
                <a:off x="3085031" y="4058444"/>
                <a:ext cx="1620000" cy="9909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𝐕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11" name="직사각형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031" y="4058444"/>
                <a:ext cx="1620000" cy="9909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직사각형 11"/>
              <p:cNvSpPr/>
              <p:nvPr/>
            </p:nvSpPr>
            <p:spPr>
              <a:xfrm>
                <a:off x="5972510" y="3478878"/>
                <a:ext cx="2739490" cy="9520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smtClean="0">
                          <a:latin typeface="Cambria Math" panose="02040503050406030204" pitchFamily="18" charset="0"/>
                        </a:rPr>
                        <m:t>𝐐</m:t>
                      </m:r>
                      <m:r>
                        <a:rPr lang="en-US" altLang="ko-KR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𝐕𝐃</m:t>
                      </m:r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altLang="ko-K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sz="160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altLang="ko-KR" sz="1600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12" name="직사각형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510" y="3478878"/>
                <a:ext cx="2739490" cy="9520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오른쪽 화살표 12"/>
          <p:cNvSpPr/>
          <p:nvPr/>
        </p:nvSpPr>
        <p:spPr bwMode="auto">
          <a:xfrm>
            <a:off x="4746954" y="4197165"/>
            <a:ext cx="1224000" cy="141306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/>
              <p:cNvSpPr/>
              <p:nvPr/>
            </p:nvSpPr>
            <p:spPr>
              <a:xfrm>
                <a:off x="5853713" y="4854220"/>
                <a:ext cx="2704267" cy="974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0" smtClean="0">
                          <a:latin typeface="Cambria Math" panose="02040503050406030204" pitchFamily="18" charset="0"/>
                        </a:rPr>
                        <m:t>𝐐</m:t>
                      </m:r>
                      <m:r>
                        <a:rPr lang="en-US" altLang="ko-KR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600" b="1">
                          <a:latin typeface="Cambria Math" panose="02040503050406030204" pitchFamily="18" charset="0"/>
                        </a:rPr>
                        <m:t>𝐕</m:t>
                      </m:r>
                      <m:sSup>
                        <m:sSupPr>
                          <m:ctrlPr>
                            <a:rPr lang="en-US" altLang="ko-KR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600" b="1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p>
                          <m:r>
                            <a:rPr lang="en-US" altLang="ko-KR" sz="1600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ko-KR" sz="16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ko-K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ko-K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p>
                                      <m:sSupPr>
                                        <m:ctrl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altLang="ko-KR" sz="16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ko-KR" altLang="en-US" sz="1600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sz="1600" i="1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17" name="직사각형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713" y="4854220"/>
                <a:ext cx="2704267" cy="9743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88998" y="3672335"/>
                <a:ext cx="1064715" cy="468846"/>
              </a:xfrm>
              <a:prstGeom prst="rect">
                <a:avLst/>
              </a:prstGeom>
              <a:solidFill>
                <a:srgbClr val="FFC000">
                  <a:alpha val="30000"/>
                </a:srgb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 smtClean="0"/>
                  <a:t>Conventional</a:t>
                </a:r>
              </a:p>
              <a:p>
                <a:pPr algn="ctr"/>
                <a:r>
                  <a:rPr lang="en-US" altLang="ko-KR" b="1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brk m:alnAt="7"/>
                          </m:rPr>
                          <a:rPr lang="en-US" altLang="ko-K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p>
                    </m:sSup>
                  </m:oMath>
                </a14:m>
                <a:endParaRPr lang="en-US" altLang="ko-KR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998" y="3672335"/>
                <a:ext cx="1064715" cy="468846"/>
              </a:xfrm>
              <a:prstGeom prst="rect">
                <a:avLst/>
              </a:prstGeom>
              <a:blipFill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오른쪽 화살표 24"/>
          <p:cNvSpPr/>
          <p:nvPr/>
        </p:nvSpPr>
        <p:spPr bwMode="auto">
          <a:xfrm rot="1642569">
            <a:off x="4752947" y="4842030"/>
            <a:ext cx="1224000" cy="141306"/>
          </a:xfrm>
          <a:prstGeom prst="rightArrow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5404" y="5152357"/>
                <a:ext cx="797462" cy="461665"/>
              </a:xfrm>
              <a:prstGeom prst="rect">
                <a:avLst/>
              </a:prstGeom>
              <a:solidFill>
                <a:srgbClr val="FFC000">
                  <a:alpha val="30000"/>
                </a:srgbClr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b="1" dirty="0" smtClean="0"/>
                  <a:t>Proposed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0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b="1" dirty="0" smtClean="0"/>
                  <a:t> = </a:t>
                </a:r>
                <a14:m>
                  <m:oMath xmlns:m="http://schemas.openxmlformats.org/officeDocument/2006/math">
                    <m:r>
                      <a:rPr lang="en-US" altLang="ko-KR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ko-KR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404" y="5152357"/>
                <a:ext cx="797462" cy="461665"/>
              </a:xfrm>
              <a:prstGeom prst="rect">
                <a:avLst/>
              </a:prstGeom>
              <a:blipFill>
                <a:blip r:embed="rId9"/>
                <a:stretch>
                  <a:fillRect r="-763" b="-921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21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모서리가 둥근 직사각형 17"/>
          <p:cNvSpPr/>
          <p:nvPr/>
        </p:nvSpPr>
        <p:spPr bwMode="auto">
          <a:xfrm>
            <a:off x="1332000" y="2570945"/>
            <a:ext cx="6884060" cy="1653252"/>
          </a:xfrm>
          <a:prstGeom prst="roundRect">
            <a:avLst/>
          </a:prstGeom>
          <a:solidFill>
            <a:srgbClr val="FFC000">
              <a:alpha val="3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</p:spPr>
            <p:txBody>
              <a:bodyPr/>
              <a:lstStyle/>
              <a:p>
                <a:r>
                  <a:rPr lang="en-US" altLang="ko-KR" dirty="0" smtClean="0"/>
                  <a:t>In case of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SS </a:t>
                </a:r>
                <a:r>
                  <a:rPr lang="en-US" altLang="ko-KR" dirty="0"/>
                  <a:t>&gt;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1</a:t>
                </a:r>
                <a:r>
                  <a:rPr lang="en-US" altLang="ko-KR" dirty="0" smtClean="0"/>
                  <a:t>, </a:t>
                </a:r>
              </a:p>
              <a:p>
                <a:pPr lvl="1"/>
                <a:r>
                  <a:rPr lang="en-US" altLang="ko-KR" dirty="0" smtClean="0"/>
                  <a:t>Many solutions can </a:t>
                </a:r>
                <a:r>
                  <a:rPr lang="en-US" altLang="ko-KR" dirty="0"/>
                  <a:t>be considered [5], [6], [7]. </a:t>
                </a:r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As an example, we can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as below.</a:t>
                </a:r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sSubSup>
                          <m:sSubSupPr>
                            <m:ctrlPr>
                              <a:rPr lang="ko-KR" altLang="ko-K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sup>
                    </m:sSup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ko-KR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ko-KR" altLang="ko-K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ko-KR" i="1" dirty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>
                                        <a:latin typeface="Cambria Math" panose="02040503050406030204" pitchFamily="18" charset="0"/>
                                      </a:rPr>
                                      <m:t>𝐯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])</m:t>
                                </m:r>
                              </m:e>
                              <m:sup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b="1" i="1" smtClean="0"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ko-KR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ko-KR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i="1" dirty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b="1">
                                            <a:latin typeface="Cambria Math" panose="02040503050406030204" pitchFamily="18" charset="0"/>
                                          </a:rPr>
                                          <m:t>𝐯</m:t>
                                        </m:r>
                                      </m:e>
                                      <m:sub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])</m:t>
                                    </m:r>
                                  </m:e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d>
                              </m:e>
                            </m:d>
                          </m:den>
                        </m:f>
                      </m:e>
                    </m:box>
                    <m:r>
                      <a:rPr lang="en-US" altLang="ko-KR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=1,2,…, 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ko-KR" dirty="0"/>
                  <a:t> </a:t>
                </a:r>
                <a:endParaRPr lang="en-US" altLang="ko-KR" i="1" dirty="0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ko-KR" dirty="0">
                    <a:latin typeface="Cambria Math" panose="02040503050406030204" pitchFamily="18" charset="0"/>
                  </a:rPr>
                  <a:t> is the </a:t>
                </a:r>
                <a:r>
                  <a:rPr lang="en-US" altLang="ko-KR" i="1" dirty="0" err="1"/>
                  <a:t>i</a:t>
                </a:r>
                <a:r>
                  <a:rPr lang="en-US" altLang="ko-KR" dirty="0" err="1">
                    <a:latin typeface="Cambria Math" panose="02040503050406030204" pitchFamily="18" charset="0"/>
                  </a:rPr>
                  <a:t>-th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 column of </a:t>
                </a:r>
                <a:r>
                  <a:rPr lang="en-US" altLang="ko-KR" b="1" dirty="0">
                    <a:latin typeface="Cambria Math" panose="02040503050406030204" pitchFamily="18" charset="0"/>
                  </a:rPr>
                  <a:t>V 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for the </a:t>
                </a:r>
                <a:r>
                  <a:rPr lang="en-US" altLang="ko-KR" i="1" dirty="0"/>
                  <a:t>k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-</a:t>
                </a:r>
                <a:r>
                  <a:rPr lang="en-US" altLang="ko-KR" dirty="0" err="1">
                    <a:latin typeface="Cambria Math" panose="02040503050406030204" pitchFamily="18" charset="0"/>
                  </a:rPr>
                  <a:t>th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 subcarrier. </a:t>
                </a:r>
                <a:endParaRPr lang="en-US" altLang="ko-KR" dirty="0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ko-KR" dirty="0">
                    <a:latin typeface="Cambria Math" panose="02040503050406030204" pitchFamily="18" charset="0"/>
                  </a:rPr>
                  <a:t> is the </a:t>
                </a:r>
                <a:r>
                  <a:rPr lang="en-US" altLang="ko-KR" i="1" dirty="0" err="1"/>
                  <a:t>i</a:t>
                </a:r>
                <a:r>
                  <a:rPr lang="en-US" altLang="ko-KR" dirty="0" err="1">
                    <a:latin typeface="Cambria Math" panose="02040503050406030204" pitchFamily="18" charset="0"/>
                  </a:rPr>
                  <a:t>-th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 column of </a:t>
                </a:r>
                <a:r>
                  <a:rPr lang="en-US" altLang="ko-KR" b="1" dirty="0">
                    <a:latin typeface="Cambria Math" panose="02040503050406030204" pitchFamily="18" charset="0"/>
                  </a:rPr>
                  <a:t>Q</a:t>
                </a:r>
                <a:r>
                  <a:rPr lang="en-US" altLang="ko-KR" b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for the </a:t>
                </a:r>
                <a:r>
                  <a:rPr lang="en-US" altLang="ko-KR" dirty="0" smtClean="0">
                    <a:latin typeface="Cambria Math" panose="02040503050406030204" pitchFamily="18" charset="0"/>
                  </a:rPr>
                  <a:t>(</a:t>
                </a:r>
                <a:r>
                  <a:rPr lang="en-US" altLang="ko-KR" i="1" dirty="0" smtClean="0"/>
                  <a:t>k</a:t>
                </a:r>
                <a:r>
                  <a:rPr lang="en-US" altLang="ko-KR" dirty="0" smtClean="0"/>
                  <a:t>-1)</a:t>
                </a:r>
                <a:r>
                  <a:rPr lang="en-US" altLang="ko-KR" dirty="0" smtClean="0">
                    <a:latin typeface="Cambria Math" panose="02040503050406030204" pitchFamily="18" charset="0"/>
                  </a:rPr>
                  <a:t>-</a:t>
                </a:r>
                <a:r>
                  <a:rPr lang="en-US" altLang="ko-KR" dirty="0" err="1" smtClean="0">
                    <a:latin typeface="Cambria Math" panose="02040503050406030204" pitchFamily="18" charset="0"/>
                  </a:rPr>
                  <a:t>th</a:t>
                </a:r>
                <a:r>
                  <a:rPr lang="en-US" altLang="ko-KR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dirty="0">
                    <a:latin typeface="Cambria Math" panose="02040503050406030204" pitchFamily="18" charset="0"/>
                  </a:rPr>
                  <a:t>subcarrier.</a:t>
                </a:r>
              </a:p>
              <a:p>
                <a:pPr lvl="2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This is optimal in terms of maximizing the cross-correlation of two adjacent </a:t>
                </a:r>
                <a:r>
                  <a:rPr lang="en-US" altLang="ko-KR" b="1" dirty="0"/>
                  <a:t>Q</a:t>
                </a:r>
                <a:r>
                  <a:rPr lang="en-US" altLang="ko-KR" dirty="0" smtClean="0"/>
                  <a:t>.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arg</m:t>
                        </m:r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limLow>
                          <m:limLowPr>
                            <m:ctrlP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ko-KR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𝐃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US" altLang="ko-KR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Xcor</m:t>
                        </m:r>
                      </m:e>
                    </m:func>
                    <m:d>
                      <m:d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𝐐</m:t>
                            </m:r>
                          </m:e>
                          <m:sub>
                            <m: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altLang="ko-K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ko-KR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</m:d>
                  </m:oMath>
                </a14:m>
                <a:r>
                  <a:rPr lang="en-US" altLang="ko-KR" dirty="0">
                    <a:solidFill>
                      <a:schemeClr val="tx1"/>
                    </a:solidFill>
                  </a:rPr>
                  <a:t>,   where Xcor(</a:t>
                </a:r>
                <a:r>
                  <a:rPr lang="en-US" altLang="ko-KR" b="1" dirty="0">
                    <a:solidFill>
                      <a:schemeClr val="tx1"/>
                    </a:solidFill>
                  </a:rPr>
                  <a:t>A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ko-KR" b="1" dirty="0">
                    <a:solidFill>
                      <a:schemeClr val="tx1"/>
                    </a:solidFill>
                  </a:rPr>
                  <a:t>B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≜</m:t>
                    </m:r>
                    <m:r>
                      <m:rPr>
                        <m:sty m:val="p"/>
                      </m:rPr>
                      <a:rPr lang="en-US" altLang="ko-KR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</m:t>
                    </m:r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ko-KR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Tr</m:t>
                    </m:r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ko-KR" b="1" dirty="0">
                            <a:solidFill>
                              <a:schemeClr val="tx1"/>
                            </a:solidFill>
                          </a:rPr>
                          <m:t>A</m:t>
                        </m:r>
                      </m:e>
                      <m:sup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en-US" altLang="ko-KR" b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𝐁</m:t>
                    </m:r>
                    <m:r>
                      <a:rPr lang="en-US" altLang="ko-KR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ko-K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ko-KR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altLang="ko-KR" dirty="0" smtClean="0"/>
                  <a:t>This is also optimal in terms of minimizing the Euclidean distance of two </a:t>
                </a:r>
                <a:r>
                  <a:rPr lang="en-US" altLang="ko-KR" dirty="0"/>
                  <a:t>adjacent </a:t>
                </a:r>
                <a:r>
                  <a:rPr lang="en-US" altLang="ko-KR" b="1" dirty="0"/>
                  <a:t>Q</a:t>
                </a:r>
                <a:r>
                  <a:rPr lang="en-US" altLang="ko-KR" b="1" dirty="0" smtClean="0"/>
                  <a:t>.</a:t>
                </a:r>
                <a:endParaRPr lang="en-US" altLang="ko-KR" dirty="0" smtClean="0"/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b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>
                            <a:latin typeface="Cambria Math" panose="02040503050406030204" pitchFamily="18" charset="0"/>
                          </a:rPr>
                          <m:t>arg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 </m:t>
                        </m:r>
                        <m:limLow>
                          <m:limLow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lim>
                            <m:r>
                              <a:rPr lang="en-US" altLang="ko-KR" b="1">
                                <a:latin typeface="Cambria Math" panose="02040503050406030204" pitchFamily="18" charset="0"/>
                              </a:rPr>
                              <m:t>𝐃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altLang="ko-KR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 i="0" smtClean="0">
                                        <a:latin typeface="Cambria Math" panose="02040503050406030204" pitchFamily="18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>
                                        <a:latin typeface="Cambria Math" panose="02040503050406030204" pitchFamily="18" charset="0"/>
                                      </a:rPr>
                                      <m:t>𝐕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altLang="ko-KR" b="1">
                                    <a:latin typeface="Cambria Math" panose="02040503050406030204" pitchFamily="18" charset="0"/>
                                  </a:rPr>
                                  <m:t>𝐃</m:t>
                                </m:r>
                              </m:e>
                            </m:d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e>
                    </m:func>
                  </m:oMath>
                </a14:m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marL="457200" lvl="1" indent="0">
                  <a:buNone/>
                </a:pPr>
                <a:endParaRPr lang="en-US" altLang="ko-KR" dirty="0" smtClean="0"/>
              </a:p>
              <a:p>
                <a:endParaRPr lang="en-US" altLang="ko-KR" i="1" dirty="0" smtClean="0">
                  <a:latin typeface="Cambria Math" panose="02040503050406030204" pitchFamily="18" charset="0"/>
                </a:endParaRPr>
              </a:p>
              <a:p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b="1" dirty="0">
                  <a:latin typeface="Cambria Math" panose="02040503050406030204" pitchFamily="18" charset="0"/>
                </a:endParaRPr>
              </a:p>
              <a:p>
                <a:pPr lvl="2"/>
                <a:endParaRPr lang="en-US" altLang="ko-KR" dirty="0" smtClean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799"/>
                <a:ext cx="7772400" cy="5027613"/>
              </a:xfrm>
              <a:blipFill>
                <a:blip r:embed="rId2"/>
                <a:stretch>
                  <a:fillRect l="-706" t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2884692" y="2562130"/>
                <a:ext cx="3402855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180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b>
                          <m:r>
                            <a:rPr lang="en-US" altLang="ko-KR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altLang="ko-KR" sz="18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ko-KR" sz="18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ko-KR" sz="1800">
                          <a:latin typeface="Cambria Math" panose="02040503050406030204" pitchFamily="18" charset="0"/>
                        </a:rPr>
                        <m:t>diag</m:t>
                      </m:r>
                      <m:d>
                        <m:dPr>
                          <m:ctrlPr>
                            <a:rPr lang="en-US" altLang="ko-K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sSubSup>
                                <m:sSubSupPr>
                                  <m:ctrlPr>
                                    <a:rPr lang="ko-KR" altLang="ko-K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sup>
                          </m:sSup>
                          <m:r>
                            <a:rPr lang="en-US" altLang="ko-KR" sz="180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sSubSup>
                                <m:sSubSupPr>
                                  <m:ctrlPr>
                                    <a:rPr lang="ko-KR" altLang="ko-K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sup>
                          </m:sSup>
                          <m:r>
                            <a:rPr lang="en-US" altLang="ko-KR" sz="1800" b="0" i="0" smtClean="0">
                              <a:latin typeface="Cambria Math" panose="02040503050406030204" pitchFamily="18" charset="0"/>
                            </a:rPr>
                            <m:t>, …,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ko-KR" sz="180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sSubSup>
                                <m:sSubSupPr>
                                  <m:ctrlPr>
                                    <a:rPr lang="ko-KR" altLang="ko-KR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ko-KR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8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ko-KR" sz="18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altLang="ko-KR" sz="180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sup>
                          </m:sSup>
                        </m:e>
                      </m:d>
                    </m:oMath>
                  </m:oMathPara>
                </a14:m>
                <a:endParaRPr lang="ko-KR" altLang="en-US" sz="18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692" y="2562130"/>
                <a:ext cx="3402855" cy="506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How to Design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(2/3)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How to Design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ko-KR" altLang="en-US" dirty="0"/>
                  <a:t> </a:t>
                </a:r>
                <a:r>
                  <a:rPr lang="en-US" altLang="ko-KR" dirty="0" smtClean="0"/>
                  <a:t>(3/3)</a:t>
                </a:r>
                <a:endParaRPr lang="ko-KR" altLang="en-US" b="0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내용 개체 틀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altLang="ko-KR" dirty="0" smtClean="0"/>
                  <a:t>Sequential processing</a:t>
                </a:r>
              </a:p>
              <a:p>
                <a:pPr lvl="1"/>
                <a:r>
                  <a:rPr lang="en-US" altLang="ko-KR" dirty="0" smtClean="0"/>
                  <a:t>For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SS  </a:t>
                </a:r>
                <a:r>
                  <a:rPr lang="en-US" altLang="ko-KR" dirty="0" smtClean="0"/>
                  <a:t>&gt; 1</a:t>
                </a:r>
                <a:r>
                  <a:rPr lang="en-US" altLang="ko-KR" dirty="0"/>
                  <a:t>,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t</a:t>
                </a:r>
                <a:r>
                  <a:rPr lang="en-US" altLang="ko-KR" dirty="0" smtClean="0"/>
                  <a:t>he optimization of </a:t>
                </a:r>
                <a:r>
                  <a:rPr lang="en-US" altLang="ko-KR" b="1" dirty="0"/>
                  <a:t>Q </a:t>
                </a:r>
                <a:r>
                  <a:rPr lang="en-US" altLang="ko-KR" dirty="0" smtClean="0"/>
                  <a:t>is performed </a:t>
                </a:r>
                <a:r>
                  <a:rPr lang="en-US" altLang="ko-KR" dirty="0"/>
                  <a:t>sequentially from the beginning to the end of the </a:t>
                </a:r>
                <a:r>
                  <a:rPr lang="en-US" altLang="ko-KR" dirty="0" smtClean="0"/>
                  <a:t>subcarriers</a:t>
                </a:r>
                <a:r>
                  <a:rPr lang="en-US" altLang="ko-KR" b="1" dirty="0" smtClean="0"/>
                  <a:t>.</a:t>
                </a:r>
              </a:p>
              <a:p>
                <a:pPr lvl="2"/>
                <a:r>
                  <a:rPr lang="en-US" altLang="ko-KR" dirty="0" smtClean="0"/>
                  <a:t>For</a:t>
                </a:r>
                <a:r>
                  <a:rPr lang="en-US" altLang="ko-KR" i="1" dirty="0" smtClean="0"/>
                  <a:t> N</a:t>
                </a:r>
                <a:r>
                  <a:rPr lang="en-US" altLang="ko-KR" i="1" baseline="-25000" dirty="0" smtClean="0"/>
                  <a:t>SS</a:t>
                </a:r>
                <a:r>
                  <a:rPr lang="en-US" altLang="ko-KR" b="1" dirty="0" smtClean="0"/>
                  <a:t> </a:t>
                </a:r>
                <a:r>
                  <a:rPr lang="en-US" altLang="ko-KR" dirty="0" smtClean="0"/>
                  <a:t>= 1</a:t>
                </a:r>
                <a:r>
                  <a:rPr lang="en-US" altLang="ko-KR" b="1" dirty="0" smtClean="0"/>
                  <a:t>, </a:t>
                </a:r>
                <a:r>
                  <a:rPr lang="en-US" altLang="ko-KR" dirty="0" smtClean="0"/>
                  <a:t>the optimization process is bypassed. (i.e.,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7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>
                <a:blip r:embed="rId3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4325" y="2878963"/>
            <a:ext cx="5135350" cy="340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QMW3ZNR3YQPQ-15-13997</_dlc_DocId>
    <_dlc_DocIdUrl xmlns="cbe2d5d3-f949-4523-8a9d-a50a5af8ba9b">
      <Url>http://ds-sharepoint.sec.samsung.net:8080/Sites/A00010/_layouts/15/DocIdRedir.aspx?ID=QMW3ZNR3YQPQ-15-13997</Url>
      <Description>QMW3ZNR3YQPQ-15-13997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9E9A801-4F32-4DF0-808F-741E07F30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A2EB23-16E4-49DF-A514-F0819685CC33}">
  <ds:schemaRefs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be2d5d3-f949-4523-8a9d-a50a5af8ba9b"/>
  </ds:schemaRefs>
</ds:datastoreItem>
</file>

<file path=customXml/itemProps3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14F3E59-9672-450A-A4AF-1FB6F8A4E64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262164</TotalTime>
  <Words>2878</Words>
  <Application>Microsoft Office PowerPoint</Application>
  <PresentationFormat>화면 슬라이드 쇼(4:3)</PresentationFormat>
  <Paragraphs>297</Paragraphs>
  <Slides>17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6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Channel Information Feedback for Smooth Beamforming – Follow Up</vt:lpstr>
      <vt:lpstr>Introduction (1/2)</vt:lpstr>
      <vt:lpstr>Introduction (2/2)</vt:lpstr>
      <vt:lpstr>Sounding &amp; Beamforming Process</vt:lpstr>
      <vt:lpstr>Background Theorem</vt:lpstr>
      <vt:lpstr>Proposed Smooth Beamforming Feedback</vt:lpstr>
      <vt:lpstr>How to Design D^∗ (1/3)</vt:lpstr>
      <vt:lpstr>How to Design D^∗ (2/3)</vt:lpstr>
      <vt:lpstr>How to Design D^∗ (3/3)</vt:lpstr>
      <vt:lpstr>Feedback Overhead (1/2)</vt:lpstr>
      <vt:lpstr>Feedback Overhead (2/2)</vt:lpstr>
      <vt:lpstr>Cross-correlation Comparison</vt:lpstr>
      <vt:lpstr>Performance Comparison (1/2)</vt:lpstr>
      <vt:lpstr>Performance Comparison (2/2)</vt:lpstr>
      <vt:lpstr>Summary</vt:lpstr>
      <vt:lpstr>SP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4895</cp:revision>
  <cp:lastPrinted>2024-04-25T01:26:51Z</cp:lastPrinted>
  <dcterms:created xsi:type="dcterms:W3CDTF">2007-05-21T21:00:37Z</dcterms:created>
  <dcterms:modified xsi:type="dcterms:W3CDTF">2024-04-30T01:56:30Z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2567c573-863d-43bd-9612-1e1db9c130f5</vt:lpwstr>
  </property>
</Properties>
</file>