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7" r:id="rId6"/>
    <p:sldId id="269" r:id="rId7"/>
    <p:sldId id="265" r:id="rId8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oS2IIIrvYb54qMuN+zWxJshZm2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B9C367-EC2F-4B44-9959-4C49BE0B18DC}" v="8" dt="2023-11-02T22:53:50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3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Bin Tian (Qualcomm)</a:t>
            </a:r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November 2023</a:t>
            </a:r>
            <a:endParaRPr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AF7769D-BCF9-AA17-D32F-6A666332C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5814"/>
            <a:ext cx="10361083" cy="4114800"/>
          </a:xfrm>
        </p:spPr>
        <p:txBody>
          <a:bodyPr/>
          <a:lstStyle>
            <a:lvl1pPr marL="571500" indent="-342900">
              <a:buSzPct val="100000"/>
              <a:buFont typeface="Arial" panose="020B0604020202020204" pitchFamily="34" charset="0"/>
              <a:buChar char="•"/>
              <a:defRPr/>
            </a:lvl1pPr>
            <a:lvl2pPr marL="1028700" indent="-342900">
              <a:buSzPct val="100000"/>
              <a:buFont typeface="Times New Roman" panose="02020603050405020304" pitchFamily="18" charset="0"/>
              <a:buChar char="₋"/>
              <a:defRPr/>
            </a:lvl2pPr>
            <a:lvl3pPr marL="1428750" indent="-285750">
              <a:buFont typeface="Wingdings" panose="05000000000000000000" pitchFamily="2" charset="2"/>
              <a:buChar char="§"/>
              <a:defRPr/>
            </a:lvl3pPr>
            <a:lvl4pPr marL="1885950" indent="-28575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669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Bin Tian (Qualcomm)</a:t>
            </a:r>
            <a:endParaRPr lang="en-US" dirty="0"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" name="Google Shape;16;p9">
            <a:extLst>
              <a:ext uri="{FF2B5EF4-FFF2-40B4-BE49-F238E27FC236}">
                <a16:creationId xmlns:a16="http://schemas.microsoft.com/office/drawing/2014/main" id="{DB021A5F-FC36-357E-520F-66D9CB609F6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November 2023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November 2023</a:t>
            </a:r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Bin Tian (Qualcomm)</a:t>
            </a:r>
            <a:endParaRPr lang="en-US" dirty="0"/>
          </a:p>
        </p:txBody>
      </p:sp>
      <p:sp>
        <p:nvSpPr>
          <p:cNvPr id="65" name="Google Shape;65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November 2023</a:t>
            </a:r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Google Shape;17;p9">
            <a:extLst>
              <a:ext uri="{FF2B5EF4-FFF2-40B4-BE49-F238E27FC236}">
                <a16:creationId xmlns:a16="http://schemas.microsoft.com/office/drawing/2014/main" id="{8DB06E35-DA75-143C-1150-567BC5F56D62}"/>
              </a:ext>
            </a:extLst>
          </p:cNvPr>
          <p:cNvSpPr txBox="1">
            <a:spLocks/>
          </p:cNvSpPr>
          <p:nvPr userDrawn="1"/>
        </p:nvSpPr>
        <p:spPr>
          <a:xfrm>
            <a:off x="9163456" y="6475414"/>
            <a:ext cx="2206873" cy="184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Bin Tian (Qualcomm)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November 2023</a:t>
            </a:r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Bin Tian (Qualcomm)</a:t>
            </a:r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endParaRPr dirty="0"/>
          </a:p>
        </p:txBody>
      </p:sp>
      <p:sp>
        <p:nvSpPr>
          <p:cNvPr id="16" name="Google Shape;16;p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November 2023</a:t>
            </a:r>
            <a:endParaRPr dirty="0"/>
          </a:p>
        </p:txBody>
      </p:sp>
      <p:sp>
        <p:nvSpPr>
          <p:cNvPr id="17" name="Google Shape;17;p9"/>
          <p:cNvSpPr txBox="1">
            <a:spLocks noGrp="1"/>
          </p:cNvSpPr>
          <p:nvPr>
            <p:ph type="ftr" idx="11"/>
          </p:nvPr>
        </p:nvSpPr>
        <p:spPr>
          <a:xfrm>
            <a:off x="9182911" y="6475414"/>
            <a:ext cx="2206873" cy="184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Bin Tian (Qualcomm)</a:t>
            </a:r>
            <a:endParaRPr dirty="0"/>
          </a:p>
        </p:txBody>
      </p:sp>
      <p:sp>
        <p:nvSpPr>
          <p:cNvPr id="18" name="Google Shape;18;p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9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dirty="0"/>
          </a:p>
        </p:txBody>
      </p:sp>
      <p:cxnSp>
        <p:nvCxnSpPr>
          <p:cNvPr id="21" name="Google Shape;21;p9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9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802.11-23/1905r0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5" r:id="rId3"/>
    <p:sldLayoutId id="2147483656" r:id="rId4"/>
    <p:sldLayoutId id="2147483657" r:id="rId5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914400" y="685800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High Leve Thoughts on IMMW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220980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2023-11-12</a:t>
            </a:r>
            <a:endParaRPr dirty="0"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1</a:t>
            </a:fld>
            <a:endParaRPr dirty="0"/>
          </a:p>
        </p:txBody>
      </p:sp>
      <p:sp>
        <p:nvSpPr>
          <p:cNvPr id="93" name="Google Shape;93;p1"/>
          <p:cNvSpPr/>
          <p:nvPr/>
        </p:nvSpPr>
        <p:spPr>
          <a:xfrm>
            <a:off x="1596677" y="268605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27C2A7-17B3-0CF3-900C-3A5A230DC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717433"/>
              </p:ext>
            </p:extLst>
          </p:nvPr>
        </p:nvGraphicFramePr>
        <p:xfrm>
          <a:off x="2179099" y="3262745"/>
          <a:ext cx="8105198" cy="2682444"/>
        </p:xfrm>
        <a:graphic>
          <a:graphicData uri="http://schemas.openxmlformats.org/drawingml/2006/table">
            <a:tbl>
              <a:tblPr/>
              <a:tblGrid>
                <a:gridCol w="1878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4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0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Bin Tian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Qualcomm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btian@qti.qualcomm.com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Rolf De Vegt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Abhishek Patil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Lin Yang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Sameer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Vermani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ED9E8F-12B1-FBB4-978C-872AE9D555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1DF24-E21A-02A9-C2BF-AE23B74FF3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Bin Tian (Qualcomm)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35FEF-5A86-FA2E-AFBD-A3B06C77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9579"/>
            <a:ext cx="10361084" cy="106521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BA77A-291E-9E27-31A2-48BB100DA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0615"/>
            <a:ext cx="10361083" cy="4920613"/>
          </a:xfrm>
        </p:spPr>
        <p:txBody>
          <a:bodyPr/>
          <a:lstStyle/>
          <a:p>
            <a:r>
              <a:rPr lang="en-US" dirty="0"/>
              <a:t>Market trend demands WLAN solutions to support emerging high throughput and/or low latency applications, especially for high density device deployment in both enterprise and home environments  </a:t>
            </a:r>
          </a:p>
          <a:p>
            <a:pPr lvl="1"/>
            <a:r>
              <a:rPr lang="en-US" dirty="0"/>
              <a:t>XR, gaming, wireless display, device sharing/collaboration, etc.  </a:t>
            </a:r>
          </a:p>
          <a:p>
            <a:r>
              <a:rPr lang="en-US" dirty="0" err="1"/>
              <a:t>mmwave</a:t>
            </a:r>
            <a:r>
              <a:rPr lang="en-US" dirty="0"/>
              <a:t> band has many attractive advantages    </a:t>
            </a:r>
          </a:p>
          <a:p>
            <a:pPr lvl="1"/>
            <a:r>
              <a:rPr lang="en-US" dirty="0"/>
              <a:t>Abundant spectrum available in most geographical regions</a:t>
            </a:r>
          </a:p>
          <a:p>
            <a:pPr lvl="1"/>
            <a:r>
              <a:rPr lang="en-US" dirty="0"/>
              <a:t>Directional transmission and large propagation loss lead to low interference level and more reuse opportunities </a:t>
            </a:r>
          </a:p>
          <a:p>
            <a:r>
              <a:rPr lang="en-US" dirty="0"/>
              <a:t>New integrated </a:t>
            </a:r>
            <a:r>
              <a:rPr lang="en-US" dirty="0" err="1"/>
              <a:t>mmwave</a:t>
            </a:r>
            <a:r>
              <a:rPr lang="en-US" dirty="0"/>
              <a:t> (IMMW) project needs to learn from past  </a:t>
            </a:r>
            <a:r>
              <a:rPr lang="en-US" dirty="0" err="1"/>
              <a:t>mmwave</a:t>
            </a:r>
            <a:r>
              <a:rPr lang="en-US" dirty="0"/>
              <a:t> projects and defines its scope to focus on</a:t>
            </a:r>
          </a:p>
          <a:p>
            <a:pPr lvl="1"/>
            <a:r>
              <a:rPr lang="en-US" dirty="0"/>
              <a:t>Integrated with sub-7GHz link to overcome the rang</a:t>
            </a:r>
            <a:r>
              <a:rPr lang="en-US" dirty="0">
                <a:solidFill>
                  <a:schemeClr val="tx1"/>
                </a:solidFill>
              </a:rPr>
              <a:t>e, mobility </a:t>
            </a:r>
            <a:r>
              <a:rPr lang="en-US" dirty="0"/>
              <a:t>and reliability challenges</a:t>
            </a:r>
          </a:p>
          <a:p>
            <a:pPr lvl="1"/>
            <a:r>
              <a:rPr lang="en-US" dirty="0"/>
              <a:t>Minimizing the complexity and add-on cost from sub-7GHz support </a:t>
            </a:r>
          </a:p>
          <a:p>
            <a:pPr lvl="1"/>
            <a:r>
              <a:rPr lang="en-US" dirty="0"/>
              <a:t>Enhancing link robustness and low latency performance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754A2D47-1B18-B264-6C29-39C01DDA181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F9B275F-E881-AA06-650F-88EC281D5EB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Bin Tian (Qualcomm)</a:t>
            </a:r>
          </a:p>
        </p:txBody>
      </p:sp>
      <p:sp>
        <p:nvSpPr>
          <p:cNvPr id="6" name="Google Shape;91;p1">
            <a:extLst>
              <a:ext uri="{FF2B5EF4-FFF2-40B4-BE49-F238E27FC236}">
                <a16:creationId xmlns:a16="http://schemas.microsoft.com/office/drawing/2014/main" id="{17FF6338-7BAC-33C3-B753-5B4BA72129A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65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09098-FB52-BFCB-2959-E03F63A10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26266-DE4D-5CDC-03AE-F32C0AF28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777" y="1639229"/>
            <a:ext cx="10361083" cy="1672683"/>
          </a:xfrm>
        </p:spPr>
        <p:txBody>
          <a:bodyPr/>
          <a:lstStyle/>
          <a:p>
            <a:r>
              <a:rPr lang="en-US" dirty="0"/>
              <a:t>IMMW needs to support both 60 GHz and 45 GHz band</a:t>
            </a:r>
          </a:p>
          <a:p>
            <a:pPr lvl="1"/>
            <a:r>
              <a:rPr lang="en-US" dirty="0"/>
              <a:t>But designs need to be harmonized across two bands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0B97DE0-E566-0940-EA3F-AEE87C36C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3082"/>
              </p:ext>
            </p:extLst>
          </p:nvPr>
        </p:nvGraphicFramePr>
        <p:xfrm>
          <a:off x="1276195" y="2854339"/>
          <a:ext cx="9496245" cy="310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061">
                  <a:extLst>
                    <a:ext uri="{9D8B030D-6E8A-4147-A177-3AD203B41FA5}">
                      <a16:colId xmlns:a16="http://schemas.microsoft.com/office/drawing/2014/main" val="3320157170"/>
                    </a:ext>
                  </a:extLst>
                </a:gridCol>
                <a:gridCol w="1818183">
                  <a:extLst>
                    <a:ext uri="{9D8B030D-6E8A-4147-A177-3AD203B41FA5}">
                      <a16:colId xmlns:a16="http://schemas.microsoft.com/office/drawing/2014/main" val="3974331520"/>
                    </a:ext>
                  </a:extLst>
                </a:gridCol>
                <a:gridCol w="2929940">
                  <a:extLst>
                    <a:ext uri="{9D8B030D-6E8A-4147-A177-3AD203B41FA5}">
                      <a16:colId xmlns:a16="http://schemas.microsoft.com/office/drawing/2014/main" val="2150821241"/>
                    </a:ext>
                  </a:extLst>
                </a:gridCol>
                <a:gridCol w="2374061">
                  <a:extLst>
                    <a:ext uri="{9D8B030D-6E8A-4147-A177-3AD203B41FA5}">
                      <a16:colId xmlns:a16="http://schemas.microsoft.com/office/drawing/2014/main" val="10312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Spectrum (GHz)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EIRP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318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USA,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57-71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40dBm (avg)/43dBm/(peak)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258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Europe/CEPT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57-71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40dBm (avg)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71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Japan, South Korea, Singapore, Austria, New Zealand, Southeast Asia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57-66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572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Mexico, Brazil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018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59-64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44dBm(avg)/47dBm(peak)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Currently on 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94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42.3-49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36dBm (peak)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1080 or 540MHz channelization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84397"/>
                  </a:ext>
                </a:extLst>
              </a:tr>
            </a:tbl>
          </a:graphicData>
        </a:graphic>
      </p:graphicFrame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888ADB1A-8825-36EF-5379-B9A2BF011DE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138BA4D-F626-D385-B9E7-F217CA541C9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Bin Tian (Qualcomm)</a:t>
            </a:r>
          </a:p>
        </p:txBody>
      </p:sp>
      <p:sp>
        <p:nvSpPr>
          <p:cNvPr id="4" name="Google Shape;91;p1">
            <a:extLst>
              <a:ext uri="{FF2B5EF4-FFF2-40B4-BE49-F238E27FC236}">
                <a16:creationId xmlns:a16="http://schemas.microsoft.com/office/drawing/2014/main" id="{1DC138E9-C4D0-A4C1-A729-289ECF68EFB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083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09098-FB52-BFCB-2959-E03F63A1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07382"/>
            <a:ext cx="10361084" cy="1065213"/>
          </a:xfrm>
        </p:spPr>
        <p:txBody>
          <a:bodyPr/>
          <a:lstStyle/>
          <a:p>
            <a:r>
              <a:rPr lang="en-US" dirty="0"/>
              <a:t>Thoughts on IMMW PHY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26266-DE4D-5CDC-03AE-F32C0AF28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5" y="1483384"/>
            <a:ext cx="10887958" cy="4867233"/>
          </a:xfrm>
        </p:spPr>
        <p:txBody>
          <a:bodyPr/>
          <a:lstStyle/>
          <a:p>
            <a:r>
              <a:rPr lang="en-US" sz="2000" dirty="0"/>
              <a:t>The highest design priorities:</a:t>
            </a:r>
            <a:r>
              <a:rPr lang="en-US" sz="2000" dirty="0">
                <a:solidFill>
                  <a:schemeClr val="tx1"/>
                </a:solidFill>
              </a:rPr>
              <a:t> reduce complexity </a:t>
            </a:r>
            <a:r>
              <a:rPr lang="en-US" sz="2000" dirty="0"/>
              <a:t>and power consumption  </a:t>
            </a:r>
          </a:p>
          <a:p>
            <a:r>
              <a:rPr lang="en-US" sz="2000" dirty="0"/>
              <a:t>Leverage sub-7GHz PHY design</a:t>
            </a:r>
          </a:p>
          <a:p>
            <a:pPr lvl="1"/>
            <a:r>
              <a:rPr lang="en-US" sz="1800" dirty="0"/>
              <a:t>Enable baseband hardware reuse and minimize add-on cost</a:t>
            </a:r>
          </a:p>
          <a:p>
            <a:r>
              <a:rPr lang="en-US" sz="2000" dirty="0"/>
              <a:t>Not chasing peak data rates.  Few </a:t>
            </a:r>
            <a:r>
              <a:rPr lang="en-US" sz="2000" dirty="0">
                <a:solidFill>
                  <a:schemeClr val="tx1"/>
                </a:solidFill>
              </a:rPr>
              <a:t>hundreds of Mbps </a:t>
            </a:r>
            <a:r>
              <a:rPr lang="en-US" sz="2000" dirty="0"/>
              <a:t>to 1.5Gbps PHY rate can satisfy the need of most applications  </a:t>
            </a:r>
          </a:p>
          <a:p>
            <a:pPr lvl="1"/>
            <a:r>
              <a:rPr lang="en-US" sz="1800" dirty="0"/>
              <a:t>One or two bandwidth modes are enough. E.g. 320 and 640MHz</a:t>
            </a:r>
          </a:p>
          <a:p>
            <a:pPr lvl="1"/>
            <a:r>
              <a:rPr lang="en-US" sz="1800" dirty="0"/>
              <a:t>Focus on the most useful MCSs (e.g. up to 16QAM)</a:t>
            </a:r>
          </a:p>
          <a:p>
            <a:pPr lvl="2"/>
            <a:r>
              <a:rPr lang="en-US" sz="1600" dirty="0"/>
              <a:t>60/45GHz band has abundant spectrum but generally power limited. Higher order QAM is not a good trade off</a:t>
            </a:r>
          </a:p>
          <a:p>
            <a:pPr lvl="2"/>
            <a:r>
              <a:rPr lang="en-US" sz="1600" dirty="0"/>
              <a:t>Higher phase noise in 60GHz/45GHz band also makes it more challenging to support high MCSs       </a:t>
            </a:r>
          </a:p>
          <a:p>
            <a:pPr lvl="1"/>
            <a:r>
              <a:rPr lang="en-US" sz="1800" dirty="0"/>
              <a:t>Single spatial stream.  Open to discussion if more spatial stream is needed</a:t>
            </a:r>
          </a:p>
          <a:p>
            <a:r>
              <a:rPr lang="en-US" sz="2000" dirty="0"/>
              <a:t> Single user transmission only</a:t>
            </a:r>
          </a:p>
          <a:p>
            <a:pPr marL="685800" lvl="1" indent="0">
              <a:buNone/>
            </a:pPr>
            <a:endParaRPr lang="en-US" sz="1800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701B6574-31AE-F41B-C4D6-CED5A01882F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835AA11-DADA-7D51-5867-7F0AB8F95A1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Bin Tian (Qualcomm)</a:t>
            </a:r>
          </a:p>
        </p:txBody>
      </p:sp>
      <p:sp>
        <p:nvSpPr>
          <p:cNvPr id="6" name="Google Shape;91;p1">
            <a:extLst>
              <a:ext uri="{FF2B5EF4-FFF2-40B4-BE49-F238E27FC236}">
                <a16:creationId xmlns:a16="http://schemas.microsoft.com/office/drawing/2014/main" id="{48CA9FA6-72AC-DB8C-C0D5-F4CB252FB18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319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09098-FB52-BFCB-2959-E03F63A10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IMMW 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26266-DE4D-5CDC-03AE-F32C0AF28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25" y="1751013"/>
            <a:ext cx="10972800" cy="47244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Leverage 11be MLO architecture </a:t>
            </a:r>
          </a:p>
          <a:p>
            <a:pPr lvl="1"/>
            <a:r>
              <a:rPr lang="en-US" dirty="0"/>
              <a:t>Include </a:t>
            </a:r>
            <a:r>
              <a:rPr lang="en-US" dirty="0" err="1"/>
              <a:t>mmwave</a:t>
            </a:r>
            <a:r>
              <a:rPr lang="en-US" dirty="0"/>
              <a:t> link as part of MLO along with other sub7 links</a:t>
            </a:r>
          </a:p>
          <a:p>
            <a:pPr lvl="1"/>
            <a:r>
              <a:rPr lang="en-US" dirty="0"/>
              <a:t>Seamless offloading to Sub-7 during inadequate </a:t>
            </a:r>
            <a:r>
              <a:rPr lang="en-US" dirty="0" err="1"/>
              <a:t>mmwave</a:t>
            </a:r>
            <a:r>
              <a:rPr lang="en-US" dirty="0"/>
              <a:t> coverage</a:t>
            </a:r>
          </a:p>
          <a:p>
            <a:r>
              <a:rPr lang="en-US" dirty="0"/>
              <a:t>Minimize the management frames in this band</a:t>
            </a:r>
          </a:p>
          <a:p>
            <a:pPr lvl="1"/>
            <a:r>
              <a:rPr lang="en-US" dirty="0"/>
              <a:t>Conduct discovery, authentication, and other management procedures on sub7GHz links</a:t>
            </a:r>
          </a:p>
          <a:p>
            <a:pPr lvl="1"/>
            <a:r>
              <a:rPr lang="en-US" dirty="0"/>
              <a:t>Helps to fully utilize the spectrum for delivering the payload</a:t>
            </a:r>
          </a:p>
          <a:p>
            <a:r>
              <a:rPr lang="en-US" dirty="0"/>
              <a:t>Enhance beam search process and management</a:t>
            </a:r>
          </a:p>
          <a:p>
            <a:pPr lvl="1"/>
            <a:r>
              <a:rPr lang="en-US" dirty="0"/>
              <a:t>Assistance from sub-7 links for faster beam search</a:t>
            </a:r>
          </a:p>
          <a:p>
            <a:r>
              <a:rPr lang="en-US" dirty="0"/>
              <a:t>Utilize baseline mechanisms with added rules for reducing MAC inefficiencies</a:t>
            </a:r>
          </a:p>
          <a:p>
            <a:pPr lvl="1"/>
            <a:r>
              <a:rPr lang="en-US" dirty="0"/>
              <a:t>Utilize the triggered mode operation with added rules (say, MU EDCA=0)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Utilize TWT framework to improve power-save, </a:t>
            </a:r>
            <a:r>
              <a:rPr lang="en-US">
                <a:solidFill>
                  <a:schemeClr val="bg2"/>
                </a:solidFill>
              </a:rPr>
              <a:t>and scheduling</a:t>
            </a:r>
            <a:endParaRPr lang="en-US" dirty="0">
              <a:solidFill>
                <a:schemeClr val="bg2"/>
              </a:solidFill>
            </a:endParaRPr>
          </a:p>
          <a:p>
            <a:pPr lvl="1"/>
            <a:r>
              <a:rPr lang="en-US" dirty="0"/>
              <a:t>Make the band suitable for predictable latency operations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575D563-7626-D04F-E3C8-A1423AD9784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4AA64ED-B71B-44F1-9E17-CAF19EE6BA3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Bin Tian (Qualcomm)</a:t>
            </a:r>
          </a:p>
        </p:txBody>
      </p:sp>
      <p:sp>
        <p:nvSpPr>
          <p:cNvPr id="6" name="Google Shape;91;p1">
            <a:extLst>
              <a:ext uri="{FF2B5EF4-FFF2-40B4-BE49-F238E27FC236}">
                <a16:creationId xmlns:a16="http://schemas.microsoft.com/office/drawing/2014/main" id="{571DFF40-2D46-D01F-7A4A-0DF0EA494BE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322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544CB-B0AC-D7C6-F131-D411221A5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1072-0B22-4EA9-29B7-44C9A2836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3" cy="4114800"/>
          </a:xfrm>
        </p:spPr>
        <p:txBody>
          <a:bodyPr/>
          <a:lstStyle/>
          <a:p>
            <a:r>
              <a:rPr lang="en-US" dirty="0"/>
              <a:t>IMMW project has an opportunity to design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new </a:t>
            </a:r>
            <a:r>
              <a:rPr lang="en-US" dirty="0" err="1"/>
              <a:t>mmwave</a:t>
            </a:r>
            <a:r>
              <a:rPr lang="en-US" dirty="0"/>
              <a:t> solutions to utilize the abundant spectrum and address market need</a:t>
            </a:r>
          </a:p>
          <a:p>
            <a:r>
              <a:rPr lang="en-US" dirty="0"/>
              <a:t>However, the commercial success of IMMW technology depends on whether complexity, cost and power consumption are given high priorities in the design</a:t>
            </a:r>
          </a:p>
          <a:p>
            <a:pPr lvl="1"/>
            <a:r>
              <a:rPr lang="en-US" dirty="0"/>
              <a:t>IMMW SG needs to define the project scope to reflect these priorities   </a:t>
            </a:r>
          </a:p>
          <a:p>
            <a:r>
              <a:rPr lang="en-US" dirty="0"/>
              <a:t>We shared some high-level thoughts on the PHY and MAC directions    </a:t>
            </a:r>
          </a:p>
          <a:p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4DC0D72C-9092-0A27-4159-4178E641A09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DDDB7DA-15A9-62F3-0B32-6A8DDD29B45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Bin Tian (Qualcomm)</a:t>
            </a:r>
          </a:p>
        </p:txBody>
      </p:sp>
      <p:sp>
        <p:nvSpPr>
          <p:cNvPr id="6" name="Google Shape;91;p1">
            <a:extLst>
              <a:ext uri="{FF2B5EF4-FFF2-40B4-BE49-F238E27FC236}">
                <a16:creationId xmlns:a16="http://schemas.microsoft.com/office/drawing/2014/main" id="{8369D992-FBF5-0054-CC38-C31358B9EF8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2603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3034C-19C2-7659-1B18-392AC016C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F175F-A4C3-8A43-15A4-3A7835091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36" y="1542858"/>
            <a:ext cx="10361083" cy="4114800"/>
          </a:xfrm>
        </p:spPr>
        <p:txBody>
          <a:bodyPr/>
          <a:lstStyle/>
          <a:p>
            <a:r>
              <a:rPr lang="en-US" sz="1800" dirty="0"/>
              <a:t>22/0481, Integrated </a:t>
            </a:r>
            <a:r>
              <a:rPr lang="en-US" sz="1800" dirty="0" err="1"/>
              <a:t>mmWave</a:t>
            </a:r>
            <a:r>
              <a:rPr lang="en-US" sz="1800" dirty="0"/>
              <a:t> study group formation, Rolf de Vegt (Qualcomm)</a:t>
            </a:r>
          </a:p>
          <a:p>
            <a:r>
              <a:rPr lang="en-US" sz="1800" dirty="0"/>
              <a:t>22/0046, Next generation after 802.11be, Laurent Cariou (Intel)</a:t>
            </a:r>
          </a:p>
          <a:p>
            <a:r>
              <a:rPr lang="en-US" sz="1800" dirty="0"/>
              <a:t>22/1083, Next Generation SG formation, Ming Gan (Huawei)</a:t>
            </a:r>
          </a:p>
          <a:p>
            <a:r>
              <a:rPr lang="en-US" sz="1800" dirty="0"/>
              <a:t>22/1395, Thoughts on high frequency band, </a:t>
            </a:r>
            <a:r>
              <a:rPr lang="en-US" sz="1800" dirty="0" err="1"/>
              <a:t>Myeongjin</a:t>
            </a:r>
            <a:r>
              <a:rPr lang="en-US" sz="1800" dirty="0"/>
              <a:t> KIM (Samsung)</a:t>
            </a:r>
          </a:p>
          <a:p>
            <a:r>
              <a:rPr lang="en-US" sz="1800" dirty="0"/>
              <a:t>22/1580, a Perspective On Proposed </a:t>
            </a:r>
            <a:r>
              <a:rPr lang="en-US" sz="1800" dirty="0" err="1"/>
              <a:t>Uhr</a:t>
            </a:r>
            <a:r>
              <a:rPr lang="en-US" sz="1800" dirty="0"/>
              <a:t> Features For Enterprise Use Cases, Brian Hart (Cisco)</a:t>
            </a:r>
          </a:p>
          <a:p>
            <a:r>
              <a:rPr lang="en-US" sz="1800" dirty="0"/>
              <a:t>22/1398, RR-TAG </a:t>
            </a:r>
            <a:r>
              <a:rPr lang="en-US" sz="1800" dirty="0" err="1"/>
              <a:t>mmWave</a:t>
            </a:r>
            <a:r>
              <a:rPr lang="en-US" sz="1800" dirty="0"/>
              <a:t> Spectrum Survey, Rich Kennedy (Unlicensed Spectrum Advocates)</a:t>
            </a:r>
          </a:p>
          <a:p>
            <a:r>
              <a:rPr lang="en-US" sz="1800" dirty="0"/>
              <a:t>22/1466, Potential PHY Features for UHR, Eunsung Kim (LG)</a:t>
            </a:r>
          </a:p>
          <a:p>
            <a:r>
              <a:rPr lang="en-US" sz="1800" dirty="0"/>
              <a:t>22/1865, Considerations on the PHY for 60 GHz, Miguel Lopez (Ericsson)</a:t>
            </a:r>
          </a:p>
          <a:p>
            <a:r>
              <a:rPr lang="en-US" sz="1800" dirty="0"/>
              <a:t>22/1872, Considerations on PHY Designs for </a:t>
            </a:r>
            <a:r>
              <a:rPr lang="en-US" sz="1800" dirty="0" err="1"/>
              <a:t>mmWave</a:t>
            </a:r>
            <a:r>
              <a:rPr lang="en-US" sz="1800" dirty="0"/>
              <a:t> Band, Eunsung Park (LG) </a:t>
            </a:r>
          </a:p>
          <a:p>
            <a:r>
              <a:rPr lang="en-US" sz="1800" dirty="0"/>
              <a:t>22/1884, </a:t>
            </a:r>
            <a:r>
              <a:rPr lang="en-US" sz="1800" dirty="0" err="1"/>
              <a:t>mmWave</a:t>
            </a:r>
            <a:r>
              <a:rPr lang="en-US" sz="1800" dirty="0"/>
              <a:t> operation for UHR, Laurent Cariou (Intel)</a:t>
            </a:r>
          </a:p>
          <a:p>
            <a:r>
              <a:rPr lang="en-US" sz="1800" dirty="0"/>
              <a:t>23/0066, Thoughts on Utilizing </a:t>
            </a:r>
            <a:r>
              <a:rPr lang="en-US" sz="1800" dirty="0" err="1"/>
              <a:t>mmWave</a:t>
            </a:r>
            <a:r>
              <a:rPr lang="en-US" sz="1800" dirty="0"/>
              <a:t>, </a:t>
            </a:r>
            <a:r>
              <a:rPr lang="en-US" sz="1800" dirty="0" err="1"/>
              <a:t>Mengshi</a:t>
            </a:r>
            <a:r>
              <a:rPr lang="en-US" sz="1800" dirty="0"/>
              <a:t> Hu (Huawei)</a:t>
            </a:r>
          </a:p>
          <a:p>
            <a:pPr marL="228600" indent="0">
              <a:buNone/>
            </a:pPr>
            <a:endParaRPr lang="en-US" sz="1600" dirty="0"/>
          </a:p>
        </p:txBody>
      </p:sp>
      <p:sp>
        <p:nvSpPr>
          <p:cNvPr id="4" name="Google Shape;91;p1">
            <a:extLst>
              <a:ext uri="{FF2B5EF4-FFF2-40B4-BE49-F238E27FC236}">
                <a16:creationId xmlns:a16="http://schemas.microsoft.com/office/drawing/2014/main" id="{45DDF770-5631-6630-64AD-9CEE98CA0C7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7</a:t>
            </a:fld>
            <a:endParaRPr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11656F84-60C5-261D-2246-C006FACD873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Bin Tian (Qualcomm)</a:t>
            </a:r>
          </a:p>
        </p:txBody>
      </p:sp>
    </p:spTree>
    <p:extLst>
      <p:ext uri="{BB962C8B-B14F-4D97-AF65-F5344CB8AC3E}">
        <p14:creationId xmlns:p14="http://schemas.microsoft.com/office/powerpoint/2010/main" val="1665329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2634</TotalTime>
  <Words>817</Words>
  <Application>Microsoft Office PowerPoint</Application>
  <PresentationFormat>Widescreen</PresentationFormat>
  <Paragraphs>140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Times New Roman</vt:lpstr>
      <vt:lpstr>Wingdings</vt:lpstr>
      <vt:lpstr>Office Theme</vt:lpstr>
      <vt:lpstr>High Leve Thoughts on IMMW</vt:lpstr>
      <vt:lpstr>Overview</vt:lpstr>
      <vt:lpstr>Band Support</vt:lpstr>
      <vt:lpstr>Thoughts on IMMW PHY </vt:lpstr>
      <vt:lpstr>Thoughts on IMMW MAC</vt:lpstr>
      <vt:lpstr>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mmWave Design Considerations</dc:title>
  <dc:creator>btian@qti.qualcomm.com</dc:creator>
  <cp:lastModifiedBy>Bin Tian</cp:lastModifiedBy>
  <cp:revision>11</cp:revision>
  <dcterms:created xsi:type="dcterms:W3CDTF">2023-09-28T17:43:16Z</dcterms:created>
  <dcterms:modified xsi:type="dcterms:W3CDTF">2023-11-03T23:44:52Z</dcterms:modified>
</cp:coreProperties>
</file>