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86" r:id="rId3"/>
    <p:sldId id="277" r:id="rId4"/>
    <p:sldId id="280" r:id="rId5"/>
    <p:sldId id="287" r:id="rId6"/>
    <p:sldId id="288" r:id="rId7"/>
    <p:sldId id="292" r:id="rId8"/>
    <p:sldId id="289" r:id="rId9"/>
    <p:sldId id="285"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05" autoAdjust="0"/>
    <p:restoredTop sz="94660"/>
  </p:normalViewPr>
  <p:slideViewPr>
    <p:cSldViewPr>
      <p:cViewPr varScale="1">
        <p:scale>
          <a:sx n="114" d="100"/>
          <a:sy n="114" d="100"/>
        </p:scale>
        <p:origin x="1008"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 2023</a:t>
            </a:r>
            <a:endParaRPr lang="en-GB" dirty="0"/>
          </a:p>
        </p:txBody>
      </p:sp>
      <p:sp>
        <p:nvSpPr>
          <p:cNvPr id="5" name="Footer Placeholder 4"/>
          <p:cNvSpPr>
            <a:spLocks noGrp="1"/>
          </p:cNvSpPr>
          <p:nvPr>
            <p:ph type="ftr" idx="11"/>
          </p:nvPr>
        </p:nvSpPr>
        <p:spPr/>
        <p:txBody>
          <a:bodyPr/>
          <a:lstStyle>
            <a:lvl1pPr>
              <a:defRPr/>
            </a:lvl1pPr>
          </a:lstStyle>
          <a:p>
            <a:r>
              <a:rPr lang="en-GB" dirty="0"/>
              <a:t>Guogang Huang et al,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Guogang Huang et al,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Aug. 2023</a:t>
            </a:r>
            <a:endParaRPr lang="en-GB" dirty="0"/>
          </a:p>
        </p:txBody>
      </p:sp>
      <p:sp>
        <p:nvSpPr>
          <p:cNvPr id="5" name="Footer Placeholder 4"/>
          <p:cNvSpPr>
            <a:spLocks noGrp="1"/>
          </p:cNvSpPr>
          <p:nvPr>
            <p:ph type="ftr" idx="11"/>
          </p:nvPr>
        </p:nvSpPr>
        <p:spPr/>
        <p:txBody>
          <a:bodyPr/>
          <a:lstStyle>
            <a:lvl1pPr>
              <a:defRPr/>
            </a:lvl1pPr>
          </a:lstStyle>
          <a:p>
            <a:r>
              <a:rPr lang="en-GB" dirty="0"/>
              <a:t>Guogang Huang et al,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 2023</a:t>
            </a:r>
            <a:endParaRPr lang="en-GB" dirty="0"/>
          </a:p>
        </p:txBody>
      </p:sp>
      <p:sp>
        <p:nvSpPr>
          <p:cNvPr id="6" name="Footer Placeholder 5"/>
          <p:cNvSpPr>
            <a:spLocks noGrp="1"/>
          </p:cNvSpPr>
          <p:nvPr>
            <p:ph type="ftr" idx="11"/>
          </p:nvPr>
        </p:nvSpPr>
        <p:spPr/>
        <p:txBody>
          <a:bodyPr/>
          <a:lstStyle>
            <a:lvl1pPr>
              <a:defRPr/>
            </a:lvl1pPr>
          </a:lstStyle>
          <a:p>
            <a:r>
              <a:rPr lang="en-GB" dirty="0"/>
              <a:t>Guogang Huang et al,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Guogang Huang et al,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 2023</a:t>
            </a:r>
            <a:endParaRPr lang="en-GB" dirty="0"/>
          </a:p>
        </p:txBody>
      </p:sp>
      <p:sp>
        <p:nvSpPr>
          <p:cNvPr id="4" name="Footer Placeholder 3"/>
          <p:cNvSpPr>
            <a:spLocks noGrp="1"/>
          </p:cNvSpPr>
          <p:nvPr>
            <p:ph type="ftr" idx="11"/>
          </p:nvPr>
        </p:nvSpPr>
        <p:spPr/>
        <p:txBody>
          <a:bodyPr/>
          <a:lstStyle>
            <a:lvl1pPr>
              <a:defRPr/>
            </a:lvl1pPr>
          </a:lstStyle>
          <a:p>
            <a:r>
              <a:rPr lang="en-GB" dirty="0"/>
              <a:t>Guogang Huang et al,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 2023</a:t>
            </a:r>
            <a:endParaRPr lang="en-GB" dirty="0"/>
          </a:p>
        </p:txBody>
      </p:sp>
      <p:sp>
        <p:nvSpPr>
          <p:cNvPr id="3" name="Footer Placeholder 2"/>
          <p:cNvSpPr>
            <a:spLocks noGrp="1"/>
          </p:cNvSpPr>
          <p:nvPr>
            <p:ph type="ftr" idx="11"/>
          </p:nvPr>
        </p:nvSpPr>
        <p:spPr/>
        <p:txBody>
          <a:bodyPr/>
          <a:lstStyle>
            <a:lvl1pPr>
              <a:defRPr/>
            </a:lvl1pPr>
          </a:lstStyle>
          <a:p>
            <a:r>
              <a:rPr lang="en-GB" dirty="0"/>
              <a:t>Guogang Huang et al,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 2023</a:t>
            </a:r>
            <a:endParaRPr lang="en-GB" dirty="0"/>
          </a:p>
        </p:txBody>
      </p:sp>
      <p:sp>
        <p:nvSpPr>
          <p:cNvPr id="5" name="Footer Placeholder 4"/>
          <p:cNvSpPr>
            <a:spLocks noGrp="1"/>
          </p:cNvSpPr>
          <p:nvPr>
            <p:ph type="ftr" idx="11"/>
          </p:nvPr>
        </p:nvSpPr>
        <p:spPr/>
        <p:txBody>
          <a:bodyPr/>
          <a:lstStyle>
            <a:lvl1pPr>
              <a:defRPr/>
            </a:lvl1pPr>
          </a:lstStyle>
          <a:p>
            <a:r>
              <a:rPr lang="en-GB" dirty="0"/>
              <a:t>Guogang Huang et al,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 2023</a:t>
            </a:r>
            <a:endParaRPr lang="en-GB" dirty="0"/>
          </a:p>
        </p:txBody>
      </p:sp>
      <p:sp>
        <p:nvSpPr>
          <p:cNvPr id="5" name="Footer Placeholder 4"/>
          <p:cNvSpPr>
            <a:spLocks noGrp="1"/>
          </p:cNvSpPr>
          <p:nvPr>
            <p:ph type="ftr" idx="11"/>
          </p:nvPr>
        </p:nvSpPr>
        <p:spPr/>
        <p:txBody>
          <a:bodyPr/>
          <a:lstStyle>
            <a:lvl1pPr>
              <a:defRPr/>
            </a:lvl1pPr>
          </a:lstStyle>
          <a:p>
            <a:r>
              <a:rPr lang="en-GB" dirty="0"/>
              <a:t>Guogang Huang et al,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Guogang Huang et al,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a:t>
            </a:r>
            <a:r>
              <a:rPr kumimoji="0" lang="en-US" altLang="zh-CN" sz="1800" b="1" i="0" u="none" strike="noStrike" kern="1200" cap="none" spc="0" normalizeH="0" baseline="0" dirty="0">
                <a:ln>
                  <a:noFill/>
                </a:ln>
                <a:solidFill>
                  <a:srgbClr val="000000"/>
                </a:solidFill>
                <a:effectLst/>
                <a:uLnTx/>
                <a:uFillTx/>
                <a:latin typeface="Times New Roman" pitchFamily="16" charset="0"/>
                <a:ea typeface="MS Gothic" charset="-128"/>
                <a:cs typeface="Arial Unicode MS" charset="0"/>
              </a:rPr>
              <a:t>1899</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Relay Operation for 11bn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2023-10-20</a:t>
            </a:r>
          </a:p>
        </p:txBody>
      </p:sp>
      <p:sp>
        <p:nvSpPr>
          <p:cNvPr id="6" name="Date Placeholder 3"/>
          <p:cNvSpPr>
            <a:spLocks noGrp="1"/>
          </p:cNvSpPr>
          <p:nvPr>
            <p:ph type="dt" idx="10"/>
          </p:nvPr>
        </p:nvSpPr>
        <p:spPr/>
        <p:txBody>
          <a:bodyPr/>
          <a:lstStyle/>
          <a:p>
            <a:r>
              <a:rPr lang="en-US" dirty="0"/>
              <a:t>Nov. 2023</a:t>
            </a:r>
            <a:endParaRPr lang="en-GB" dirty="0"/>
          </a:p>
        </p:txBody>
      </p:sp>
      <p:sp>
        <p:nvSpPr>
          <p:cNvPr id="7" name="Footer Placeholder 4"/>
          <p:cNvSpPr>
            <a:spLocks noGrp="1"/>
          </p:cNvSpPr>
          <p:nvPr>
            <p:ph type="ftr" idx="11"/>
          </p:nvPr>
        </p:nvSpPr>
        <p:spPr/>
        <p:txBody>
          <a:bodyPr/>
          <a:lstStyle/>
          <a:p>
            <a:r>
              <a:rPr lang="en-GB" dirty="0"/>
              <a:t>Guogang Huang Ryu et al,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0711811"/>
              </p:ext>
            </p:extLst>
          </p:nvPr>
        </p:nvGraphicFramePr>
        <p:xfrm>
          <a:off x="993775" y="2414588"/>
          <a:ext cx="10218738" cy="2495550"/>
        </p:xfrm>
        <a:graphic>
          <a:graphicData uri="http://schemas.openxmlformats.org/presentationml/2006/ole">
            <mc:AlternateContent xmlns:mc="http://schemas.openxmlformats.org/markup-compatibility/2006">
              <mc:Choice xmlns:v="urn:schemas-microsoft-com:vml" Requires="v">
                <p:oleObj spid="_x0000_s1067" name="Document" r:id="rId4" imgW="10440910" imgH="2550290" progId="Word.Document.8">
                  <p:embed/>
                </p:oleObj>
              </mc:Choice>
              <mc:Fallback>
                <p:oleObj name="Document" r:id="rId4" imgW="10440910" imgH="2550290" progId="Word.Document.8">
                  <p:embed/>
                  <p:pic>
                    <p:nvPicPr>
                      <p:cNvPr id="0" name="Picture 3"/>
                      <p:cNvPicPr>
                        <a:picLocks noChangeAspect="1" noChangeArrowheads="1"/>
                      </p:cNvPicPr>
                      <p:nvPr/>
                    </p:nvPicPr>
                    <p:blipFill>
                      <a:blip r:embed="rId5"/>
                      <a:srcRect/>
                      <a:stretch>
                        <a:fillRect/>
                      </a:stretch>
                    </p:blipFill>
                    <p:spPr bwMode="auto">
                      <a:xfrm>
                        <a:off x="993775" y="2414588"/>
                        <a:ext cx="10218738" cy="24955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 typeface="Arial" panose="020B0604020202020204" pitchFamily="34" charset="0"/>
              <a:buChar char="•"/>
            </a:pPr>
            <a:r>
              <a:rPr lang="en-GB" dirty="0"/>
              <a:t>[1] IEEE 802.11-22/1908r1 </a:t>
            </a:r>
            <a:r>
              <a:rPr lang="en-US" dirty="0"/>
              <a:t>UHR rate-vs-range enhancement with relay</a:t>
            </a:r>
          </a:p>
          <a:p>
            <a:pPr>
              <a:buFont typeface="Arial" panose="020B0604020202020204" pitchFamily="34" charset="0"/>
              <a:buChar char="•"/>
            </a:pPr>
            <a:r>
              <a:rPr lang="en-GB" dirty="0"/>
              <a:t>[2] </a:t>
            </a:r>
            <a:r>
              <a:rPr lang="en-GB" altLang="zh-CN" dirty="0"/>
              <a:t>IEEE 802.11-23/1175r0 </a:t>
            </a:r>
            <a:r>
              <a:rPr lang="en-GB" dirty="0"/>
              <a:t>UHR Relay Follow-up</a:t>
            </a:r>
          </a:p>
          <a:p>
            <a:pPr>
              <a:buFont typeface="Arial" panose="020B0604020202020204" pitchFamily="34" charset="0"/>
              <a:buChar char="•"/>
            </a:pPr>
            <a:r>
              <a:rPr lang="en-GB" dirty="0"/>
              <a:t>[3]</a:t>
            </a:r>
            <a:r>
              <a:rPr lang="en-GB" altLang="zh-CN" dirty="0"/>
              <a:t> IEEE 802.11-23/1138r1 </a:t>
            </a:r>
            <a:r>
              <a:rPr lang="en-US" altLang="zh-CN" dirty="0"/>
              <a:t>Features to consider for efficient Relay operation</a:t>
            </a:r>
            <a:endParaRPr lang="en-GB" dirty="0"/>
          </a:p>
          <a:p>
            <a:pPr>
              <a:buFont typeface="Arial" panose="020B0604020202020204" pitchFamily="34" charset="0"/>
              <a:buChar char="•"/>
            </a:pPr>
            <a:r>
              <a:rPr lang="en-GB" dirty="0"/>
              <a:t>[4]</a:t>
            </a:r>
            <a:r>
              <a:rPr lang="en-GB" altLang="zh-CN" dirty="0"/>
              <a:t> IEEE 802.11-23/1139r0 Relay transmission in UHR </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dirty="0"/>
              <a:t>Guogang Huang et al, Huawei</a:t>
            </a:r>
          </a:p>
        </p:txBody>
      </p:sp>
      <p:sp>
        <p:nvSpPr>
          <p:cNvPr id="4" name="Date Placeholder 3"/>
          <p:cNvSpPr>
            <a:spLocks noGrp="1"/>
          </p:cNvSpPr>
          <p:nvPr>
            <p:ph type="dt" idx="15"/>
          </p:nvPr>
        </p:nvSpPr>
        <p:spPr/>
        <p:txBody>
          <a:bodyPr/>
          <a:lstStyle/>
          <a:p>
            <a:r>
              <a:rPr lang="en-US" dirty="0"/>
              <a:t>Nov.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584A8-8A9D-2B6C-D25A-2C2B35CC939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7BC2C0F-1FC2-5227-3A55-8760ADF6370B}"/>
              </a:ext>
            </a:extLst>
          </p:cNvPr>
          <p:cNvSpPr>
            <a:spLocks noGrp="1"/>
          </p:cNvSpPr>
          <p:nvPr>
            <p:ph idx="1"/>
          </p:nvPr>
        </p:nvSpPr>
        <p:spPr/>
        <p:txBody>
          <a:bodyPr>
            <a:normAutofit/>
          </a:bodyPr>
          <a:lstStyle/>
          <a:p>
            <a:pPr>
              <a:buFont typeface="Arial" panose="020B0604020202020204" pitchFamily="34" charset="0"/>
              <a:buChar char="•"/>
            </a:pPr>
            <a:r>
              <a:rPr lang="en-US" dirty="0"/>
              <a:t>In the document [1], relay is proposed to enhance Rate-vs-Range (</a:t>
            </a:r>
            <a:r>
              <a:rPr lang="en-US" dirty="0" err="1"/>
              <a:t>RvR</a:t>
            </a:r>
            <a:r>
              <a:rPr lang="en-US" dirty="0"/>
              <a:t>) performance for UHR. </a:t>
            </a:r>
          </a:p>
          <a:p>
            <a:pPr>
              <a:buFont typeface="Arial" panose="020B0604020202020204" pitchFamily="34" charset="0"/>
              <a:buChar char="•"/>
            </a:pPr>
            <a:endParaRPr lang="en-US" dirty="0"/>
          </a:p>
          <a:p>
            <a:pPr>
              <a:buFont typeface="Arial" panose="020B0604020202020204" pitchFamily="34" charset="0"/>
              <a:buChar char="•"/>
            </a:pPr>
            <a:r>
              <a:rPr lang="en-US" dirty="0"/>
              <a:t>Some potential solutions/operations to implement a relay protocol in UHR are discussed  in [2-4]</a:t>
            </a:r>
          </a:p>
          <a:p>
            <a:pPr>
              <a:buFont typeface="Arial" panose="020B0604020202020204" pitchFamily="34" charset="0"/>
              <a:buChar char="•"/>
            </a:pPr>
            <a:endParaRPr lang="en-US" dirty="0"/>
          </a:p>
          <a:p>
            <a:pPr>
              <a:buFont typeface="Arial" panose="020B0604020202020204" pitchFamily="34" charset="0"/>
              <a:buChar char="•"/>
            </a:pPr>
            <a:r>
              <a:rPr lang="en-US" dirty="0"/>
              <a:t>In this presentation, we share some thoughts on the potential relay architecture and related operations. </a:t>
            </a:r>
          </a:p>
        </p:txBody>
      </p:sp>
      <p:sp>
        <p:nvSpPr>
          <p:cNvPr id="4" name="Slide Number Placeholder 3">
            <a:extLst>
              <a:ext uri="{FF2B5EF4-FFF2-40B4-BE49-F238E27FC236}">
                <a16:creationId xmlns:a16="http://schemas.microsoft.com/office/drawing/2014/main" id="{95BF0635-ADE1-0411-590D-AC7C85923E2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CCF8FC-003F-6F1C-7C63-1A73E3553C79}"/>
              </a:ext>
            </a:extLst>
          </p:cNvPr>
          <p:cNvSpPr>
            <a:spLocks noGrp="1"/>
          </p:cNvSpPr>
          <p:nvPr>
            <p:ph type="ftr" idx="14"/>
          </p:nvPr>
        </p:nvSpPr>
        <p:spPr/>
        <p:txBody>
          <a:bodyPr/>
          <a:lstStyle/>
          <a:p>
            <a:r>
              <a:rPr lang="en-GB" dirty="0"/>
              <a:t>Guogang Huang et al, Huawei</a:t>
            </a:r>
          </a:p>
        </p:txBody>
      </p:sp>
      <p:sp>
        <p:nvSpPr>
          <p:cNvPr id="6" name="Date Placeholder 5">
            <a:extLst>
              <a:ext uri="{FF2B5EF4-FFF2-40B4-BE49-F238E27FC236}">
                <a16:creationId xmlns:a16="http://schemas.microsoft.com/office/drawing/2014/main" id="{B44744C1-ED77-4E02-89F6-ACD50FD763D6}"/>
              </a:ext>
            </a:extLst>
          </p:cNvPr>
          <p:cNvSpPr>
            <a:spLocks noGrp="1"/>
          </p:cNvSpPr>
          <p:nvPr>
            <p:ph type="dt" idx="15"/>
          </p:nvPr>
        </p:nvSpPr>
        <p:spPr/>
        <p:txBody>
          <a:bodyPr/>
          <a:lstStyle/>
          <a:p>
            <a:r>
              <a:rPr lang="en-US" dirty="0"/>
              <a:t>Nov. 2023</a:t>
            </a:r>
            <a:endParaRPr lang="en-GB" dirty="0"/>
          </a:p>
        </p:txBody>
      </p:sp>
    </p:spTree>
    <p:extLst>
      <p:ext uri="{BB962C8B-B14F-4D97-AF65-F5344CB8AC3E}">
        <p14:creationId xmlns:p14="http://schemas.microsoft.com/office/powerpoint/2010/main" val="4274484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450A8-1DAB-D467-B21A-BBB247E101FA}"/>
              </a:ext>
            </a:extLst>
          </p:cNvPr>
          <p:cNvSpPr>
            <a:spLocks noGrp="1"/>
          </p:cNvSpPr>
          <p:nvPr>
            <p:ph type="title"/>
          </p:nvPr>
        </p:nvSpPr>
        <p:spPr/>
        <p:txBody>
          <a:bodyPr/>
          <a:lstStyle/>
          <a:p>
            <a:r>
              <a:rPr lang="en-US" dirty="0"/>
              <a:t>Recap UHR Relay Design Principle [2]</a:t>
            </a:r>
          </a:p>
        </p:txBody>
      </p:sp>
      <p:sp>
        <p:nvSpPr>
          <p:cNvPr id="3" name="Content Placeholder 2">
            <a:extLst>
              <a:ext uri="{FF2B5EF4-FFF2-40B4-BE49-F238E27FC236}">
                <a16:creationId xmlns:a16="http://schemas.microsoft.com/office/drawing/2014/main" id="{A98666D3-5EE7-FD45-45E3-799BFB0A7890}"/>
              </a:ext>
            </a:extLst>
          </p:cNvPr>
          <p:cNvSpPr>
            <a:spLocks noGrp="1"/>
          </p:cNvSpPr>
          <p:nvPr>
            <p:ph idx="1"/>
          </p:nvPr>
        </p:nvSpPr>
        <p:spPr/>
        <p:txBody>
          <a:bodyPr>
            <a:normAutofit/>
          </a:bodyPr>
          <a:lstStyle/>
          <a:p>
            <a:pPr>
              <a:buFont typeface="Arial" panose="020B0604020202020204" pitchFamily="34" charset="0"/>
              <a:buChar char="•"/>
            </a:pPr>
            <a:r>
              <a:rPr lang="en-US" dirty="0"/>
              <a:t>UHR needs to define relay solutions to</a:t>
            </a:r>
          </a:p>
          <a:p>
            <a:pPr marL="800100" lvl="1" indent="-342900">
              <a:buFont typeface="Arial" panose="020B0604020202020204" pitchFamily="34" charset="0"/>
              <a:buChar char="•"/>
            </a:pPr>
            <a:r>
              <a:rPr lang="en-US" dirty="0"/>
              <a:t>Improve multi-hop channel access delay</a:t>
            </a:r>
          </a:p>
          <a:p>
            <a:pPr marL="1200150" lvl="2" indent="-285750">
              <a:buFont typeface="Arial" panose="020B0604020202020204" pitchFamily="34" charset="0"/>
              <a:buChar char="•"/>
            </a:pPr>
            <a:r>
              <a:rPr lang="en-US" dirty="0"/>
              <a:t>E.g. TXOP sharing enhancement</a:t>
            </a:r>
          </a:p>
          <a:p>
            <a:pPr marL="800100" lvl="1" indent="-342900">
              <a:buFont typeface="Arial" panose="020B0604020202020204" pitchFamily="34" charset="0"/>
              <a:buChar char="•"/>
            </a:pPr>
            <a:r>
              <a:rPr lang="en-US" dirty="0"/>
              <a:t>Enhance end-to-end QoS</a:t>
            </a:r>
          </a:p>
          <a:p>
            <a:pPr marL="1200150" lvl="2" indent="-285750">
              <a:buFont typeface="Arial" panose="020B0604020202020204" pitchFamily="34" charset="0"/>
              <a:buChar char="•"/>
            </a:pPr>
            <a:r>
              <a:rPr lang="en-US" dirty="0"/>
              <a:t>E.g. end-to-end BA/ACK protocol</a:t>
            </a:r>
          </a:p>
          <a:p>
            <a:pPr marL="800100" lvl="1" indent="-342900">
              <a:buFont typeface="Arial" panose="020B0604020202020204" pitchFamily="34" charset="0"/>
              <a:buChar char="•"/>
            </a:pPr>
            <a:r>
              <a:rPr lang="en-US" dirty="0"/>
              <a:t>Simplify relaying protocol</a:t>
            </a:r>
          </a:p>
          <a:p>
            <a:pPr marL="1200150" lvl="2" indent="-285750">
              <a:buFont typeface="Arial" panose="020B0604020202020204" pitchFamily="34" charset="0"/>
              <a:buChar char="•"/>
            </a:pPr>
            <a:r>
              <a:rPr lang="en-US" dirty="0"/>
              <a:t>Reduce relay processing complexity</a:t>
            </a:r>
          </a:p>
          <a:p>
            <a:pPr marL="1657350" lvl="3" indent="-285750">
              <a:buFont typeface="Arial" panose="020B0604020202020204" pitchFamily="34" charset="0"/>
              <a:buChar char="•"/>
            </a:pPr>
            <a:r>
              <a:rPr lang="en-US" dirty="0"/>
              <a:t>E.g. single user relay, simpler relay signaling, no encryption/decryption, reduced relay packet processing delay</a:t>
            </a:r>
          </a:p>
          <a:p>
            <a:pPr marL="1200150" lvl="2" indent="-285750">
              <a:buFont typeface="Arial" panose="020B0604020202020204" pitchFamily="34" charset="0"/>
              <a:buChar char="•"/>
            </a:pPr>
            <a:r>
              <a:rPr lang="en-US" dirty="0"/>
              <a:t>Enable cost-effective designs: non-AP STA/uAP can support relaying</a:t>
            </a:r>
          </a:p>
          <a:p>
            <a:pPr marL="1657350" lvl="3" indent="-285750">
              <a:buFont typeface="Arial" panose="020B0604020202020204" pitchFamily="34" charset="0"/>
              <a:buChar char="•"/>
            </a:pPr>
            <a:r>
              <a:rPr lang="en-US" dirty="0"/>
              <a:t>Much simpler than multi-AP protocol</a:t>
            </a:r>
          </a:p>
          <a:p>
            <a:pPr marL="1200150" lvl="2" indent="-285750">
              <a:buFont typeface="Arial" panose="020B0604020202020204" pitchFamily="34" charset="0"/>
              <a:buChar char="•"/>
            </a:pPr>
            <a:r>
              <a:rPr lang="en-US" altLang="zh-CN" dirty="0"/>
              <a:t>BF support: AP </a:t>
            </a:r>
            <a:r>
              <a:rPr lang="en-US" altLang="zh-CN" dirty="0">
                <a:sym typeface="Wingdings" panose="05000000000000000000" pitchFamily="2" charset="2"/>
              </a:rPr>
              <a:t> Relay, Relay  STA</a:t>
            </a:r>
          </a:p>
          <a:p>
            <a:pPr marL="1200150" lvl="2" indent="-285750">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5F119B3D-C296-5EA0-1C67-E82DADB7EAA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BB85618-4CDB-1172-A3B3-8658B9BEC0CC}"/>
              </a:ext>
            </a:extLst>
          </p:cNvPr>
          <p:cNvSpPr>
            <a:spLocks noGrp="1"/>
          </p:cNvSpPr>
          <p:nvPr>
            <p:ph type="ftr" idx="14"/>
          </p:nvPr>
        </p:nvSpPr>
        <p:spPr/>
        <p:txBody>
          <a:bodyPr/>
          <a:lstStyle/>
          <a:p>
            <a:r>
              <a:rPr lang="en-GB" dirty="0"/>
              <a:t>Guogang </a:t>
            </a:r>
            <a:r>
              <a:rPr lang="en-US" altLang="zh-CN" dirty="0"/>
              <a:t>Huang </a:t>
            </a:r>
            <a:r>
              <a:rPr lang="en-GB" dirty="0"/>
              <a:t>et al, Huawei</a:t>
            </a:r>
          </a:p>
        </p:txBody>
      </p:sp>
      <p:sp>
        <p:nvSpPr>
          <p:cNvPr id="6" name="Date Placeholder 5">
            <a:extLst>
              <a:ext uri="{FF2B5EF4-FFF2-40B4-BE49-F238E27FC236}">
                <a16:creationId xmlns:a16="http://schemas.microsoft.com/office/drawing/2014/main" id="{A75AA89D-82E4-3A65-0536-779341AA922C}"/>
              </a:ext>
            </a:extLst>
          </p:cNvPr>
          <p:cNvSpPr>
            <a:spLocks noGrp="1"/>
          </p:cNvSpPr>
          <p:nvPr>
            <p:ph type="dt" idx="15"/>
          </p:nvPr>
        </p:nvSpPr>
        <p:spPr/>
        <p:txBody>
          <a:bodyPr/>
          <a:lstStyle/>
          <a:p>
            <a:r>
              <a:rPr lang="en-US" dirty="0"/>
              <a:t>Nov. 2023</a:t>
            </a:r>
            <a:endParaRPr lang="en-GB" dirty="0"/>
          </a:p>
        </p:txBody>
      </p:sp>
      <p:grpSp>
        <p:nvGrpSpPr>
          <p:cNvPr id="7" name="Group 1">
            <a:extLst>
              <a:ext uri="{FF2B5EF4-FFF2-40B4-BE49-F238E27FC236}">
                <a16:creationId xmlns:a16="http://schemas.microsoft.com/office/drawing/2014/main" id="{75D1E9E1-74B2-401F-B0F9-EFE5F051C560}"/>
              </a:ext>
            </a:extLst>
          </p:cNvPr>
          <p:cNvGrpSpPr/>
          <p:nvPr/>
        </p:nvGrpSpPr>
        <p:grpSpPr>
          <a:xfrm>
            <a:off x="6607322" y="2237675"/>
            <a:ext cx="5222320" cy="686499"/>
            <a:chOff x="1823788" y="1046138"/>
            <a:chExt cx="7644470" cy="1085424"/>
          </a:xfrm>
        </p:grpSpPr>
        <p:grpSp>
          <p:nvGrpSpPr>
            <p:cNvPr id="8" name="Group 2">
              <a:extLst>
                <a:ext uri="{FF2B5EF4-FFF2-40B4-BE49-F238E27FC236}">
                  <a16:creationId xmlns:a16="http://schemas.microsoft.com/office/drawing/2014/main" id="{B4E4AA6A-E37A-48E9-90B2-457A04B75F7F}"/>
                </a:ext>
              </a:extLst>
            </p:cNvPr>
            <p:cNvGrpSpPr/>
            <p:nvPr/>
          </p:nvGrpSpPr>
          <p:grpSpPr>
            <a:xfrm>
              <a:off x="1823788" y="1046138"/>
              <a:ext cx="7644470" cy="1085424"/>
              <a:chOff x="1505673" y="1285370"/>
              <a:chExt cx="8146629" cy="1497647"/>
            </a:xfrm>
          </p:grpSpPr>
          <p:sp>
            <p:nvSpPr>
              <p:cNvPr id="10" name="Rectangle 7">
                <a:extLst>
                  <a:ext uri="{FF2B5EF4-FFF2-40B4-BE49-F238E27FC236}">
                    <a16:creationId xmlns:a16="http://schemas.microsoft.com/office/drawing/2014/main" id="{6220FD42-B6FA-4106-B3B0-ECB3C5BEB41E}"/>
                  </a:ext>
                </a:extLst>
              </p:cNvPr>
              <p:cNvSpPr/>
              <p:nvPr/>
            </p:nvSpPr>
            <p:spPr>
              <a:xfrm>
                <a:off x="1505673" y="1980585"/>
                <a:ext cx="1011727" cy="802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tSTA</a:t>
                </a:r>
              </a:p>
            </p:txBody>
          </p:sp>
          <p:sp>
            <p:nvSpPr>
              <p:cNvPr id="11" name="Rectangle 8">
                <a:extLst>
                  <a:ext uri="{FF2B5EF4-FFF2-40B4-BE49-F238E27FC236}">
                    <a16:creationId xmlns:a16="http://schemas.microsoft.com/office/drawing/2014/main" id="{E9E2D78B-D216-4FE8-9868-9CE174BA32A5}"/>
                  </a:ext>
                </a:extLst>
              </p:cNvPr>
              <p:cNvSpPr/>
              <p:nvPr/>
            </p:nvSpPr>
            <p:spPr>
              <a:xfrm>
                <a:off x="7604320" y="1980584"/>
                <a:ext cx="2047982" cy="8024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dSTA</a:t>
                </a:r>
              </a:p>
            </p:txBody>
          </p:sp>
          <p:sp>
            <p:nvSpPr>
              <p:cNvPr id="12" name="Rectangle 9">
                <a:extLst>
                  <a:ext uri="{FF2B5EF4-FFF2-40B4-BE49-F238E27FC236}">
                    <a16:creationId xmlns:a16="http://schemas.microsoft.com/office/drawing/2014/main" id="{274FAB9A-6FA0-4557-8948-92989D7E3F7B}"/>
                  </a:ext>
                </a:extLst>
              </p:cNvPr>
              <p:cNvSpPr/>
              <p:nvPr/>
            </p:nvSpPr>
            <p:spPr>
              <a:xfrm>
                <a:off x="4613668" y="1285370"/>
                <a:ext cx="1066174" cy="8024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rSTA</a:t>
                </a:r>
              </a:p>
            </p:txBody>
          </p:sp>
          <p:cxnSp>
            <p:nvCxnSpPr>
              <p:cNvPr id="13" name="Straight Arrow Connector 10">
                <a:extLst>
                  <a:ext uri="{FF2B5EF4-FFF2-40B4-BE49-F238E27FC236}">
                    <a16:creationId xmlns:a16="http://schemas.microsoft.com/office/drawing/2014/main" id="{94DCD8CD-1FB9-4F8F-BF64-E94628EF7DC5}"/>
                  </a:ext>
                </a:extLst>
              </p:cNvPr>
              <p:cNvCxnSpPr>
                <a:cxnSpLocks/>
                <a:stCxn id="10" idx="3"/>
                <a:endCxn id="12" idx="1"/>
              </p:cNvCxnSpPr>
              <p:nvPr/>
            </p:nvCxnSpPr>
            <p:spPr>
              <a:xfrm flipV="1">
                <a:off x="2517400" y="1686587"/>
                <a:ext cx="2096268" cy="695215"/>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1">
                <a:extLst>
                  <a:ext uri="{FF2B5EF4-FFF2-40B4-BE49-F238E27FC236}">
                    <a16:creationId xmlns:a16="http://schemas.microsoft.com/office/drawing/2014/main" id="{ADA6971A-FFB7-4392-8B81-42EE513DAFEF}"/>
                  </a:ext>
                </a:extLst>
              </p:cNvPr>
              <p:cNvCxnSpPr>
                <a:cxnSpLocks/>
                <a:stCxn id="12" idx="3"/>
                <a:endCxn id="11" idx="1"/>
              </p:cNvCxnSpPr>
              <p:nvPr/>
            </p:nvCxnSpPr>
            <p:spPr>
              <a:xfrm>
                <a:off x="5679842" y="1686588"/>
                <a:ext cx="1924478" cy="695212"/>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9" name="Straight Arrow Connector 6">
              <a:extLst>
                <a:ext uri="{FF2B5EF4-FFF2-40B4-BE49-F238E27FC236}">
                  <a16:creationId xmlns:a16="http://schemas.microsoft.com/office/drawing/2014/main" id="{71E3B7D4-5165-4F70-BCCB-C621A5C4143D}"/>
                </a:ext>
              </a:extLst>
            </p:cNvPr>
            <p:cNvCxnSpPr>
              <a:cxnSpLocks/>
              <a:stCxn id="10" idx="3"/>
              <a:endCxn id="11" idx="1"/>
            </p:cNvCxnSpPr>
            <p:nvPr/>
          </p:nvCxnSpPr>
          <p:spPr>
            <a:xfrm>
              <a:off x="2773152" y="1840780"/>
              <a:ext cx="4773361" cy="0"/>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93089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B3030-39A1-7617-F22D-C0C4584D881E}"/>
              </a:ext>
            </a:extLst>
          </p:cNvPr>
          <p:cNvSpPr>
            <a:spLocks noGrp="1"/>
          </p:cNvSpPr>
          <p:nvPr>
            <p:ph type="title"/>
          </p:nvPr>
        </p:nvSpPr>
        <p:spPr>
          <a:xfrm>
            <a:off x="914401" y="685801"/>
            <a:ext cx="10361084" cy="761205"/>
          </a:xfrm>
        </p:spPr>
        <p:txBody>
          <a:bodyPr/>
          <a:lstStyle/>
          <a:p>
            <a:r>
              <a:rPr lang="en-US" altLang="zh-CN" sz="2800" dirty="0"/>
              <a:t>Recap </a:t>
            </a:r>
            <a:r>
              <a:rPr lang="en-US" sz="2800" dirty="0"/>
              <a:t>Potential Solution:</a:t>
            </a:r>
            <a:br>
              <a:rPr lang="en-US" sz="2800" dirty="0"/>
            </a:br>
            <a:r>
              <a:rPr lang="en-US" sz="2800" dirty="0"/>
              <a:t>Lower MAC Relay (Architecture) [2]</a:t>
            </a:r>
          </a:p>
        </p:txBody>
      </p:sp>
      <p:sp>
        <p:nvSpPr>
          <p:cNvPr id="3" name="Content Placeholder 2">
            <a:extLst>
              <a:ext uri="{FF2B5EF4-FFF2-40B4-BE49-F238E27FC236}">
                <a16:creationId xmlns:a16="http://schemas.microsoft.com/office/drawing/2014/main" id="{4C610B1B-3244-366F-E10F-9F91A1B0F6AA}"/>
              </a:ext>
            </a:extLst>
          </p:cNvPr>
          <p:cNvSpPr>
            <a:spLocks noGrp="1"/>
          </p:cNvSpPr>
          <p:nvPr>
            <p:ph idx="1"/>
          </p:nvPr>
        </p:nvSpPr>
        <p:spPr>
          <a:xfrm>
            <a:off x="457200" y="1750221"/>
            <a:ext cx="5791199" cy="4573586"/>
          </a:xfrm>
        </p:spPr>
        <p:txBody>
          <a:bodyPr>
            <a:normAutofit/>
          </a:bodyPr>
          <a:lstStyle/>
          <a:p>
            <a:pPr>
              <a:buFont typeface="Arial" panose="020B0604020202020204" pitchFamily="34" charset="0"/>
              <a:buChar char="•"/>
            </a:pPr>
            <a:r>
              <a:rPr lang="en-US" sz="1400" dirty="0"/>
              <a:t>Lower MAC Relay provides</a:t>
            </a:r>
          </a:p>
          <a:p>
            <a:pPr lvl="1">
              <a:buFont typeface="Arial" panose="020B0604020202020204" pitchFamily="34" charset="0"/>
              <a:buChar char="•"/>
            </a:pPr>
            <a:r>
              <a:rPr lang="en-US" sz="1200" dirty="0"/>
              <a:t>Hop-by-hop block acknowledgement via relay link and the end-to-end security/SN processing </a:t>
            </a:r>
          </a:p>
          <a:p>
            <a:pPr>
              <a:buFont typeface="Arial" panose="020B0604020202020204" pitchFamily="34" charset="0"/>
              <a:buChar char="•"/>
            </a:pPr>
            <a:r>
              <a:rPr lang="en-US" sz="1400" dirty="0"/>
              <a:t>A relay device (rSTA) involves only </a:t>
            </a:r>
          </a:p>
          <a:p>
            <a:pPr lvl="1">
              <a:buFont typeface="Arial" panose="020B0604020202020204" pitchFamily="34" charset="0"/>
              <a:buChar char="•"/>
            </a:pPr>
            <a:r>
              <a:rPr lang="en-US" sz="1200" dirty="0"/>
              <a:t>Lower MAC functions </a:t>
            </a:r>
          </a:p>
          <a:p>
            <a:pPr marL="1200150" lvl="2" indent="-285750">
              <a:buFont typeface="Arial" panose="020B0604020202020204" pitchFamily="34" charset="0"/>
              <a:buChar char="•"/>
            </a:pPr>
            <a:r>
              <a:rPr lang="en-US" sz="1100" dirty="0"/>
              <a:t>A-MPDU processing </a:t>
            </a:r>
          </a:p>
          <a:p>
            <a:pPr marL="1200150" lvl="2" indent="-285750">
              <a:buFont typeface="Arial" panose="020B0604020202020204" pitchFamily="34" charset="0"/>
              <a:buChar char="•"/>
            </a:pPr>
            <a:r>
              <a:rPr lang="en-US" sz="1100" dirty="0"/>
              <a:t>Optional Relay BlockAck Scoreboarding, etc.</a:t>
            </a:r>
          </a:p>
          <a:p>
            <a:pPr lvl="1">
              <a:buFont typeface="Arial" panose="020B0604020202020204" pitchFamily="34" charset="0"/>
              <a:buChar char="•"/>
            </a:pPr>
            <a:r>
              <a:rPr lang="en-US" sz="1200" dirty="0"/>
              <a:t>Note: It is similar to per-link functions in the EHT ML framework.</a:t>
            </a:r>
            <a:endParaRPr lang="en-US" sz="1400" dirty="0"/>
          </a:p>
          <a:p>
            <a:pPr>
              <a:buFont typeface="Arial" panose="020B0604020202020204" pitchFamily="34" charset="0"/>
              <a:buChar char="•"/>
            </a:pPr>
            <a:r>
              <a:rPr lang="en-US" sz="1400" dirty="0"/>
              <a:t>End devices (transmitter STA: tSTA, and destination STA: dSTA) involve both</a:t>
            </a:r>
          </a:p>
          <a:p>
            <a:pPr lvl="1">
              <a:buFont typeface="Arial" panose="020B0604020202020204" pitchFamily="34" charset="0"/>
              <a:buChar char="•"/>
            </a:pPr>
            <a:r>
              <a:rPr lang="en-US" sz="1200" dirty="0"/>
              <a:t>Upper MAC functions </a:t>
            </a:r>
          </a:p>
          <a:p>
            <a:pPr marL="1200150" lvl="2" indent="-285750">
              <a:buFont typeface="Arial" panose="020B0604020202020204" pitchFamily="34" charset="0"/>
              <a:buChar char="•"/>
            </a:pPr>
            <a:r>
              <a:rPr lang="en-US" sz="1100" dirty="0"/>
              <a:t>security process</a:t>
            </a:r>
          </a:p>
          <a:p>
            <a:pPr marL="1200150" lvl="2" indent="-285750">
              <a:buFont typeface="Arial" panose="020B0604020202020204" pitchFamily="34" charset="0"/>
              <a:buChar char="•"/>
            </a:pPr>
            <a:r>
              <a:rPr lang="en-US" sz="1100" dirty="0"/>
              <a:t>SN generation/reordering </a:t>
            </a:r>
          </a:p>
          <a:p>
            <a:pPr marL="1200150" lvl="2" indent="-285750">
              <a:buFont typeface="Arial" panose="020B0604020202020204" pitchFamily="34" charset="0"/>
              <a:buChar char="•"/>
            </a:pPr>
            <a:r>
              <a:rPr lang="en-US" sz="1100" dirty="0"/>
              <a:t>E2E Block Ack Scoreboarding, etc. </a:t>
            </a:r>
          </a:p>
          <a:p>
            <a:pPr lvl="1">
              <a:buFont typeface="Arial" panose="020B0604020202020204" pitchFamily="34" charset="0"/>
              <a:buChar char="•"/>
            </a:pPr>
            <a:r>
              <a:rPr lang="en-US" sz="1200" dirty="0"/>
              <a:t>Lower MAC functions </a:t>
            </a:r>
          </a:p>
          <a:p>
            <a:pPr marL="1200150" lvl="2" indent="-285750">
              <a:buFont typeface="Arial" panose="020B0604020202020204" pitchFamily="34" charset="0"/>
              <a:buChar char="•"/>
            </a:pPr>
            <a:r>
              <a:rPr lang="en-US" sz="1100" dirty="0"/>
              <a:t>A-MPDU processing </a:t>
            </a:r>
          </a:p>
          <a:p>
            <a:pPr marL="1200150" lvl="2" indent="-285750">
              <a:buFont typeface="Arial" panose="020B0604020202020204" pitchFamily="34" charset="0"/>
              <a:buChar char="•"/>
            </a:pPr>
            <a:r>
              <a:rPr lang="en-US" sz="1100" dirty="0"/>
              <a:t>Optional Relay BlockAck Scoreboarding, etc.</a:t>
            </a:r>
          </a:p>
          <a:p>
            <a:pPr lvl="1">
              <a:buFont typeface="Arial" panose="020B0604020202020204" pitchFamily="34" charset="0"/>
              <a:buChar char="•"/>
            </a:pPr>
            <a:r>
              <a:rPr lang="en-US" sz="1200" dirty="0"/>
              <a:t>Note: It is similar to MLD functions with upper MAC functions and lower MAC functions in the EHT ML framework.</a:t>
            </a:r>
          </a:p>
          <a:p>
            <a:pPr>
              <a:buFont typeface="Arial" panose="020B0604020202020204" pitchFamily="34" charset="0"/>
              <a:buChar char="•"/>
            </a:pP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A976DAB-2870-D276-5513-FC32216D019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DEBA604-7642-03AF-7552-BB77D846B7BB}"/>
              </a:ext>
            </a:extLst>
          </p:cNvPr>
          <p:cNvSpPr>
            <a:spLocks noGrp="1"/>
          </p:cNvSpPr>
          <p:nvPr>
            <p:ph type="ftr" idx="14"/>
          </p:nvPr>
        </p:nvSpPr>
        <p:spPr/>
        <p:txBody>
          <a:bodyPr/>
          <a:lstStyle/>
          <a:p>
            <a:r>
              <a:rPr lang="en-GB" dirty="0"/>
              <a:t>Guogang Huang et al, Huawei</a:t>
            </a:r>
          </a:p>
        </p:txBody>
      </p:sp>
      <p:sp>
        <p:nvSpPr>
          <p:cNvPr id="6" name="Date Placeholder 5">
            <a:extLst>
              <a:ext uri="{FF2B5EF4-FFF2-40B4-BE49-F238E27FC236}">
                <a16:creationId xmlns:a16="http://schemas.microsoft.com/office/drawing/2014/main" id="{712D2F98-312D-55DA-377E-CDE74BCCADB3}"/>
              </a:ext>
            </a:extLst>
          </p:cNvPr>
          <p:cNvSpPr>
            <a:spLocks noGrp="1"/>
          </p:cNvSpPr>
          <p:nvPr>
            <p:ph type="dt" idx="15"/>
          </p:nvPr>
        </p:nvSpPr>
        <p:spPr/>
        <p:txBody>
          <a:bodyPr/>
          <a:lstStyle/>
          <a:p>
            <a:r>
              <a:rPr lang="en-US" dirty="0"/>
              <a:t>Nov. 2023</a:t>
            </a:r>
            <a:endParaRPr lang="en-GB" dirty="0"/>
          </a:p>
        </p:txBody>
      </p:sp>
      <p:pic>
        <p:nvPicPr>
          <p:cNvPr id="7" name="Picture 6">
            <a:extLst>
              <a:ext uri="{FF2B5EF4-FFF2-40B4-BE49-F238E27FC236}">
                <a16:creationId xmlns:a16="http://schemas.microsoft.com/office/drawing/2014/main" id="{F6A9D759-3C77-3087-6B81-D721B54D828C}"/>
              </a:ext>
            </a:extLst>
          </p:cNvPr>
          <p:cNvPicPr>
            <a:picLocks noChangeAspect="1"/>
          </p:cNvPicPr>
          <p:nvPr/>
        </p:nvPicPr>
        <p:blipFill>
          <a:blip r:embed="rId2"/>
          <a:stretch>
            <a:fillRect/>
          </a:stretch>
        </p:blipFill>
        <p:spPr>
          <a:xfrm>
            <a:off x="6521594" y="1905000"/>
            <a:ext cx="5490352" cy="4267199"/>
          </a:xfrm>
          <a:prstGeom prst="rect">
            <a:avLst/>
          </a:prstGeom>
        </p:spPr>
      </p:pic>
    </p:spTree>
    <p:extLst>
      <p:ext uri="{BB962C8B-B14F-4D97-AF65-F5344CB8AC3E}">
        <p14:creationId xmlns:p14="http://schemas.microsoft.com/office/powerpoint/2010/main" val="620724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E84D79-91FF-4869-B2F3-20ACC7B4AE88}"/>
              </a:ext>
            </a:extLst>
          </p:cNvPr>
          <p:cNvSpPr>
            <a:spLocks noGrp="1"/>
          </p:cNvSpPr>
          <p:nvPr>
            <p:ph type="title"/>
          </p:nvPr>
        </p:nvSpPr>
        <p:spPr/>
        <p:txBody>
          <a:bodyPr/>
          <a:lstStyle/>
          <a:p>
            <a:r>
              <a:rPr lang="en-US" altLang="zh-CN" dirty="0"/>
              <a:t>Relay Architecture (1/2)</a:t>
            </a:r>
            <a:endParaRPr lang="zh-CN" altLang="en-US" dirty="0"/>
          </a:p>
        </p:txBody>
      </p:sp>
      <p:sp>
        <p:nvSpPr>
          <p:cNvPr id="3" name="内容占位符 2">
            <a:extLst>
              <a:ext uri="{FF2B5EF4-FFF2-40B4-BE49-F238E27FC236}">
                <a16:creationId xmlns:a16="http://schemas.microsoft.com/office/drawing/2014/main" id="{AB118A9B-76F6-424F-8FF8-071C0C1895A9}"/>
              </a:ext>
            </a:extLst>
          </p:cNvPr>
          <p:cNvSpPr>
            <a:spLocks noGrp="1"/>
          </p:cNvSpPr>
          <p:nvPr>
            <p:ph idx="1"/>
          </p:nvPr>
        </p:nvSpPr>
        <p:spPr>
          <a:xfrm>
            <a:off x="914401" y="1981201"/>
            <a:ext cx="10361084" cy="1686338"/>
          </a:xfrm>
        </p:spPr>
        <p:txBody>
          <a:bodyPr/>
          <a:lstStyle/>
          <a:p>
            <a:pPr>
              <a:buFont typeface="Wingdings" panose="05000000000000000000" pitchFamily="2" charset="2"/>
              <a:buChar char="l"/>
            </a:pPr>
            <a:r>
              <a:rPr lang="en-US" altLang="zh-CN" sz="1800" dirty="0"/>
              <a:t>If the relay device equips with more than one radio, a possible way is to regard the relay as a non-colocated AP affiliated with the AP MLD, as shown in below figure, referred as rAP (i.e. AP 13).</a:t>
            </a:r>
          </a:p>
          <a:p>
            <a:pPr>
              <a:buFont typeface="Wingdings" panose="05000000000000000000" pitchFamily="2" charset="2"/>
              <a:buChar char="l"/>
            </a:pPr>
            <a:r>
              <a:rPr lang="en-US" altLang="zh-CN" sz="1800" dirty="0"/>
              <a:t>The rAP communicates with the AP MLD through AP12 and relay STA (referred as rSTA ).</a:t>
            </a:r>
          </a:p>
          <a:p>
            <a:pPr>
              <a:buFont typeface="Wingdings" panose="05000000000000000000" pitchFamily="2" charset="2"/>
              <a:buChar char="l"/>
            </a:pPr>
            <a:r>
              <a:rPr lang="en-US" altLang="zh-CN" sz="1800" dirty="0"/>
              <a:t>rSTA and rAP are implemented on different channels/bands.</a:t>
            </a:r>
          </a:p>
          <a:p>
            <a:endParaRPr lang="zh-CN" altLang="en-US" dirty="0"/>
          </a:p>
        </p:txBody>
      </p:sp>
      <p:sp>
        <p:nvSpPr>
          <p:cNvPr id="4" name="灯片编号占位符 3">
            <a:extLst>
              <a:ext uri="{FF2B5EF4-FFF2-40B4-BE49-F238E27FC236}">
                <a16:creationId xmlns:a16="http://schemas.microsoft.com/office/drawing/2014/main" id="{5E650B20-4665-487A-BF07-312B5E27BAA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页脚占位符 4">
            <a:extLst>
              <a:ext uri="{FF2B5EF4-FFF2-40B4-BE49-F238E27FC236}">
                <a16:creationId xmlns:a16="http://schemas.microsoft.com/office/drawing/2014/main" id="{E31A359A-8E91-4C0D-82D0-258CF35AE2C7}"/>
              </a:ext>
            </a:extLst>
          </p:cNvPr>
          <p:cNvSpPr>
            <a:spLocks noGrp="1"/>
          </p:cNvSpPr>
          <p:nvPr>
            <p:ph type="ftr" idx="14"/>
          </p:nvPr>
        </p:nvSpPr>
        <p:spPr/>
        <p:txBody>
          <a:bodyPr/>
          <a:lstStyle/>
          <a:p>
            <a:r>
              <a:rPr lang="en-GB" dirty="0"/>
              <a:t>Guogang Huang et al, Huawei</a:t>
            </a:r>
          </a:p>
        </p:txBody>
      </p:sp>
      <p:sp>
        <p:nvSpPr>
          <p:cNvPr id="6" name="日期占位符 5">
            <a:extLst>
              <a:ext uri="{FF2B5EF4-FFF2-40B4-BE49-F238E27FC236}">
                <a16:creationId xmlns:a16="http://schemas.microsoft.com/office/drawing/2014/main" id="{87F04810-5048-495F-B10E-47B4EA7AD66D}"/>
              </a:ext>
            </a:extLst>
          </p:cNvPr>
          <p:cNvSpPr>
            <a:spLocks noGrp="1"/>
          </p:cNvSpPr>
          <p:nvPr>
            <p:ph type="dt" idx="15"/>
          </p:nvPr>
        </p:nvSpPr>
        <p:spPr/>
        <p:txBody>
          <a:bodyPr/>
          <a:lstStyle/>
          <a:p>
            <a:r>
              <a:rPr lang="en-US" dirty="0"/>
              <a:t>Nov. 2023</a:t>
            </a:r>
            <a:endParaRPr lang="en-GB" dirty="0"/>
          </a:p>
        </p:txBody>
      </p:sp>
      <p:sp>
        <p:nvSpPr>
          <p:cNvPr id="21" name="Rectangle 46">
            <a:extLst>
              <a:ext uri="{FF2B5EF4-FFF2-40B4-BE49-F238E27FC236}">
                <a16:creationId xmlns:a16="http://schemas.microsoft.com/office/drawing/2014/main" id="{A46EBABB-9DA6-4ABE-BE25-E75B16DC0421}"/>
              </a:ext>
            </a:extLst>
          </p:cNvPr>
          <p:cNvSpPr/>
          <p:nvPr/>
        </p:nvSpPr>
        <p:spPr>
          <a:xfrm rot="16200000">
            <a:off x="2598516" y="542962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2" name="TextBox 47">
            <a:extLst>
              <a:ext uri="{FF2B5EF4-FFF2-40B4-BE49-F238E27FC236}">
                <a16:creationId xmlns:a16="http://schemas.microsoft.com/office/drawing/2014/main" id="{0703432E-A002-4977-B141-16F14D05DEB0}"/>
              </a:ext>
            </a:extLst>
          </p:cNvPr>
          <p:cNvSpPr txBox="1"/>
          <p:nvPr/>
        </p:nvSpPr>
        <p:spPr>
          <a:xfrm>
            <a:off x="2156840" y="5525604"/>
            <a:ext cx="600451" cy="161827"/>
          </a:xfrm>
          <a:prstGeom prst="rect">
            <a:avLst/>
          </a:prstGeom>
          <a:noFill/>
        </p:spPr>
        <p:txBody>
          <a:bodyPr wrap="none" lIns="91440" tIns="45720" rIns="91440" rtlCol="0" anchor="t">
            <a:noAutofit/>
          </a:bodyPr>
          <a:lstStyle/>
          <a:p>
            <a:r>
              <a:rPr lang="en-US" sz="800" dirty="0">
                <a:solidFill>
                  <a:schemeClr val="tx1"/>
                </a:solidFill>
              </a:rPr>
              <a:t>AP MLD</a:t>
            </a:r>
          </a:p>
        </p:txBody>
      </p:sp>
      <p:sp>
        <p:nvSpPr>
          <p:cNvPr id="24" name="Rectangle 49">
            <a:extLst>
              <a:ext uri="{FF2B5EF4-FFF2-40B4-BE49-F238E27FC236}">
                <a16:creationId xmlns:a16="http://schemas.microsoft.com/office/drawing/2014/main" id="{BFF2DE29-7ABA-42F9-B5F9-F4E056883274}"/>
              </a:ext>
            </a:extLst>
          </p:cNvPr>
          <p:cNvSpPr/>
          <p:nvPr/>
        </p:nvSpPr>
        <p:spPr>
          <a:xfrm rot="16200000">
            <a:off x="3299248" y="523419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50">
            <a:extLst>
              <a:ext uri="{FF2B5EF4-FFF2-40B4-BE49-F238E27FC236}">
                <a16:creationId xmlns:a16="http://schemas.microsoft.com/office/drawing/2014/main" id="{7FCE831E-64AE-4757-9CD2-C7923574AB9C}"/>
              </a:ext>
            </a:extLst>
          </p:cNvPr>
          <p:cNvSpPr txBox="1"/>
          <p:nvPr/>
        </p:nvSpPr>
        <p:spPr>
          <a:xfrm>
            <a:off x="3183484" y="5923912"/>
            <a:ext cx="802155" cy="243811"/>
          </a:xfrm>
          <a:prstGeom prst="rect">
            <a:avLst/>
          </a:prstGeom>
          <a:noFill/>
        </p:spPr>
        <p:txBody>
          <a:bodyPr wrap="none" lIns="91440" tIns="45720" rIns="91440" rtlCol="0" anchor="t">
            <a:noAutofit/>
          </a:bodyPr>
          <a:lstStyle/>
          <a:p>
            <a:r>
              <a:rPr lang="en-US" sz="800" dirty="0">
                <a:solidFill>
                  <a:schemeClr val="tx1"/>
                </a:solidFill>
              </a:rPr>
              <a:t>AP11@2.4 GHz</a:t>
            </a:r>
          </a:p>
        </p:txBody>
      </p:sp>
      <p:sp>
        <p:nvSpPr>
          <p:cNvPr id="27" name="TextBox 52">
            <a:extLst>
              <a:ext uri="{FF2B5EF4-FFF2-40B4-BE49-F238E27FC236}">
                <a16:creationId xmlns:a16="http://schemas.microsoft.com/office/drawing/2014/main" id="{2276753B-0A4B-4542-A7CC-5E35928BBD91}"/>
              </a:ext>
            </a:extLst>
          </p:cNvPr>
          <p:cNvSpPr txBox="1"/>
          <p:nvPr/>
        </p:nvSpPr>
        <p:spPr>
          <a:xfrm>
            <a:off x="3183484" y="5456707"/>
            <a:ext cx="725955" cy="208933"/>
          </a:xfrm>
          <a:prstGeom prst="rect">
            <a:avLst/>
          </a:prstGeom>
          <a:noFill/>
        </p:spPr>
        <p:txBody>
          <a:bodyPr wrap="none" lIns="91440" tIns="45720" rIns="91440" rtlCol="0" anchor="t">
            <a:noAutofit/>
          </a:bodyPr>
          <a:lstStyle/>
          <a:p>
            <a:r>
              <a:rPr lang="en-US" sz="800" dirty="0">
                <a:solidFill>
                  <a:schemeClr val="tx1"/>
                </a:solidFill>
              </a:rPr>
              <a:t>AP12@5 </a:t>
            </a:r>
            <a:r>
              <a:rPr lang="en-US" altLang="zh-CN" sz="800" dirty="0">
                <a:solidFill>
                  <a:schemeClr val="tx1"/>
                </a:solidFill>
              </a:rPr>
              <a:t>GHz</a:t>
            </a:r>
            <a:endParaRPr lang="en-US" sz="800" dirty="0">
              <a:solidFill>
                <a:schemeClr val="tx1"/>
              </a:solidFill>
            </a:endParaRPr>
          </a:p>
        </p:txBody>
      </p:sp>
      <p:sp>
        <p:nvSpPr>
          <p:cNvPr id="30" name="TextBox 55">
            <a:extLst>
              <a:ext uri="{FF2B5EF4-FFF2-40B4-BE49-F238E27FC236}">
                <a16:creationId xmlns:a16="http://schemas.microsoft.com/office/drawing/2014/main" id="{50C16AA5-0C6B-44A8-9B6E-093628680E34}"/>
              </a:ext>
            </a:extLst>
          </p:cNvPr>
          <p:cNvSpPr txBox="1"/>
          <p:nvPr/>
        </p:nvSpPr>
        <p:spPr>
          <a:xfrm>
            <a:off x="7601107" y="5320885"/>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44" name="Rectangle 49">
            <a:extLst>
              <a:ext uri="{FF2B5EF4-FFF2-40B4-BE49-F238E27FC236}">
                <a16:creationId xmlns:a16="http://schemas.microsoft.com/office/drawing/2014/main" id="{DD031925-1A9B-427D-A078-72AAC3D59750}"/>
              </a:ext>
            </a:extLst>
          </p:cNvPr>
          <p:cNvSpPr/>
          <p:nvPr/>
        </p:nvSpPr>
        <p:spPr>
          <a:xfrm rot="16200000">
            <a:off x="3299248" y="567414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6">
            <a:extLst>
              <a:ext uri="{FF2B5EF4-FFF2-40B4-BE49-F238E27FC236}">
                <a16:creationId xmlns:a16="http://schemas.microsoft.com/office/drawing/2014/main" id="{85A8FF04-FF29-4B4C-90C2-AF7892BEA244}"/>
              </a:ext>
            </a:extLst>
          </p:cNvPr>
          <p:cNvSpPr/>
          <p:nvPr/>
        </p:nvSpPr>
        <p:spPr>
          <a:xfrm>
            <a:off x="5014214" y="384824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6" name="TextBox 47">
            <a:extLst>
              <a:ext uri="{FF2B5EF4-FFF2-40B4-BE49-F238E27FC236}">
                <a16:creationId xmlns:a16="http://schemas.microsoft.com/office/drawing/2014/main" id="{CD0121A2-1AE6-4FFA-93CB-DC03BF994576}"/>
              </a:ext>
            </a:extLst>
          </p:cNvPr>
          <p:cNvSpPr txBox="1"/>
          <p:nvPr/>
        </p:nvSpPr>
        <p:spPr>
          <a:xfrm>
            <a:off x="4792248" y="3667539"/>
            <a:ext cx="600451" cy="161827"/>
          </a:xfrm>
          <a:prstGeom prst="rect">
            <a:avLst/>
          </a:prstGeom>
          <a:noFill/>
        </p:spPr>
        <p:txBody>
          <a:bodyPr wrap="none" lIns="91440" tIns="45720" rIns="91440" rtlCol="0" anchor="t">
            <a:noAutofit/>
          </a:bodyPr>
          <a:lstStyle/>
          <a:p>
            <a:r>
              <a:rPr lang="en-US" sz="800" dirty="0">
                <a:solidFill>
                  <a:schemeClr val="tx1"/>
                </a:solidFill>
              </a:rPr>
              <a:t>Relay MLD with multiple radios</a:t>
            </a:r>
          </a:p>
        </p:txBody>
      </p:sp>
      <p:sp>
        <p:nvSpPr>
          <p:cNvPr id="47" name="Rectangle 49">
            <a:extLst>
              <a:ext uri="{FF2B5EF4-FFF2-40B4-BE49-F238E27FC236}">
                <a16:creationId xmlns:a16="http://schemas.microsoft.com/office/drawing/2014/main" id="{9F9FF85B-66DB-4043-AAAE-DA8260CAA66A}"/>
              </a:ext>
            </a:extLst>
          </p:cNvPr>
          <p:cNvSpPr/>
          <p:nvPr/>
        </p:nvSpPr>
        <p:spPr>
          <a:xfrm>
            <a:off x="5181838" y="413626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50">
            <a:extLst>
              <a:ext uri="{FF2B5EF4-FFF2-40B4-BE49-F238E27FC236}">
                <a16:creationId xmlns:a16="http://schemas.microsoft.com/office/drawing/2014/main" id="{F17A9D75-5B05-400C-9B4A-FBE8519B3052}"/>
              </a:ext>
            </a:extLst>
          </p:cNvPr>
          <p:cNvSpPr txBox="1"/>
          <p:nvPr/>
        </p:nvSpPr>
        <p:spPr>
          <a:xfrm>
            <a:off x="5967216" y="4063417"/>
            <a:ext cx="1009130"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rAP (AP13)@ 6GHz</a:t>
            </a:r>
          </a:p>
        </p:txBody>
      </p:sp>
      <p:sp>
        <p:nvSpPr>
          <p:cNvPr id="49" name="TextBox 52">
            <a:extLst>
              <a:ext uri="{FF2B5EF4-FFF2-40B4-BE49-F238E27FC236}">
                <a16:creationId xmlns:a16="http://schemas.microsoft.com/office/drawing/2014/main" id="{51124DBE-EBD0-4F23-A70F-9ADCD0FED653}"/>
              </a:ext>
            </a:extLst>
          </p:cNvPr>
          <p:cNvSpPr txBox="1"/>
          <p:nvPr/>
        </p:nvSpPr>
        <p:spPr>
          <a:xfrm>
            <a:off x="4714969" y="4094095"/>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rSTA</a:t>
            </a:r>
          </a:p>
        </p:txBody>
      </p:sp>
      <p:sp>
        <p:nvSpPr>
          <p:cNvPr id="50" name="Rectangle 49">
            <a:extLst>
              <a:ext uri="{FF2B5EF4-FFF2-40B4-BE49-F238E27FC236}">
                <a16:creationId xmlns:a16="http://schemas.microsoft.com/office/drawing/2014/main" id="{1923F1FD-615E-490F-96F8-A4661BB2CB8E}"/>
              </a:ext>
            </a:extLst>
          </p:cNvPr>
          <p:cNvSpPr/>
          <p:nvPr/>
        </p:nvSpPr>
        <p:spPr>
          <a:xfrm>
            <a:off x="5642609" y="415056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46">
            <a:extLst>
              <a:ext uri="{FF2B5EF4-FFF2-40B4-BE49-F238E27FC236}">
                <a16:creationId xmlns:a16="http://schemas.microsoft.com/office/drawing/2014/main" id="{352E4EAF-44F2-4B80-B59D-74EB6AE96894}"/>
              </a:ext>
            </a:extLst>
          </p:cNvPr>
          <p:cNvSpPr/>
          <p:nvPr/>
        </p:nvSpPr>
        <p:spPr>
          <a:xfrm rot="16200000">
            <a:off x="7801867" y="5204200"/>
            <a:ext cx="1483216"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3" name="Rectangle 49">
            <a:extLst>
              <a:ext uri="{FF2B5EF4-FFF2-40B4-BE49-F238E27FC236}">
                <a16:creationId xmlns:a16="http://schemas.microsoft.com/office/drawing/2014/main" id="{259AD71A-58A9-4203-8BAE-F6D019707B16}"/>
              </a:ext>
            </a:extLst>
          </p:cNvPr>
          <p:cNvSpPr/>
          <p:nvPr/>
        </p:nvSpPr>
        <p:spPr>
          <a:xfrm rot="16200000">
            <a:off x="8157037" y="523419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49">
            <a:extLst>
              <a:ext uri="{FF2B5EF4-FFF2-40B4-BE49-F238E27FC236}">
                <a16:creationId xmlns:a16="http://schemas.microsoft.com/office/drawing/2014/main" id="{107CFC78-FBC3-4F18-9C36-D57CBB59AB29}"/>
              </a:ext>
            </a:extLst>
          </p:cNvPr>
          <p:cNvSpPr/>
          <p:nvPr/>
        </p:nvSpPr>
        <p:spPr>
          <a:xfrm rot="16200000">
            <a:off x="8157037" y="567187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47">
            <a:extLst>
              <a:ext uri="{FF2B5EF4-FFF2-40B4-BE49-F238E27FC236}">
                <a16:creationId xmlns:a16="http://schemas.microsoft.com/office/drawing/2014/main" id="{6F3AE5AE-8B36-49B7-999A-77F615FFC8FB}"/>
              </a:ext>
            </a:extLst>
          </p:cNvPr>
          <p:cNvSpPr txBox="1"/>
          <p:nvPr/>
        </p:nvSpPr>
        <p:spPr>
          <a:xfrm>
            <a:off x="8786349" y="5289703"/>
            <a:ext cx="600451" cy="161827"/>
          </a:xfrm>
          <a:prstGeom prst="rect">
            <a:avLst/>
          </a:prstGeom>
          <a:noFill/>
        </p:spPr>
        <p:txBody>
          <a:bodyPr wrap="none" lIns="91440" tIns="45720" rIns="91440" rtlCol="0" anchor="t">
            <a:noAutofit/>
          </a:bodyPr>
          <a:lstStyle/>
          <a:p>
            <a:r>
              <a:rPr lang="en-US" sz="800" dirty="0">
                <a:solidFill>
                  <a:schemeClr val="tx1"/>
                </a:solidFill>
              </a:rPr>
              <a:t>Non-AP MLD</a:t>
            </a:r>
          </a:p>
        </p:txBody>
      </p:sp>
      <p:sp>
        <p:nvSpPr>
          <p:cNvPr id="57" name="TextBox 52">
            <a:extLst>
              <a:ext uri="{FF2B5EF4-FFF2-40B4-BE49-F238E27FC236}">
                <a16:creationId xmlns:a16="http://schemas.microsoft.com/office/drawing/2014/main" id="{CF76532F-0D11-4CA2-B1C2-C41CA296AAAD}"/>
              </a:ext>
            </a:extLst>
          </p:cNvPr>
          <p:cNvSpPr txBox="1"/>
          <p:nvPr/>
        </p:nvSpPr>
        <p:spPr>
          <a:xfrm>
            <a:off x="7987189" y="5471876"/>
            <a:ext cx="454512" cy="221322"/>
          </a:xfrm>
          <a:prstGeom prst="rect">
            <a:avLst/>
          </a:prstGeom>
          <a:noFill/>
        </p:spPr>
        <p:txBody>
          <a:bodyPr wrap="none" lIns="91440" tIns="45720" rIns="91440" rtlCol="0" anchor="t">
            <a:noAutofit/>
          </a:bodyPr>
          <a:lstStyle/>
          <a:p>
            <a:r>
              <a:rPr lang="en-US" altLang="zh-CN" sz="800" dirty="0">
                <a:solidFill>
                  <a:schemeClr val="tx1"/>
                </a:solidFill>
              </a:rPr>
              <a:t>STA12</a:t>
            </a:r>
            <a:endParaRPr lang="en-US" sz="800" dirty="0">
              <a:solidFill>
                <a:schemeClr val="tx1"/>
              </a:solidFill>
            </a:endParaRPr>
          </a:p>
        </p:txBody>
      </p:sp>
      <p:sp>
        <p:nvSpPr>
          <p:cNvPr id="58" name="TextBox 52">
            <a:extLst>
              <a:ext uri="{FF2B5EF4-FFF2-40B4-BE49-F238E27FC236}">
                <a16:creationId xmlns:a16="http://schemas.microsoft.com/office/drawing/2014/main" id="{236E98B7-286A-4E93-B4EA-7FF06D48ED66}"/>
              </a:ext>
            </a:extLst>
          </p:cNvPr>
          <p:cNvSpPr txBox="1"/>
          <p:nvPr/>
        </p:nvSpPr>
        <p:spPr>
          <a:xfrm>
            <a:off x="7967489" y="5930820"/>
            <a:ext cx="454512" cy="243564"/>
          </a:xfrm>
          <a:prstGeom prst="rect">
            <a:avLst/>
          </a:prstGeom>
          <a:noFill/>
        </p:spPr>
        <p:txBody>
          <a:bodyPr wrap="none" lIns="91440" tIns="45720" rIns="91440" rtlCol="0" anchor="t">
            <a:noAutofit/>
          </a:bodyPr>
          <a:lstStyle/>
          <a:p>
            <a:r>
              <a:rPr lang="en-US" altLang="zh-CN" sz="800" dirty="0">
                <a:solidFill>
                  <a:schemeClr val="tx1"/>
                </a:solidFill>
              </a:rPr>
              <a:t>STA11</a:t>
            </a:r>
            <a:endParaRPr lang="en-US" sz="800" dirty="0">
              <a:solidFill>
                <a:schemeClr val="tx1"/>
              </a:solidFill>
            </a:endParaRPr>
          </a:p>
        </p:txBody>
      </p:sp>
      <p:cxnSp>
        <p:nvCxnSpPr>
          <p:cNvPr id="62" name="直接连接符 61">
            <a:extLst>
              <a:ext uri="{FF2B5EF4-FFF2-40B4-BE49-F238E27FC236}">
                <a16:creationId xmlns:a16="http://schemas.microsoft.com/office/drawing/2014/main" id="{13D25D28-AD23-4C41-9CCD-A95C0A8A5CBD}"/>
              </a:ext>
            </a:extLst>
          </p:cNvPr>
          <p:cNvCxnSpPr>
            <a:stCxn id="24" idx="2"/>
            <a:endCxn id="53" idx="0"/>
          </p:cNvCxnSpPr>
          <p:nvPr/>
        </p:nvCxnSpPr>
        <p:spPr bwMode="auto">
          <a:xfrm>
            <a:off x="3541589" y="5378294"/>
            <a:ext cx="4569593" cy="0"/>
          </a:xfrm>
          <a:prstGeom prst="line">
            <a:avLst/>
          </a:prstGeom>
          <a:solidFill>
            <a:srgbClr val="00B8FF"/>
          </a:solidFill>
          <a:ln w="19050" cap="flat" cmpd="sng" algn="ctr">
            <a:solidFill>
              <a:schemeClr val="tx1"/>
            </a:solidFill>
            <a:prstDash val="dash"/>
            <a:round/>
            <a:headEnd type="arrow" w="med" len="med"/>
            <a:tailEnd type="arrow" w="med" len="med"/>
          </a:ln>
          <a:effectLst/>
        </p:spPr>
      </p:cxnSp>
      <p:cxnSp>
        <p:nvCxnSpPr>
          <p:cNvPr id="64" name="直接连接符 63">
            <a:extLst>
              <a:ext uri="{FF2B5EF4-FFF2-40B4-BE49-F238E27FC236}">
                <a16:creationId xmlns:a16="http://schemas.microsoft.com/office/drawing/2014/main" id="{A746A091-40E1-444C-9B17-860155F721F7}"/>
              </a:ext>
            </a:extLst>
          </p:cNvPr>
          <p:cNvCxnSpPr>
            <a:cxnSpLocks/>
            <a:stCxn id="44" idx="2"/>
            <a:endCxn id="55" idx="0"/>
          </p:cNvCxnSpPr>
          <p:nvPr/>
        </p:nvCxnSpPr>
        <p:spPr bwMode="auto">
          <a:xfrm flipV="1">
            <a:off x="3541589" y="5815974"/>
            <a:ext cx="4569593" cy="2270"/>
          </a:xfrm>
          <a:prstGeom prst="line">
            <a:avLst/>
          </a:prstGeom>
          <a:solidFill>
            <a:srgbClr val="00B8FF"/>
          </a:solidFill>
          <a:ln w="19050" cap="flat" cmpd="sng" algn="ctr">
            <a:solidFill>
              <a:schemeClr val="tx1"/>
            </a:solidFill>
            <a:prstDash val="solid"/>
            <a:round/>
            <a:headEnd type="arrow" w="med" len="med"/>
            <a:tailEnd type="arrow" w="med" len="med"/>
          </a:ln>
          <a:effectLst/>
        </p:spPr>
      </p:cxnSp>
      <p:cxnSp>
        <p:nvCxnSpPr>
          <p:cNvPr id="68" name="直接箭头连接符 67">
            <a:extLst>
              <a:ext uri="{FF2B5EF4-FFF2-40B4-BE49-F238E27FC236}">
                <a16:creationId xmlns:a16="http://schemas.microsoft.com/office/drawing/2014/main" id="{70DED0AA-D010-468E-84F1-92271A87AE0B}"/>
              </a:ext>
            </a:extLst>
          </p:cNvPr>
          <p:cNvCxnSpPr>
            <a:cxnSpLocks/>
            <a:stCxn id="24" idx="2"/>
            <a:endCxn id="47" idx="2"/>
          </p:cNvCxnSpPr>
          <p:nvPr/>
        </p:nvCxnSpPr>
        <p:spPr bwMode="auto">
          <a:xfrm flipV="1">
            <a:off x="3541589" y="4424459"/>
            <a:ext cx="1738492" cy="953835"/>
          </a:xfrm>
          <a:prstGeom prst="straightConnector1">
            <a:avLst/>
          </a:prstGeom>
          <a:solidFill>
            <a:srgbClr val="00B8FF"/>
          </a:solidFill>
          <a:ln w="19050" cap="flat" cmpd="sng" algn="ctr">
            <a:solidFill>
              <a:schemeClr val="tx1"/>
            </a:solidFill>
            <a:prstDash val="solid"/>
            <a:round/>
            <a:headEnd type="arrow" w="med" len="med"/>
            <a:tailEnd type="arrow" w="med" len="med"/>
          </a:ln>
          <a:effectLst/>
        </p:spPr>
      </p:cxnSp>
      <p:sp>
        <p:nvSpPr>
          <p:cNvPr id="71" name="Rectangle 49">
            <a:extLst>
              <a:ext uri="{FF2B5EF4-FFF2-40B4-BE49-F238E27FC236}">
                <a16:creationId xmlns:a16="http://schemas.microsoft.com/office/drawing/2014/main" id="{E354C974-B3E4-4FC6-80C3-D20A15253E72}"/>
              </a:ext>
            </a:extLst>
          </p:cNvPr>
          <p:cNvSpPr/>
          <p:nvPr/>
        </p:nvSpPr>
        <p:spPr>
          <a:xfrm rot="16200000">
            <a:off x="8159454" y="4756738"/>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52">
            <a:extLst>
              <a:ext uri="{FF2B5EF4-FFF2-40B4-BE49-F238E27FC236}">
                <a16:creationId xmlns:a16="http://schemas.microsoft.com/office/drawing/2014/main" id="{5497F0C5-2435-4849-85AC-590E80236D0B}"/>
              </a:ext>
            </a:extLst>
          </p:cNvPr>
          <p:cNvSpPr txBox="1"/>
          <p:nvPr/>
        </p:nvSpPr>
        <p:spPr>
          <a:xfrm>
            <a:off x="7987189" y="5015784"/>
            <a:ext cx="454512" cy="221322"/>
          </a:xfrm>
          <a:prstGeom prst="rect">
            <a:avLst/>
          </a:prstGeom>
          <a:noFill/>
        </p:spPr>
        <p:txBody>
          <a:bodyPr wrap="none" lIns="91440" tIns="45720" rIns="91440" rtlCol="0" anchor="t">
            <a:noAutofit/>
          </a:bodyPr>
          <a:lstStyle/>
          <a:p>
            <a:r>
              <a:rPr lang="en-US" altLang="zh-CN" sz="800" dirty="0">
                <a:solidFill>
                  <a:schemeClr val="tx1"/>
                </a:solidFill>
              </a:rPr>
              <a:t>STA13</a:t>
            </a:r>
            <a:endParaRPr lang="en-US" sz="800" dirty="0">
              <a:solidFill>
                <a:schemeClr val="tx1"/>
              </a:solidFill>
            </a:endParaRPr>
          </a:p>
        </p:txBody>
      </p:sp>
      <p:cxnSp>
        <p:nvCxnSpPr>
          <p:cNvPr id="79" name="直接箭头连接符 78">
            <a:extLst>
              <a:ext uri="{FF2B5EF4-FFF2-40B4-BE49-F238E27FC236}">
                <a16:creationId xmlns:a16="http://schemas.microsoft.com/office/drawing/2014/main" id="{A6501D96-41E6-4A07-A754-DC8213F53330}"/>
              </a:ext>
            </a:extLst>
          </p:cNvPr>
          <p:cNvCxnSpPr>
            <a:cxnSpLocks/>
            <a:stCxn id="50" idx="2"/>
            <a:endCxn id="71" idx="0"/>
          </p:cNvCxnSpPr>
          <p:nvPr/>
        </p:nvCxnSpPr>
        <p:spPr bwMode="auto">
          <a:xfrm>
            <a:off x="5740852" y="4438760"/>
            <a:ext cx="2372747" cy="462076"/>
          </a:xfrm>
          <a:prstGeom prst="straightConnector1">
            <a:avLst/>
          </a:prstGeom>
          <a:solidFill>
            <a:srgbClr val="00B8FF"/>
          </a:solidFill>
          <a:ln w="19050" cap="flat" cmpd="sng" algn="ctr">
            <a:solidFill>
              <a:schemeClr val="tx1"/>
            </a:solidFill>
            <a:prstDash val="solid"/>
            <a:round/>
            <a:headEnd type="arrow" w="med" len="med"/>
            <a:tailEnd type="arrow" w="med" len="med"/>
          </a:ln>
          <a:effectLst/>
        </p:spPr>
      </p:cxnSp>
      <p:sp>
        <p:nvSpPr>
          <p:cNvPr id="7" name="文本框 6">
            <a:extLst>
              <a:ext uri="{FF2B5EF4-FFF2-40B4-BE49-F238E27FC236}">
                <a16:creationId xmlns:a16="http://schemas.microsoft.com/office/drawing/2014/main" id="{8A180E80-7861-43CE-85C2-328DA36FF346}"/>
              </a:ext>
            </a:extLst>
          </p:cNvPr>
          <p:cNvSpPr txBox="1"/>
          <p:nvPr/>
        </p:nvSpPr>
        <p:spPr>
          <a:xfrm>
            <a:off x="3514412" y="4658902"/>
            <a:ext cx="1132041" cy="246221"/>
          </a:xfrm>
          <a:prstGeom prst="rect">
            <a:avLst/>
          </a:prstGeom>
          <a:noFill/>
        </p:spPr>
        <p:txBody>
          <a:bodyPr wrap="none" rtlCol="0">
            <a:spAutoFit/>
          </a:bodyPr>
          <a:lstStyle/>
          <a:p>
            <a:r>
              <a:rPr lang="en-US" altLang="zh-CN" sz="1000" dirty="0">
                <a:solidFill>
                  <a:srgbClr val="C00000"/>
                </a:solidFill>
              </a:rPr>
              <a:t>Wireless backhaul</a:t>
            </a:r>
            <a:endParaRPr lang="zh-CN" altLang="en-US" sz="1000" dirty="0">
              <a:solidFill>
                <a:srgbClr val="C00000"/>
              </a:solidFill>
            </a:endParaRPr>
          </a:p>
        </p:txBody>
      </p:sp>
      <p:sp>
        <p:nvSpPr>
          <p:cNvPr id="8" name="文本框 7">
            <a:extLst>
              <a:ext uri="{FF2B5EF4-FFF2-40B4-BE49-F238E27FC236}">
                <a16:creationId xmlns:a16="http://schemas.microsoft.com/office/drawing/2014/main" id="{C255C0C8-07D9-4453-B556-B1192CF390A1}"/>
              </a:ext>
            </a:extLst>
          </p:cNvPr>
          <p:cNvSpPr txBox="1"/>
          <p:nvPr/>
        </p:nvSpPr>
        <p:spPr>
          <a:xfrm>
            <a:off x="5086640" y="3877831"/>
            <a:ext cx="870461" cy="215444"/>
          </a:xfrm>
          <a:prstGeom prst="rect">
            <a:avLst/>
          </a:prstGeom>
          <a:noFill/>
          <a:ln>
            <a:solidFill>
              <a:schemeClr val="tx1"/>
            </a:solidFill>
            <a:prstDash val="dashDot"/>
          </a:ln>
        </p:spPr>
        <p:txBody>
          <a:bodyPr wrap="square" rtlCol="0">
            <a:spAutoFit/>
          </a:bodyPr>
          <a:lstStyle/>
          <a:p>
            <a:pPr algn="ctr"/>
            <a:r>
              <a:rPr lang="en-US" altLang="zh-CN" sz="800" dirty="0">
                <a:solidFill>
                  <a:schemeClr val="tx1"/>
                </a:solidFill>
              </a:rPr>
              <a:t>Relay function</a:t>
            </a:r>
            <a:endParaRPr lang="zh-CN" altLang="en-US" sz="800" dirty="0">
              <a:solidFill>
                <a:schemeClr val="tx1"/>
              </a:solidFill>
            </a:endParaRPr>
          </a:p>
        </p:txBody>
      </p:sp>
    </p:spTree>
    <p:extLst>
      <p:ext uri="{BB962C8B-B14F-4D97-AF65-F5344CB8AC3E}">
        <p14:creationId xmlns:p14="http://schemas.microsoft.com/office/powerpoint/2010/main" val="2754014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80CE22-7E18-4BEC-84E9-E2BA6CD7D887}"/>
              </a:ext>
            </a:extLst>
          </p:cNvPr>
          <p:cNvSpPr>
            <a:spLocks noGrp="1"/>
          </p:cNvSpPr>
          <p:nvPr>
            <p:ph type="title"/>
          </p:nvPr>
        </p:nvSpPr>
        <p:spPr/>
        <p:txBody>
          <a:bodyPr/>
          <a:lstStyle/>
          <a:p>
            <a:r>
              <a:rPr lang="en-US" altLang="zh-CN" dirty="0"/>
              <a:t>Relay Architecture (2/2)</a:t>
            </a:r>
            <a:endParaRPr lang="zh-CN" altLang="en-US" dirty="0"/>
          </a:p>
        </p:txBody>
      </p:sp>
      <p:sp>
        <p:nvSpPr>
          <p:cNvPr id="3" name="内容占位符 2">
            <a:extLst>
              <a:ext uri="{FF2B5EF4-FFF2-40B4-BE49-F238E27FC236}">
                <a16:creationId xmlns:a16="http://schemas.microsoft.com/office/drawing/2014/main" id="{E614D8C1-4959-4564-B3F4-CF020773080C}"/>
              </a:ext>
            </a:extLst>
          </p:cNvPr>
          <p:cNvSpPr>
            <a:spLocks noGrp="1"/>
          </p:cNvSpPr>
          <p:nvPr>
            <p:ph idx="1"/>
          </p:nvPr>
        </p:nvSpPr>
        <p:spPr>
          <a:xfrm>
            <a:off x="914401" y="1981201"/>
            <a:ext cx="10361084" cy="4113213"/>
          </a:xfrm>
        </p:spPr>
        <p:txBody>
          <a:bodyPr/>
          <a:lstStyle/>
          <a:p>
            <a:pPr>
              <a:buFont typeface="Wingdings" panose="05000000000000000000" pitchFamily="2" charset="2"/>
              <a:buChar char="l"/>
            </a:pPr>
            <a:r>
              <a:rPr lang="en-US" altLang="zh-CN" sz="1800" dirty="0"/>
              <a:t>If the relay device equips with only one radio, then the sole radio behaviors as both rSTA and rAP. In this case, AP12, rSTA and rAP are implemented on the same channel.</a:t>
            </a:r>
          </a:p>
        </p:txBody>
      </p:sp>
      <p:sp>
        <p:nvSpPr>
          <p:cNvPr id="4" name="灯片编号占位符 3">
            <a:extLst>
              <a:ext uri="{FF2B5EF4-FFF2-40B4-BE49-F238E27FC236}">
                <a16:creationId xmlns:a16="http://schemas.microsoft.com/office/drawing/2014/main" id="{3B5AB0BF-617F-4DA5-9B6E-0268A98A735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页脚占位符 4">
            <a:extLst>
              <a:ext uri="{FF2B5EF4-FFF2-40B4-BE49-F238E27FC236}">
                <a16:creationId xmlns:a16="http://schemas.microsoft.com/office/drawing/2014/main" id="{01D15092-A373-4BDE-AAA4-9B456053B11A}"/>
              </a:ext>
            </a:extLst>
          </p:cNvPr>
          <p:cNvSpPr>
            <a:spLocks noGrp="1"/>
          </p:cNvSpPr>
          <p:nvPr>
            <p:ph type="ftr" idx="14"/>
          </p:nvPr>
        </p:nvSpPr>
        <p:spPr/>
        <p:txBody>
          <a:bodyPr/>
          <a:lstStyle/>
          <a:p>
            <a:r>
              <a:rPr lang="en-GB" dirty="0"/>
              <a:t>Guogang Huang et al, Huawei</a:t>
            </a:r>
          </a:p>
        </p:txBody>
      </p:sp>
      <p:sp>
        <p:nvSpPr>
          <p:cNvPr id="6" name="日期占位符 5">
            <a:extLst>
              <a:ext uri="{FF2B5EF4-FFF2-40B4-BE49-F238E27FC236}">
                <a16:creationId xmlns:a16="http://schemas.microsoft.com/office/drawing/2014/main" id="{2BA7E1A4-73F0-4224-9919-C39E3FD5D619}"/>
              </a:ext>
            </a:extLst>
          </p:cNvPr>
          <p:cNvSpPr>
            <a:spLocks noGrp="1"/>
          </p:cNvSpPr>
          <p:nvPr>
            <p:ph type="dt" idx="15"/>
          </p:nvPr>
        </p:nvSpPr>
        <p:spPr/>
        <p:txBody>
          <a:bodyPr/>
          <a:lstStyle/>
          <a:p>
            <a:r>
              <a:rPr lang="en-US" dirty="0"/>
              <a:t>Nov. 2023</a:t>
            </a:r>
            <a:endParaRPr lang="en-GB" dirty="0"/>
          </a:p>
        </p:txBody>
      </p:sp>
      <p:sp>
        <p:nvSpPr>
          <p:cNvPr id="8" name="Rectangle 46">
            <a:extLst>
              <a:ext uri="{FF2B5EF4-FFF2-40B4-BE49-F238E27FC236}">
                <a16:creationId xmlns:a16="http://schemas.microsoft.com/office/drawing/2014/main" id="{19FE41B9-A17C-437B-8B74-B98B68FA599F}"/>
              </a:ext>
            </a:extLst>
          </p:cNvPr>
          <p:cNvSpPr/>
          <p:nvPr/>
        </p:nvSpPr>
        <p:spPr>
          <a:xfrm rot="16200000">
            <a:off x="2729676" y="5252434"/>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9" name="TextBox 47">
            <a:extLst>
              <a:ext uri="{FF2B5EF4-FFF2-40B4-BE49-F238E27FC236}">
                <a16:creationId xmlns:a16="http://schemas.microsoft.com/office/drawing/2014/main" id="{0B4008B7-4BBB-4A6F-B1D2-794219AE6A91}"/>
              </a:ext>
            </a:extLst>
          </p:cNvPr>
          <p:cNvSpPr txBox="1"/>
          <p:nvPr/>
        </p:nvSpPr>
        <p:spPr>
          <a:xfrm>
            <a:off x="2529064" y="5294681"/>
            <a:ext cx="600451" cy="161827"/>
          </a:xfrm>
          <a:prstGeom prst="rect">
            <a:avLst/>
          </a:prstGeom>
          <a:noFill/>
        </p:spPr>
        <p:txBody>
          <a:bodyPr wrap="none" lIns="91440" tIns="45720" rIns="91440" rtlCol="0" anchor="t">
            <a:noAutofit/>
          </a:bodyPr>
          <a:lstStyle/>
          <a:p>
            <a:r>
              <a:rPr lang="en-US" sz="800" dirty="0">
                <a:solidFill>
                  <a:schemeClr val="tx1"/>
                </a:solidFill>
              </a:rPr>
              <a:t>AP MLD</a:t>
            </a:r>
          </a:p>
        </p:txBody>
      </p:sp>
      <p:sp>
        <p:nvSpPr>
          <p:cNvPr id="10" name="Rectangle 49">
            <a:extLst>
              <a:ext uri="{FF2B5EF4-FFF2-40B4-BE49-F238E27FC236}">
                <a16:creationId xmlns:a16="http://schemas.microsoft.com/office/drawing/2014/main" id="{568B7A32-F3AF-4C5B-A9BD-E63DAC028F27}"/>
              </a:ext>
            </a:extLst>
          </p:cNvPr>
          <p:cNvSpPr/>
          <p:nvPr/>
        </p:nvSpPr>
        <p:spPr>
          <a:xfrm rot="16200000">
            <a:off x="3430408" y="5057001"/>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50">
            <a:extLst>
              <a:ext uri="{FF2B5EF4-FFF2-40B4-BE49-F238E27FC236}">
                <a16:creationId xmlns:a16="http://schemas.microsoft.com/office/drawing/2014/main" id="{8B08AC54-8467-4BB9-A14B-AC918B52A10D}"/>
              </a:ext>
            </a:extLst>
          </p:cNvPr>
          <p:cNvSpPr txBox="1"/>
          <p:nvPr/>
        </p:nvSpPr>
        <p:spPr>
          <a:xfrm>
            <a:off x="3314644" y="5746717"/>
            <a:ext cx="802155" cy="243811"/>
          </a:xfrm>
          <a:prstGeom prst="rect">
            <a:avLst/>
          </a:prstGeom>
          <a:noFill/>
        </p:spPr>
        <p:txBody>
          <a:bodyPr wrap="none" lIns="91440" tIns="45720" rIns="91440" rtlCol="0" anchor="t">
            <a:noAutofit/>
          </a:bodyPr>
          <a:lstStyle/>
          <a:p>
            <a:r>
              <a:rPr lang="en-US" sz="800" dirty="0">
                <a:solidFill>
                  <a:schemeClr val="tx1"/>
                </a:solidFill>
              </a:rPr>
              <a:t>AP11@2.4 GHz</a:t>
            </a:r>
          </a:p>
        </p:txBody>
      </p:sp>
      <p:sp>
        <p:nvSpPr>
          <p:cNvPr id="12" name="TextBox 52">
            <a:extLst>
              <a:ext uri="{FF2B5EF4-FFF2-40B4-BE49-F238E27FC236}">
                <a16:creationId xmlns:a16="http://schemas.microsoft.com/office/drawing/2014/main" id="{1A90599B-CD4D-4763-AD23-41B67A953CC0}"/>
              </a:ext>
            </a:extLst>
          </p:cNvPr>
          <p:cNvSpPr txBox="1"/>
          <p:nvPr/>
        </p:nvSpPr>
        <p:spPr>
          <a:xfrm>
            <a:off x="3314644" y="5279512"/>
            <a:ext cx="725955" cy="208933"/>
          </a:xfrm>
          <a:prstGeom prst="rect">
            <a:avLst/>
          </a:prstGeom>
          <a:noFill/>
        </p:spPr>
        <p:txBody>
          <a:bodyPr wrap="none" lIns="91440" tIns="45720" rIns="91440" rtlCol="0" anchor="t">
            <a:noAutofit/>
          </a:bodyPr>
          <a:lstStyle/>
          <a:p>
            <a:r>
              <a:rPr lang="en-US" sz="800" dirty="0">
                <a:solidFill>
                  <a:schemeClr val="tx1"/>
                </a:solidFill>
              </a:rPr>
              <a:t>AP12@5 </a:t>
            </a:r>
            <a:r>
              <a:rPr lang="en-US" altLang="zh-CN" sz="800" dirty="0">
                <a:solidFill>
                  <a:schemeClr val="tx1"/>
                </a:solidFill>
              </a:rPr>
              <a:t>GHz</a:t>
            </a:r>
            <a:endParaRPr lang="en-US" sz="800" dirty="0">
              <a:solidFill>
                <a:schemeClr val="tx1"/>
              </a:solidFill>
            </a:endParaRPr>
          </a:p>
        </p:txBody>
      </p:sp>
      <p:sp>
        <p:nvSpPr>
          <p:cNvPr id="13" name="TextBox 55">
            <a:extLst>
              <a:ext uri="{FF2B5EF4-FFF2-40B4-BE49-F238E27FC236}">
                <a16:creationId xmlns:a16="http://schemas.microsoft.com/office/drawing/2014/main" id="{FA536C5C-F3C2-4813-9B07-07D960FC7F32}"/>
              </a:ext>
            </a:extLst>
          </p:cNvPr>
          <p:cNvSpPr txBox="1"/>
          <p:nvPr/>
        </p:nvSpPr>
        <p:spPr>
          <a:xfrm>
            <a:off x="7732267" y="5143690"/>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5" name="Rectangle 49">
            <a:extLst>
              <a:ext uri="{FF2B5EF4-FFF2-40B4-BE49-F238E27FC236}">
                <a16:creationId xmlns:a16="http://schemas.microsoft.com/office/drawing/2014/main" id="{D770E93C-C2E4-46AE-A8FE-268FB89EF63C}"/>
              </a:ext>
            </a:extLst>
          </p:cNvPr>
          <p:cNvSpPr/>
          <p:nvPr/>
        </p:nvSpPr>
        <p:spPr>
          <a:xfrm rot="16200000">
            <a:off x="3430408" y="5496951"/>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46">
            <a:extLst>
              <a:ext uri="{FF2B5EF4-FFF2-40B4-BE49-F238E27FC236}">
                <a16:creationId xmlns:a16="http://schemas.microsoft.com/office/drawing/2014/main" id="{5C71506B-5760-49DA-AE42-F61AD6CEE7B8}"/>
              </a:ext>
            </a:extLst>
          </p:cNvPr>
          <p:cNvSpPr/>
          <p:nvPr/>
        </p:nvSpPr>
        <p:spPr>
          <a:xfrm>
            <a:off x="5331230" y="3962400"/>
            <a:ext cx="92417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7" name="TextBox 47">
            <a:extLst>
              <a:ext uri="{FF2B5EF4-FFF2-40B4-BE49-F238E27FC236}">
                <a16:creationId xmlns:a16="http://schemas.microsoft.com/office/drawing/2014/main" id="{9E492F31-5FFC-4FC9-B1D2-4D19F732A28F}"/>
              </a:ext>
            </a:extLst>
          </p:cNvPr>
          <p:cNvSpPr txBox="1"/>
          <p:nvPr/>
        </p:nvSpPr>
        <p:spPr>
          <a:xfrm>
            <a:off x="5134072" y="3779715"/>
            <a:ext cx="600451" cy="161827"/>
          </a:xfrm>
          <a:prstGeom prst="rect">
            <a:avLst/>
          </a:prstGeom>
          <a:noFill/>
        </p:spPr>
        <p:txBody>
          <a:bodyPr wrap="none" lIns="91440" tIns="45720" rIns="91440" rtlCol="0" anchor="t">
            <a:noAutofit/>
          </a:bodyPr>
          <a:lstStyle/>
          <a:p>
            <a:r>
              <a:rPr lang="en-US" sz="800" dirty="0">
                <a:solidFill>
                  <a:schemeClr val="tx1"/>
                </a:solidFill>
              </a:rPr>
              <a:t>Relay MLD with single radio</a:t>
            </a:r>
          </a:p>
        </p:txBody>
      </p:sp>
      <p:sp>
        <p:nvSpPr>
          <p:cNvPr id="18" name="Rectangle 49">
            <a:extLst>
              <a:ext uri="{FF2B5EF4-FFF2-40B4-BE49-F238E27FC236}">
                <a16:creationId xmlns:a16="http://schemas.microsoft.com/office/drawing/2014/main" id="{64CE4D2B-EC69-4958-A95C-1C10FDB5EDB2}"/>
              </a:ext>
            </a:extLst>
          </p:cNvPr>
          <p:cNvSpPr/>
          <p:nvPr/>
        </p:nvSpPr>
        <p:spPr>
          <a:xfrm>
            <a:off x="5534747" y="425059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52">
            <a:extLst>
              <a:ext uri="{FF2B5EF4-FFF2-40B4-BE49-F238E27FC236}">
                <a16:creationId xmlns:a16="http://schemas.microsoft.com/office/drawing/2014/main" id="{5B1C3F52-B76A-4955-AB82-9265E58D7BCB}"/>
              </a:ext>
            </a:extLst>
          </p:cNvPr>
          <p:cNvSpPr txBox="1"/>
          <p:nvPr/>
        </p:nvSpPr>
        <p:spPr>
          <a:xfrm>
            <a:off x="5049182" y="4309944"/>
            <a:ext cx="454512" cy="246359"/>
          </a:xfrm>
          <a:prstGeom prst="rect">
            <a:avLst/>
          </a:prstGeom>
          <a:noFill/>
        </p:spPr>
        <p:txBody>
          <a:bodyPr wrap="none" lIns="91440" tIns="45720" rIns="91440" rtlCol="0" anchor="t">
            <a:noAutofit/>
          </a:bodyPr>
          <a:lstStyle/>
          <a:p>
            <a:r>
              <a:rPr lang="en-US" sz="800" dirty="0">
                <a:solidFill>
                  <a:schemeClr val="tx1"/>
                </a:solidFill>
              </a:rPr>
              <a:t>rSTA</a:t>
            </a:r>
          </a:p>
        </p:txBody>
      </p:sp>
      <p:sp>
        <p:nvSpPr>
          <p:cNvPr id="23" name="Rectangle 46">
            <a:extLst>
              <a:ext uri="{FF2B5EF4-FFF2-40B4-BE49-F238E27FC236}">
                <a16:creationId xmlns:a16="http://schemas.microsoft.com/office/drawing/2014/main" id="{984EDA6A-E3E9-4AD5-9373-01A114897733}"/>
              </a:ext>
            </a:extLst>
          </p:cNvPr>
          <p:cNvSpPr/>
          <p:nvPr/>
        </p:nvSpPr>
        <p:spPr>
          <a:xfrm rot="16200000">
            <a:off x="8179317" y="5273295"/>
            <a:ext cx="990636"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4" name="Rectangle 49">
            <a:extLst>
              <a:ext uri="{FF2B5EF4-FFF2-40B4-BE49-F238E27FC236}">
                <a16:creationId xmlns:a16="http://schemas.microsoft.com/office/drawing/2014/main" id="{D733E426-A0A5-4570-9413-EFDE69A99881}"/>
              </a:ext>
            </a:extLst>
          </p:cNvPr>
          <p:cNvSpPr/>
          <p:nvPr/>
        </p:nvSpPr>
        <p:spPr>
          <a:xfrm rot="16200000">
            <a:off x="8288197" y="5057001"/>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49">
            <a:extLst>
              <a:ext uri="{FF2B5EF4-FFF2-40B4-BE49-F238E27FC236}">
                <a16:creationId xmlns:a16="http://schemas.microsoft.com/office/drawing/2014/main" id="{591AF87A-0768-488D-89B4-098745B781DB}"/>
              </a:ext>
            </a:extLst>
          </p:cNvPr>
          <p:cNvSpPr/>
          <p:nvPr/>
        </p:nvSpPr>
        <p:spPr>
          <a:xfrm rot="16200000">
            <a:off x="8288197" y="5494681"/>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47">
            <a:extLst>
              <a:ext uri="{FF2B5EF4-FFF2-40B4-BE49-F238E27FC236}">
                <a16:creationId xmlns:a16="http://schemas.microsoft.com/office/drawing/2014/main" id="{5C870360-97DF-4ADC-B1CA-7D471069587F}"/>
              </a:ext>
            </a:extLst>
          </p:cNvPr>
          <p:cNvSpPr txBox="1"/>
          <p:nvPr/>
        </p:nvSpPr>
        <p:spPr>
          <a:xfrm>
            <a:off x="8813333" y="5396532"/>
            <a:ext cx="600451" cy="161827"/>
          </a:xfrm>
          <a:prstGeom prst="rect">
            <a:avLst/>
          </a:prstGeom>
          <a:noFill/>
        </p:spPr>
        <p:txBody>
          <a:bodyPr wrap="none" lIns="91440" tIns="45720" rIns="91440" rtlCol="0" anchor="t">
            <a:noAutofit/>
          </a:bodyPr>
          <a:lstStyle/>
          <a:p>
            <a:r>
              <a:rPr lang="en-US" sz="800" dirty="0">
                <a:solidFill>
                  <a:schemeClr val="tx1"/>
                </a:solidFill>
              </a:rPr>
              <a:t>Non-AP MLD</a:t>
            </a:r>
          </a:p>
        </p:txBody>
      </p:sp>
      <p:sp>
        <p:nvSpPr>
          <p:cNvPr id="27" name="TextBox 52">
            <a:extLst>
              <a:ext uri="{FF2B5EF4-FFF2-40B4-BE49-F238E27FC236}">
                <a16:creationId xmlns:a16="http://schemas.microsoft.com/office/drawing/2014/main" id="{C65D634D-7747-46DC-8A78-A601E6ACF7C3}"/>
              </a:ext>
            </a:extLst>
          </p:cNvPr>
          <p:cNvSpPr txBox="1"/>
          <p:nvPr/>
        </p:nvSpPr>
        <p:spPr>
          <a:xfrm>
            <a:off x="8118349" y="5294681"/>
            <a:ext cx="454512" cy="221322"/>
          </a:xfrm>
          <a:prstGeom prst="rect">
            <a:avLst/>
          </a:prstGeom>
          <a:noFill/>
        </p:spPr>
        <p:txBody>
          <a:bodyPr wrap="none" lIns="91440" tIns="45720" rIns="91440" rtlCol="0" anchor="t">
            <a:noAutofit/>
          </a:bodyPr>
          <a:lstStyle/>
          <a:p>
            <a:r>
              <a:rPr lang="en-US" altLang="zh-CN" sz="800" dirty="0">
                <a:solidFill>
                  <a:schemeClr val="tx1"/>
                </a:solidFill>
              </a:rPr>
              <a:t>STA12</a:t>
            </a:r>
            <a:endParaRPr lang="en-US" sz="800" dirty="0">
              <a:solidFill>
                <a:schemeClr val="tx1"/>
              </a:solidFill>
            </a:endParaRPr>
          </a:p>
        </p:txBody>
      </p:sp>
      <p:sp>
        <p:nvSpPr>
          <p:cNvPr id="28" name="TextBox 52">
            <a:extLst>
              <a:ext uri="{FF2B5EF4-FFF2-40B4-BE49-F238E27FC236}">
                <a16:creationId xmlns:a16="http://schemas.microsoft.com/office/drawing/2014/main" id="{D3D7B216-003C-484A-AF8D-CEB640474499}"/>
              </a:ext>
            </a:extLst>
          </p:cNvPr>
          <p:cNvSpPr txBox="1"/>
          <p:nvPr/>
        </p:nvSpPr>
        <p:spPr>
          <a:xfrm>
            <a:off x="8098649" y="5753625"/>
            <a:ext cx="454512" cy="243564"/>
          </a:xfrm>
          <a:prstGeom prst="rect">
            <a:avLst/>
          </a:prstGeom>
          <a:noFill/>
        </p:spPr>
        <p:txBody>
          <a:bodyPr wrap="none" lIns="91440" tIns="45720" rIns="91440" rtlCol="0" anchor="t">
            <a:noAutofit/>
          </a:bodyPr>
          <a:lstStyle/>
          <a:p>
            <a:r>
              <a:rPr lang="en-US" altLang="zh-CN" sz="800" dirty="0">
                <a:solidFill>
                  <a:schemeClr val="tx1"/>
                </a:solidFill>
              </a:rPr>
              <a:t>STA11</a:t>
            </a:r>
            <a:endParaRPr lang="en-US" sz="800" dirty="0">
              <a:solidFill>
                <a:schemeClr val="tx1"/>
              </a:solidFill>
            </a:endParaRPr>
          </a:p>
        </p:txBody>
      </p:sp>
      <p:cxnSp>
        <p:nvCxnSpPr>
          <p:cNvPr id="29" name="直接连接符 28">
            <a:extLst>
              <a:ext uri="{FF2B5EF4-FFF2-40B4-BE49-F238E27FC236}">
                <a16:creationId xmlns:a16="http://schemas.microsoft.com/office/drawing/2014/main" id="{049A97B0-4397-45EB-909A-2BAE2584842E}"/>
              </a:ext>
            </a:extLst>
          </p:cNvPr>
          <p:cNvCxnSpPr>
            <a:stCxn id="10" idx="2"/>
            <a:endCxn id="24" idx="0"/>
          </p:cNvCxnSpPr>
          <p:nvPr/>
        </p:nvCxnSpPr>
        <p:spPr bwMode="auto">
          <a:xfrm>
            <a:off x="3672749" y="5201099"/>
            <a:ext cx="4569593" cy="0"/>
          </a:xfrm>
          <a:prstGeom prst="line">
            <a:avLst/>
          </a:prstGeom>
          <a:solidFill>
            <a:srgbClr val="00B8FF"/>
          </a:solidFill>
          <a:ln w="19050" cap="flat" cmpd="sng" algn="ctr">
            <a:solidFill>
              <a:schemeClr val="tx1"/>
            </a:solidFill>
            <a:prstDash val="dash"/>
            <a:round/>
            <a:headEnd type="arrow" w="med" len="med"/>
            <a:tailEnd type="arrow" w="med" len="med"/>
          </a:ln>
          <a:effectLst/>
        </p:spPr>
      </p:cxnSp>
      <p:cxnSp>
        <p:nvCxnSpPr>
          <p:cNvPr id="30" name="直接连接符 29">
            <a:extLst>
              <a:ext uri="{FF2B5EF4-FFF2-40B4-BE49-F238E27FC236}">
                <a16:creationId xmlns:a16="http://schemas.microsoft.com/office/drawing/2014/main" id="{2E5A9709-4005-4ED2-8068-2A68CC1BCF68}"/>
              </a:ext>
            </a:extLst>
          </p:cNvPr>
          <p:cNvCxnSpPr>
            <a:cxnSpLocks/>
            <a:stCxn id="15" idx="2"/>
            <a:endCxn id="25" idx="0"/>
          </p:cNvCxnSpPr>
          <p:nvPr/>
        </p:nvCxnSpPr>
        <p:spPr bwMode="auto">
          <a:xfrm flipV="1">
            <a:off x="3672749" y="5638779"/>
            <a:ext cx="4569593" cy="2270"/>
          </a:xfrm>
          <a:prstGeom prst="line">
            <a:avLst/>
          </a:prstGeom>
          <a:solidFill>
            <a:srgbClr val="00B8FF"/>
          </a:solidFill>
          <a:ln w="19050" cap="flat" cmpd="sng" algn="ctr">
            <a:solidFill>
              <a:schemeClr val="tx1"/>
            </a:solidFill>
            <a:prstDash val="solid"/>
            <a:round/>
            <a:headEnd type="arrow" w="med" len="med"/>
            <a:tailEnd type="arrow" w="med" len="med"/>
          </a:ln>
          <a:effectLst/>
        </p:spPr>
      </p:cxnSp>
      <p:cxnSp>
        <p:nvCxnSpPr>
          <p:cNvPr id="31" name="直接箭头连接符 30">
            <a:extLst>
              <a:ext uri="{FF2B5EF4-FFF2-40B4-BE49-F238E27FC236}">
                <a16:creationId xmlns:a16="http://schemas.microsoft.com/office/drawing/2014/main" id="{8808B9DA-A9B4-46C5-AF3C-7496650194DF}"/>
              </a:ext>
            </a:extLst>
          </p:cNvPr>
          <p:cNvCxnSpPr>
            <a:cxnSpLocks/>
            <a:stCxn id="10" idx="2"/>
            <a:endCxn id="18" idx="2"/>
          </p:cNvCxnSpPr>
          <p:nvPr/>
        </p:nvCxnSpPr>
        <p:spPr bwMode="auto">
          <a:xfrm flipV="1">
            <a:off x="3672749" y="4538792"/>
            <a:ext cx="1960241" cy="662307"/>
          </a:xfrm>
          <a:prstGeom prst="straightConnector1">
            <a:avLst/>
          </a:prstGeom>
          <a:solidFill>
            <a:srgbClr val="00B8FF"/>
          </a:solidFill>
          <a:ln w="19050" cap="flat" cmpd="sng" algn="ctr">
            <a:solidFill>
              <a:schemeClr val="tx1"/>
            </a:solidFill>
            <a:prstDash val="solid"/>
            <a:round/>
            <a:headEnd type="arrow" w="med" len="med"/>
            <a:tailEnd type="arrow" w="med" len="med"/>
          </a:ln>
          <a:effectLst/>
        </p:spPr>
      </p:cxnSp>
      <p:cxnSp>
        <p:nvCxnSpPr>
          <p:cNvPr id="34" name="直接箭头连接符 33">
            <a:extLst>
              <a:ext uri="{FF2B5EF4-FFF2-40B4-BE49-F238E27FC236}">
                <a16:creationId xmlns:a16="http://schemas.microsoft.com/office/drawing/2014/main" id="{239D3D8C-BE62-4EE7-9EAF-3C44103CCF25}"/>
              </a:ext>
            </a:extLst>
          </p:cNvPr>
          <p:cNvCxnSpPr>
            <a:cxnSpLocks/>
            <a:stCxn id="33" idx="2"/>
            <a:endCxn id="24" idx="0"/>
          </p:cNvCxnSpPr>
          <p:nvPr/>
        </p:nvCxnSpPr>
        <p:spPr bwMode="auto">
          <a:xfrm>
            <a:off x="5990391" y="4541093"/>
            <a:ext cx="2251951" cy="660006"/>
          </a:xfrm>
          <a:prstGeom prst="straightConnector1">
            <a:avLst/>
          </a:prstGeom>
          <a:solidFill>
            <a:srgbClr val="00B8FF"/>
          </a:solidFill>
          <a:ln w="19050" cap="flat" cmpd="sng" algn="ctr">
            <a:solidFill>
              <a:schemeClr val="tx1"/>
            </a:solidFill>
            <a:prstDash val="solid"/>
            <a:round/>
            <a:headEnd type="arrow" w="med" len="med"/>
            <a:tailEnd type="arrow" w="med" len="med"/>
          </a:ln>
          <a:effectLst/>
        </p:spPr>
      </p:cxnSp>
      <p:sp>
        <p:nvSpPr>
          <p:cNvPr id="43" name="文本框 42">
            <a:extLst>
              <a:ext uri="{FF2B5EF4-FFF2-40B4-BE49-F238E27FC236}">
                <a16:creationId xmlns:a16="http://schemas.microsoft.com/office/drawing/2014/main" id="{9B386BD3-5BFF-4D94-8E0D-058B7C17FF04}"/>
              </a:ext>
            </a:extLst>
          </p:cNvPr>
          <p:cNvSpPr txBox="1"/>
          <p:nvPr/>
        </p:nvSpPr>
        <p:spPr>
          <a:xfrm>
            <a:off x="5911326" y="4981703"/>
            <a:ext cx="1435008" cy="276999"/>
          </a:xfrm>
          <a:prstGeom prst="rect">
            <a:avLst/>
          </a:prstGeom>
          <a:noFill/>
        </p:spPr>
        <p:txBody>
          <a:bodyPr wrap="none" rtlCol="0">
            <a:spAutoFit/>
          </a:bodyPr>
          <a:lstStyle/>
          <a:p>
            <a:r>
              <a:rPr lang="en-US" altLang="zh-CN" sz="1200" dirty="0">
                <a:solidFill>
                  <a:schemeClr val="tx1"/>
                </a:solidFill>
              </a:rPr>
              <a:t>Direct link@ 5 GHz</a:t>
            </a:r>
            <a:endParaRPr lang="zh-CN" altLang="en-US" sz="1200" dirty="0">
              <a:solidFill>
                <a:schemeClr val="tx1"/>
              </a:solidFill>
            </a:endParaRPr>
          </a:p>
        </p:txBody>
      </p:sp>
      <p:sp>
        <p:nvSpPr>
          <p:cNvPr id="44" name="文本框 43">
            <a:extLst>
              <a:ext uri="{FF2B5EF4-FFF2-40B4-BE49-F238E27FC236}">
                <a16:creationId xmlns:a16="http://schemas.microsoft.com/office/drawing/2014/main" id="{7EEA4F0E-AE04-40D9-B0CC-93BD0C032F4B}"/>
              </a:ext>
            </a:extLst>
          </p:cNvPr>
          <p:cNvSpPr txBox="1"/>
          <p:nvPr/>
        </p:nvSpPr>
        <p:spPr>
          <a:xfrm>
            <a:off x="6708989" y="4612663"/>
            <a:ext cx="1409360" cy="276999"/>
          </a:xfrm>
          <a:prstGeom prst="rect">
            <a:avLst/>
          </a:prstGeom>
          <a:noFill/>
        </p:spPr>
        <p:txBody>
          <a:bodyPr wrap="none" rtlCol="0">
            <a:spAutoFit/>
          </a:bodyPr>
          <a:lstStyle/>
          <a:p>
            <a:r>
              <a:rPr lang="en-US" altLang="zh-CN" sz="1200" dirty="0">
                <a:solidFill>
                  <a:schemeClr val="tx1"/>
                </a:solidFill>
              </a:rPr>
              <a:t>Relay link@ 5 GHz</a:t>
            </a:r>
            <a:endParaRPr lang="zh-CN" altLang="en-US" sz="1200" dirty="0">
              <a:solidFill>
                <a:schemeClr val="tx1"/>
              </a:solidFill>
            </a:endParaRPr>
          </a:p>
        </p:txBody>
      </p:sp>
      <p:sp>
        <p:nvSpPr>
          <p:cNvPr id="32" name="文本框 31">
            <a:extLst>
              <a:ext uri="{FF2B5EF4-FFF2-40B4-BE49-F238E27FC236}">
                <a16:creationId xmlns:a16="http://schemas.microsoft.com/office/drawing/2014/main" id="{9EAF8A76-C0B5-47FC-90B7-66FD351E2EC2}"/>
              </a:ext>
            </a:extLst>
          </p:cNvPr>
          <p:cNvSpPr txBox="1"/>
          <p:nvPr/>
        </p:nvSpPr>
        <p:spPr>
          <a:xfrm>
            <a:off x="3962646" y="4651604"/>
            <a:ext cx="1132041" cy="246221"/>
          </a:xfrm>
          <a:prstGeom prst="rect">
            <a:avLst/>
          </a:prstGeom>
          <a:noFill/>
        </p:spPr>
        <p:txBody>
          <a:bodyPr wrap="none" rtlCol="0">
            <a:spAutoFit/>
          </a:bodyPr>
          <a:lstStyle/>
          <a:p>
            <a:r>
              <a:rPr lang="en-US" altLang="zh-CN" sz="1000" dirty="0">
                <a:solidFill>
                  <a:srgbClr val="C00000"/>
                </a:solidFill>
              </a:rPr>
              <a:t>Wireless backhaul</a:t>
            </a:r>
            <a:endParaRPr lang="zh-CN" altLang="en-US" sz="1000" dirty="0">
              <a:solidFill>
                <a:srgbClr val="C00000"/>
              </a:solidFill>
            </a:endParaRPr>
          </a:p>
        </p:txBody>
      </p:sp>
      <p:sp>
        <p:nvSpPr>
          <p:cNvPr id="33" name="Rectangle 49">
            <a:extLst>
              <a:ext uri="{FF2B5EF4-FFF2-40B4-BE49-F238E27FC236}">
                <a16:creationId xmlns:a16="http://schemas.microsoft.com/office/drawing/2014/main" id="{5C1204D4-9A1C-453B-B970-4BAE68A1E15C}"/>
              </a:ext>
            </a:extLst>
          </p:cNvPr>
          <p:cNvSpPr/>
          <p:nvPr/>
        </p:nvSpPr>
        <p:spPr>
          <a:xfrm>
            <a:off x="5892148" y="425289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矩形 21">
            <a:extLst>
              <a:ext uri="{FF2B5EF4-FFF2-40B4-BE49-F238E27FC236}">
                <a16:creationId xmlns:a16="http://schemas.microsoft.com/office/drawing/2014/main" id="{EC1C979B-1FC6-4964-BC13-CAC23D745B3E}"/>
              </a:ext>
            </a:extLst>
          </p:cNvPr>
          <p:cNvSpPr/>
          <p:nvPr/>
        </p:nvSpPr>
        <p:spPr>
          <a:xfrm>
            <a:off x="6088633" y="4271583"/>
            <a:ext cx="391454" cy="246221"/>
          </a:xfrm>
          <a:prstGeom prst="rect">
            <a:avLst/>
          </a:prstGeom>
        </p:spPr>
        <p:txBody>
          <a:bodyPr wrap="none">
            <a:spAutoFit/>
          </a:bodyPr>
          <a:lstStyle/>
          <a:p>
            <a:r>
              <a:rPr lang="en-US" altLang="zh-CN" sz="1000" dirty="0">
                <a:solidFill>
                  <a:schemeClr val="tx1"/>
                </a:solidFill>
              </a:rPr>
              <a:t>rAP</a:t>
            </a:r>
            <a:endParaRPr lang="zh-CN" altLang="en-US" sz="1000" dirty="0"/>
          </a:p>
        </p:txBody>
      </p:sp>
      <p:sp>
        <p:nvSpPr>
          <p:cNvPr id="35" name="文本框 34">
            <a:extLst>
              <a:ext uri="{FF2B5EF4-FFF2-40B4-BE49-F238E27FC236}">
                <a16:creationId xmlns:a16="http://schemas.microsoft.com/office/drawing/2014/main" id="{7A84D760-08E9-47D5-BF46-F9A3C7DC4783}"/>
              </a:ext>
            </a:extLst>
          </p:cNvPr>
          <p:cNvSpPr txBox="1"/>
          <p:nvPr/>
        </p:nvSpPr>
        <p:spPr>
          <a:xfrm>
            <a:off x="5384945" y="4005478"/>
            <a:ext cx="787256" cy="215444"/>
          </a:xfrm>
          <a:prstGeom prst="rect">
            <a:avLst/>
          </a:prstGeom>
          <a:noFill/>
          <a:ln>
            <a:solidFill>
              <a:schemeClr val="tx1"/>
            </a:solidFill>
            <a:prstDash val="dashDot"/>
          </a:ln>
        </p:spPr>
        <p:txBody>
          <a:bodyPr wrap="square" rtlCol="0">
            <a:spAutoFit/>
          </a:bodyPr>
          <a:lstStyle/>
          <a:p>
            <a:pPr algn="ctr"/>
            <a:r>
              <a:rPr lang="en-US" altLang="zh-CN" sz="800" dirty="0">
                <a:solidFill>
                  <a:schemeClr val="tx1"/>
                </a:solidFill>
              </a:rPr>
              <a:t>Relay function</a:t>
            </a:r>
            <a:endParaRPr lang="zh-CN" altLang="en-US" sz="800" dirty="0">
              <a:solidFill>
                <a:schemeClr val="tx1"/>
              </a:solidFill>
            </a:endParaRPr>
          </a:p>
        </p:txBody>
      </p:sp>
    </p:spTree>
    <p:extLst>
      <p:ext uri="{BB962C8B-B14F-4D97-AF65-F5344CB8AC3E}">
        <p14:creationId xmlns:p14="http://schemas.microsoft.com/office/powerpoint/2010/main" val="680251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F34C6D-FA0F-494F-A032-79E56857FA7C}"/>
              </a:ext>
            </a:extLst>
          </p:cNvPr>
          <p:cNvSpPr>
            <a:spLocks noGrp="1"/>
          </p:cNvSpPr>
          <p:nvPr>
            <p:ph type="title"/>
          </p:nvPr>
        </p:nvSpPr>
        <p:spPr/>
        <p:txBody>
          <a:bodyPr/>
          <a:lstStyle/>
          <a:p>
            <a:r>
              <a:rPr lang="en-US" altLang="zh-CN" dirty="0">
                <a:solidFill>
                  <a:schemeClr val="tx1"/>
                </a:solidFill>
              </a:rPr>
              <a:t>Discovery of rAP</a:t>
            </a:r>
            <a:endParaRPr lang="zh-CN" altLang="en-US" dirty="0">
              <a:solidFill>
                <a:schemeClr val="tx1"/>
              </a:solidFill>
            </a:endParaRPr>
          </a:p>
        </p:txBody>
      </p:sp>
      <p:sp>
        <p:nvSpPr>
          <p:cNvPr id="3" name="内容占位符 2">
            <a:extLst>
              <a:ext uri="{FF2B5EF4-FFF2-40B4-BE49-F238E27FC236}">
                <a16:creationId xmlns:a16="http://schemas.microsoft.com/office/drawing/2014/main" id="{86B9284D-F730-4D04-BD17-23EEAC2B366B}"/>
              </a:ext>
            </a:extLst>
          </p:cNvPr>
          <p:cNvSpPr>
            <a:spLocks noGrp="1"/>
          </p:cNvSpPr>
          <p:nvPr>
            <p:ph idx="1"/>
          </p:nvPr>
        </p:nvSpPr>
        <p:spPr/>
        <p:txBody>
          <a:bodyPr/>
          <a:lstStyle/>
          <a:p>
            <a:pPr algn="just">
              <a:buFont typeface="Wingdings" panose="05000000000000000000" pitchFamily="2" charset="2"/>
              <a:buChar char="l"/>
            </a:pPr>
            <a:r>
              <a:rPr lang="en-US" altLang="zh-CN" sz="2000" dirty="0"/>
              <a:t>The relay MLD indicates it supports the relay operation and other transmission capabilities when initiating the association with the AP MLD. </a:t>
            </a:r>
          </a:p>
          <a:p>
            <a:pPr algn="just">
              <a:buFont typeface="Wingdings" panose="05000000000000000000" pitchFamily="2" charset="2"/>
              <a:buChar char="l"/>
            </a:pPr>
            <a:r>
              <a:rPr lang="en-US" altLang="zh-CN" sz="2000" dirty="0"/>
              <a:t>Once the association is established, the AP MLD can follow the current Multi-link operation to advertise the existence of a rAP as an affiliated AP through the RNR element and the Basic Multi-link element.</a:t>
            </a:r>
          </a:p>
          <a:p>
            <a:pPr algn="just">
              <a:buFont typeface="Wingdings" panose="05000000000000000000" pitchFamily="2" charset="2"/>
              <a:buChar char="l"/>
            </a:pPr>
            <a:r>
              <a:rPr lang="en-US" altLang="zh-CN" sz="2000" dirty="0"/>
              <a:t>Considering the rAP may not transmit the Beacon /Probe Response frame, it should be invisible for the EHT non-AP MLD. Hence, </a:t>
            </a:r>
          </a:p>
          <a:p>
            <a:pPr lvl="1">
              <a:buFont typeface="Wingdings" panose="05000000000000000000" pitchFamily="2" charset="2"/>
              <a:buChar char="l"/>
            </a:pPr>
            <a:r>
              <a:rPr lang="en-US" altLang="zh-CN" sz="1800" dirty="0"/>
              <a:t>Use a new TBTT Info Field Type to advertise the info on the rAP in the RNR element.</a:t>
            </a:r>
          </a:p>
          <a:p>
            <a:pPr lvl="1">
              <a:buFont typeface="Wingdings" panose="05000000000000000000" pitchFamily="2" charset="2"/>
              <a:buChar char="l"/>
            </a:pPr>
            <a:r>
              <a:rPr lang="en-US" altLang="zh-CN" sz="1800" dirty="0"/>
              <a:t>Define a Relay Profile subelement for the Basic Multi-link element to carry the info on the rAP.</a:t>
            </a:r>
          </a:p>
          <a:p>
            <a:pPr>
              <a:buFont typeface="Wingdings" panose="05000000000000000000" pitchFamily="2" charset="2"/>
              <a:buChar char="l"/>
            </a:pPr>
            <a:r>
              <a:rPr lang="en-US" altLang="zh-CN" sz="2000" dirty="0"/>
              <a:t>To distinguish the rAP from other affiliated AP, a Relay Flag bit may be introduced.</a:t>
            </a:r>
          </a:p>
          <a:p>
            <a:pPr>
              <a:buFont typeface="Wingdings" panose="05000000000000000000" pitchFamily="2" charset="2"/>
              <a:buChar char="l"/>
            </a:pPr>
            <a:endParaRPr lang="zh-CN" altLang="en-US" sz="1800" dirty="0"/>
          </a:p>
        </p:txBody>
      </p:sp>
      <p:sp>
        <p:nvSpPr>
          <p:cNvPr id="4" name="灯片编号占位符 3">
            <a:extLst>
              <a:ext uri="{FF2B5EF4-FFF2-40B4-BE49-F238E27FC236}">
                <a16:creationId xmlns:a16="http://schemas.microsoft.com/office/drawing/2014/main" id="{2A0E6530-5252-4D16-BFFB-47F5DC397EB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a:extLst>
              <a:ext uri="{FF2B5EF4-FFF2-40B4-BE49-F238E27FC236}">
                <a16:creationId xmlns:a16="http://schemas.microsoft.com/office/drawing/2014/main" id="{6712A1F2-1D77-4C5F-AE26-91E87CAA3FB1}"/>
              </a:ext>
            </a:extLst>
          </p:cNvPr>
          <p:cNvSpPr>
            <a:spLocks noGrp="1"/>
          </p:cNvSpPr>
          <p:nvPr>
            <p:ph type="ftr" idx="14"/>
          </p:nvPr>
        </p:nvSpPr>
        <p:spPr/>
        <p:txBody>
          <a:bodyPr/>
          <a:lstStyle/>
          <a:p>
            <a:r>
              <a:rPr lang="en-GB" dirty="0"/>
              <a:t>Guogang Huang et al, Huawei</a:t>
            </a:r>
          </a:p>
        </p:txBody>
      </p:sp>
      <p:sp>
        <p:nvSpPr>
          <p:cNvPr id="6" name="日期占位符 5">
            <a:extLst>
              <a:ext uri="{FF2B5EF4-FFF2-40B4-BE49-F238E27FC236}">
                <a16:creationId xmlns:a16="http://schemas.microsoft.com/office/drawing/2014/main" id="{566D3CCD-B64A-47E4-A13D-2AE2FEB9EC9D}"/>
              </a:ext>
            </a:extLst>
          </p:cNvPr>
          <p:cNvSpPr>
            <a:spLocks noGrp="1"/>
          </p:cNvSpPr>
          <p:nvPr>
            <p:ph type="dt" idx="15"/>
          </p:nvPr>
        </p:nvSpPr>
        <p:spPr/>
        <p:txBody>
          <a:bodyPr/>
          <a:lstStyle/>
          <a:p>
            <a:r>
              <a:rPr lang="en-US" dirty="0"/>
              <a:t>Nov. 2023</a:t>
            </a:r>
            <a:endParaRPr lang="en-GB" dirty="0"/>
          </a:p>
        </p:txBody>
      </p:sp>
    </p:spTree>
    <p:extLst>
      <p:ext uri="{BB962C8B-B14F-4D97-AF65-F5344CB8AC3E}">
        <p14:creationId xmlns:p14="http://schemas.microsoft.com/office/powerpoint/2010/main" val="121512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AE5EB4-C697-4B34-8268-758E50BED694}"/>
              </a:ext>
            </a:extLst>
          </p:cNvPr>
          <p:cNvSpPr>
            <a:spLocks noGrp="1"/>
          </p:cNvSpPr>
          <p:nvPr>
            <p:ph type="title"/>
          </p:nvPr>
        </p:nvSpPr>
        <p:spPr/>
        <p:txBody>
          <a:bodyPr/>
          <a:lstStyle/>
          <a:p>
            <a:r>
              <a:rPr lang="en-US" altLang="ko-KR" dirty="0"/>
              <a:t>Selection of non-AP MLD</a:t>
            </a:r>
            <a:endParaRPr lang="zh-CN" altLang="en-US" dirty="0"/>
          </a:p>
        </p:txBody>
      </p:sp>
      <p:sp>
        <p:nvSpPr>
          <p:cNvPr id="3" name="内容占位符 2">
            <a:extLst>
              <a:ext uri="{FF2B5EF4-FFF2-40B4-BE49-F238E27FC236}">
                <a16:creationId xmlns:a16="http://schemas.microsoft.com/office/drawing/2014/main" id="{41743F77-E77A-498E-AC70-520D754FA2AA}"/>
              </a:ext>
            </a:extLst>
          </p:cNvPr>
          <p:cNvSpPr>
            <a:spLocks noGrp="1"/>
          </p:cNvSpPr>
          <p:nvPr>
            <p:ph idx="1"/>
          </p:nvPr>
        </p:nvSpPr>
        <p:spPr>
          <a:xfrm>
            <a:off x="914401" y="1830390"/>
            <a:ext cx="10361084" cy="4645024"/>
          </a:xfrm>
        </p:spPr>
        <p:txBody>
          <a:bodyPr/>
          <a:lstStyle/>
          <a:p>
            <a:pPr algn="just">
              <a:buFont typeface="Wingdings" panose="05000000000000000000" pitchFamily="2" charset="2"/>
              <a:buChar char="l"/>
            </a:pPr>
            <a:r>
              <a:rPr lang="en-US" altLang="zh-CN" sz="1800" dirty="0"/>
              <a:t>If a non-AP MLD has a good link quality with the rAP, the AP MLD can recommend the UHR non-AP MLD to add a relay link with the rAP by sending Link Reconfiguration Notify frame. Then the UHR non-AP MLD can request to add a relay link with the rAP by exchanging Link Reconfiguration Request/Response frame.</a:t>
            </a:r>
          </a:p>
          <a:p>
            <a:pPr algn="just">
              <a:buFont typeface="Wingdings" panose="05000000000000000000" pitchFamily="2" charset="2"/>
              <a:buChar char="l"/>
            </a:pPr>
            <a:r>
              <a:rPr lang="en-US" altLang="zh-CN" sz="1800" dirty="0"/>
              <a:t>In order to identify whether the UHR non-AP MLD is located near the rAP, the AP MLD can request the non-AP MLD to do the Beacon Request measurement.</a:t>
            </a:r>
            <a:r>
              <a:rPr lang="zh-CN" altLang="en-US" sz="1800" dirty="0"/>
              <a:t> </a:t>
            </a:r>
            <a:r>
              <a:rPr lang="en-US" altLang="zh-CN" sz="1800" dirty="0"/>
              <a:t>Since the rAP doesn’t transmit the Beacon/Probe Response frame, we need to define a new Measurement Mode. </a:t>
            </a:r>
          </a:p>
          <a:p>
            <a:pPr lvl="1">
              <a:buFont typeface="Wingdings" panose="05000000000000000000" pitchFamily="2" charset="2"/>
              <a:buChar char="l"/>
            </a:pPr>
            <a:r>
              <a:rPr lang="en-US" altLang="zh-CN" sz="1400" dirty="0"/>
              <a:t> E.g. NDP Request + NDPA + NDP.</a:t>
            </a:r>
          </a:p>
        </p:txBody>
      </p:sp>
      <p:sp>
        <p:nvSpPr>
          <p:cNvPr id="4" name="灯片编号占位符 3">
            <a:extLst>
              <a:ext uri="{FF2B5EF4-FFF2-40B4-BE49-F238E27FC236}">
                <a16:creationId xmlns:a16="http://schemas.microsoft.com/office/drawing/2014/main" id="{904D9A1C-0384-47F8-BDC1-DFE5A5F3671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a:extLst>
              <a:ext uri="{FF2B5EF4-FFF2-40B4-BE49-F238E27FC236}">
                <a16:creationId xmlns:a16="http://schemas.microsoft.com/office/drawing/2014/main" id="{09A3E62E-84F2-49D9-B545-2960EA835A65}"/>
              </a:ext>
            </a:extLst>
          </p:cNvPr>
          <p:cNvSpPr>
            <a:spLocks noGrp="1"/>
          </p:cNvSpPr>
          <p:nvPr>
            <p:ph type="ftr" idx="14"/>
          </p:nvPr>
        </p:nvSpPr>
        <p:spPr/>
        <p:txBody>
          <a:bodyPr/>
          <a:lstStyle/>
          <a:p>
            <a:r>
              <a:rPr lang="en-GB" dirty="0"/>
              <a:t>Guogang Huang et al, Huawei</a:t>
            </a:r>
          </a:p>
        </p:txBody>
      </p:sp>
      <p:sp>
        <p:nvSpPr>
          <p:cNvPr id="6" name="日期占位符 5">
            <a:extLst>
              <a:ext uri="{FF2B5EF4-FFF2-40B4-BE49-F238E27FC236}">
                <a16:creationId xmlns:a16="http://schemas.microsoft.com/office/drawing/2014/main" id="{002B83F4-BAF5-4919-BBA0-AB389FC35284}"/>
              </a:ext>
            </a:extLst>
          </p:cNvPr>
          <p:cNvSpPr>
            <a:spLocks noGrp="1"/>
          </p:cNvSpPr>
          <p:nvPr>
            <p:ph type="dt" idx="15"/>
          </p:nvPr>
        </p:nvSpPr>
        <p:spPr/>
        <p:txBody>
          <a:bodyPr/>
          <a:lstStyle/>
          <a:p>
            <a:r>
              <a:rPr lang="en-US" dirty="0"/>
              <a:t>Nov. 2023</a:t>
            </a:r>
            <a:endParaRPr lang="en-GB" dirty="0"/>
          </a:p>
        </p:txBody>
      </p:sp>
      <p:pic>
        <p:nvPicPr>
          <p:cNvPr id="7" name="图片 6">
            <a:extLst>
              <a:ext uri="{FF2B5EF4-FFF2-40B4-BE49-F238E27FC236}">
                <a16:creationId xmlns:a16="http://schemas.microsoft.com/office/drawing/2014/main" id="{9B449AE7-F35A-4795-9354-2B02EC15FA6B}"/>
              </a:ext>
            </a:extLst>
          </p:cNvPr>
          <p:cNvPicPr>
            <a:picLocks noChangeAspect="1"/>
          </p:cNvPicPr>
          <p:nvPr/>
        </p:nvPicPr>
        <p:blipFill>
          <a:blip r:embed="rId2"/>
          <a:stretch>
            <a:fillRect/>
          </a:stretch>
        </p:blipFill>
        <p:spPr>
          <a:xfrm>
            <a:off x="1287172" y="4550328"/>
            <a:ext cx="4808828" cy="1685337"/>
          </a:xfrm>
          <a:prstGeom prst="rect">
            <a:avLst/>
          </a:prstGeom>
        </p:spPr>
      </p:pic>
      <p:pic>
        <p:nvPicPr>
          <p:cNvPr id="8" name="图片 7">
            <a:extLst>
              <a:ext uri="{FF2B5EF4-FFF2-40B4-BE49-F238E27FC236}">
                <a16:creationId xmlns:a16="http://schemas.microsoft.com/office/drawing/2014/main" id="{A855C86C-695E-4246-9238-3F0AE5F59CD1}"/>
              </a:ext>
            </a:extLst>
          </p:cNvPr>
          <p:cNvPicPr>
            <a:picLocks noChangeAspect="1"/>
          </p:cNvPicPr>
          <p:nvPr/>
        </p:nvPicPr>
        <p:blipFill>
          <a:blip r:embed="rId3"/>
          <a:stretch>
            <a:fillRect/>
          </a:stretch>
        </p:blipFill>
        <p:spPr>
          <a:xfrm>
            <a:off x="6795244" y="4572000"/>
            <a:ext cx="3695700" cy="1480812"/>
          </a:xfrm>
          <a:prstGeom prst="rect">
            <a:avLst/>
          </a:prstGeom>
        </p:spPr>
      </p:pic>
    </p:spTree>
    <p:extLst>
      <p:ext uri="{BB962C8B-B14F-4D97-AF65-F5344CB8AC3E}">
        <p14:creationId xmlns:p14="http://schemas.microsoft.com/office/powerpoint/2010/main" val="240730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F5F3A-733F-8676-E862-2A9539464C9E}"/>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18A676E-EFC3-0A50-7429-0C494D140CA3}"/>
              </a:ext>
            </a:extLst>
          </p:cNvPr>
          <p:cNvSpPr>
            <a:spLocks noGrp="1"/>
          </p:cNvSpPr>
          <p:nvPr>
            <p:ph idx="1"/>
          </p:nvPr>
        </p:nvSpPr>
        <p:spPr/>
        <p:txBody>
          <a:bodyPr>
            <a:normAutofit/>
          </a:bodyPr>
          <a:lstStyle/>
          <a:p>
            <a:pPr>
              <a:buFont typeface="Arial" panose="020B0604020202020204" pitchFamily="34" charset="0"/>
              <a:buChar char="•"/>
            </a:pPr>
            <a:r>
              <a:rPr lang="en-US" dirty="0"/>
              <a:t>In this contribution, a potential architecture for the relay operation in UHR is discussed. </a:t>
            </a:r>
          </a:p>
          <a:p>
            <a:pPr lvl="1">
              <a:buFont typeface="Arial" panose="020B0604020202020204" pitchFamily="34" charset="0"/>
              <a:buChar char="•"/>
            </a:pPr>
            <a:r>
              <a:rPr lang="en-US" dirty="0"/>
              <a:t>Reuse the current Multi-link operation by viewing the relay as a reduced affiliated AP</a:t>
            </a:r>
          </a:p>
          <a:p>
            <a:pPr>
              <a:buFont typeface="Arial" panose="020B0604020202020204" pitchFamily="34" charset="0"/>
              <a:buChar char="•"/>
            </a:pPr>
            <a:endParaRPr lang="en-US" dirty="0"/>
          </a:p>
          <a:p>
            <a:pPr>
              <a:buFont typeface="Arial" panose="020B0604020202020204" pitchFamily="34" charset="0"/>
              <a:buChar char="•"/>
            </a:pPr>
            <a:r>
              <a:rPr lang="en-US" dirty="0"/>
              <a:t>We also discussed</a:t>
            </a:r>
          </a:p>
          <a:p>
            <a:pPr lvl="1">
              <a:buFont typeface="Arial" panose="020B0604020202020204" pitchFamily="34" charset="0"/>
              <a:buChar char="•"/>
            </a:pPr>
            <a:r>
              <a:rPr lang="en-US" dirty="0"/>
              <a:t>The channel measurement between the rAP and the non-AP MLD</a:t>
            </a:r>
          </a:p>
          <a:p>
            <a:pPr lvl="2">
              <a:buFont typeface="Arial" panose="020B0604020202020204" pitchFamily="34" charset="0"/>
              <a:buChar char="•"/>
            </a:pPr>
            <a:r>
              <a:rPr lang="en-US" dirty="0"/>
              <a:t>Define a new measurement mode for the Beacon Request measurement.  </a:t>
            </a:r>
          </a:p>
        </p:txBody>
      </p:sp>
      <p:sp>
        <p:nvSpPr>
          <p:cNvPr id="4" name="Slide Number Placeholder 3">
            <a:extLst>
              <a:ext uri="{FF2B5EF4-FFF2-40B4-BE49-F238E27FC236}">
                <a16:creationId xmlns:a16="http://schemas.microsoft.com/office/drawing/2014/main" id="{17218A9B-9F16-79F6-696E-C238F31F5B8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056488B-1FED-5647-E0AD-0E9DC86B4A1C}"/>
              </a:ext>
            </a:extLst>
          </p:cNvPr>
          <p:cNvSpPr>
            <a:spLocks noGrp="1"/>
          </p:cNvSpPr>
          <p:nvPr>
            <p:ph type="ftr" idx="14"/>
          </p:nvPr>
        </p:nvSpPr>
        <p:spPr/>
        <p:txBody>
          <a:bodyPr/>
          <a:lstStyle/>
          <a:p>
            <a:r>
              <a:rPr lang="en-GB" dirty="0"/>
              <a:t>Guogang Huang et al, Huawei</a:t>
            </a:r>
          </a:p>
        </p:txBody>
      </p:sp>
      <p:sp>
        <p:nvSpPr>
          <p:cNvPr id="6" name="Date Placeholder 5">
            <a:extLst>
              <a:ext uri="{FF2B5EF4-FFF2-40B4-BE49-F238E27FC236}">
                <a16:creationId xmlns:a16="http://schemas.microsoft.com/office/drawing/2014/main" id="{04AA5AA6-DE96-A784-A3BE-6F2322D0CF16}"/>
              </a:ext>
            </a:extLst>
          </p:cNvPr>
          <p:cNvSpPr>
            <a:spLocks noGrp="1"/>
          </p:cNvSpPr>
          <p:nvPr>
            <p:ph type="dt" idx="15"/>
          </p:nvPr>
        </p:nvSpPr>
        <p:spPr/>
        <p:txBody>
          <a:bodyPr/>
          <a:lstStyle/>
          <a:p>
            <a:r>
              <a:rPr lang="en-US" dirty="0"/>
              <a:t>Nov. 2023</a:t>
            </a:r>
            <a:endParaRPr lang="en-GB" dirty="0"/>
          </a:p>
        </p:txBody>
      </p:sp>
    </p:spTree>
    <p:extLst>
      <p:ext uri="{BB962C8B-B14F-4D97-AF65-F5344CB8AC3E}">
        <p14:creationId xmlns:p14="http://schemas.microsoft.com/office/powerpoint/2010/main" val="339769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4657</TotalTime>
  <Words>982</Words>
  <Application>Microsoft Office PowerPoint</Application>
  <PresentationFormat>宽屏</PresentationFormat>
  <Paragraphs>137</Paragraphs>
  <Slides>10</Slides>
  <Notes>2</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7" baseType="lpstr">
      <vt:lpstr>Arial Unicode MS</vt:lpstr>
      <vt:lpstr>MS Gothic</vt:lpstr>
      <vt:lpstr>Arial</vt:lpstr>
      <vt:lpstr>Times New Roman</vt:lpstr>
      <vt:lpstr>Wingdings</vt:lpstr>
      <vt:lpstr>Office Theme</vt:lpstr>
      <vt:lpstr>Document</vt:lpstr>
      <vt:lpstr>Relay Operation for 11bn</vt:lpstr>
      <vt:lpstr>Introduction</vt:lpstr>
      <vt:lpstr>Recap UHR Relay Design Principle [2]</vt:lpstr>
      <vt:lpstr>Recap Potential Solution: Lower MAC Relay (Architecture) [2]</vt:lpstr>
      <vt:lpstr>Relay Architecture (1/2)</vt:lpstr>
      <vt:lpstr>Relay Architecture (2/2)</vt:lpstr>
      <vt:lpstr>Discovery of rAP</vt:lpstr>
      <vt:lpstr>Selection of non-AP MLD</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huangguogang1</cp:lastModifiedBy>
  <cp:revision>138</cp:revision>
  <cp:lastPrinted>1601-01-01T00:00:00Z</cp:lastPrinted>
  <dcterms:created xsi:type="dcterms:W3CDTF">2022-10-28T01:22:29Z</dcterms:created>
  <dcterms:modified xsi:type="dcterms:W3CDTF">2023-11-03T07:31:08Z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(3)e2okTmeKtQbyN6D5Gkpmyd3IMlL4TAlPpyVvGhax3QyMkmVaZcCD7s38pqn5W/JWrR3osytD
TEWZZp+/Nn/B9IkmvLSAyJGNM1iuLmjl8iN7KIa6CFGbuIOo/98zqR123ldRtdF9JJ46ozWq
r537as7rOqG/xDrjld92P4YmqGvttz13AsJlbsIfBihbGhqCb3GfLi+epQUMzMFwRN74CBL9
CVc2PecIVWz3sJvBP6</vt:lpwstr>
  </property>
  <property fmtid="{D5CDD505-2E9C-101B-9397-08002B2CF9AE}" pid="3" name="_2015_ms_pID_7253431">
    <vt:lpwstr>EuJ1MCkorIPwy8jkIYzzvQaBTfagK346ZDZ0VAWEOd/wpxwkbFyC5j
zhwKzZqTyk/8NO8BJOHJxIS+FbbyGY4PnSAlmjENO+/OTLnpksDAnSWASitNA4joTcNtbb8B
AlustB4arlNtlnzrZyIvUa588iLiPe+4YYd8FWp+ekf4J8EzwwgAM12sUXOLCmVE2m6AQd3B
k56N6wGwrf9YUprgxhyEizCRhHGKM9klp8kD</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1696677534</vt:lpwstr>
  </property>
  <property fmtid="{D5CDD505-2E9C-101B-9397-08002B2CF9AE}" pid="8" name="_2015_ms_pID_7253432">
    <vt:lpwstr>Lg==</vt:lpwstr>
  </property>
</Properties>
</file>