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960" r:id="rId3"/>
    <p:sldId id="980" r:id="rId4"/>
    <p:sldId id="985" r:id="rId5"/>
    <p:sldId id="988" r:id="rId6"/>
    <p:sldId id="981" r:id="rId7"/>
    <p:sldId id="983" r:id="rId8"/>
    <p:sldId id="982" r:id="rId9"/>
    <p:sldId id="984" r:id="rId10"/>
    <p:sldId id="979" r:id="rId11"/>
    <p:sldId id="987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36" autoAdjust="0"/>
    <p:restoredTop sz="94582" autoAdjust="0"/>
  </p:normalViewPr>
  <p:slideViewPr>
    <p:cSldViewPr>
      <p:cViewPr varScale="1">
        <p:scale>
          <a:sx n="114" d="100"/>
          <a:sy n="114" d="100"/>
        </p:scale>
        <p:origin x="111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Nov.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Nov.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Nov.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Huang(Huawei)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Nov.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802.11-23/1897r0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Thoughts on Improving Roaming under Existing Architecture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2023-10-20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7957"/>
              </p:ext>
            </p:extLst>
          </p:nvPr>
        </p:nvGraphicFramePr>
        <p:xfrm>
          <a:off x="1187624" y="2998720"/>
          <a:ext cx="7356301" cy="2289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12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Xiaofei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Bai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Hao Zhang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Guanyu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Zhang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086904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400" dirty="0"/>
              <a:t>[1] 11-20-0834-09-00be-tentative-re-association-for-non-ap-mld</a:t>
            </a:r>
          </a:p>
          <a:p>
            <a:pPr marL="0" indent="0">
              <a:buNone/>
            </a:pPr>
            <a:r>
              <a:rPr lang="en-US" altLang="zh-CN" sz="1400" dirty="0"/>
              <a:t>[2] 11-22-1580-01-0uhr-aperspectiveonproposeduhrfeaturesforenterpriseusecases</a:t>
            </a:r>
          </a:p>
          <a:p>
            <a:pPr marL="0" indent="0">
              <a:buNone/>
            </a:pPr>
            <a:r>
              <a:rPr lang="en-US" altLang="zh-CN" sz="1400" dirty="0"/>
              <a:t>[3] 11-23-0324-01-0uhr-roaming-requirements</a:t>
            </a:r>
          </a:p>
          <a:p>
            <a:pPr marL="0" indent="0">
              <a:buNone/>
            </a:pPr>
            <a:r>
              <a:rPr lang="en-US" altLang="zh-CN" sz="1400" dirty="0"/>
              <a:t>[4] 11-23-0322-00-0uhr-improve-roaming-between-mlds</a:t>
            </a:r>
          </a:p>
          <a:p>
            <a:pPr marL="0" indent="0">
              <a:buNone/>
            </a:pPr>
            <a:r>
              <a:rPr lang="en-US" altLang="zh-CN" sz="1400" dirty="0"/>
              <a:t>[5] 11-23-0668-02-0uhr-coordinated-measurement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2739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1BE63A-8D9B-4BA8-81A6-2953E435A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Annex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6AD9F2-7245-47AE-BFA7-546193867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132856"/>
            <a:ext cx="5471963" cy="3971082"/>
          </a:xfrm>
        </p:spPr>
        <p:txBody>
          <a:bodyPr/>
          <a:lstStyle/>
          <a:p>
            <a:r>
              <a:rPr lang="en-US" altLang="zh-CN" sz="2000" dirty="0"/>
              <a:t>When a STA successfully associates with an AP, it will initiate an IP address request. Specifically, </a:t>
            </a:r>
          </a:p>
          <a:p>
            <a:pPr lvl="1"/>
            <a:r>
              <a:rPr lang="en-US" altLang="zh-CN" sz="1800" dirty="0"/>
              <a:t>STA sends a DHCP Discover message in a broadcast manner.</a:t>
            </a:r>
          </a:p>
          <a:p>
            <a:pPr lvl="1"/>
            <a:r>
              <a:rPr lang="en-US" altLang="zh-CN" sz="1800" dirty="0"/>
              <a:t>DHCP server replies a DHCP Offer message with an allocated IP address in a broadcast manner.</a:t>
            </a:r>
          </a:p>
          <a:p>
            <a:pPr lvl="1"/>
            <a:r>
              <a:rPr lang="en-US" altLang="zh-CN" sz="1800" dirty="0"/>
              <a:t>STA takes out the allocated IP address and sends a DHCP Request Message to DHCP server.</a:t>
            </a:r>
          </a:p>
          <a:p>
            <a:pPr lvl="1"/>
            <a:r>
              <a:rPr lang="en-US" altLang="zh-CN" sz="1800" dirty="0"/>
              <a:t>DHCP server replies a DHCP ACK Message.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4CBEEE7-B605-44E9-9FCD-D69826001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1F02E02-E7B3-43BF-B554-D227EEBAA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C598DE2-09F8-4DD2-88FD-9FA39DD8F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2276872"/>
            <a:ext cx="2600517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0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989137"/>
            <a:ext cx="8064251" cy="4486275"/>
          </a:xfrm>
        </p:spPr>
        <p:txBody>
          <a:bodyPr/>
          <a:lstStyle/>
          <a:p>
            <a:r>
              <a:rPr lang="en-US" sz="2000" dirty="0"/>
              <a:t>To </a:t>
            </a:r>
            <a:r>
              <a:rPr lang="en-US" altLang="zh-CN" sz="2000" dirty="0"/>
              <a:t>improve the roaming performance between MLDs, </a:t>
            </a:r>
            <a:r>
              <a:rPr lang="en-US" sz="2000" dirty="0"/>
              <a:t>there are three potential research directions </a:t>
            </a:r>
            <a:r>
              <a:rPr lang="en-US" altLang="zh-CN" sz="2000" dirty="0"/>
              <a:t>so far.  </a:t>
            </a:r>
          </a:p>
          <a:p>
            <a:pPr lvl="1"/>
            <a:r>
              <a:rPr lang="en-US" sz="1800" dirty="0"/>
              <a:t>Hot-standby association[1-3]</a:t>
            </a:r>
          </a:p>
          <a:p>
            <a:pPr lvl="2" algn="just"/>
            <a:r>
              <a:rPr lang="en-US" dirty="0"/>
              <a:t>i.e. the non-AP MLD completes all the negotiations (e.g. security handshake, link setup and so on) with one or more neighboring AP MLDs </a:t>
            </a:r>
            <a:r>
              <a:rPr lang="en-US" altLang="zh-CN" dirty="0"/>
              <a:t>in advance </a:t>
            </a:r>
            <a:r>
              <a:rPr lang="en-US" dirty="0"/>
              <a:t>except </a:t>
            </a:r>
            <a:r>
              <a:rPr lang="en-US" altLang="zh-CN" dirty="0"/>
              <a:t>switching </a:t>
            </a:r>
            <a:r>
              <a:rPr lang="en-US" dirty="0"/>
              <a:t>the data path. The non-AP MLD is still associated with the current AP MLD. </a:t>
            </a:r>
          </a:p>
          <a:p>
            <a:pPr lvl="1"/>
            <a:r>
              <a:rPr lang="en-US" altLang="zh-CN" sz="1800" dirty="0"/>
              <a:t>Improve data continuity by transferring Tx/Rx context [4]</a:t>
            </a:r>
          </a:p>
          <a:p>
            <a:pPr lvl="1"/>
            <a:r>
              <a:rPr lang="en-US" altLang="zh-CN" sz="1800" dirty="0"/>
              <a:t>Improve Beacon Request/Report measurement [5]</a:t>
            </a:r>
            <a:endParaRPr lang="en-US" sz="1800" dirty="0"/>
          </a:p>
          <a:p>
            <a:r>
              <a:rPr lang="en-US" sz="2000" dirty="0"/>
              <a:t>In this contribution, we discuss some other candidate directions, e.g.</a:t>
            </a:r>
          </a:p>
          <a:p>
            <a:pPr lvl="1"/>
            <a:r>
              <a:rPr lang="en-US" sz="1800" dirty="0"/>
              <a:t>Enable over-the-DS hot-standby association</a:t>
            </a:r>
          </a:p>
          <a:p>
            <a:pPr lvl="1"/>
            <a:r>
              <a:rPr lang="en-US" sz="1800" dirty="0"/>
              <a:t>Improve Beacon Request/Report measurement</a:t>
            </a:r>
          </a:p>
          <a:p>
            <a:pPr lvl="1"/>
            <a:r>
              <a:rPr lang="en-US" sz="1800" dirty="0"/>
              <a:t>Optimize IP address request procedure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Enable over-the-DS hot-standby association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altLang="zh-CN" dirty="0"/>
              <a:t>For the roaming based on the hot-standby association, we have the following observations, </a:t>
            </a:r>
          </a:p>
          <a:p>
            <a:pPr lvl="1" algn="just"/>
            <a:r>
              <a:rPr lang="en-US" altLang="zh-CN" dirty="0"/>
              <a:t>The transmission rate drops seriously during the roaming due to the poor link quality.</a:t>
            </a:r>
          </a:p>
          <a:p>
            <a:pPr lvl="1" algn="just"/>
            <a:r>
              <a:rPr lang="en-US" altLang="zh-CN" dirty="0"/>
              <a:t>Since at least one affiliated STA needs to switch to the corresponding channel and do the hot-standby association with one or more neighboring AP MLDs, this also will affect the data transmission and accordingly cause the drop of the overall transmission rate. </a:t>
            </a:r>
          </a:p>
          <a:p>
            <a:pPr lvl="1" algn="just"/>
            <a:r>
              <a:rPr lang="en-US" altLang="zh-CN" dirty="0"/>
              <a:t>This phenomenon is more serious for the </a:t>
            </a:r>
            <a:r>
              <a:rPr lang="en-US" altLang="zh-CN" dirty="0" err="1"/>
              <a:t>eMLSR</a:t>
            </a:r>
            <a:r>
              <a:rPr lang="en-US" altLang="zh-CN" dirty="0"/>
              <a:t> non-AP MLD, as it only has one regular radio for the data transmission. 11bn should provide an method to improve the roaming performance for all types of non-AP MLDs.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876802" y="6475413"/>
            <a:ext cx="166712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6993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599"/>
            <a:ext cx="8280275" cy="4196681"/>
          </a:xfrm>
        </p:spPr>
        <p:txBody>
          <a:bodyPr/>
          <a:lstStyle/>
          <a:p>
            <a:pPr algn="just"/>
            <a:r>
              <a:rPr lang="en-US" altLang="zh-CN" sz="1600" dirty="0"/>
              <a:t>We propose to design an over-the-DS hot-standby association (which is similar to the existing over-the-DS FT protocol). Specifically,</a:t>
            </a:r>
          </a:p>
          <a:p>
            <a:pPr lvl="1" algn="just"/>
            <a:r>
              <a:rPr lang="en-US" altLang="zh-CN" sz="1400" dirty="0"/>
              <a:t>The non-AP MLD exchanges FT Probe Request/Response frames with the current AP MLD to get info on neighboring AP MLDs</a:t>
            </a:r>
          </a:p>
          <a:p>
            <a:pPr lvl="1" algn="just"/>
            <a:r>
              <a:rPr lang="en-US" altLang="zh-CN" sz="1400" dirty="0"/>
              <a:t>The non-AP MLD exchanges FT Reassociation Request/Response frames with the current AP MLD to do hot-standby associations with neighboring AP MLDs</a:t>
            </a:r>
          </a:p>
          <a:p>
            <a:pPr algn="just"/>
            <a:r>
              <a:rPr lang="en-US" altLang="zh-CN" sz="1600" dirty="0"/>
              <a:t>Thus the non-AP MLD doesn’t need to switch the channel unless it is measuring RSSIs of neighboring AP MLDs.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91" name="图片 90">
            <a:extLst>
              <a:ext uri="{FF2B5EF4-FFF2-40B4-BE49-F238E27FC236}">
                <a16:creationId xmlns:a16="http://schemas.microsoft.com/office/drawing/2014/main" id="{985BF659-A333-4FEC-8EAB-3BF2A021E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216" y="3578776"/>
            <a:ext cx="2736304" cy="2860918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65D1D0B-BC9B-489D-835A-9A2DE528CACE}"/>
              </a:ext>
            </a:extLst>
          </p:cNvPr>
          <p:cNvSpPr txBox="1"/>
          <p:nvPr/>
        </p:nvSpPr>
        <p:spPr>
          <a:xfrm>
            <a:off x="1574144" y="6162695"/>
            <a:ext cx="1866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Fig. 1 Existing architecture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4661D4C-4874-431A-AD51-2596796E4D14}"/>
              </a:ext>
            </a:extLst>
          </p:cNvPr>
          <p:cNvSpPr txBox="1"/>
          <p:nvPr/>
        </p:nvSpPr>
        <p:spPr>
          <a:xfrm>
            <a:off x="7630201" y="4965851"/>
            <a:ext cx="1422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Fig. 2 Procedure of proposed improved roaming with hot-standby association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9C9D97D-44CC-4F3F-A299-ADCEAD80B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367" y="3945162"/>
            <a:ext cx="2475672" cy="224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86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F43382-A264-4D5D-87DA-6B11B7BC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 1 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4546ED-66BB-45CA-9295-160D74401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91933"/>
            <a:ext cx="8136254" cy="4512006"/>
          </a:xfrm>
        </p:spPr>
        <p:txBody>
          <a:bodyPr/>
          <a:lstStyle/>
          <a:p>
            <a:pPr algn="just"/>
            <a:r>
              <a:rPr lang="en-US" altLang="zh-CN" sz="1600" dirty="0"/>
              <a:t>By defining the over-the-DS hot-standby association, we can provide a competitive performance compared with the roaming performance under the non-colocated AP MLD architecture. </a:t>
            </a:r>
          </a:p>
          <a:p>
            <a:pPr lvl="1" algn="just"/>
            <a:r>
              <a:rPr lang="en-US" altLang="zh-CN" sz="1400" dirty="0"/>
              <a:t>Because in the non-colocated AP MLD, the non-AP MLD </a:t>
            </a:r>
            <a:r>
              <a:rPr lang="en-US" altLang="zh-CN" sz="1400" b="1" u="sng" dirty="0"/>
              <a:t>shall</a:t>
            </a:r>
            <a:r>
              <a:rPr lang="en-US" altLang="zh-CN" sz="1400" dirty="0"/>
              <a:t> exchange Link Reconfiguration Request/Response frames with the current colocated AP MLD to add links with neighboring colocated AP MLDs. </a:t>
            </a:r>
          </a:p>
          <a:p>
            <a:pPr lvl="1" algn="just"/>
            <a:r>
              <a:rPr lang="en-US" altLang="zh-CN" sz="1400" dirty="0"/>
              <a:t>It’s reasonable to allow that the non-AP MLD can exchange Probe Request/Response frames with the current colocated AP MLD to get the info on neighboring colocated AP MLDs.</a:t>
            </a:r>
            <a:endParaRPr lang="zh-CN" altLang="en-US" sz="1400" dirty="0"/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0028F7E-CCC9-4133-B3F5-C6B196A2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96E7AD7-1242-4DA8-9964-739F4DC0C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pSp>
        <p:nvGrpSpPr>
          <p:cNvPr id="98" name="组合 97">
            <a:extLst>
              <a:ext uri="{FF2B5EF4-FFF2-40B4-BE49-F238E27FC236}">
                <a16:creationId xmlns:a16="http://schemas.microsoft.com/office/drawing/2014/main" id="{6F728F59-DD1B-4EB2-9685-364697545F3C}"/>
              </a:ext>
            </a:extLst>
          </p:cNvPr>
          <p:cNvGrpSpPr/>
          <p:nvPr/>
        </p:nvGrpSpPr>
        <p:grpSpPr>
          <a:xfrm>
            <a:off x="1331640" y="3657659"/>
            <a:ext cx="2736304" cy="2518915"/>
            <a:chOff x="1331640" y="3657659"/>
            <a:chExt cx="2736304" cy="2518915"/>
          </a:xfrm>
        </p:grpSpPr>
        <p:sp>
          <p:nvSpPr>
            <p:cNvPr id="65" name="Oval 127">
              <a:extLst>
                <a:ext uri="{FF2B5EF4-FFF2-40B4-BE49-F238E27FC236}">
                  <a16:creationId xmlns:a16="http://schemas.microsoft.com/office/drawing/2014/main" id="{9D063346-DC86-4512-BD8C-8F370F6EB06B}"/>
                </a:ext>
              </a:extLst>
            </p:cNvPr>
            <p:cNvSpPr/>
            <p:nvPr/>
          </p:nvSpPr>
          <p:spPr>
            <a:xfrm>
              <a:off x="1476401" y="4204719"/>
              <a:ext cx="1128197" cy="704456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126">
              <a:extLst>
                <a:ext uri="{FF2B5EF4-FFF2-40B4-BE49-F238E27FC236}">
                  <a16:creationId xmlns:a16="http://schemas.microsoft.com/office/drawing/2014/main" id="{5697A6DB-657C-4616-92D1-3858646BBE96}"/>
                </a:ext>
              </a:extLst>
            </p:cNvPr>
            <p:cNvSpPr/>
            <p:nvPr/>
          </p:nvSpPr>
          <p:spPr>
            <a:xfrm>
              <a:off x="1467926" y="3823107"/>
              <a:ext cx="2600018" cy="1160762"/>
            </a:xfrm>
            <a:prstGeom prst="ellipse">
              <a:avLst/>
            </a:prstGeom>
            <a:noFill/>
            <a:ln w="15875"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76">
              <a:extLst>
                <a:ext uri="{FF2B5EF4-FFF2-40B4-BE49-F238E27FC236}">
                  <a16:creationId xmlns:a16="http://schemas.microsoft.com/office/drawing/2014/main" id="{56691E7D-E208-4CDA-8473-B5219736C091}"/>
                </a:ext>
              </a:extLst>
            </p:cNvPr>
            <p:cNvSpPr/>
            <p:nvPr/>
          </p:nvSpPr>
          <p:spPr>
            <a:xfrm>
              <a:off x="1659331" y="5701332"/>
              <a:ext cx="951020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68" name="TextBox 77">
              <a:extLst>
                <a:ext uri="{FF2B5EF4-FFF2-40B4-BE49-F238E27FC236}">
                  <a16:creationId xmlns:a16="http://schemas.microsoft.com/office/drawing/2014/main" id="{7FE7F131-EC82-4954-96E7-0B867AEC97CC}"/>
                </a:ext>
              </a:extLst>
            </p:cNvPr>
            <p:cNvSpPr txBox="1"/>
            <p:nvPr/>
          </p:nvSpPr>
          <p:spPr>
            <a:xfrm>
              <a:off x="1776366" y="5967790"/>
              <a:ext cx="857320" cy="208784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Non-AP MLD </a:t>
              </a:r>
            </a:p>
          </p:txBody>
        </p:sp>
        <p:sp>
          <p:nvSpPr>
            <p:cNvPr id="69" name="TextBox 78">
              <a:extLst>
                <a:ext uri="{FF2B5EF4-FFF2-40B4-BE49-F238E27FC236}">
                  <a16:creationId xmlns:a16="http://schemas.microsoft.com/office/drawing/2014/main" id="{D0C384CB-9606-45B4-9A66-7D3FB72BD4D1}"/>
                </a:ext>
              </a:extLst>
            </p:cNvPr>
            <p:cNvSpPr txBox="1"/>
            <p:nvPr/>
          </p:nvSpPr>
          <p:spPr>
            <a:xfrm>
              <a:off x="1657727" y="5730048"/>
              <a:ext cx="969816" cy="208784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MLD common MAC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79">
              <a:extLst>
                <a:ext uri="{FF2B5EF4-FFF2-40B4-BE49-F238E27FC236}">
                  <a16:creationId xmlns:a16="http://schemas.microsoft.com/office/drawing/2014/main" id="{2426ED1C-1D82-48ED-B3AA-FE8DE976263B}"/>
                </a:ext>
              </a:extLst>
            </p:cNvPr>
            <p:cNvSpPr/>
            <p:nvPr/>
          </p:nvSpPr>
          <p:spPr>
            <a:xfrm>
              <a:off x="1827522" y="5462636"/>
              <a:ext cx="181004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80">
              <a:extLst>
                <a:ext uri="{FF2B5EF4-FFF2-40B4-BE49-F238E27FC236}">
                  <a16:creationId xmlns:a16="http://schemas.microsoft.com/office/drawing/2014/main" id="{C81024DF-0A19-48DF-BC6F-00B0D553CA5A}"/>
                </a:ext>
              </a:extLst>
            </p:cNvPr>
            <p:cNvSpPr txBox="1"/>
            <p:nvPr/>
          </p:nvSpPr>
          <p:spPr>
            <a:xfrm>
              <a:off x="1451930" y="5447068"/>
              <a:ext cx="418702" cy="305678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STA 1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72" name="Rectangle 81">
              <a:extLst>
                <a:ext uri="{FF2B5EF4-FFF2-40B4-BE49-F238E27FC236}">
                  <a16:creationId xmlns:a16="http://schemas.microsoft.com/office/drawing/2014/main" id="{6F7363A8-119B-4613-876C-829C6FE5AA7F}"/>
                </a:ext>
              </a:extLst>
            </p:cNvPr>
            <p:cNvSpPr/>
            <p:nvPr/>
          </p:nvSpPr>
          <p:spPr>
            <a:xfrm>
              <a:off x="2211419" y="5463909"/>
              <a:ext cx="181004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82">
              <a:extLst>
                <a:ext uri="{FF2B5EF4-FFF2-40B4-BE49-F238E27FC236}">
                  <a16:creationId xmlns:a16="http://schemas.microsoft.com/office/drawing/2014/main" id="{105E0760-8025-49A3-8DBE-E784A31AFABC}"/>
                </a:ext>
              </a:extLst>
            </p:cNvPr>
            <p:cNvSpPr txBox="1"/>
            <p:nvPr/>
          </p:nvSpPr>
          <p:spPr>
            <a:xfrm>
              <a:off x="2349234" y="5434616"/>
              <a:ext cx="418702" cy="305678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STA 2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Straight Connector 83">
              <a:extLst>
                <a:ext uri="{FF2B5EF4-FFF2-40B4-BE49-F238E27FC236}">
                  <a16:creationId xmlns:a16="http://schemas.microsoft.com/office/drawing/2014/main" id="{A841C2FD-B3FB-4DD6-A070-5A30778C848B}"/>
                </a:ext>
              </a:extLst>
            </p:cNvPr>
            <p:cNvCxnSpPr>
              <a:cxnSpLocks/>
              <a:stCxn id="95" idx="2"/>
              <a:endCxn id="70" idx="0"/>
            </p:cNvCxnSpPr>
            <p:nvPr/>
          </p:nvCxnSpPr>
          <p:spPr>
            <a:xfrm>
              <a:off x="1878747" y="4840105"/>
              <a:ext cx="39278" cy="622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84">
              <a:extLst>
                <a:ext uri="{FF2B5EF4-FFF2-40B4-BE49-F238E27FC236}">
                  <a16:creationId xmlns:a16="http://schemas.microsoft.com/office/drawing/2014/main" id="{3BB6812A-D587-461C-B836-1F7DB729C67B}"/>
                </a:ext>
              </a:extLst>
            </p:cNvPr>
            <p:cNvCxnSpPr>
              <a:cxnSpLocks/>
              <a:stCxn id="80" idx="2"/>
              <a:endCxn id="72" idx="0"/>
            </p:cNvCxnSpPr>
            <p:nvPr/>
          </p:nvCxnSpPr>
          <p:spPr>
            <a:xfrm>
              <a:off x="2223199" y="4840105"/>
              <a:ext cx="78723" cy="6238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107">
              <a:extLst>
                <a:ext uri="{FF2B5EF4-FFF2-40B4-BE49-F238E27FC236}">
                  <a16:creationId xmlns:a16="http://schemas.microsoft.com/office/drawing/2014/main" id="{4D618974-353C-4311-B3D1-E637213C2C1B}"/>
                </a:ext>
              </a:extLst>
            </p:cNvPr>
            <p:cNvSpPr/>
            <p:nvPr/>
          </p:nvSpPr>
          <p:spPr>
            <a:xfrm>
              <a:off x="1571525" y="4365105"/>
              <a:ext cx="951020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77" name="TextBox 108">
              <a:extLst>
                <a:ext uri="{FF2B5EF4-FFF2-40B4-BE49-F238E27FC236}">
                  <a16:creationId xmlns:a16="http://schemas.microsoft.com/office/drawing/2014/main" id="{4EB0D614-8729-43D9-9325-6DEFBEF0572C}"/>
                </a:ext>
              </a:extLst>
            </p:cNvPr>
            <p:cNvSpPr txBox="1"/>
            <p:nvPr/>
          </p:nvSpPr>
          <p:spPr>
            <a:xfrm>
              <a:off x="1331640" y="4916232"/>
              <a:ext cx="553143" cy="133361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>
                  <a:solidFill>
                    <a:srgbClr val="FF0000"/>
                  </a:solidFill>
                </a:rPr>
                <a:t>(Colocated) AP MLD</a:t>
              </a:r>
            </a:p>
          </p:txBody>
        </p:sp>
        <p:sp>
          <p:nvSpPr>
            <p:cNvPr id="78" name="TextBox 109">
              <a:extLst>
                <a:ext uri="{FF2B5EF4-FFF2-40B4-BE49-F238E27FC236}">
                  <a16:creationId xmlns:a16="http://schemas.microsoft.com/office/drawing/2014/main" id="{ADC9E633-3D4C-46F4-B032-0CDC1B3094B8}"/>
                </a:ext>
              </a:extLst>
            </p:cNvPr>
            <p:cNvSpPr txBox="1"/>
            <p:nvPr/>
          </p:nvSpPr>
          <p:spPr>
            <a:xfrm>
              <a:off x="1552730" y="4393821"/>
              <a:ext cx="969816" cy="208784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MLD common MAC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111">
              <a:extLst>
                <a:ext uri="{FF2B5EF4-FFF2-40B4-BE49-F238E27FC236}">
                  <a16:creationId xmlns:a16="http://schemas.microsoft.com/office/drawing/2014/main" id="{0C1D8CC8-1A6A-4C43-ABE2-60FB91388F2F}"/>
                </a:ext>
              </a:extLst>
            </p:cNvPr>
            <p:cNvSpPr txBox="1"/>
            <p:nvPr/>
          </p:nvSpPr>
          <p:spPr>
            <a:xfrm>
              <a:off x="1491774" y="4642623"/>
              <a:ext cx="418702" cy="305678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AP 1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80" name="Rectangle 112">
              <a:extLst>
                <a:ext uri="{FF2B5EF4-FFF2-40B4-BE49-F238E27FC236}">
                  <a16:creationId xmlns:a16="http://schemas.microsoft.com/office/drawing/2014/main" id="{ECA19341-5963-46D2-92D8-F61266625D23}"/>
                </a:ext>
              </a:extLst>
            </p:cNvPr>
            <p:cNvSpPr/>
            <p:nvPr/>
          </p:nvSpPr>
          <p:spPr>
            <a:xfrm>
              <a:off x="2132696" y="4602605"/>
              <a:ext cx="181004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113">
              <a:extLst>
                <a:ext uri="{FF2B5EF4-FFF2-40B4-BE49-F238E27FC236}">
                  <a16:creationId xmlns:a16="http://schemas.microsoft.com/office/drawing/2014/main" id="{B4773E4E-9C0D-48EF-A0C6-C84D1971D612}"/>
                </a:ext>
              </a:extLst>
            </p:cNvPr>
            <p:cNvSpPr txBox="1"/>
            <p:nvPr/>
          </p:nvSpPr>
          <p:spPr>
            <a:xfrm>
              <a:off x="2273708" y="4656198"/>
              <a:ext cx="418702" cy="305678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AP 2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114">
              <a:extLst>
                <a:ext uri="{FF2B5EF4-FFF2-40B4-BE49-F238E27FC236}">
                  <a16:creationId xmlns:a16="http://schemas.microsoft.com/office/drawing/2014/main" id="{4EA4EACF-F8F7-460E-A412-72F230CC30A5}"/>
                </a:ext>
              </a:extLst>
            </p:cNvPr>
            <p:cNvSpPr/>
            <p:nvPr/>
          </p:nvSpPr>
          <p:spPr>
            <a:xfrm>
              <a:off x="2922031" y="4336388"/>
              <a:ext cx="951020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83" name="TextBox 115">
              <a:extLst>
                <a:ext uri="{FF2B5EF4-FFF2-40B4-BE49-F238E27FC236}">
                  <a16:creationId xmlns:a16="http://schemas.microsoft.com/office/drawing/2014/main" id="{65614967-2868-48CB-B1D7-2BAC1A02A450}"/>
                </a:ext>
              </a:extLst>
            </p:cNvPr>
            <p:cNvSpPr txBox="1"/>
            <p:nvPr/>
          </p:nvSpPr>
          <p:spPr>
            <a:xfrm>
              <a:off x="2866612" y="4916231"/>
              <a:ext cx="553143" cy="133361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>
                  <a:solidFill>
                    <a:srgbClr val="FF0000"/>
                  </a:solidFill>
                </a:rPr>
                <a:t>Neighboring (colocated) AP MLD</a:t>
              </a:r>
            </a:p>
          </p:txBody>
        </p:sp>
        <p:sp>
          <p:nvSpPr>
            <p:cNvPr id="84" name="TextBox 116">
              <a:extLst>
                <a:ext uri="{FF2B5EF4-FFF2-40B4-BE49-F238E27FC236}">
                  <a16:creationId xmlns:a16="http://schemas.microsoft.com/office/drawing/2014/main" id="{A01F2ADD-AAFD-4B53-B58C-8EE731BC5711}"/>
                </a:ext>
              </a:extLst>
            </p:cNvPr>
            <p:cNvSpPr txBox="1"/>
            <p:nvPr/>
          </p:nvSpPr>
          <p:spPr>
            <a:xfrm>
              <a:off x="2903236" y="4365105"/>
              <a:ext cx="969816" cy="208784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MLD common MAC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117">
              <a:extLst>
                <a:ext uri="{FF2B5EF4-FFF2-40B4-BE49-F238E27FC236}">
                  <a16:creationId xmlns:a16="http://schemas.microsoft.com/office/drawing/2014/main" id="{7090C16A-F6B7-49DB-B173-3DBDFA337D69}"/>
                </a:ext>
              </a:extLst>
            </p:cNvPr>
            <p:cNvSpPr/>
            <p:nvPr/>
          </p:nvSpPr>
          <p:spPr>
            <a:xfrm>
              <a:off x="3138750" y="4573889"/>
              <a:ext cx="181004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118">
              <a:extLst>
                <a:ext uri="{FF2B5EF4-FFF2-40B4-BE49-F238E27FC236}">
                  <a16:creationId xmlns:a16="http://schemas.microsoft.com/office/drawing/2014/main" id="{5717ED29-1087-4774-A828-9A05C2E2BBF8}"/>
                </a:ext>
              </a:extLst>
            </p:cNvPr>
            <p:cNvSpPr txBox="1"/>
            <p:nvPr/>
          </p:nvSpPr>
          <p:spPr>
            <a:xfrm>
              <a:off x="2819015" y="4571202"/>
              <a:ext cx="418702" cy="305678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AP 1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87" name="Rectangle 119">
              <a:extLst>
                <a:ext uri="{FF2B5EF4-FFF2-40B4-BE49-F238E27FC236}">
                  <a16:creationId xmlns:a16="http://schemas.microsoft.com/office/drawing/2014/main" id="{F7F4C603-E5AD-4A36-B0D0-98C1112438F2}"/>
                </a:ext>
              </a:extLst>
            </p:cNvPr>
            <p:cNvSpPr/>
            <p:nvPr/>
          </p:nvSpPr>
          <p:spPr>
            <a:xfrm>
              <a:off x="3483202" y="4573889"/>
              <a:ext cx="181004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120">
              <a:extLst>
                <a:ext uri="{FF2B5EF4-FFF2-40B4-BE49-F238E27FC236}">
                  <a16:creationId xmlns:a16="http://schemas.microsoft.com/office/drawing/2014/main" id="{B87767B6-D75B-4976-A822-4F9535F02F6B}"/>
                </a:ext>
              </a:extLst>
            </p:cNvPr>
            <p:cNvSpPr txBox="1"/>
            <p:nvPr/>
          </p:nvSpPr>
          <p:spPr>
            <a:xfrm>
              <a:off x="3602463" y="4568516"/>
              <a:ext cx="418702" cy="305678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AP 2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89" name="Straight Connector 121">
              <a:extLst>
                <a:ext uri="{FF2B5EF4-FFF2-40B4-BE49-F238E27FC236}">
                  <a16:creationId xmlns:a16="http://schemas.microsoft.com/office/drawing/2014/main" id="{872E44EF-8B2A-4F78-BAB2-84AA7DFFFAC3}"/>
                </a:ext>
              </a:extLst>
            </p:cNvPr>
            <p:cNvCxnSpPr>
              <a:cxnSpLocks/>
              <a:endCxn id="93" idx="2"/>
            </p:cNvCxnSpPr>
            <p:nvPr/>
          </p:nvCxnSpPr>
          <p:spPr>
            <a:xfrm flipV="1">
              <a:off x="2252911" y="4142530"/>
              <a:ext cx="575204" cy="2151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122">
              <a:extLst>
                <a:ext uri="{FF2B5EF4-FFF2-40B4-BE49-F238E27FC236}">
                  <a16:creationId xmlns:a16="http://schemas.microsoft.com/office/drawing/2014/main" id="{C86D3AED-E581-411E-BA99-B302DA9941D3}"/>
                </a:ext>
              </a:extLst>
            </p:cNvPr>
            <p:cNvCxnSpPr>
              <a:cxnSpLocks/>
              <a:stCxn id="82" idx="0"/>
              <a:endCxn id="93" idx="2"/>
            </p:cNvCxnSpPr>
            <p:nvPr/>
          </p:nvCxnSpPr>
          <p:spPr>
            <a:xfrm flipH="1" flipV="1">
              <a:off x="2828115" y="4142530"/>
              <a:ext cx="569427" cy="1938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123">
              <a:extLst>
                <a:ext uri="{FF2B5EF4-FFF2-40B4-BE49-F238E27FC236}">
                  <a16:creationId xmlns:a16="http://schemas.microsoft.com/office/drawing/2014/main" id="{BE9A13BC-1DA0-4A5A-ABFA-D72542C2C45F}"/>
                </a:ext>
              </a:extLst>
            </p:cNvPr>
            <p:cNvSpPr/>
            <p:nvPr/>
          </p:nvSpPr>
          <p:spPr>
            <a:xfrm>
              <a:off x="2362002" y="3905030"/>
              <a:ext cx="951020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92" name="TextBox 124">
              <a:extLst>
                <a:ext uri="{FF2B5EF4-FFF2-40B4-BE49-F238E27FC236}">
                  <a16:creationId xmlns:a16="http://schemas.microsoft.com/office/drawing/2014/main" id="{309603CA-2129-4366-9A23-61C68616F119}"/>
                </a:ext>
              </a:extLst>
            </p:cNvPr>
            <p:cNvSpPr txBox="1"/>
            <p:nvPr/>
          </p:nvSpPr>
          <p:spPr>
            <a:xfrm>
              <a:off x="2188743" y="3657659"/>
              <a:ext cx="1040509" cy="132585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>
                  <a:solidFill>
                    <a:srgbClr val="00B050"/>
                  </a:solidFill>
                </a:rPr>
                <a:t>Non-colocated AP MLD</a:t>
              </a:r>
            </a:p>
          </p:txBody>
        </p:sp>
        <p:sp>
          <p:nvSpPr>
            <p:cNvPr id="93" name="TextBox 125">
              <a:extLst>
                <a:ext uri="{FF2B5EF4-FFF2-40B4-BE49-F238E27FC236}">
                  <a16:creationId xmlns:a16="http://schemas.microsoft.com/office/drawing/2014/main" id="{C208AB3C-B8E3-4721-B2C7-45EC6E5747A1}"/>
                </a:ext>
              </a:extLst>
            </p:cNvPr>
            <p:cNvSpPr txBox="1"/>
            <p:nvPr/>
          </p:nvSpPr>
          <p:spPr>
            <a:xfrm>
              <a:off x="2343206" y="3874320"/>
              <a:ext cx="969816" cy="268210"/>
            </a:xfrm>
            <a:prstGeom prst="rect">
              <a:avLst/>
            </a:prstGeom>
            <a:noFill/>
          </p:spPr>
          <p:txBody>
            <a:bodyPr wrap="none" lIns="91440" tIns="45720" rIns="91440" rtlCol="0" anchor="t">
              <a:noAutofit/>
            </a:bodyPr>
            <a:lstStyle/>
            <a:p>
              <a:r>
                <a:rPr lang="en-US" sz="800" dirty="0"/>
                <a:t>Non-colocated AP</a:t>
              </a:r>
            </a:p>
            <a:p>
              <a:r>
                <a:rPr lang="en-US" sz="800" dirty="0"/>
                <a:t>MLD common MAC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128">
              <a:extLst>
                <a:ext uri="{FF2B5EF4-FFF2-40B4-BE49-F238E27FC236}">
                  <a16:creationId xmlns:a16="http://schemas.microsoft.com/office/drawing/2014/main" id="{434B9985-B376-4415-B6E8-23025F6BAFA5}"/>
                </a:ext>
              </a:extLst>
            </p:cNvPr>
            <p:cNvSpPr/>
            <p:nvPr/>
          </p:nvSpPr>
          <p:spPr>
            <a:xfrm>
              <a:off x="2819235" y="4241683"/>
              <a:ext cx="1128197" cy="704456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110">
              <a:extLst>
                <a:ext uri="{FF2B5EF4-FFF2-40B4-BE49-F238E27FC236}">
                  <a16:creationId xmlns:a16="http://schemas.microsoft.com/office/drawing/2014/main" id="{1C3B8D8E-0398-4F5F-A35B-C683F65514CB}"/>
                </a:ext>
              </a:extLst>
            </p:cNvPr>
            <p:cNvSpPr/>
            <p:nvPr/>
          </p:nvSpPr>
          <p:spPr>
            <a:xfrm>
              <a:off x="1788244" y="4602605"/>
              <a:ext cx="181004" cy="23750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7" name="图片 96">
            <a:extLst>
              <a:ext uri="{FF2B5EF4-FFF2-40B4-BE49-F238E27FC236}">
                <a16:creationId xmlns:a16="http://schemas.microsoft.com/office/drawing/2014/main" id="{2C7E3A75-6AF8-416E-BD0C-E9E589218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458" y="3637351"/>
            <a:ext cx="3147426" cy="2824482"/>
          </a:xfrm>
          <a:prstGeom prst="rect">
            <a:avLst/>
          </a:prstGeom>
        </p:spPr>
      </p:pic>
      <p:sp>
        <p:nvSpPr>
          <p:cNvPr id="39" name="文本框 38">
            <a:extLst>
              <a:ext uri="{FF2B5EF4-FFF2-40B4-BE49-F238E27FC236}">
                <a16:creationId xmlns:a16="http://schemas.microsoft.com/office/drawing/2014/main" id="{B46D6BDC-6DC0-4026-BEDE-99B6A72C278F}"/>
              </a:ext>
            </a:extLst>
          </p:cNvPr>
          <p:cNvSpPr txBox="1"/>
          <p:nvPr/>
        </p:nvSpPr>
        <p:spPr>
          <a:xfrm>
            <a:off x="913038" y="6132578"/>
            <a:ext cx="2860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Fig. 3 Non-colocated AP MLD architecture</a:t>
            </a:r>
            <a:endParaRPr lang="zh-CN" altLang="en-US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B744B2BA-1FC9-4FE9-BCF5-DA06289ACF1B}"/>
              </a:ext>
            </a:extLst>
          </p:cNvPr>
          <p:cNvSpPr txBox="1"/>
          <p:nvPr/>
        </p:nvSpPr>
        <p:spPr>
          <a:xfrm>
            <a:off x="7630201" y="4965851"/>
            <a:ext cx="1422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Fig. 2 Procedure of roaming under non-colocated AP MLD architecture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764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Improve Beacon Request/Report measurement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1970" y="1988840"/>
            <a:ext cx="8136259" cy="4392488"/>
          </a:xfrm>
        </p:spPr>
        <p:txBody>
          <a:bodyPr/>
          <a:lstStyle/>
          <a:p>
            <a:r>
              <a:rPr lang="en-US" altLang="zh-CN" sz="1800" dirty="0"/>
              <a:t>Considering the following reasons, a more efficient measurement is required</a:t>
            </a:r>
          </a:p>
          <a:p>
            <a:pPr lvl="1"/>
            <a:r>
              <a:rPr lang="en-US" altLang="zh-CN" sz="1600" dirty="0"/>
              <a:t>Regardless of measurement mode (active/passive), it typically takes more than 100-200ms to complete the measurement process.[5]</a:t>
            </a:r>
          </a:p>
          <a:p>
            <a:pPr lvl="2"/>
            <a:r>
              <a:rPr lang="en-US" altLang="zh-CN" sz="1400" dirty="0"/>
              <a:t>For passive measurement, Beacon interval is usually set to 100-200ms. In cases where a STA fails to receive a Beacon from an OBSS AP for some reason, the measurement process will take even longer.</a:t>
            </a:r>
          </a:p>
          <a:p>
            <a:pPr lvl="2"/>
            <a:r>
              <a:rPr lang="en-US" altLang="zh-CN" sz="1400" dirty="0"/>
              <a:t>For active measurement, STA allocates approximately 100-200ms to collect probe responses from all APs.</a:t>
            </a:r>
          </a:p>
          <a:p>
            <a:pPr lvl="1"/>
            <a:r>
              <a:rPr lang="en-US" altLang="zh-CN" sz="1600" dirty="0"/>
              <a:t>Different vendors have different implementations of the Beacon Request/Report measurement protocol, e.g. </a:t>
            </a:r>
          </a:p>
          <a:p>
            <a:pPr lvl="2"/>
            <a:r>
              <a:rPr lang="en-US" altLang="zh-CN" sz="1400" dirty="0"/>
              <a:t>The AP requests a STA to do the Beacon Request measurement, but the STA cannot feed back the Beacon Report in time or it ignores the measurement request due to some reason.</a:t>
            </a:r>
          </a:p>
          <a:p>
            <a:pPr lvl="2"/>
            <a:r>
              <a:rPr lang="en-US" altLang="zh-CN" sz="1400" dirty="0"/>
              <a:t>Since different vendors have different calculation methods, the RCPI and RSNI values reported by different vendors vary widely. </a:t>
            </a:r>
          </a:p>
          <a:p>
            <a:pPr lvl="1"/>
            <a:r>
              <a:rPr lang="en-US" altLang="zh-CN" sz="1600" dirty="0"/>
              <a:t>Seamless roaming needs a more efficient measurement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499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Proposal 2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7"/>
            <a:ext cx="7859711" cy="4486275"/>
          </a:xfrm>
        </p:spPr>
        <p:txBody>
          <a:bodyPr/>
          <a:lstStyle/>
          <a:p>
            <a:r>
              <a:rPr lang="en-US" altLang="zh-CN" sz="1800" dirty="0"/>
              <a:t>We propose to define a new measurement mode for the Beacon Request measurement to allow the STA to use the NDPR+NDPA+NDP procedure to speed up the measurement.</a:t>
            </a:r>
          </a:p>
          <a:p>
            <a:r>
              <a:rPr lang="en-US" altLang="zh-CN" sz="1800" dirty="0"/>
              <a:t>Detail Procedure</a:t>
            </a:r>
          </a:p>
          <a:p>
            <a:pPr marL="800100" lvl="1" indent="-342900">
              <a:buFont typeface="+mj-ea"/>
              <a:buAutoNum type="circleNumDbPlain"/>
            </a:pPr>
            <a:r>
              <a:rPr kumimoji="1" lang="en-US" altLang="ja-JP" sz="1400" dirty="0"/>
              <a:t>AP1 requests STA1 to do a Beacon Request measurement with the new measurement mode.</a:t>
            </a:r>
          </a:p>
          <a:p>
            <a:pPr marL="800100" lvl="1" indent="-342900">
              <a:buFont typeface="+mj-ea"/>
              <a:buAutoNum type="circleNumDbPlain"/>
            </a:pPr>
            <a:r>
              <a:rPr kumimoji="1" lang="en-US" altLang="ja-JP" sz="1400" dirty="0"/>
              <a:t>STA1 switches to CH2 and sends a NDPR to request AP2 to send a test signal (e.g. NDPA + NDP)</a:t>
            </a:r>
          </a:p>
          <a:p>
            <a:pPr marL="800100" lvl="1" indent="-342900">
              <a:buFont typeface="+mj-ea"/>
              <a:buAutoNum type="circleNumDbPlain"/>
            </a:pPr>
            <a:r>
              <a:rPr kumimoji="1" lang="en-US" altLang="ja-JP" sz="1400" dirty="0"/>
              <a:t>AP2 sends a test signal</a:t>
            </a:r>
          </a:p>
          <a:p>
            <a:pPr marL="800100" lvl="1" indent="-342900">
              <a:buFont typeface="+mj-ea"/>
              <a:buAutoNum type="circleNumDbPlain"/>
            </a:pPr>
            <a:r>
              <a:rPr kumimoji="1" lang="en-US" altLang="ja-JP" sz="1400" dirty="0"/>
              <a:t>STA1 switches to CH3 and sends a NDPR to request AP3 to send a test signal</a:t>
            </a:r>
          </a:p>
          <a:p>
            <a:pPr marL="800100" lvl="1" indent="-342900">
              <a:buFont typeface="+mj-ea"/>
              <a:buAutoNum type="circleNumDbPlain"/>
            </a:pPr>
            <a:r>
              <a:rPr kumimoji="1" lang="en-US" altLang="ja-JP" sz="1400" dirty="0"/>
              <a:t>AP3 sends a test signal</a:t>
            </a:r>
          </a:p>
          <a:p>
            <a:pPr marL="800100" lvl="1" indent="-342900">
              <a:buFont typeface="+mj-ea"/>
              <a:buAutoNum type="circleNumDbPlain"/>
            </a:pPr>
            <a:r>
              <a:rPr kumimoji="1" lang="en-US" altLang="ja-JP" sz="1400" dirty="0"/>
              <a:t>STA1 feeds back the Beacon Reports to AP1.</a:t>
            </a:r>
          </a:p>
          <a:p>
            <a:pPr marL="800100" lvl="1" indent="-342900">
              <a:buFont typeface="+mj-ea"/>
              <a:buAutoNum type="circleNumDbPlain"/>
            </a:pPr>
            <a:endParaRPr kumimoji="1" lang="en-US" altLang="ja-JP" sz="1400" dirty="0"/>
          </a:p>
          <a:p>
            <a:pPr lvl="1"/>
            <a:endParaRPr lang="en-US" altLang="zh-CN" sz="1400" dirty="0"/>
          </a:p>
          <a:p>
            <a:pPr lvl="1"/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2699792" y="5043682"/>
            <a:ext cx="3561842" cy="1309630"/>
            <a:chOff x="5324573" y="2341922"/>
            <a:chExt cx="3561842" cy="1309630"/>
          </a:xfrm>
        </p:grpSpPr>
        <p:grpSp>
          <p:nvGrpSpPr>
            <p:cNvPr id="6" name="グループ化 47">
              <a:extLst>
                <a:ext uri="{FF2B5EF4-FFF2-40B4-BE49-F238E27FC236}">
                  <a16:creationId xmlns:a16="http://schemas.microsoft.com/office/drawing/2014/main" id="{3D029CE5-95C6-439A-A2CB-AB4E91F83901}"/>
                </a:ext>
              </a:extLst>
            </p:cNvPr>
            <p:cNvGrpSpPr/>
            <p:nvPr/>
          </p:nvGrpSpPr>
          <p:grpSpPr>
            <a:xfrm>
              <a:off x="5324573" y="2546451"/>
              <a:ext cx="3561842" cy="912740"/>
              <a:chOff x="3073631" y="5107194"/>
              <a:chExt cx="3204168" cy="821084"/>
            </a:xfrm>
          </p:grpSpPr>
          <p:cxnSp>
            <p:nvCxnSpPr>
              <p:cNvPr id="7" name="直線矢印コネクタ 29">
                <a:extLst>
                  <a:ext uri="{FF2B5EF4-FFF2-40B4-BE49-F238E27FC236}">
                    <a16:creationId xmlns:a16="http://schemas.microsoft.com/office/drawing/2014/main" id="{F52D76CA-81B5-487A-87DE-3BB0B472D23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47254" y="5410200"/>
                <a:ext cx="395146" cy="314"/>
              </a:xfrm>
              <a:prstGeom prst="straightConnector1">
                <a:avLst/>
              </a:prstGeom>
              <a:ln w="19050">
                <a:solidFill>
                  <a:srgbClr val="0B66DF"/>
                </a:solidFill>
                <a:prstDash val="solid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pic>
            <p:nvPicPr>
              <p:cNvPr id="8" name="図 30">
                <a:extLst>
                  <a:ext uri="{FF2B5EF4-FFF2-40B4-BE49-F238E27FC236}">
                    <a16:creationId xmlns:a16="http://schemas.microsoft.com/office/drawing/2014/main" id="{38D7843D-D995-4B32-952A-5336BBE0AD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35895" y="5300865"/>
                <a:ext cx="316488" cy="236969"/>
              </a:xfrm>
              <a:prstGeom prst="rect">
                <a:avLst/>
              </a:prstGeom>
            </p:spPr>
          </p:pic>
          <p:sp>
            <p:nvSpPr>
              <p:cNvPr id="9" name="テキスト ボックス 31">
                <a:extLst>
                  <a:ext uri="{FF2B5EF4-FFF2-40B4-BE49-F238E27FC236}">
                    <a16:creationId xmlns:a16="http://schemas.microsoft.com/office/drawing/2014/main" id="{129E5949-F63E-42C6-9DBC-DD80E9464F39}"/>
                  </a:ext>
                </a:extLst>
              </p:cNvPr>
              <p:cNvSpPr txBox="1"/>
              <p:nvPr/>
            </p:nvSpPr>
            <p:spPr>
              <a:xfrm>
                <a:off x="3073631" y="5362584"/>
                <a:ext cx="633341" cy="2076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900" b="0" dirty="0">
                    <a:solidFill>
                      <a:srgbClr val="000000"/>
                    </a:solidFill>
                    <a:latin typeface="Thomas"/>
                    <a:cs typeface="Calibri" panose="020F0502020204030204" pitchFamily="34" charset="0"/>
                  </a:rPr>
                  <a:t>AP1 (CH1)</a:t>
                </a:r>
                <a:endParaRPr kumimoji="0" lang="ja-JP" altLang="en-US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endParaRPr>
              </a:p>
            </p:txBody>
          </p:sp>
          <p:sp>
            <p:nvSpPr>
              <p:cNvPr id="10" name="テキスト ボックス 32">
                <a:extLst>
                  <a:ext uri="{FF2B5EF4-FFF2-40B4-BE49-F238E27FC236}">
                    <a16:creationId xmlns:a16="http://schemas.microsoft.com/office/drawing/2014/main" id="{6B299F24-EC5C-42D5-949E-B9999F76F7CE}"/>
                  </a:ext>
                </a:extLst>
              </p:cNvPr>
              <p:cNvSpPr txBox="1"/>
              <p:nvPr/>
            </p:nvSpPr>
            <p:spPr>
              <a:xfrm>
                <a:off x="4223756" y="5132967"/>
                <a:ext cx="480140" cy="207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en-US" altLang="ja-JP" sz="900" b="0" dirty="0">
                    <a:solidFill>
                      <a:srgbClr val="000000"/>
                    </a:solidFill>
                    <a:latin typeface="Thomas"/>
                    <a:cs typeface="Calibri" panose="020F0502020204030204" pitchFamily="34" charset="0"/>
                  </a:rPr>
                  <a:t>STA1</a:t>
                </a:r>
                <a:endParaRPr kumimoji="0" lang="ja-JP" altLang="en-US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endParaRPr>
              </a:p>
            </p:txBody>
          </p:sp>
          <p:pic>
            <p:nvPicPr>
              <p:cNvPr id="11" name="図 33">
                <a:extLst>
                  <a:ext uri="{FF2B5EF4-FFF2-40B4-BE49-F238E27FC236}">
                    <a16:creationId xmlns:a16="http://schemas.microsoft.com/office/drawing/2014/main" id="{52C53772-67D5-451C-94B6-7A1316DBA6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37271" y="5357206"/>
                <a:ext cx="150601" cy="213031"/>
              </a:xfrm>
              <a:prstGeom prst="rect">
                <a:avLst/>
              </a:prstGeom>
            </p:spPr>
          </p:pic>
          <p:pic>
            <p:nvPicPr>
              <p:cNvPr id="12" name="図 34">
                <a:extLst>
                  <a:ext uri="{FF2B5EF4-FFF2-40B4-BE49-F238E27FC236}">
                    <a16:creationId xmlns:a16="http://schemas.microsoft.com/office/drawing/2014/main" id="{0139E60E-E6B4-42EE-9E8B-5B93DAF847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9111" y="5107194"/>
                <a:ext cx="316488" cy="236969"/>
              </a:xfrm>
              <a:prstGeom prst="rect">
                <a:avLst/>
              </a:prstGeom>
            </p:spPr>
          </p:pic>
          <p:sp>
            <p:nvSpPr>
              <p:cNvPr id="13" name="テキスト ボックス 35">
                <a:extLst>
                  <a:ext uri="{FF2B5EF4-FFF2-40B4-BE49-F238E27FC236}">
                    <a16:creationId xmlns:a16="http://schemas.microsoft.com/office/drawing/2014/main" id="{D0C48873-3B4F-4160-8CB0-678AA4B17E0E}"/>
                  </a:ext>
                </a:extLst>
              </p:cNvPr>
              <p:cNvSpPr txBox="1"/>
              <p:nvPr/>
            </p:nvSpPr>
            <p:spPr>
              <a:xfrm>
                <a:off x="5644458" y="5141669"/>
                <a:ext cx="633341" cy="2076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900" b="0" dirty="0">
                    <a:solidFill>
                      <a:srgbClr val="000000"/>
                    </a:solidFill>
                    <a:latin typeface="Thomas"/>
                    <a:cs typeface="Calibri" panose="020F0502020204030204" pitchFamily="34" charset="0"/>
                  </a:rPr>
                  <a:t>AP2 (CH2)</a:t>
                </a:r>
                <a:endParaRPr kumimoji="0" lang="ja-JP" altLang="en-US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endParaRPr>
              </a:p>
            </p:txBody>
          </p:sp>
          <p:pic>
            <p:nvPicPr>
              <p:cNvPr id="16" name="図 38">
                <a:extLst>
                  <a:ext uri="{FF2B5EF4-FFF2-40B4-BE49-F238E27FC236}">
                    <a16:creationId xmlns:a16="http://schemas.microsoft.com/office/drawing/2014/main" id="{213713C0-1C6A-4E58-913C-F43F5650CA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9111" y="5686151"/>
                <a:ext cx="316488" cy="236969"/>
              </a:xfrm>
              <a:prstGeom prst="rect">
                <a:avLst/>
              </a:prstGeom>
            </p:spPr>
          </p:pic>
          <p:sp>
            <p:nvSpPr>
              <p:cNvPr id="17" name="テキスト ボックス 39">
                <a:extLst>
                  <a:ext uri="{FF2B5EF4-FFF2-40B4-BE49-F238E27FC236}">
                    <a16:creationId xmlns:a16="http://schemas.microsoft.com/office/drawing/2014/main" id="{51F82991-81A1-4673-9F71-F363FCFD9986}"/>
                  </a:ext>
                </a:extLst>
              </p:cNvPr>
              <p:cNvSpPr txBox="1"/>
              <p:nvPr/>
            </p:nvSpPr>
            <p:spPr>
              <a:xfrm>
                <a:off x="5644458" y="5720626"/>
                <a:ext cx="633341" cy="2076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900" b="0" dirty="0">
                    <a:solidFill>
                      <a:srgbClr val="000000"/>
                    </a:solidFill>
                    <a:latin typeface="Thomas"/>
                    <a:cs typeface="Calibri" panose="020F0502020204030204" pitchFamily="34" charset="0"/>
                  </a:rPr>
                  <a:t>AP3 (CH3)</a:t>
                </a:r>
                <a:endParaRPr kumimoji="0" lang="ja-JP" altLang="en-US" sz="900" b="0" dirty="0">
                  <a:solidFill>
                    <a:srgbClr val="000000"/>
                  </a:solidFill>
                  <a:latin typeface="Thomas"/>
                  <a:cs typeface="Calibri" panose="020F0502020204030204" pitchFamily="34" charset="0"/>
                </a:endParaRPr>
              </a:p>
            </p:txBody>
          </p:sp>
          <p:cxnSp>
            <p:nvCxnSpPr>
              <p:cNvPr id="22" name="直線矢印コネクタ 44">
                <a:extLst>
                  <a:ext uri="{FF2B5EF4-FFF2-40B4-BE49-F238E27FC236}">
                    <a16:creationId xmlns:a16="http://schemas.microsoft.com/office/drawing/2014/main" id="{535542A5-63EA-4327-A75F-9576F85C8ED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471456" y="5509013"/>
                <a:ext cx="881239" cy="340914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3" name="直線矢印コネクタ 45">
                <a:extLst>
                  <a:ext uri="{FF2B5EF4-FFF2-40B4-BE49-F238E27FC236}">
                    <a16:creationId xmlns:a16="http://schemas.microsoft.com/office/drawing/2014/main" id="{A9947B64-D716-42EB-B0D6-C723F703E8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78643" y="5216439"/>
                <a:ext cx="881239" cy="238043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46">
                <a:extLst>
                  <a:ext uri="{FF2B5EF4-FFF2-40B4-BE49-F238E27FC236}">
                    <a16:creationId xmlns:a16="http://schemas.microsoft.com/office/drawing/2014/main" id="{9D8E2F01-707B-43F5-8E12-8D0176D790A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50303" y="5559700"/>
                <a:ext cx="360000" cy="0"/>
              </a:xfrm>
              <a:prstGeom prst="straightConnector1">
                <a:avLst/>
              </a:prstGeom>
              <a:ln w="19050">
                <a:solidFill>
                  <a:srgbClr val="0B66DF"/>
                </a:solidFill>
                <a:prstDash val="solid"/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30" name="テキスト ボックス 14">
              <a:extLst>
                <a:ext uri="{FF2B5EF4-FFF2-40B4-BE49-F238E27FC236}">
                  <a16:creationId xmlns:a16="http://schemas.microsoft.com/office/drawing/2014/main" id="{B44588E9-829F-48EE-AF5F-B6C50D4D5E44}"/>
                </a:ext>
              </a:extLst>
            </p:cNvPr>
            <p:cNvSpPr txBox="1"/>
            <p:nvPr/>
          </p:nvSpPr>
          <p:spPr>
            <a:xfrm>
              <a:off x="6299106" y="2589127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B050"/>
                  </a:solidFill>
                </a:rPr>
                <a:t>①</a:t>
              </a:r>
            </a:p>
          </p:txBody>
        </p:sp>
        <p:cxnSp>
          <p:nvCxnSpPr>
            <p:cNvPr id="31" name="直線矢印コネクタ 45">
              <a:extLst>
                <a:ext uri="{FF2B5EF4-FFF2-40B4-BE49-F238E27FC236}">
                  <a16:creationId xmlns:a16="http://schemas.microsoft.com/office/drawing/2014/main" id="{A9947B64-D716-42EB-B0D6-C723F703E8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66414" y="2590079"/>
              <a:ext cx="979610" cy="264615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3" name="テキスト ボックス 15">
              <a:extLst>
                <a:ext uri="{FF2B5EF4-FFF2-40B4-BE49-F238E27FC236}">
                  <a16:creationId xmlns:a16="http://schemas.microsoft.com/office/drawing/2014/main" id="{941BBE26-B641-4509-A37C-0FA455826F45}"/>
                </a:ext>
              </a:extLst>
            </p:cNvPr>
            <p:cNvSpPr txBox="1"/>
            <p:nvPr/>
          </p:nvSpPr>
          <p:spPr>
            <a:xfrm>
              <a:off x="7477901" y="2341922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B050"/>
                  </a:solidFill>
                </a:rPr>
                <a:t>②</a:t>
              </a:r>
            </a:p>
          </p:txBody>
        </p:sp>
        <p:sp>
          <p:nvSpPr>
            <p:cNvPr id="34" name="テキスト ボックス 16">
              <a:extLst>
                <a:ext uri="{FF2B5EF4-FFF2-40B4-BE49-F238E27FC236}">
                  <a16:creationId xmlns:a16="http://schemas.microsoft.com/office/drawing/2014/main" id="{68DD629F-F020-4AB9-A7FC-8B232B33420E}"/>
                </a:ext>
              </a:extLst>
            </p:cNvPr>
            <p:cNvSpPr txBox="1"/>
            <p:nvPr/>
          </p:nvSpPr>
          <p:spPr>
            <a:xfrm>
              <a:off x="7523150" y="2675284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B050"/>
                  </a:solidFill>
                </a:rPr>
                <a:t>③</a:t>
              </a:r>
            </a:p>
          </p:txBody>
        </p:sp>
        <p:cxnSp>
          <p:nvCxnSpPr>
            <p:cNvPr id="35" name="直線矢印コネクタ 44">
              <a:extLst>
                <a:ext uri="{FF2B5EF4-FFF2-40B4-BE49-F238E27FC236}">
                  <a16:creationId xmlns:a16="http://schemas.microsoft.com/office/drawing/2014/main" id="{535542A5-63EA-4327-A75F-9576F85C8ED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78446" y="3084452"/>
              <a:ext cx="979610" cy="378970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6" name="テキスト ボックス 17">
              <a:extLst>
                <a:ext uri="{FF2B5EF4-FFF2-40B4-BE49-F238E27FC236}">
                  <a16:creationId xmlns:a16="http://schemas.microsoft.com/office/drawing/2014/main" id="{F54DB65D-7CCD-4A33-BF31-CC0FD340D59D}"/>
                </a:ext>
              </a:extLst>
            </p:cNvPr>
            <p:cNvSpPr txBox="1"/>
            <p:nvPr/>
          </p:nvSpPr>
          <p:spPr>
            <a:xfrm>
              <a:off x="7423784" y="3343775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B050"/>
                  </a:solidFill>
                </a:rPr>
                <a:t>④</a:t>
              </a:r>
            </a:p>
          </p:txBody>
        </p:sp>
        <p:sp>
          <p:nvSpPr>
            <p:cNvPr id="37" name="テキスト ボックス 14">
              <a:extLst>
                <a:ext uri="{FF2B5EF4-FFF2-40B4-BE49-F238E27FC236}">
                  <a16:creationId xmlns:a16="http://schemas.microsoft.com/office/drawing/2014/main" id="{B44588E9-829F-48EE-AF5F-B6C50D4D5E44}"/>
                </a:ext>
              </a:extLst>
            </p:cNvPr>
            <p:cNvSpPr txBox="1"/>
            <p:nvPr/>
          </p:nvSpPr>
          <p:spPr>
            <a:xfrm>
              <a:off x="7501397" y="3021174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B050"/>
                  </a:solidFill>
                </a:rPr>
                <a:t>⑤</a:t>
              </a:r>
            </a:p>
          </p:txBody>
        </p:sp>
        <p:sp>
          <p:nvSpPr>
            <p:cNvPr id="38" name="テキスト ボックス 18">
              <a:extLst>
                <a:ext uri="{FF2B5EF4-FFF2-40B4-BE49-F238E27FC236}">
                  <a16:creationId xmlns:a16="http://schemas.microsoft.com/office/drawing/2014/main" id="{FE4DDEE8-C580-4DDB-9D58-85FCA39BCC5A}"/>
                </a:ext>
              </a:extLst>
            </p:cNvPr>
            <p:cNvSpPr txBox="1"/>
            <p:nvPr/>
          </p:nvSpPr>
          <p:spPr>
            <a:xfrm>
              <a:off x="6326150" y="3021174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B050"/>
                  </a:solidFill>
                </a:rPr>
                <a:t>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83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Optimize IP address request procedure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4495" y="1752600"/>
            <a:ext cx="3968022" cy="4463412"/>
          </a:xfrm>
        </p:spPr>
        <p:txBody>
          <a:bodyPr/>
          <a:lstStyle/>
          <a:p>
            <a:pPr algn="just"/>
            <a:r>
              <a:rPr lang="en-US" altLang="zh-CN" sz="1600" dirty="0"/>
              <a:t>When a STA is roaming from the current AP to a target AP, it will initiate an IP address request to update its IP address.</a:t>
            </a:r>
          </a:p>
          <a:p>
            <a:pPr lvl="1" algn="just"/>
            <a:r>
              <a:rPr lang="en-US" altLang="zh-CN" sz="1400" dirty="0"/>
              <a:t>If the STA supports the FILS (fast initial link setup) protocol, it can directly include a FILS IP Address Assignment element within (Re)association Request and Response frames to speed the roaming procedure. </a:t>
            </a:r>
          </a:p>
          <a:p>
            <a:pPr lvl="1" algn="just"/>
            <a:r>
              <a:rPr lang="en-US" altLang="zh-CN" sz="1400" dirty="0"/>
              <a:t>But the FILS protocol hasn’t been widely used in products.</a:t>
            </a:r>
          </a:p>
          <a:p>
            <a:pPr algn="just"/>
            <a:r>
              <a:rPr lang="en-US" altLang="zh-CN" sz="1600" dirty="0"/>
              <a:t>Actually, at some cases, the IP address assignment update is not needed if the following condition is true</a:t>
            </a:r>
          </a:p>
          <a:p>
            <a:pPr lvl="1" algn="just"/>
            <a:r>
              <a:rPr lang="en-US" altLang="zh-CN" sz="1400" dirty="0"/>
              <a:t>The current AP and the target AP are within the same layer-2 network and are served by the same DHCP server. 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876802" y="6475413"/>
            <a:ext cx="166712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7E39117-4B9E-4932-9F4E-A50FFFBE245F}"/>
              </a:ext>
            </a:extLst>
          </p:cNvPr>
          <p:cNvSpPr txBox="1"/>
          <p:nvPr/>
        </p:nvSpPr>
        <p:spPr>
          <a:xfrm>
            <a:off x="4875213" y="1556792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3A13A03-E31B-412F-ABD8-1EEC1EE08934}"/>
              </a:ext>
            </a:extLst>
          </p:cNvPr>
          <p:cNvSpPr txBox="1"/>
          <p:nvPr/>
        </p:nvSpPr>
        <p:spPr>
          <a:xfrm>
            <a:off x="6012160" y="1556791"/>
            <a:ext cx="881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Current AP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79717CC-B3F1-4F5A-9534-3AEF3DE62ADB}"/>
              </a:ext>
            </a:extLst>
          </p:cNvPr>
          <p:cNvSpPr txBox="1"/>
          <p:nvPr/>
        </p:nvSpPr>
        <p:spPr>
          <a:xfrm>
            <a:off x="7657848" y="1516196"/>
            <a:ext cx="800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Target AP</a:t>
            </a:r>
            <a:endParaRPr lang="zh-CN" altLang="en-US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07AA28B9-5DE5-4285-924A-15E79D820646}"/>
              </a:ext>
            </a:extLst>
          </p:cNvPr>
          <p:cNvCxnSpPr/>
          <p:nvPr/>
        </p:nvCxnSpPr>
        <p:spPr bwMode="auto">
          <a:xfrm>
            <a:off x="5106462" y="1916832"/>
            <a:ext cx="0" cy="42484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40D71873-77D6-4C0F-BA1B-B7B87091C791}"/>
              </a:ext>
            </a:extLst>
          </p:cNvPr>
          <p:cNvCxnSpPr/>
          <p:nvPr/>
        </p:nvCxnSpPr>
        <p:spPr bwMode="auto">
          <a:xfrm>
            <a:off x="6452921" y="1916832"/>
            <a:ext cx="0" cy="42484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F2229784-E099-4D1B-B299-39699A154D3B}"/>
              </a:ext>
            </a:extLst>
          </p:cNvPr>
          <p:cNvCxnSpPr/>
          <p:nvPr/>
        </p:nvCxnSpPr>
        <p:spPr bwMode="auto">
          <a:xfrm>
            <a:off x="8071114" y="1916832"/>
            <a:ext cx="0" cy="42484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C42E6ECB-E42E-4A71-8050-34A115F6691F}"/>
              </a:ext>
            </a:extLst>
          </p:cNvPr>
          <p:cNvCxnSpPr/>
          <p:nvPr/>
        </p:nvCxnSpPr>
        <p:spPr bwMode="auto">
          <a:xfrm flipH="1">
            <a:off x="5106462" y="2132856"/>
            <a:ext cx="1346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2A183A88-A1B9-48C2-92A1-5A4C84F1491B}"/>
              </a:ext>
            </a:extLst>
          </p:cNvPr>
          <p:cNvCxnSpPr/>
          <p:nvPr/>
        </p:nvCxnSpPr>
        <p:spPr bwMode="auto">
          <a:xfrm>
            <a:off x="5101211" y="2926584"/>
            <a:ext cx="1346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BA563CA4-39B2-48E0-9025-78C3F6435042}"/>
              </a:ext>
            </a:extLst>
          </p:cNvPr>
          <p:cNvSpPr txBox="1"/>
          <p:nvPr/>
        </p:nvSpPr>
        <p:spPr>
          <a:xfrm>
            <a:off x="5182773" y="1844824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Beacon Request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B2A6A01-6D3C-44BA-BAFC-6DD361227D8A}"/>
              </a:ext>
            </a:extLst>
          </p:cNvPr>
          <p:cNvSpPr txBox="1"/>
          <p:nvPr/>
        </p:nvSpPr>
        <p:spPr>
          <a:xfrm>
            <a:off x="5154744" y="2685589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Beacon report</a:t>
            </a:r>
            <a:endParaRPr lang="zh-CN" altLang="en-US" dirty="0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06408C82-70F5-4E1D-B1D6-119A5FCF1A7C}"/>
              </a:ext>
            </a:extLst>
          </p:cNvPr>
          <p:cNvCxnSpPr>
            <a:cxnSpLocks/>
          </p:cNvCxnSpPr>
          <p:nvPr/>
        </p:nvCxnSpPr>
        <p:spPr bwMode="auto">
          <a:xfrm>
            <a:off x="5106462" y="2395160"/>
            <a:ext cx="2951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6B3C07F7-0CF2-4575-9C98-E39CC183391E}"/>
              </a:ext>
            </a:extLst>
          </p:cNvPr>
          <p:cNvCxnSpPr/>
          <p:nvPr/>
        </p:nvCxnSpPr>
        <p:spPr bwMode="auto">
          <a:xfrm flipH="1">
            <a:off x="5106462" y="2600151"/>
            <a:ext cx="29646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5933EC03-35A9-4D11-A0D2-3E929146FF26}"/>
              </a:ext>
            </a:extLst>
          </p:cNvPr>
          <p:cNvSpPr txBox="1"/>
          <p:nvPr/>
        </p:nvSpPr>
        <p:spPr>
          <a:xfrm>
            <a:off x="5227162" y="2174377"/>
            <a:ext cx="1079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Probe Request</a:t>
            </a:r>
            <a:endParaRPr lang="zh-CN" altLang="en-US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D62063C-25DE-4E12-B8BE-480A07351FA7}"/>
              </a:ext>
            </a:extLst>
          </p:cNvPr>
          <p:cNvSpPr txBox="1"/>
          <p:nvPr/>
        </p:nvSpPr>
        <p:spPr>
          <a:xfrm>
            <a:off x="5237400" y="2401795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Probe Response</a:t>
            </a:r>
            <a:endParaRPr lang="zh-CN" altLang="en-US" dirty="0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5B763F23-B530-4960-B815-4A7A111E465F}"/>
              </a:ext>
            </a:extLst>
          </p:cNvPr>
          <p:cNvCxnSpPr/>
          <p:nvPr/>
        </p:nvCxnSpPr>
        <p:spPr bwMode="auto">
          <a:xfrm flipH="1">
            <a:off x="5106462" y="3291890"/>
            <a:ext cx="1346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9A764ED8-7794-4A3E-A6E0-2EB69FBD82BB}"/>
              </a:ext>
            </a:extLst>
          </p:cNvPr>
          <p:cNvCxnSpPr/>
          <p:nvPr/>
        </p:nvCxnSpPr>
        <p:spPr bwMode="auto">
          <a:xfrm>
            <a:off x="5106462" y="3495448"/>
            <a:ext cx="1346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0682BBAD-602C-48DD-910D-FBA4CA63BA8C}"/>
              </a:ext>
            </a:extLst>
          </p:cNvPr>
          <p:cNvSpPr txBox="1"/>
          <p:nvPr/>
        </p:nvSpPr>
        <p:spPr>
          <a:xfrm>
            <a:off x="5253816" y="3059738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BTM Request</a:t>
            </a:r>
            <a:endParaRPr lang="zh-CN" altLang="en-US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E0247EFF-447D-4510-ABBF-9E7CF1DA7963}"/>
              </a:ext>
            </a:extLst>
          </p:cNvPr>
          <p:cNvSpPr txBox="1"/>
          <p:nvPr/>
        </p:nvSpPr>
        <p:spPr>
          <a:xfrm>
            <a:off x="5219642" y="3290289"/>
            <a:ext cx="1146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BTM Response</a:t>
            </a:r>
            <a:endParaRPr lang="zh-CN" altLang="en-US" dirty="0"/>
          </a:p>
        </p:txBody>
      </p: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358AC68E-99DD-4C2C-9680-4F6DCC6E1EB6}"/>
              </a:ext>
            </a:extLst>
          </p:cNvPr>
          <p:cNvCxnSpPr>
            <a:cxnSpLocks/>
          </p:cNvCxnSpPr>
          <p:nvPr/>
        </p:nvCxnSpPr>
        <p:spPr bwMode="auto">
          <a:xfrm>
            <a:off x="5106462" y="3864631"/>
            <a:ext cx="1346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C02730A8-1ED0-41C9-84CB-BA0709DD1CA4}"/>
              </a:ext>
            </a:extLst>
          </p:cNvPr>
          <p:cNvCxnSpPr>
            <a:cxnSpLocks/>
          </p:cNvCxnSpPr>
          <p:nvPr/>
        </p:nvCxnSpPr>
        <p:spPr bwMode="auto">
          <a:xfrm>
            <a:off x="6452921" y="3864631"/>
            <a:ext cx="16052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1FB19B11-1939-471A-81E1-7D5A0BB58058}"/>
              </a:ext>
            </a:extLst>
          </p:cNvPr>
          <p:cNvCxnSpPr/>
          <p:nvPr/>
        </p:nvCxnSpPr>
        <p:spPr bwMode="auto">
          <a:xfrm flipH="1">
            <a:off x="6452921" y="4152663"/>
            <a:ext cx="161819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B880CFFE-A8A3-41FE-9580-F8D3C7E555A0}"/>
              </a:ext>
            </a:extLst>
          </p:cNvPr>
          <p:cNvCxnSpPr/>
          <p:nvPr/>
        </p:nvCxnSpPr>
        <p:spPr bwMode="auto">
          <a:xfrm flipH="1">
            <a:off x="5106462" y="4152663"/>
            <a:ext cx="1346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A696F7AB-A0D1-4510-8674-EAA2825CFD79}"/>
              </a:ext>
            </a:extLst>
          </p:cNvPr>
          <p:cNvSpPr txBox="1"/>
          <p:nvPr/>
        </p:nvSpPr>
        <p:spPr>
          <a:xfrm>
            <a:off x="5178453" y="3647174"/>
            <a:ext cx="896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FT Request</a:t>
            </a:r>
            <a:endParaRPr lang="zh-CN" altLang="en-US" dirty="0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ED098157-F39F-4F21-B5D0-FFD556C212F3}"/>
              </a:ext>
            </a:extLst>
          </p:cNvPr>
          <p:cNvSpPr txBox="1"/>
          <p:nvPr/>
        </p:nvSpPr>
        <p:spPr>
          <a:xfrm>
            <a:off x="5201979" y="3943589"/>
            <a:ext cx="989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FT Response</a:t>
            </a:r>
            <a:endParaRPr lang="zh-CN" altLang="en-US" dirty="0"/>
          </a:p>
        </p:txBody>
      </p: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5BFEF967-C359-46FA-B8A6-02A72E71C8E5}"/>
              </a:ext>
            </a:extLst>
          </p:cNvPr>
          <p:cNvCxnSpPr/>
          <p:nvPr/>
        </p:nvCxnSpPr>
        <p:spPr bwMode="auto">
          <a:xfrm>
            <a:off x="5106462" y="4440695"/>
            <a:ext cx="2951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BE60CCF2-4EB1-449B-AF80-4972AF92A25F}"/>
              </a:ext>
            </a:extLst>
          </p:cNvPr>
          <p:cNvCxnSpPr/>
          <p:nvPr/>
        </p:nvCxnSpPr>
        <p:spPr bwMode="auto">
          <a:xfrm flipH="1">
            <a:off x="5106462" y="4656719"/>
            <a:ext cx="2951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文本框 42">
            <a:extLst>
              <a:ext uri="{FF2B5EF4-FFF2-40B4-BE49-F238E27FC236}">
                <a16:creationId xmlns:a16="http://schemas.microsoft.com/office/drawing/2014/main" id="{14B85FBE-077D-43CC-8D68-A44EE1EB87EF}"/>
              </a:ext>
            </a:extLst>
          </p:cNvPr>
          <p:cNvSpPr txBox="1"/>
          <p:nvPr/>
        </p:nvSpPr>
        <p:spPr>
          <a:xfrm>
            <a:off x="5184919" y="4201883"/>
            <a:ext cx="15776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Reassociation Request</a:t>
            </a:r>
            <a:endParaRPr lang="zh-CN" altLang="en-US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D7AF23D5-EC3C-4B1D-B6F7-201405DE4603}"/>
              </a:ext>
            </a:extLst>
          </p:cNvPr>
          <p:cNvSpPr txBox="1"/>
          <p:nvPr/>
        </p:nvSpPr>
        <p:spPr>
          <a:xfrm>
            <a:off x="5178453" y="4440695"/>
            <a:ext cx="16706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Reassociation Response</a:t>
            </a:r>
            <a:endParaRPr lang="zh-CN" altLang="en-US" dirty="0"/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34DE3374-A612-4ECC-9109-964824FF949A}"/>
              </a:ext>
            </a:extLst>
          </p:cNvPr>
          <p:cNvCxnSpPr/>
          <p:nvPr/>
        </p:nvCxnSpPr>
        <p:spPr bwMode="auto">
          <a:xfrm>
            <a:off x="5119394" y="5085184"/>
            <a:ext cx="2951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4DEB7B9E-7133-4306-B660-176F72C390BE}"/>
              </a:ext>
            </a:extLst>
          </p:cNvPr>
          <p:cNvCxnSpPr/>
          <p:nvPr/>
        </p:nvCxnSpPr>
        <p:spPr bwMode="auto">
          <a:xfrm flipH="1">
            <a:off x="5119394" y="5301208"/>
            <a:ext cx="2951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CBD9EDC3-F71A-4A35-B844-9607B5AB52B8}"/>
              </a:ext>
            </a:extLst>
          </p:cNvPr>
          <p:cNvCxnSpPr/>
          <p:nvPr/>
        </p:nvCxnSpPr>
        <p:spPr bwMode="auto">
          <a:xfrm>
            <a:off x="5106462" y="5517232"/>
            <a:ext cx="2951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9A051621-E924-4880-94B0-8DB12C3EF8E8}"/>
              </a:ext>
            </a:extLst>
          </p:cNvPr>
          <p:cNvCxnSpPr/>
          <p:nvPr/>
        </p:nvCxnSpPr>
        <p:spPr bwMode="auto">
          <a:xfrm flipH="1">
            <a:off x="5106462" y="5733256"/>
            <a:ext cx="2951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1178F823-0705-462E-88A1-13E462A2DA01}"/>
              </a:ext>
            </a:extLst>
          </p:cNvPr>
          <p:cNvSpPr txBox="1"/>
          <p:nvPr/>
        </p:nvSpPr>
        <p:spPr>
          <a:xfrm>
            <a:off x="5399594" y="4840464"/>
            <a:ext cx="2365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Encrypted Data [DHCP Discover]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EE78DB0C-C032-4C00-BDB6-C6A90764CD8C}"/>
              </a:ext>
            </a:extLst>
          </p:cNvPr>
          <p:cNvSpPr txBox="1"/>
          <p:nvPr/>
        </p:nvSpPr>
        <p:spPr>
          <a:xfrm>
            <a:off x="5400210" y="5062887"/>
            <a:ext cx="2062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Encrypted Data [DHCP Offer]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E3D570F5-8787-4438-8898-9972E92707F1}"/>
              </a:ext>
            </a:extLst>
          </p:cNvPr>
          <p:cNvSpPr txBox="1"/>
          <p:nvPr/>
        </p:nvSpPr>
        <p:spPr>
          <a:xfrm>
            <a:off x="5399271" y="5301207"/>
            <a:ext cx="2229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Encrypted Data [DHCP Request]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4CE6F064-EC8A-4A3F-8770-3A2755F9432B}"/>
              </a:ext>
            </a:extLst>
          </p:cNvPr>
          <p:cNvSpPr txBox="1"/>
          <p:nvPr/>
        </p:nvSpPr>
        <p:spPr>
          <a:xfrm>
            <a:off x="5399271" y="5511489"/>
            <a:ext cx="2047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Encrypted Data [DHCP ACK]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433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 algn="just"/>
            <a:r>
              <a:rPr lang="en-US" altLang="zh-CN" sz="2000" dirty="0"/>
              <a:t>Hence, we propose to add a bit (e.g. IP Address Update Required) in the Neighbor Report element to indicate whether the STA needs to request the IP address update when it roams to this reported AP.</a:t>
            </a:r>
          </a:p>
          <a:p>
            <a:pPr lvl="1" algn="just"/>
            <a:r>
              <a:rPr lang="en-US" altLang="zh-CN" sz="1800" dirty="0"/>
              <a:t>If the IP Address Update Required bit is equal to 1, the STA shall request a new IP address by including a FILS IP Address Assignment element within (Re)association Request and Response frames or initiating a separate IP address request procedure. Otherwise, the STA shall not request a new IP address.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876802" y="6475413"/>
            <a:ext cx="166712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66055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63563</TotalTime>
  <Words>1301</Words>
  <Application>Microsoft Office PowerPoint</Application>
  <PresentationFormat>全屏显示(4:3)</PresentationFormat>
  <Paragraphs>156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Thomas</vt:lpstr>
      <vt:lpstr>Calibri</vt:lpstr>
      <vt:lpstr>Times New Roman</vt:lpstr>
      <vt:lpstr>802-11-Submission</vt:lpstr>
      <vt:lpstr>Thoughts on Improving Roaming under Existing Architecture</vt:lpstr>
      <vt:lpstr>Abstract</vt:lpstr>
      <vt:lpstr>Enable over-the-DS hot-standby association</vt:lpstr>
      <vt:lpstr>Proposal 1</vt:lpstr>
      <vt:lpstr>Proposal 1 (Cont.)</vt:lpstr>
      <vt:lpstr>Improve Beacon Request/Report measurement</vt:lpstr>
      <vt:lpstr>Proposal 2</vt:lpstr>
      <vt:lpstr>Optimize IP address request procedure</vt:lpstr>
      <vt:lpstr>Proposal 3</vt:lpstr>
      <vt:lpstr>References</vt:lpstr>
      <vt:lpstr>Annex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huangguogang1</cp:lastModifiedBy>
  <cp:revision>2051</cp:revision>
  <cp:lastPrinted>1998-02-10T13:28:06Z</cp:lastPrinted>
  <dcterms:created xsi:type="dcterms:W3CDTF">2004-12-02T14:01:45Z</dcterms:created>
  <dcterms:modified xsi:type="dcterms:W3CDTF">2024-01-12T07:30:11Z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2019-09-18 16:15:58Z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(3)dX4ekoNOx9SB7D3DfUquUxqWTWV0k9TdB4zRgiYvyQuXu9GAlkgck/3wJySw17QF+09PV3Ee
vP510yk24APDzMSK9DeV5Ipze2h6D5p0VIR/U+0zlL9TurVm8Jdl33cHmXKwSkI5vdwhxBB3
eQ7yUYVMgiQsHwFDn99WrXKRroCViNXVBeyIgC21UY/fcK2D89M4MaZGENz55GjIXCY994+G
7akYUd2DFwF5athGP6</vt:lpwstr>
  </property>
  <property fmtid="{D5CDD505-2E9C-101B-9397-08002B2CF9AE}" pid="10" name="_2015_ms_pID_7253431">
    <vt:lpwstr>8CTnSkW1jBaXbMGjYB1fTKoet2hYG5raAgi5gYJ68ShQxD7HRb4gRo
Cy+DOCdNzt9g21Koe1XJJPZkrRchvNJTysMx2RJ14HxIBFYM0YVlv7Cw5zdVtNV22d8aW/gQ
DuxR3+JrrDZ+WETaOlVvXWsS8Yk9nN56WiSxvt7z+50tvvJEExab9rX9PtzduIzJKCuxmXIi
l4dfu944sAvriHTTn74zBXAVDuu164nNErTm</vt:lpwstr>
  </property>
  <property fmtid="{D5CDD505-2E9C-101B-9397-08002B2CF9AE}" pid="11" name="_2015_ms_pID_7253432">
    <vt:lpwstr>2KD/xAYuW+E7rjKwMgPUijI=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1704797169</vt:lpwstr>
  </property>
</Properties>
</file>