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7" r:id="rId6"/>
    <p:sldId id="278" r:id="rId7"/>
    <p:sldId id="141169903" r:id="rId8"/>
    <p:sldId id="276" r:id="rId9"/>
    <p:sldId id="281" r:id="rId10"/>
    <p:sldId id="141169892" r:id="rId11"/>
    <p:sldId id="141169893" r:id="rId12"/>
    <p:sldId id="141169904" r:id="rId13"/>
    <p:sldId id="284" r:id="rId14"/>
    <p:sldId id="141169897" r:id="rId15"/>
    <p:sldId id="14116989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A45A1-FB33-B5D8-651C-559556EE49A4}" v="109" dt="2024-01-12T19:17:20.803"/>
    <p1510:client id="{8926E874-B93A-410D-A69E-367DC9CBA776}" v="34" dt="2024-01-12T01:44:03.893"/>
    <p1510:client id="{BCB4A03A-D6FA-4C24-9DC3-841EB002425B}" v="42" dt="2024-01-12T23:33:37.10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616662742305652"/>
          <c:y val="2.4225869031518427E-2"/>
          <c:w val="0.75662767837639255"/>
          <c:h val="0.83590611699105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Sheet1!$B$2</c:f>
              <c:numCache>
                <c:formatCode>General</c:formatCode>
                <c:ptCount val="1"/>
                <c:pt idx="0">
                  <c:v>509.07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3A-439A-9170-69CBD0423FB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11be R-TWT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Sheet1!$B$3</c:f>
              <c:numCache>
                <c:formatCode>General</c:formatCode>
                <c:ptCount val="1"/>
                <c:pt idx="0">
                  <c:v>307.16000000000003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3A-439A-9170-69CBD0423FB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UHR C-R-TWT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Sheet1!$B$4</c:f>
              <c:numCache>
                <c:formatCode>General</c:formatCode>
                <c:ptCount val="1"/>
                <c:pt idx="0">
                  <c:v>2.0569999999999999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3A-439A-9170-69CBD0423F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489926496"/>
        <c:axId val="1489927936"/>
      </c:barChart>
      <c:catAx>
        <c:axId val="14899264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crossAx val="1489927936"/>
        <c:crosses val="autoZero"/>
        <c:auto val="1"/>
        <c:lblAlgn val="ctr"/>
        <c:lblOffset val="100"/>
        <c:noMultiLvlLbl val="0"/>
      </c:catAx>
      <c:valAx>
        <c:axId val="14899279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non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cap="none"/>
                  <a:t>99 Percentile</a:t>
                </a:r>
                <a:r>
                  <a:rPr lang="en-US" cap="none" baseline="0"/>
                  <a:t> </a:t>
                </a:r>
                <a:r>
                  <a:rPr lang="en-US" cap="none"/>
                  <a:t>Latency (msecs)</a:t>
                </a:r>
              </a:p>
            </c:rich>
          </c:tx>
          <c:layout>
            <c:manualLayout>
              <c:xMode val="edge"/>
              <c:yMode val="edge"/>
              <c:x val="3.9631318103030076E-2"/>
              <c:y val="0.303699745287741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non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92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815239192167921"/>
          <c:y val="3.8069222763814671E-2"/>
          <c:w val="0.75662767837639255"/>
          <c:h val="0.83590611699105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Sheet1!$B$2</c:f>
              <c:numCache>
                <c:formatCode>General</c:formatCode>
                <c:ptCount val="1"/>
                <c:pt idx="0">
                  <c:v>20.946999999999999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5-41E6-BB9C-158E598A15F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11be R-TWT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val>
            <c:numRef>
              <c:f>Sheet1!$B$3</c:f>
              <c:numCache>
                <c:formatCode>General</c:formatCode>
                <c:ptCount val="1"/>
                <c:pt idx="0">
                  <c:v>20.936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25-41E6-BB9C-158E598A15F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UHR C-R-TWT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Sheet1!$B$4</c:f>
              <c:numCache>
                <c:formatCode>General</c:formatCode>
                <c:ptCount val="1"/>
                <c:pt idx="0">
                  <c:v>0.20200000000000001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25-41E6-BB9C-158E598A15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489926496"/>
        <c:axId val="1489927936"/>
      </c:barChart>
      <c:catAx>
        <c:axId val="14899264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crossAx val="1489927936"/>
        <c:crosses val="autoZero"/>
        <c:auto val="1"/>
        <c:lblAlgn val="ctr"/>
        <c:lblOffset val="100"/>
        <c:noMultiLvlLbl val="0"/>
      </c:catAx>
      <c:valAx>
        <c:axId val="14899279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1">
                  <a:lumMod val="5000"/>
                  <a:lumOff val="95000"/>
                </a:schemeClr>
              </a:solidFill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non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kern="1200" cap="none" baseline="0">
                    <a:solidFill>
                      <a:srgbClr val="13161E">
                        <a:lumMod val="65000"/>
                        <a:lumOff val="35000"/>
                      </a:srgbClr>
                    </a:solidFill>
                  </a:rPr>
                  <a:t>99 Percentile Latency (msecs)</a:t>
                </a:r>
              </a:p>
            </c:rich>
          </c:tx>
          <c:layout>
            <c:manualLayout>
              <c:xMode val="edge"/>
              <c:yMode val="edge"/>
              <c:x val="3.9631318103030076E-2"/>
              <c:y val="0.303699745287741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non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92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8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802.11-23/1887r0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Coordinated Medium Access for Multi-AP Deployments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2024-01-15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5648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80547"/>
              </p:ext>
            </p:extLst>
          </p:nvPr>
        </p:nvGraphicFramePr>
        <p:xfrm>
          <a:off x="519113" y="2889250"/>
          <a:ext cx="7935912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165418" progId="Word.Document.8">
                  <p:embed/>
                </p:oleObj>
              </mc:Choice>
              <mc:Fallback>
                <p:oleObj name="Document" r:id="rId3" imgW="8238348" imgH="3165418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889250"/>
                        <a:ext cx="7935912" cy="304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We introduced the APs coordination framework for UHR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The coordination framework leverages the EHT </a:t>
            </a:r>
            <a:r>
              <a:rPr lang="en-US" sz="2000" b="0" err="1"/>
              <a:t>rTWT</a:t>
            </a:r>
            <a:r>
              <a:rPr lang="en-US" sz="2000" b="0"/>
              <a:t> framework</a:t>
            </a:r>
            <a:endParaRPr lang="en-US" sz="2000" b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Two levels of coordination have been considered (LV1: for coordinated APs only and LV2: for coordinated APs and their associated STAs)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APs coordination will facilitate the </a:t>
            </a:r>
            <a:r>
              <a:rPr lang="en-US" sz="2000" b="0">
                <a:solidFill>
                  <a:schemeClr val="tx1"/>
                </a:solidFill>
              </a:rPr>
              <a:t>transmissions of a coordinating AP at the start of its SP </a:t>
            </a:r>
            <a:r>
              <a:rPr lang="en-US" sz="2000" b="0"/>
              <a:t>to reliably serve latency-sensitive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>
                <a:cs typeface="Times New Roman"/>
              </a:rPr>
              <a:t>Next steps investigations will involve negotiation between APs and coordinated EDCA.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3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9CC1-BC02-F35E-8DA3-DD2972A3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C0C2-0645-3D3D-FFED-B2EB4C841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/>
              <a:t>Do you agree to define mechanisms that enable APs to coordinate their respective </a:t>
            </a:r>
            <a:r>
              <a:rPr lang="en-US" err="1"/>
              <a:t>rTWT</a:t>
            </a:r>
            <a:r>
              <a:rPr lang="en-US"/>
              <a:t> schedules and/or to ensure that one AP extends the protection of the </a:t>
            </a:r>
            <a:r>
              <a:rPr lang="en-US" err="1"/>
              <a:t>rTWT</a:t>
            </a:r>
            <a:r>
              <a:rPr lang="en-US"/>
              <a:t> schedule of the other AP.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/>
              <a:t>NOTE – TBD mechanisms include negotiation between 2 APs and advertisement.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E5D30-E3D4-46E0-B1A3-279DD7469B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7429C-A626-4EF0-6D44-725B758C7E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624287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9CC1-BC02-F35E-8DA3-DD2972A3D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C0C2-0645-3D3D-FFED-B2EB4C841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that, if an AP extends the protection of the </a:t>
            </a:r>
            <a:r>
              <a:rPr lang="en-US" err="1"/>
              <a:t>rTWT</a:t>
            </a:r>
            <a:r>
              <a:rPr lang="en-US"/>
              <a:t> schedule of another AP, following negotiation or through other means, then: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shall ensure its TXOP ends before the start time of the corresponding OBSS </a:t>
            </a:r>
            <a:r>
              <a:rPr lang="en-US" err="1"/>
              <a:t>rTWT</a:t>
            </a:r>
            <a:r>
              <a:rPr lang="en-US"/>
              <a:t> SP(s)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AP shall advertise in the beacon frames it transmits the OBSS </a:t>
            </a:r>
            <a:r>
              <a:rPr lang="en-US" err="1"/>
              <a:t>rTWT</a:t>
            </a:r>
            <a:r>
              <a:rPr lang="en-US"/>
              <a:t> schedule so that its associated STAs supporting </a:t>
            </a:r>
            <a:r>
              <a:rPr lang="en-US" err="1"/>
              <a:t>rTWT</a:t>
            </a:r>
            <a:r>
              <a:rPr lang="en-US"/>
              <a:t> follow the baseline </a:t>
            </a:r>
            <a:r>
              <a:rPr lang="en-US" err="1"/>
              <a:t>rTWT</a:t>
            </a:r>
            <a:r>
              <a:rPr lang="en-US"/>
              <a:t> rules for the OBSS </a:t>
            </a:r>
            <a:r>
              <a:rPr lang="en-US" err="1"/>
              <a:t>rTWT</a:t>
            </a:r>
            <a:r>
              <a:rPr lang="en-US"/>
              <a:t> schedule.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E5D30-E3D4-46E0-B1A3-279DD7469B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7429C-A626-4EF0-6D44-725B758C7E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331635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Objective:</a:t>
            </a:r>
            <a:r>
              <a:rPr lang="en-US" sz="2000" b="0"/>
              <a:t> reduce the latency, increase the throughput, and improve the reliability in networks with latency-sensitive traffic with some degree of predictability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Problem: </a:t>
            </a:r>
            <a:r>
              <a:rPr lang="en-US" sz="2000" b="0"/>
              <a:t>today, in most deployments, APs don’t coordinate which leads to the inability of effectively serving latency-sensitive traffic, this is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Delayed access due to ongoing OBSS TXOP(s)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O</a:t>
            </a:r>
            <a:r>
              <a:rPr lang="en-US" sz="1600" b="0"/>
              <a:t>verlapping transmissions between different BSSs resulting in </a:t>
            </a:r>
            <a:r>
              <a:rPr lang="en-US" sz="1600"/>
              <a:t>high PER and increased latency</a:t>
            </a:r>
            <a:r>
              <a:rPr lang="en-US" sz="1600" b="0"/>
              <a:t> due to collisions, retransmissions, hidden </a:t>
            </a:r>
            <a:r>
              <a:rPr lang="en-US" sz="1600"/>
              <a:t>nodes</a:t>
            </a:r>
            <a:r>
              <a:rPr lang="en-US" sz="1600" b="0"/>
              <a:t>, etc.</a:t>
            </a:r>
            <a:endParaRPr lang="en-US" sz="1600" b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Solution</a:t>
            </a:r>
            <a:r>
              <a:rPr lang="en-US" sz="2000" b="0"/>
              <a:t>: introduce coordination between APs</a:t>
            </a:r>
            <a:endParaRPr lang="en-US" sz="2000" b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/>
              <a:t>Coordinated Medium Access for APs in UHR can leverage hooks introduced in EHT as Restricted TWT (</a:t>
            </a:r>
            <a:r>
              <a:rPr lang="en-US" sz="2000" b="0" err="1"/>
              <a:t>rTWT</a:t>
            </a:r>
            <a:r>
              <a:rPr lang="en-US" sz="2000" b="0"/>
              <a:t>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/>
              <a:t>In </a:t>
            </a:r>
            <a:r>
              <a:rPr lang="en-US" sz="1600" err="1"/>
              <a:t>rTWT</a:t>
            </a:r>
            <a:r>
              <a:rPr lang="en-US" sz="1600"/>
              <a:t>, </a:t>
            </a:r>
            <a:r>
              <a:rPr lang="en-US" sz="1600" b="0"/>
              <a:t>STAs terminate their TXOP before the start time of an </a:t>
            </a:r>
            <a:r>
              <a:rPr lang="en-US" sz="1600" b="0" err="1"/>
              <a:t>rTWT</a:t>
            </a:r>
            <a:r>
              <a:rPr lang="en-US" sz="1600" b="0"/>
              <a:t> service period (SP) so that the AP can access the medium to serve latency-sensitive traffic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err="1"/>
              <a:t>rTWT</a:t>
            </a:r>
            <a:r>
              <a:rPr lang="en-US" sz="1600" b="0"/>
              <a:t> is an intra-BSS mechanism </a:t>
            </a:r>
            <a:endParaRPr lang="en-US" sz="2000" b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b="0"/>
              <a:t>For UHR, a set of APs could coordinate to respect each others </a:t>
            </a:r>
            <a:r>
              <a:rPr lang="en-US" sz="2000" b="0" err="1"/>
              <a:t>rTWT</a:t>
            </a:r>
            <a:endParaRPr lang="en-US" sz="2000" b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/>
              <a:t>Consider a Coordinated </a:t>
            </a:r>
            <a:r>
              <a:rPr lang="en-US" sz="1600" b="0" err="1"/>
              <a:t>rTWT</a:t>
            </a:r>
            <a:r>
              <a:rPr lang="en-US" sz="1600" b="0"/>
              <a:t> (C-</a:t>
            </a:r>
            <a:r>
              <a:rPr lang="en-US" sz="1600" b="0" err="1"/>
              <a:t>rTWT</a:t>
            </a:r>
            <a:r>
              <a:rPr lang="en-US" sz="1600" b="0"/>
              <a:t>) between APs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/>
              <a:t>Consider Coordinated APs (</a:t>
            </a:r>
            <a:r>
              <a:rPr lang="en-US" sz="1600" b="0" err="1"/>
              <a:t>C’ed</a:t>
            </a:r>
            <a:r>
              <a:rPr lang="en-US" sz="1600" b="0"/>
              <a:t> APs) to behave similarly to STAs in EHT </a:t>
            </a:r>
            <a:r>
              <a:rPr lang="en-US" sz="1600" b="0" err="1"/>
              <a:t>rTWT</a:t>
            </a:r>
            <a:endParaRPr lang="en-US" sz="1600" b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/>
              <a:t>Consider Coordinating AP (</a:t>
            </a:r>
            <a:r>
              <a:rPr lang="en-US" sz="1600" err="1"/>
              <a:t>C’ing</a:t>
            </a:r>
            <a:r>
              <a:rPr lang="en-US" sz="1600"/>
              <a:t> AP) to behave similarly to AP in EHT </a:t>
            </a:r>
            <a:r>
              <a:rPr lang="en-US" sz="1600" err="1"/>
              <a:t>rTWT</a:t>
            </a:r>
            <a:endParaRPr lang="en-US" sz="1600" b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/>
              <a:t>Coordinated APs terminate their TXOP before the start time of the C-</a:t>
            </a:r>
            <a:r>
              <a:rPr lang="en-US" sz="1600" b="0" err="1"/>
              <a:t>rTWT</a:t>
            </a:r>
            <a:r>
              <a:rPr lang="en-US" sz="1600" b="0"/>
              <a:t> SP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/>
              <a:t>An AP can be a </a:t>
            </a:r>
            <a:r>
              <a:rPr lang="en-US" sz="1600" err="1"/>
              <a:t>C’ed</a:t>
            </a:r>
            <a:r>
              <a:rPr lang="en-US" sz="1600"/>
              <a:t> AP in a given C-</a:t>
            </a:r>
            <a:r>
              <a:rPr lang="en-US" sz="1600" err="1"/>
              <a:t>rTWT</a:t>
            </a:r>
            <a:r>
              <a:rPr lang="en-US" sz="1600"/>
              <a:t> and a </a:t>
            </a:r>
            <a:r>
              <a:rPr lang="en-US" sz="1600" err="1"/>
              <a:t>C’ing</a:t>
            </a:r>
            <a:r>
              <a:rPr lang="en-US" sz="1600"/>
              <a:t> AP in another C-</a:t>
            </a:r>
            <a:r>
              <a:rPr lang="en-US" sz="1600" err="1"/>
              <a:t>rTWT</a:t>
            </a:r>
            <a:endParaRPr lang="en-US" sz="1600" b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b="0"/>
              <a:t>The coordination scheme between APs will facilitate the </a:t>
            </a:r>
            <a:r>
              <a:rPr lang="en-US" sz="2000" b="0">
                <a:solidFill>
                  <a:schemeClr val="tx1"/>
                </a:solidFill>
              </a:rPr>
              <a:t>transmissions of participating APs at the start of the respective SPs </a:t>
            </a:r>
            <a:r>
              <a:rPr lang="en-US" sz="2000" b="0"/>
              <a:t>to reliably serve latency-sensitive traffic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2000" b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3254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30172-8D83-CD5D-1724-55974986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2600"/>
            <a:ext cx="7770813" cy="1065213"/>
          </a:xfrm>
        </p:spPr>
        <p:txBody>
          <a:bodyPr/>
          <a:lstStyle/>
          <a:p>
            <a:r>
              <a:rPr lang="en-US"/>
              <a:t>TXOP rules visualization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B469D-4B52-5382-7210-C6768A1E70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AED71-A703-E414-20FE-D56268669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769F08A-2589-6C1D-D9D4-9308C3269B50}"/>
              </a:ext>
            </a:extLst>
          </p:cNvPr>
          <p:cNvCxnSpPr>
            <a:cxnSpLocks/>
          </p:cNvCxnSpPr>
          <p:nvPr/>
        </p:nvCxnSpPr>
        <p:spPr>
          <a:xfrm>
            <a:off x="1078135" y="2997065"/>
            <a:ext cx="3239865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4DED30E-2F46-96F3-D12C-BF69F075CECB}"/>
              </a:ext>
            </a:extLst>
          </p:cNvPr>
          <p:cNvSpPr txBox="1"/>
          <p:nvPr/>
        </p:nvSpPr>
        <p:spPr>
          <a:xfrm>
            <a:off x="261868" y="2868614"/>
            <a:ext cx="83660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5C5CC1-72DE-54EF-7607-30F2FDD40F0B}"/>
              </a:ext>
            </a:extLst>
          </p:cNvPr>
          <p:cNvCxnSpPr>
            <a:cxnSpLocks/>
          </p:cNvCxnSpPr>
          <p:nvPr/>
        </p:nvCxnSpPr>
        <p:spPr>
          <a:xfrm>
            <a:off x="1078135" y="3780578"/>
            <a:ext cx="3239071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8734F90-0E9F-3040-49B9-3BBC2FA621C2}"/>
              </a:ext>
            </a:extLst>
          </p:cNvPr>
          <p:cNvSpPr txBox="1"/>
          <p:nvPr/>
        </p:nvSpPr>
        <p:spPr>
          <a:xfrm>
            <a:off x="268360" y="3692864"/>
            <a:ext cx="91093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45821-D196-CB09-BAD0-75A4C3A1D11D}"/>
              </a:ext>
            </a:extLst>
          </p:cNvPr>
          <p:cNvSpPr txBox="1"/>
          <p:nvPr/>
        </p:nvSpPr>
        <p:spPr>
          <a:xfrm>
            <a:off x="4344915" y="2976518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E5A37C-5C24-6BBF-0D7B-21F354526D39}"/>
              </a:ext>
            </a:extLst>
          </p:cNvPr>
          <p:cNvSpPr txBox="1"/>
          <p:nvPr/>
        </p:nvSpPr>
        <p:spPr>
          <a:xfrm>
            <a:off x="4320847" y="3766950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C35B0D-6E01-6950-0548-83C851303294}"/>
              </a:ext>
            </a:extLst>
          </p:cNvPr>
          <p:cNvSpPr/>
          <p:nvPr/>
        </p:nvSpPr>
        <p:spPr>
          <a:xfrm>
            <a:off x="2340260" y="3598953"/>
            <a:ext cx="1383601" cy="173415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 AP2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2BF032-98DF-D9CD-D3C8-ACA11050345A}"/>
              </a:ext>
            </a:extLst>
          </p:cNvPr>
          <p:cNvSpPr/>
          <p:nvPr/>
        </p:nvSpPr>
        <p:spPr>
          <a:xfrm>
            <a:off x="2612391" y="2690563"/>
            <a:ext cx="1030190" cy="306074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39A3B5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>
                <a:solidFill>
                  <a:srgbClr val="13171F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r</a:t>
            </a: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TWT SP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DAA1F6-2750-F04C-D7C2-A447A7B55A93}"/>
              </a:ext>
            </a:extLst>
          </p:cNvPr>
          <p:cNvSpPr txBox="1"/>
          <p:nvPr/>
        </p:nvSpPr>
        <p:spPr>
          <a:xfrm>
            <a:off x="73096" y="1726732"/>
            <a:ext cx="2267161" cy="709168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Issue1: TXOP of AP2 is ongoing and AP1 cannot access to serve latency-sensitive traffic during its </a:t>
            </a:r>
            <a:r>
              <a:rPr lang="en-US" sz="1200" err="1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rTWT</a:t>
            </a: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 SP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213D7B2-B93A-13B1-3C1B-BF54467CD2EE}"/>
              </a:ext>
            </a:extLst>
          </p:cNvPr>
          <p:cNvCxnSpPr>
            <a:cxnSpLocks/>
          </p:cNvCxnSpPr>
          <p:nvPr/>
        </p:nvCxnSpPr>
        <p:spPr>
          <a:xfrm>
            <a:off x="1078135" y="5535566"/>
            <a:ext cx="3239865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62AFA80-D917-C1A1-F740-BE57E8CF97F7}"/>
              </a:ext>
            </a:extLst>
          </p:cNvPr>
          <p:cNvSpPr txBox="1"/>
          <p:nvPr/>
        </p:nvSpPr>
        <p:spPr>
          <a:xfrm>
            <a:off x="261868" y="5407115"/>
            <a:ext cx="83660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130067D-91E3-1EA1-F6B2-50BF17FF15B6}"/>
              </a:ext>
            </a:extLst>
          </p:cNvPr>
          <p:cNvCxnSpPr>
            <a:cxnSpLocks/>
          </p:cNvCxnSpPr>
          <p:nvPr/>
        </p:nvCxnSpPr>
        <p:spPr>
          <a:xfrm>
            <a:off x="1078135" y="6319079"/>
            <a:ext cx="3239071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993BA69-BAED-FD7A-987E-DB31DC46ECD6}"/>
              </a:ext>
            </a:extLst>
          </p:cNvPr>
          <p:cNvSpPr txBox="1"/>
          <p:nvPr/>
        </p:nvSpPr>
        <p:spPr>
          <a:xfrm>
            <a:off x="268360" y="6231365"/>
            <a:ext cx="91093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14E0BBF-A174-A31F-2F03-BA1A116F6015}"/>
              </a:ext>
            </a:extLst>
          </p:cNvPr>
          <p:cNvSpPr txBox="1"/>
          <p:nvPr/>
        </p:nvSpPr>
        <p:spPr>
          <a:xfrm>
            <a:off x="4344915" y="5515019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5DCB2B-90AC-98E3-CD88-17D065E32D9A}"/>
              </a:ext>
            </a:extLst>
          </p:cNvPr>
          <p:cNvSpPr txBox="1"/>
          <p:nvPr/>
        </p:nvSpPr>
        <p:spPr>
          <a:xfrm>
            <a:off x="4320847" y="6305451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661CAD-0ACF-D162-74C2-67845BDEB5D2}"/>
              </a:ext>
            </a:extLst>
          </p:cNvPr>
          <p:cNvSpPr txBox="1"/>
          <p:nvPr/>
        </p:nvSpPr>
        <p:spPr>
          <a:xfrm>
            <a:off x="2410486" y="1723655"/>
            <a:ext cx="2161512" cy="709168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Issue2: clients of AP1 (e.g., STA1 hidden from AP2) will unnecessarily terminate their TXOP before AP1’s </a:t>
            </a:r>
            <a:r>
              <a:rPr lang="en-US" sz="1200" err="1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rTWT</a:t>
            </a: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 SP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A161C68-10F9-EA83-F062-9E9BFE9A1492}"/>
              </a:ext>
            </a:extLst>
          </p:cNvPr>
          <p:cNvCxnSpPr>
            <a:cxnSpLocks/>
            <a:endCxn id="12" idx="1"/>
          </p:cNvCxnSpPr>
          <p:nvPr/>
        </p:nvCxnSpPr>
        <p:spPr>
          <a:xfrm flipH="1">
            <a:off x="2612391" y="2469138"/>
            <a:ext cx="394640" cy="374462"/>
          </a:xfrm>
          <a:prstGeom prst="straightConnector1">
            <a:avLst/>
          </a:prstGeom>
          <a:ln>
            <a:solidFill>
              <a:srgbClr val="FF0000"/>
            </a:solidFill>
            <a:headEnd type="none" w="med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804805B-7465-C233-8D22-7428911F5146}"/>
              </a:ext>
            </a:extLst>
          </p:cNvPr>
          <p:cNvCxnSpPr>
            <a:cxnSpLocks/>
          </p:cNvCxnSpPr>
          <p:nvPr/>
        </p:nvCxnSpPr>
        <p:spPr>
          <a:xfrm>
            <a:off x="1240710" y="2346960"/>
            <a:ext cx="1371681" cy="1171416"/>
          </a:xfrm>
          <a:prstGeom prst="straightConnector1">
            <a:avLst/>
          </a:prstGeom>
          <a:ln>
            <a:solidFill>
              <a:srgbClr val="FF0000"/>
            </a:solidFill>
            <a:headEnd type="none" w="med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68A3DFA-62B6-7308-7CF4-72F54E895C69}"/>
              </a:ext>
            </a:extLst>
          </p:cNvPr>
          <p:cNvCxnSpPr>
            <a:cxnSpLocks/>
          </p:cNvCxnSpPr>
          <p:nvPr/>
        </p:nvCxnSpPr>
        <p:spPr bwMode="auto">
          <a:xfrm>
            <a:off x="2603247" y="2526914"/>
            <a:ext cx="0" cy="14173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3D771C6B-76C8-149D-6BE8-2199035A5CA6}"/>
              </a:ext>
            </a:extLst>
          </p:cNvPr>
          <p:cNvSpPr/>
          <p:nvPr/>
        </p:nvSpPr>
        <p:spPr>
          <a:xfrm>
            <a:off x="1401421" y="2819772"/>
            <a:ext cx="1198857" cy="177293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 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DA67627-79BB-4B10-6E4E-5DA1B14F11F5}"/>
              </a:ext>
            </a:extLst>
          </p:cNvPr>
          <p:cNvCxnSpPr>
            <a:cxnSpLocks/>
          </p:cNvCxnSpPr>
          <p:nvPr/>
        </p:nvCxnSpPr>
        <p:spPr>
          <a:xfrm>
            <a:off x="5700543" y="2990901"/>
            <a:ext cx="3239865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E630102-A67F-508D-9617-3011EFDEDAD0}"/>
              </a:ext>
            </a:extLst>
          </p:cNvPr>
          <p:cNvSpPr txBox="1"/>
          <p:nvPr/>
        </p:nvSpPr>
        <p:spPr>
          <a:xfrm>
            <a:off x="4884276" y="2862450"/>
            <a:ext cx="83660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894FB9C-2AC0-E6E6-571E-AE91EDBDED48}"/>
              </a:ext>
            </a:extLst>
          </p:cNvPr>
          <p:cNvCxnSpPr>
            <a:cxnSpLocks/>
          </p:cNvCxnSpPr>
          <p:nvPr/>
        </p:nvCxnSpPr>
        <p:spPr>
          <a:xfrm>
            <a:off x="5700543" y="3774414"/>
            <a:ext cx="3239071" cy="0"/>
          </a:xfrm>
          <a:prstGeom prst="straightConnector1">
            <a:avLst/>
          </a:prstGeom>
          <a:noFill/>
          <a:ln w="9525" cap="flat" cmpd="sng" algn="ctr">
            <a:solidFill>
              <a:srgbClr val="13171F"/>
            </a:solidFill>
            <a:prstDash val="solid"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E00E123-E28A-3CCC-A2F2-22573DC6CFF2}"/>
              </a:ext>
            </a:extLst>
          </p:cNvPr>
          <p:cNvSpPr txBox="1"/>
          <p:nvPr/>
        </p:nvSpPr>
        <p:spPr>
          <a:xfrm>
            <a:off x="4890768" y="3686700"/>
            <a:ext cx="910932" cy="20685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BSS2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1008FF-FCAF-6932-12CA-898AF405FE08}"/>
              </a:ext>
            </a:extLst>
          </p:cNvPr>
          <p:cNvSpPr txBox="1"/>
          <p:nvPr/>
        </p:nvSpPr>
        <p:spPr>
          <a:xfrm>
            <a:off x="8967323" y="2970354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03F77F-BAD1-13F7-1128-DE88D5DB1FFC}"/>
              </a:ext>
            </a:extLst>
          </p:cNvPr>
          <p:cNvSpPr txBox="1"/>
          <p:nvPr/>
        </p:nvSpPr>
        <p:spPr>
          <a:xfrm>
            <a:off x="8943255" y="3760786"/>
            <a:ext cx="176357" cy="17729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0A3189-8B44-D3B7-8F2C-68AF2D5B106E}"/>
              </a:ext>
            </a:extLst>
          </p:cNvPr>
          <p:cNvSpPr/>
          <p:nvPr/>
        </p:nvSpPr>
        <p:spPr>
          <a:xfrm>
            <a:off x="6116322" y="3556647"/>
            <a:ext cx="1122507" cy="209558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 AP2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76377FD-DF5D-3D88-C7D7-429ED15E8D28}"/>
              </a:ext>
            </a:extLst>
          </p:cNvPr>
          <p:cNvSpPr/>
          <p:nvPr/>
        </p:nvSpPr>
        <p:spPr>
          <a:xfrm>
            <a:off x="7234799" y="2684399"/>
            <a:ext cx="1030190" cy="306074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39A3B5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>
                <a:solidFill>
                  <a:srgbClr val="13171F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C-r</a:t>
            </a: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TWT SP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998A16F-5E48-9EF6-DE24-E894CD6151E1}"/>
              </a:ext>
            </a:extLst>
          </p:cNvPr>
          <p:cNvCxnSpPr>
            <a:cxnSpLocks/>
          </p:cNvCxnSpPr>
          <p:nvPr/>
        </p:nvCxnSpPr>
        <p:spPr>
          <a:xfrm>
            <a:off x="5704448" y="2527784"/>
            <a:ext cx="1530351" cy="984428"/>
          </a:xfrm>
          <a:prstGeom prst="straightConnector1">
            <a:avLst/>
          </a:prstGeom>
          <a:ln>
            <a:solidFill>
              <a:srgbClr val="FF0000"/>
            </a:solidFill>
            <a:headEnd type="none" w="med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91A6F23-349F-4608-6E50-59282309368B}"/>
              </a:ext>
            </a:extLst>
          </p:cNvPr>
          <p:cNvCxnSpPr>
            <a:cxnSpLocks/>
          </p:cNvCxnSpPr>
          <p:nvPr/>
        </p:nvCxnSpPr>
        <p:spPr bwMode="auto">
          <a:xfrm>
            <a:off x="7234799" y="2520750"/>
            <a:ext cx="0" cy="14173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187C902E-BCEF-3051-D6ED-0B77464E7D55}"/>
              </a:ext>
            </a:extLst>
          </p:cNvPr>
          <p:cNvSpPr/>
          <p:nvPr/>
        </p:nvSpPr>
        <p:spPr>
          <a:xfrm>
            <a:off x="5925312" y="2777235"/>
            <a:ext cx="1295229" cy="206851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 STA1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2D45564-1C92-1FF7-8B8E-79119315C8BB}"/>
              </a:ext>
            </a:extLst>
          </p:cNvPr>
          <p:cNvSpPr txBox="1"/>
          <p:nvPr/>
        </p:nvSpPr>
        <p:spPr>
          <a:xfrm>
            <a:off x="5239053" y="4576553"/>
            <a:ext cx="3598013" cy="124110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E283C"/>
                </a:solidFill>
                <a:latin typeface="+mj-lt"/>
                <a:cs typeface="Microsoft Sans Serif" panose="020B0604020202020204" pitchFamily="34" charset="0"/>
              </a:rPr>
              <a:t>APs end their BSS transmissions before the C-</a:t>
            </a:r>
            <a:r>
              <a:rPr lang="en-US" sz="1400" err="1">
                <a:solidFill>
                  <a:srgbClr val="0E283C"/>
                </a:solidFill>
                <a:latin typeface="+mj-lt"/>
                <a:cs typeface="Microsoft Sans Serif" panose="020B0604020202020204" pitchFamily="34" charset="0"/>
              </a:rPr>
              <a:t>rTWT</a:t>
            </a:r>
            <a:r>
              <a:rPr lang="en-US" sz="1400">
                <a:solidFill>
                  <a:srgbClr val="0E283C"/>
                </a:solidFill>
                <a:latin typeface="+mj-lt"/>
                <a:cs typeface="Microsoft Sans Serif" panose="020B0604020202020204" pitchFamily="34" charset="0"/>
              </a:rPr>
              <a:t> SPs</a:t>
            </a:r>
            <a:endParaRPr lang="en-US" sz="1400">
              <a:solidFill>
                <a:srgbClr val="0E283C"/>
              </a:solidFill>
              <a:latin typeface="+mj-lt"/>
              <a:ea typeface="+mn-ea"/>
              <a:cs typeface="Microsoft Sans Serif" panose="020B0604020202020204" pitchFamily="34" charset="0"/>
            </a:endParaRPr>
          </a:p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Avoid delayed access at the start of the coordinated SP</a:t>
            </a:r>
          </a:p>
          <a:p>
            <a:pPr marL="285750" indent="-285750">
              <a:lnSpc>
                <a:spcPct val="96000"/>
              </a:lnSpc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E283C"/>
                </a:solidFill>
                <a:latin typeface="+mj-lt"/>
                <a:cs typeface="Microsoft Sans Serif" panose="020B0604020202020204" pitchFamily="34" charset="0"/>
              </a:rPr>
              <a:t>Reduces overlapped transmissions between APs</a:t>
            </a:r>
            <a:endParaRPr lang="en-US" sz="1400">
              <a:solidFill>
                <a:srgbClr val="0E283C"/>
              </a:solidFill>
              <a:latin typeface="+mj-lt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A27C2FA-F82A-6DE3-8C12-E0EB437B6240}"/>
              </a:ext>
            </a:extLst>
          </p:cNvPr>
          <p:cNvSpPr txBox="1"/>
          <p:nvPr/>
        </p:nvSpPr>
        <p:spPr>
          <a:xfrm>
            <a:off x="4881467" y="1971939"/>
            <a:ext cx="2739038" cy="531877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STA1 and AP2 will terminate their TXOP and facilitate AP1’s medium access at the start of the C-</a:t>
            </a:r>
            <a:r>
              <a:rPr lang="en-US" sz="1200" err="1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rTWT</a:t>
            </a:r>
            <a:endParaRPr lang="en-US" sz="1200">
              <a:solidFill>
                <a:srgbClr val="FF0000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993532-AF8D-D5B5-04C5-799CF82A3D0E}"/>
              </a:ext>
            </a:extLst>
          </p:cNvPr>
          <p:cNvSpPr txBox="1"/>
          <p:nvPr/>
        </p:nvSpPr>
        <p:spPr>
          <a:xfrm>
            <a:off x="2059059" y="1377403"/>
            <a:ext cx="1783795" cy="26590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11be </a:t>
            </a:r>
            <a:r>
              <a:rPr lang="en-US" sz="1800" err="1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rTWT</a:t>
            </a:r>
            <a:endParaRPr lang="en-US" sz="1800">
              <a:solidFill>
                <a:srgbClr val="0E283C"/>
              </a:solidFill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F02FC0D-5D46-2F47-1120-5D565447B36C}"/>
              </a:ext>
            </a:extLst>
          </p:cNvPr>
          <p:cNvSpPr txBox="1"/>
          <p:nvPr/>
        </p:nvSpPr>
        <p:spPr>
          <a:xfrm>
            <a:off x="5809054" y="1357118"/>
            <a:ext cx="2733284" cy="26590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11bn C-</a:t>
            </a:r>
            <a:r>
              <a:rPr lang="en-US" sz="1800" err="1">
                <a:solidFill>
                  <a:srgbClr val="0E283C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rTWT</a:t>
            </a:r>
            <a:endParaRPr lang="en-US" sz="1800">
              <a:solidFill>
                <a:srgbClr val="0E283C"/>
              </a:solidFill>
              <a:latin typeface="Microsoft Sans Serif"/>
              <a:ea typeface="+mn-ea"/>
              <a:cs typeface="Microsoft Sans Serif" panose="020B0604020202020204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3BA5AAC-9814-F126-D100-0CD7B9AA34F8}"/>
              </a:ext>
            </a:extLst>
          </p:cNvPr>
          <p:cNvCxnSpPr>
            <a:cxnSpLocks/>
          </p:cNvCxnSpPr>
          <p:nvPr/>
        </p:nvCxnSpPr>
        <p:spPr>
          <a:xfrm>
            <a:off x="4639444" y="1464508"/>
            <a:ext cx="0" cy="4766857"/>
          </a:xfrm>
          <a:prstGeom prst="line">
            <a:avLst/>
          </a:prstGeom>
          <a:noFill/>
          <a:ln w="12700" cap="rnd" cmpd="sng" algn="ctr">
            <a:solidFill>
              <a:srgbClr val="ACBACF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2913934E-ECEA-E83A-96DE-048A4230C349}"/>
              </a:ext>
            </a:extLst>
          </p:cNvPr>
          <p:cNvSpPr/>
          <p:nvPr/>
        </p:nvSpPr>
        <p:spPr>
          <a:xfrm>
            <a:off x="2220176" y="5064050"/>
            <a:ext cx="1307052" cy="314129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39A3B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R-TWT SP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58F47F3-150A-8C1B-C08B-65D4B4C1E1B2}"/>
              </a:ext>
            </a:extLst>
          </p:cNvPr>
          <p:cNvSpPr/>
          <p:nvPr/>
        </p:nvSpPr>
        <p:spPr>
          <a:xfrm>
            <a:off x="2696446" y="6005039"/>
            <a:ext cx="1320083" cy="310572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39A3B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R-TWT SP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DFBDC2E-D1EE-2556-5029-68BF3A310E18}"/>
              </a:ext>
            </a:extLst>
          </p:cNvPr>
          <p:cNvSpPr/>
          <p:nvPr/>
        </p:nvSpPr>
        <p:spPr>
          <a:xfrm>
            <a:off x="1319198" y="6153367"/>
            <a:ext cx="1375347" cy="167698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314D8BC-FE6A-48E7-4FB9-FEFF72B42113}"/>
              </a:ext>
            </a:extLst>
          </p:cNvPr>
          <p:cNvSpPr/>
          <p:nvPr/>
        </p:nvSpPr>
        <p:spPr>
          <a:xfrm>
            <a:off x="2219585" y="5304729"/>
            <a:ext cx="1307052" cy="228600"/>
          </a:xfrm>
          <a:prstGeom prst="rect">
            <a:avLst/>
          </a:prstGeom>
          <a:solidFill>
            <a:srgbClr val="F7F8FA"/>
          </a:solidFill>
          <a:ln w="1079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rPr>
              <a:t>TXOP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C819A2F-22CE-B5E9-2939-DA0FF6CD8860}"/>
              </a:ext>
            </a:extLst>
          </p:cNvPr>
          <p:cNvSpPr txBox="1"/>
          <p:nvPr/>
        </p:nvSpPr>
        <p:spPr>
          <a:xfrm>
            <a:off x="98535" y="4203805"/>
            <a:ext cx="3064025" cy="531877"/>
          </a:xfrm>
          <a:prstGeom prst="rect">
            <a:avLst/>
          </a:prstGeom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Issue3: If both APs manage to access the medium (e.g., beyond ED range) overlapping transmissions may degrade PER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EF66BF3-CCE6-FD42-E923-7F5B6ABAA0AA}"/>
              </a:ext>
            </a:extLst>
          </p:cNvPr>
          <p:cNvCxnSpPr>
            <a:cxnSpLocks/>
          </p:cNvCxnSpPr>
          <p:nvPr/>
        </p:nvCxnSpPr>
        <p:spPr>
          <a:xfrm>
            <a:off x="1513101" y="4784752"/>
            <a:ext cx="639495" cy="907560"/>
          </a:xfrm>
          <a:prstGeom prst="straightConnector1">
            <a:avLst/>
          </a:prstGeom>
          <a:ln>
            <a:solidFill>
              <a:srgbClr val="FF0000"/>
            </a:solidFill>
            <a:headEnd type="none" w="med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58A93054-5847-9753-B857-4BB9F2D2A07E}"/>
              </a:ext>
            </a:extLst>
          </p:cNvPr>
          <p:cNvSpPr/>
          <p:nvPr/>
        </p:nvSpPr>
        <p:spPr bwMode="auto">
          <a:xfrm>
            <a:off x="2152596" y="5286281"/>
            <a:ext cx="488122" cy="122772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325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Levels of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/>
              <a:t>Two options for the levels of coordination:</a:t>
            </a:r>
            <a:endParaRPr lang="en-US" sz="1800" b="1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/>
              <a:t>Level 1</a:t>
            </a:r>
            <a:r>
              <a:rPr lang="en-US" sz="1800"/>
              <a:t>: Only </a:t>
            </a:r>
            <a:r>
              <a:rPr lang="en-US" sz="1800" err="1"/>
              <a:t>C’ed</a:t>
            </a:r>
            <a:r>
              <a:rPr lang="en-US" sz="1800"/>
              <a:t> APs terminate their TXOP before the </a:t>
            </a:r>
            <a:r>
              <a:rPr lang="en-US" sz="1800" err="1"/>
              <a:t>C’ing</a:t>
            </a:r>
            <a:r>
              <a:rPr lang="en-US" sz="1800"/>
              <a:t> AP’s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err="1"/>
              <a:t>C’ing</a:t>
            </a:r>
            <a:r>
              <a:rPr lang="en-US" sz="1600"/>
              <a:t> AP can setup </a:t>
            </a:r>
            <a:r>
              <a:rPr lang="en-US" sz="1600" err="1"/>
              <a:t>rTWT</a:t>
            </a:r>
            <a:r>
              <a:rPr lang="en-US" sz="1600"/>
              <a:t> SPs for its STAs and use MU EDCA to reduce contention</a:t>
            </a:r>
            <a:endParaRPr lang="en-US" sz="1800" b="1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/>
              <a:t>Level 2</a:t>
            </a:r>
            <a:r>
              <a:rPr lang="en-US" sz="1800" b="0"/>
              <a:t>: </a:t>
            </a:r>
            <a:r>
              <a:rPr lang="en-US" sz="1800" b="0" err="1"/>
              <a:t>C’ed</a:t>
            </a:r>
            <a:r>
              <a:rPr lang="en-US" sz="1800" b="0"/>
              <a:t> APs and their associated STAs terminate</a:t>
            </a:r>
            <a:r>
              <a:rPr lang="en-US" sz="1800"/>
              <a:t> their TXOP before the </a:t>
            </a:r>
            <a:r>
              <a:rPr lang="en-US" sz="1800" err="1"/>
              <a:t>C’ing</a:t>
            </a:r>
            <a:r>
              <a:rPr lang="en-US" sz="1800"/>
              <a:t> AP’s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err="1"/>
              <a:t>C’ed</a:t>
            </a:r>
            <a:r>
              <a:rPr lang="en-US" sz="1600"/>
              <a:t> APs announce the SP of the </a:t>
            </a:r>
            <a:r>
              <a:rPr lang="en-US" sz="1600" err="1"/>
              <a:t>C’ing</a:t>
            </a:r>
            <a:r>
              <a:rPr lang="en-US" sz="1600"/>
              <a:t> AP to their associated STAs (e.g., as an EHT </a:t>
            </a:r>
            <a:r>
              <a:rPr lang="en-US" sz="1600" err="1"/>
              <a:t>rTWT</a:t>
            </a:r>
            <a:r>
              <a:rPr lang="en-US" sz="1600"/>
              <a:t> SP)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EHT </a:t>
            </a:r>
            <a:r>
              <a:rPr lang="en-US" sz="1600" err="1"/>
              <a:t>rTWT</a:t>
            </a:r>
            <a:r>
              <a:rPr lang="en-US" sz="1600"/>
              <a:t> supporting STAs will also end the TXOP before the </a:t>
            </a:r>
            <a:r>
              <a:rPr lang="en-US" sz="1600" err="1"/>
              <a:t>C’ing</a:t>
            </a:r>
            <a:r>
              <a:rPr lang="en-US" sz="1600"/>
              <a:t> AP’s SP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79772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C111-CE40-99EE-D78E-644461FAF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2120"/>
            <a:ext cx="7770813" cy="1065213"/>
          </a:xfrm>
        </p:spPr>
        <p:txBody>
          <a:bodyPr/>
          <a:lstStyle/>
          <a:p>
            <a:r>
              <a:rPr lang="en-US"/>
              <a:t>TSF adjustment for LV2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0FBF-9985-E74C-18EB-E68CF73C9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9" y="3883499"/>
            <a:ext cx="8673142" cy="1850262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For LV2 the TSFs may be different at different Aps, two solutions:</a:t>
            </a:r>
          </a:p>
          <a:p>
            <a:pPr marL="120015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Option 1</a:t>
            </a:r>
            <a:r>
              <a:rPr lang="en-US"/>
              <a:t>:</a:t>
            </a:r>
            <a:r>
              <a:rPr lang="en-US" sz="1600"/>
              <a:t> </a:t>
            </a:r>
            <a:r>
              <a:rPr lang="en-US"/>
              <a:t>APs synchronize their TSF</a:t>
            </a:r>
            <a:endParaRPr lang="en-US" sz="220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b="1"/>
              <a:t>Option 2</a:t>
            </a:r>
            <a:r>
              <a:rPr lang="en-US"/>
              <a:t>: each AP </a:t>
            </a:r>
            <a:r>
              <a:rPr lang="en-US">
                <a:solidFill>
                  <a:schemeClr val="tx1"/>
                </a:solidFill>
              </a:rPr>
              <a:t>corrects the start time of SPs announced by other APs before announcing other APs Coordinated SP information to its associated STAs</a:t>
            </a:r>
            <a:r>
              <a:rPr lang="en-US"/>
              <a:t> (e.g., in its transmitted Beacon frames) </a:t>
            </a:r>
            <a:endParaRPr lang="en-US" sz="2200"/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/>
              <a:t>requires extensions for TWT field to support different offsets between APs when Coordinated SP is communicated through R-TWT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FBBE-DDF2-5A3B-52CF-C6E6B73DB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C77F-65B4-D870-1D21-7BBA27592F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03F29-7FE5-9999-347E-BCC427B828E9}"/>
              </a:ext>
            </a:extLst>
          </p:cNvPr>
          <p:cNvSpPr/>
          <p:nvPr/>
        </p:nvSpPr>
        <p:spPr>
          <a:xfrm>
            <a:off x="1963842" y="3177789"/>
            <a:ext cx="951188" cy="23634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6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AP1</a:t>
            </a:r>
            <a:endParaRPr lang="en-US">
              <a:solidFill>
                <a:srgbClr val="7030A0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208D0-838B-18ED-011C-7F1D3C7E9C1B}"/>
              </a:ext>
            </a:extLst>
          </p:cNvPr>
          <p:cNvSpPr/>
          <p:nvPr/>
        </p:nvSpPr>
        <p:spPr>
          <a:xfrm>
            <a:off x="5400664" y="3112849"/>
            <a:ext cx="876099" cy="265907"/>
          </a:xfrm>
          <a:prstGeom prst="rect">
            <a:avLst/>
          </a:prstGeom>
          <a:ln>
            <a:solidFill>
              <a:srgbClr val="00B050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>
                <a:solidFill>
                  <a:srgbClr val="00B050"/>
                </a:solidFill>
                <a:latin typeface="Microsoft Sans Serif"/>
                <a:cs typeface="Microsoft Sans Serif" panose="020B0604020202020204" pitchFamily="34" charset="0"/>
              </a:rPr>
              <a:t>AP2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E7739-FB4F-EFFC-23FD-0435C1F3D7D7}"/>
              </a:ext>
            </a:extLst>
          </p:cNvPr>
          <p:cNvSpPr/>
          <p:nvPr/>
        </p:nvSpPr>
        <p:spPr>
          <a:xfrm rot="16200000">
            <a:off x="213791" y="2324325"/>
            <a:ext cx="813965" cy="2020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>
                <a:solidFill>
                  <a:schemeClr val="bg1"/>
                </a:solidFill>
              </a:rPr>
              <a:t>Beacon of AP1</a:t>
            </a:r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ADB052-0842-EC9A-962C-342EEB1381FD}"/>
              </a:ext>
            </a:extLst>
          </p:cNvPr>
          <p:cNvSpPr txBox="1"/>
          <p:nvPr/>
        </p:nvSpPr>
        <p:spPr>
          <a:xfrm>
            <a:off x="1683791" y="2842690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E26C90-A23B-047B-6386-11DA6D285FA3}"/>
              </a:ext>
            </a:extLst>
          </p:cNvPr>
          <p:cNvCxnSpPr>
            <a:cxnSpLocks/>
          </p:cNvCxnSpPr>
          <p:nvPr/>
        </p:nvCxnSpPr>
        <p:spPr>
          <a:xfrm flipV="1">
            <a:off x="405662" y="2832020"/>
            <a:ext cx="1253464" cy="5232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BC30E-E292-6352-4BED-6B957DA6A54F}"/>
              </a:ext>
            </a:extLst>
          </p:cNvPr>
          <p:cNvCxnSpPr>
            <a:cxnSpLocks/>
          </p:cNvCxnSpPr>
          <p:nvPr/>
        </p:nvCxnSpPr>
        <p:spPr>
          <a:xfrm>
            <a:off x="6358979" y="2763554"/>
            <a:ext cx="2468612" cy="0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08B0A7-352E-8770-6130-F5E7C0249688}"/>
              </a:ext>
            </a:extLst>
          </p:cNvPr>
          <p:cNvCxnSpPr>
            <a:cxnSpLocks/>
          </p:cNvCxnSpPr>
          <p:nvPr/>
        </p:nvCxnSpPr>
        <p:spPr>
          <a:xfrm>
            <a:off x="3137602" y="2842690"/>
            <a:ext cx="2083443" cy="0"/>
          </a:xfrm>
          <a:prstGeom prst="straightConnector1">
            <a:avLst/>
          </a:prstGeom>
          <a:ln w="12700" cap="rnd">
            <a:solidFill>
              <a:srgbClr val="7030A0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88AFC8E-C8B4-AA6A-D32E-C0E895639DF1}"/>
              </a:ext>
            </a:extLst>
          </p:cNvPr>
          <p:cNvSpPr/>
          <p:nvPr/>
        </p:nvSpPr>
        <p:spPr>
          <a:xfrm>
            <a:off x="6767198" y="2521342"/>
            <a:ext cx="585899" cy="246777"/>
          </a:xfrm>
          <a:prstGeom prst="rect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>
                <a:solidFill>
                  <a:srgbClr val="7030A0"/>
                </a:solidFill>
              </a:rPr>
              <a:t>SP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19EBFC6-4635-35DE-4015-FAF290F5E301}"/>
              </a:ext>
            </a:extLst>
          </p:cNvPr>
          <p:cNvCxnSpPr>
            <a:cxnSpLocks/>
          </p:cNvCxnSpPr>
          <p:nvPr/>
        </p:nvCxnSpPr>
        <p:spPr>
          <a:xfrm flipV="1">
            <a:off x="851563" y="2851590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01A008-9989-BFB4-4188-44E9EEA8D87B}"/>
              </a:ext>
            </a:extLst>
          </p:cNvPr>
          <p:cNvSpPr/>
          <p:nvPr/>
        </p:nvSpPr>
        <p:spPr>
          <a:xfrm>
            <a:off x="326809" y="3177789"/>
            <a:ext cx="1181152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(w.r.t AP1)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1291A9-8FBB-F6DD-49BD-4E8AB10E740B}"/>
              </a:ext>
            </a:extLst>
          </p:cNvPr>
          <p:cNvSpPr/>
          <p:nvPr/>
        </p:nvSpPr>
        <p:spPr>
          <a:xfrm>
            <a:off x="7342152" y="3102590"/>
            <a:ext cx="1485439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(w.r.t AP2)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400C20-D517-9C7F-D26E-71701499CAE1}"/>
              </a:ext>
            </a:extLst>
          </p:cNvPr>
          <p:cNvSpPr/>
          <p:nvPr/>
        </p:nvSpPr>
        <p:spPr>
          <a:xfrm>
            <a:off x="837086" y="2569614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>
                <a:solidFill>
                  <a:schemeClr val="bg1"/>
                </a:solidFill>
              </a:rPr>
              <a:t>SP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A595FF-0D64-3BD8-12AB-239C193AB172}"/>
              </a:ext>
            </a:extLst>
          </p:cNvPr>
          <p:cNvCxnSpPr>
            <a:cxnSpLocks/>
          </p:cNvCxnSpPr>
          <p:nvPr/>
        </p:nvCxnSpPr>
        <p:spPr>
          <a:xfrm flipV="1">
            <a:off x="6755741" y="2758881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9DDF843-3B29-963B-35DB-9072AFAC49C3}"/>
              </a:ext>
            </a:extLst>
          </p:cNvPr>
          <p:cNvSpPr/>
          <p:nvPr/>
        </p:nvSpPr>
        <p:spPr>
          <a:xfrm>
            <a:off x="6410885" y="3060106"/>
            <a:ext cx="985709" cy="393954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2000" baseline="-2500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Correct start 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45B938-EAF3-762C-271C-7FEF56D38245}"/>
              </a:ext>
            </a:extLst>
          </p:cNvPr>
          <p:cNvCxnSpPr>
            <a:cxnSpLocks/>
          </p:cNvCxnSpPr>
          <p:nvPr/>
        </p:nvCxnSpPr>
        <p:spPr>
          <a:xfrm flipV="1">
            <a:off x="8044231" y="2774224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EB847-D927-3FAE-CC28-450FA34A0EF9}"/>
              </a:ext>
            </a:extLst>
          </p:cNvPr>
          <p:cNvSpPr/>
          <p:nvPr/>
        </p:nvSpPr>
        <p:spPr>
          <a:xfrm>
            <a:off x="8044230" y="2511090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>
                <a:solidFill>
                  <a:schemeClr val="bg1"/>
                </a:solidFill>
              </a:rPr>
              <a:t>SP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4953A4-7DF0-77DD-12D9-42C42D380F94}"/>
              </a:ext>
            </a:extLst>
          </p:cNvPr>
          <p:cNvSpPr txBox="1"/>
          <p:nvPr/>
        </p:nvSpPr>
        <p:spPr>
          <a:xfrm>
            <a:off x="8833079" y="2766327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reeform 33">
            <a:extLst>
              <a:ext uri="{FF2B5EF4-FFF2-40B4-BE49-F238E27FC236}">
                <a16:creationId xmlns:a16="http://schemas.microsoft.com/office/drawing/2014/main" id="{BF2FF3CD-8DE6-34C0-8B5D-4351AD3A2D85}"/>
              </a:ext>
            </a:extLst>
          </p:cNvPr>
          <p:cNvSpPr/>
          <p:nvPr/>
        </p:nvSpPr>
        <p:spPr bwMode="auto">
          <a:xfrm rot="21419912">
            <a:off x="6805730" y="2180793"/>
            <a:ext cx="1240047" cy="378977"/>
          </a:xfrm>
          <a:custGeom>
            <a:avLst/>
            <a:gdLst>
              <a:gd name="connsiteX0" fmla="*/ 0 w 2625970"/>
              <a:gd name="connsiteY0" fmla="*/ 949594 h 1270025"/>
              <a:gd name="connsiteX1" fmla="*/ 1438031 w 2625970"/>
              <a:gd name="connsiteY1" fmla="*/ 3933 h 1270025"/>
              <a:gd name="connsiteX2" fmla="*/ 2625970 w 2625970"/>
              <a:gd name="connsiteY2" fmla="*/ 1270025 h 127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970" h="1270025">
                <a:moveTo>
                  <a:pt x="0" y="949594"/>
                </a:moveTo>
                <a:cubicBezTo>
                  <a:pt x="500184" y="450061"/>
                  <a:pt x="1000369" y="-49472"/>
                  <a:pt x="1438031" y="3933"/>
                </a:cubicBezTo>
                <a:cubicBezTo>
                  <a:pt x="1875693" y="57338"/>
                  <a:pt x="2250831" y="663681"/>
                  <a:pt x="2625970" y="12700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A3EB26-234E-3940-C71B-4B704AC3F706}"/>
              </a:ext>
            </a:extLst>
          </p:cNvPr>
          <p:cNvSpPr/>
          <p:nvPr/>
        </p:nvSpPr>
        <p:spPr>
          <a:xfrm>
            <a:off x="4926892" y="1589735"/>
            <a:ext cx="4061647" cy="531877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6000"/>
              </a:lnSpc>
            </a:pPr>
            <a:r>
              <a:rPr lang="en-US" sz="120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If AP2 announces Coordinated SP1 without correcting the Target Wake Time, then AP2 will announce a start time that is different from the correct start time of SP1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82C5EC-74EB-0F71-E21B-BDC431B93B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2069421" y="2459311"/>
            <a:ext cx="695247" cy="6215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CFE8A-CDFE-4D09-2764-36D302D42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5447478" y="2394079"/>
            <a:ext cx="695247" cy="62152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DDDC358-F066-4208-B8B4-3D29DF5929A4}"/>
              </a:ext>
            </a:extLst>
          </p:cNvPr>
          <p:cNvSpPr txBox="1"/>
          <p:nvPr/>
        </p:nvSpPr>
        <p:spPr>
          <a:xfrm>
            <a:off x="2906383" y="2399920"/>
            <a:ext cx="25166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Coordinated SP information</a:t>
            </a: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50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7A53-C043-6E94-C983-229E9167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 wrap="square" anchor="ctr">
            <a:normAutofit/>
          </a:bodyPr>
          <a:lstStyle/>
          <a:p>
            <a:r>
              <a:rPr lang="en-US"/>
              <a:t>Gain Analysis: Single Family Home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500DCA-3112-39D6-BD15-2427855E0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34" y="1751013"/>
            <a:ext cx="3547454" cy="4424781"/>
          </a:xfrm>
          <a:prstGeom prst="rect">
            <a:avLst/>
          </a:prstGeom>
          <a:noFill/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FF27CD1B-D034-C0F4-920D-AC59202B46DC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4571206" y="2050632"/>
            <a:ext cx="4371055" cy="4113213"/>
          </a:xfrm>
        </p:spPr>
        <p:txBody>
          <a:bodyPr wrap="square" anchor="t">
            <a:norm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-152400" algn="l" defTabSz="914400" rtl="0" eaLnBrk="1" latinLnBrk="0" hangingPunct="1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•"/>
              <a:tabLst>
                <a:tab pos="2003425" algn="l"/>
              </a:tabLst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57200" indent="-101600" algn="l" defTabSz="914400" rtl="0" eaLnBrk="1" latinLnBrk="0" hangingPunct="1">
              <a:lnSpc>
                <a:spcPct val="105000"/>
              </a:lnSpc>
              <a:spcBef>
                <a:spcPts val="150"/>
              </a:spcBef>
              <a:spcAft>
                <a:spcPts val="150"/>
              </a:spcAft>
              <a:buClrTx/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71500" indent="-100584" algn="l" defTabSz="914400" rtl="0" eaLnBrk="1" latinLnBrk="0" hangingPunct="1">
              <a:lnSpc>
                <a:spcPct val="105000"/>
              </a:lnSpc>
              <a:spcBef>
                <a:spcPts val="75"/>
              </a:spcBef>
              <a:spcAft>
                <a:spcPts val="75"/>
              </a:spcAft>
              <a:buClrTx/>
              <a:buFont typeface="Arial" panose="020B0604020202020204" pitchFamily="34" charset="0"/>
              <a:buChar char="•"/>
              <a:tabLst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4625" indent="-174625" algn="l" defTabSz="914400" rtl="0" eaLnBrk="1" latinLnBrk="0" hangingPunct="1">
              <a:lnSpc>
                <a:spcPct val="95000"/>
              </a:lnSpc>
              <a:spcBef>
                <a:spcPts val="90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000" b="1" kern="1200" spc="6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96000"/>
              </a:lnSpc>
              <a:spcBef>
                <a:spcPts val="0"/>
              </a:spcBef>
              <a:buFont typeface="Microsoft Sans Serif" panose="020B0604020202020204" pitchFamily="34" charset="0"/>
              <a:buChar char="​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07000"/>
              </a:lnSpc>
              <a:spcBef>
                <a:spcPts val="1200"/>
              </a:spcBef>
              <a:buFont typeface="Microsoft Sans Serif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SzPct val="100000"/>
              <a:buFont typeface="Microsoft Sans Serif" panose="020B0604020202020204" pitchFamily="34" charset="0"/>
              <a:buChar char="​"/>
              <a:defRPr lang="en-US" sz="55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87000"/>
              </a:lnSpc>
              <a:spcBef>
                <a:spcPts val="1800"/>
              </a:spcBef>
              <a:buFont typeface="Microsoft Sans Serif" panose="020B0604020202020204" pitchFamily="34" charset="0"/>
              <a:buChar char="​"/>
              <a:defRPr sz="6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>
                <a:solidFill>
                  <a:srgbClr val="000000"/>
                </a:solidFill>
              </a:rPr>
              <a:t>Two floors with 3 APs</a:t>
            </a:r>
          </a:p>
          <a:p>
            <a:pPr lvl="1"/>
            <a:r>
              <a:rPr lang="en-IN" sz="1500">
                <a:solidFill>
                  <a:srgbClr val="000000"/>
                </a:solidFill>
              </a:rPr>
              <a:t>13 dB floor loss and 10 dB wall loss</a:t>
            </a:r>
          </a:p>
          <a:p>
            <a:pPr lvl="1"/>
            <a:endParaRPr lang="en-US" sz="1500">
              <a:solidFill>
                <a:srgbClr val="000000"/>
              </a:solidFill>
            </a:endParaRPr>
          </a:p>
          <a:p>
            <a:r>
              <a:rPr lang="en-US" sz="1500">
                <a:solidFill>
                  <a:srgbClr val="000000"/>
                </a:solidFill>
              </a:rPr>
              <a:t>Each AP having 2 clients</a:t>
            </a:r>
          </a:p>
          <a:p>
            <a:pPr lvl="1"/>
            <a:r>
              <a:rPr lang="en-IN" sz="1500">
                <a:solidFill>
                  <a:srgbClr val="000000"/>
                </a:solidFill>
              </a:rPr>
              <a:t>2 AP are in Floor 1, 1 AP is on Floor 2</a:t>
            </a:r>
          </a:p>
          <a:p>
            <a:pPr lvl="1"/>
            <a:r>
              <a:rPr lang="en-IN" sz="1500">
                <a:solidFill>
                  <a:srgbClr val="000000"/>
                </a:solidFill>
              </a:rPr>
              <a:t>AP and STA location are random</a:t>
            </a:r>
          </a:p>
          <a:p>
            <a:pPr lvl="1"/>
            <a:endParaRPr lang="en-IN" sz="1500">
              <a:solidFill>
                <a:srgbClr val="000000"/>
              </a:solidFill>
            </a:endParaRPr>
          </a:p>
          <a:p>
            <a:r>
              <a:rPr lang="en-IN" sz="1500">
                <a:solidFill>
                  <a:srgbClr val="000000"/>
                </a:solidFill>
              </a:rPr>
              <a:t>Traffic:</a:t>
            </a:r>
          </a:p>
          <a:p>
            <a:pPr lvl="1"/>
            <a:r>
              <a:rPr lang="en-IN" sz="1500">
                <a:solidFill>
                  <a:srgbClr val="000000"/>
                </a:solidFill>
              </a:rPr>
              <a:t>STA1 – DL low latency traffic </a:t>
            </a:r>
            <a:r>
              <a:rPr lang="en-IN" sz="1400">
                <a:solidFill>
                  <a:srgbClr val="000000"/>
                </a:solidFill>
              </a:rPr>
              <a:t>(served on AC_VO)</a:t>
            </a:r>
            <a:endParaRPr lang="en-IN" sz="1500">
              <a:solidFill>
                <a:srgbClr val="000000"/>
              </a:solidFill>
            </a:endParaRPr>
          </a:p>
          <a:p>
            <a:pPr lvl="2"/>
            <a:r>
              <a:rPr lang="en-IN" sz="1400">
                <a:solidFill>
                  <a:srgbClr val="000000"/>
                </a:solidFill>
              </a:rPr>
              <a:t>VR with 60 Kbytes at 60 fps</a:t>
            </a:r>
          </a:p>
          <a:p>
            <a:pPr lvl="2"/>
            <a:r>
              <a:rPr lang="en-IN" sz="1400">
                <a:solidFill>
                  <a:srgbClr val="000000"/>
                </a:solidFill>
              </a:rPr>
              <a:t>CBR with 1500 Bytes at 60 fps</a:t>
            </a:r>
          </a:p>
          <a:p>
            <a:pPr lvl="1"/>
            <a:r>
              <a:rPr lang="en-IN" sz="1500">
                <a:solidFill>
                  <a:srgbClr val="000000"/>
                </a:solidFill>
              </a:rPr>
              <a:t>STA2 – DL full buffer traffic served on AC_BE</a:t>
            </a:r>
          </a:p>
          <a:p>
            <a:endParaRPr lang="en-US" sz="150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32BA1-E762-8D92-8B46-1A187A9B602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95407"/>
            <a:ext cx="3184520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AB5B2-FC6A-9856-01FF-18B5FBAE7E5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18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D0200-285C-D719-8B74-72C2BF6B9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643" y="685800"/>
            <a:ext cx="7987380" cy="1065213"/>
          </a:xfrm>
        </p:spPr>
        <p:txBody>
          <a:bodyPr/>
          <a:lstStyle/>
          <a:p>
            <a:r>
              <a:rPr lang="en-US"/>
              <a:t>Gain Analysis: Single Family Home (Cont’d)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6FF92-250A-A71D-8827-2772F0417A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D85C4-4BE4-1485-0541-2885E4FD5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736B63F-3744-D883-DC50-049E6E8F28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2007405"/>
              </p:ext>
            </p:extLst>
          </p:nvPr>
        </p:nvGraphicFramePr>
        <p:xfrm>
          <a:off x="771870" y="1852869"/>
          <a:ext cx="3524990" cy="366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6486E8C-5C83-EB04-ADD3-8B0825D0474C}"/>
              </a:ext>
            </a:extLst>
          </p:cNvPr>
          <p:cNvSpPr txBox="1"/>
          <p:nvPr/>
        </p:nvSpPr>
        <p:spPr>
          <a:xfrm>
            <a:off x="966432" y="5636388"/>
            <a:ext cx="3307951" cy="47269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Latency Statistics for </a:t>
            </a:r>
            <a:r>
              <a:rPr lang="en-US" sz="1600" u="sng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VR traffic </a:t>
            </a:r>
            <a:r>
              <a:rPr lang="en-US" sz="1600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scenario at STA1 (low latency traffic)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2C1FB5BD-87C3-F683-A839-8C48F9B0E9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8197410"/>
              </p:ext>
            </p:extLst>
          </p:nvPr>
        </p:nvGraphicFramePr>
        <p:xfrm>
          <a:off x="4874761" y="1804495"/>
          <a:ext cx="3524990" cy="3669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D0B67C0-B6DC-79D7-6804-C85C01B7CB98}"/>
              </a:ext>
            </a:extLst>
          </p:cNvPr>
          <p:cNvSpPr txBox="1"/>
          <p:nvPr/>
        </p:nvSpPr>
        <p:spPr>
          <a:xfrm>
            <a:off x="4740441" y="5630372"/>
            <a:ext cx="3988468" cy="47269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Latency Statistics for </a:t>
            </a:r>
            <a:r>
              <a:rPr lang="en-US" sz="1600" u="sng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CBR traffic (1500 Bytes)</a:t>
            </a:r>
            <a:r>
              <a:rPr lang="en-US" sz="1600">
                <a:solidFill>
                  <a:srgbClr val="0B2742"/>
                </a:solidFill>
                <a:latin typeface="Microsoft Sans Serif"/>
                <a:ea typeface="+mn-ea"/>
                <a:cs typeface="Microsoft Sans Serif" panose="020B0604020202020204" pitchFamily="34" charset="0"/>
              </a:rPr>
              <a:t> scenario at STA1 (low latency traffic)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3871C12-862F-F644-D7FD-BFB07E6D6238}"/>
              </a:ext>
            </a:extLst>
          </p:cNvPr>
          <p:cNvCxnSpPr>
            <a:cxnSpLocks/>
          </p:cNvCxnSpPr>
          <p:nvPr/>
        </p:nvCxnSpPr>
        <p:spPr>
          <a:xfrm>
            <a:off x="4623893" y="1852869"/>
            <a:ext cx="0" cy="4250197"/>
          </a:xfrm>
          <a:prstGeom prst="line">
            <a:avLst/>
          </a:prstGeom>
          <a:noFill/>
          <a:ln w="12700" cap="rnd" cmpd="sng" algn="ctr">
            <a:solidFill>
              <a:srgbClr val="ACBACF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077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FDF07-EA7E-72B4-4E63-04653E88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34D6-CFFB-962F-FBA8-354B046A3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US" b="0"/>
              <a:t>APs coordination will require investigating and developing additional aspects such 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Coordination setup/negotiation: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 proprietary environments (e.g., enterprise) simply a network configuration can setup AP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In non-proprietary environments negotiation between Aps might be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Coordinated EDCA: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improve prioritization of a </a:t>
            </a:r>
            <a:r>
              <a:rPr lang="en-US" err="1"/>
              <a:t>C’ing</a:t>
            </a:r>
            <a:r>
              <a:rPr lang="en-US"/>
              <a:t> AP at the beginning of its C-</a:t>
            </a:r>
            <a:r>
              <a:rPr lang="en-US" err="1"/>
              <a:t>rTWT</a:t>
            </a:r>
            <a:r>
              <a:rPr lang="en-US"/>
              <a:t> SP aspects of coordinated EDCA may need further investigation/development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Details of the above aspects will discussed in next steps.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C764D-350A-E4FE-32C9-20317BAD2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C4E9-87F8-1986-2842-ED35854671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51695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lcomm 2022">
    <a:dk1>
      <a:srgbClr val="13161E"/>
    </a:dk1>
    <a:lt1>
      <a:srgbClr val="F7F8FA"/>
    </a:lt1>
    <a:dk2>
      <a:srgbClr val="0B2742"/>
    </a:dk2>
    <a:lt2>
      <a:srgbClr val="E71324"/>
    </a:lt2>
    <a:accent1>
      <a:srgbClr val="2853DC"/>
    </a:accent1>
    <a:accent2>
      <a:srgbClr val="7BA0FF"/>
    </a:accent2>
    <a:accent3>
      <a:srgbClr val="39A3B5"/>
    </a:accent3>
    <a:accent4>
      <a:srgbClr val="82CBD7"/>
    </a:accent4>
    <a:accent5>
      <a:srgbClr val="4A5A75"/>
    </a:accent5>
    <a:accent6>
      <a:srgbClr val="ACBACF"/>
    </a:accent6>
    <a:hlink>
      <a:srgbClr val="3253DC"/>
    </a:hlink>
    <a:folHlink>
      <a:srgbClr val="7BA0FF"/>
    </a:folHlink>
  </a:clrScheme>
  <a:fontScheme name="Qualcomm">
    <a:majorFont>
      <a:latin typeface="Microsoft Sans Serif"/>
      <a:ea typeface=""/>
      <a:cs typeface=""/>
    </a:majorFont>
    <a:minorFont>
      <a:latin typeface="Microsoft Sans Serif"/>
      <a:ea typeface=""/>
      <a:cs typeface="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Qualcomm 2022">
    <a:dk1>
      <a:srgbClr val="13161E"/>
    </a:dk1>
    <a:lt1>
      <a:srgbClr val="F7F8FA"/>
    </a:lt1>
    <a:dk2>
      <a:srgbClr val="0B2742"/>
    </a:dk2>
    <a:lt2>
      <a:srgbClr val="E71324"/>
    </a:lt2>
    <a:accent1>
      <a:srgbClr val="2853DC"/>
    </a:accent1>
    <a:accent2>
      <a:srgbClr val="7BA0FF"/>
    </a:accent2>
    <a:accent3>
      <a:srgbClr val="39A3B5"/>
    </a:accent3>
    <a:accent4>
      <a:srgbClr val="82CBD7"/>
    </a:accent4>
    <a:accent5>
      <a:srgbClr val="4A5A75"/>
    </a:accent5>
    <a:accent6>
      <a:srgbClr val="ACBACF"/>
    </a:accent6>
    <a:hlink>
      <a:srgbClr val="3253DC"/>
    </a:hlink>
    <a:folHlink>
      <a:srgbClr val="7BA0FF"/>
    </a:folHlink>
  </a:clrScheme>
  <a:fontScheme name="Qualcomm">
    <a:majorFont>
      <a:latin typeface="Microsoft Sans Serif"/>
      <a:ea typeface=""/>
      <a:cs typeface=""/>
    </a:majorFont>
    <a:minorFont>
      <a:latin typeface="Microsoft Sans Serif"/>
      <a:ea typeface=""/>
      <a:cs typeface=""/>
    </a:minorFont>
  </a:fontScheme>
  <a:fmtScheme name="Subtle Solids">
    <a:fillStyleLst>
      <a:solidFill>
        <a:schemeClr val="phClr"/>
      </a:solidFill>
      <a:solidFill>
        <a:schemeClr val="phClr">
          <a:tint val="65000"/>
        </a:schemeClr>
      </a:solidFill>
      <a:solidFill>
        <a:schemeClr val="phClr">
          <a:shade val="80000"/>
          <a:satMod val="150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0795" cap="flat" cmpd="sng" algn="ctr">
        <a:solidFill>
          <a:schemeClr val="phClr"/>
        </a:solidFill>
        <a:prstDash val="solid"/>
      </a:ln>
      <a:ln w="17145" cap="flat" cmpd="sng" algn="ctr">
        <a:solidFill>
          <a:schemeClr val="phClr">
            <a:shade val="95000"/>
            <a:alpha val="50000"/>
            <a:satMod val="150000"/>
          </a:schemeClr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0FCA05-3D69-4054-8B37-2EEC438902B0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1252</Words>
  <Application>Microsoft Office PowerPoint</Application>
  <PresentationFormat>On-screen Show (4:3)</PresentationFormat>
  <Paragraphs>160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Microsoft Sans Serif</vt:lpstr>
      <vt:lpstr>Times New Roman</vt:lpstr>
      <vt:lpstr>Office Theme</vt:lpstr>
      <vt:lpstr>Document</vt:lpstr>
      <vt:lpstr>Coordinated Medium Access for Multi-AP Deployments</vt:lpstr>
      <vt:lpstr>Problem Statement</vt:lpstr>
      <vt:lpstr>Design Principles</vt:lpstr>
      <vt:lpstr>TXOP rules visualization</vt:lpstr>
      <vt:lpstr>Levels of coordination</vt:lpstr>
      <vt:lpstr>TSF adjustment for LV2 coordination</vt:lpstr>
      <vt:lpstr>Gain Analysis: Single Family Home</vt:lpstr>
      <vt:lpstr>Gain Analysis: Single Family Home (Cont’d)</vt:lpstr>
      <vt:lpstr>Next steps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Duncan Ho</cp:lastModifiedBy>
  <cp:revision>3</cp:revision>
  <cp:lastPrinted>1601-01-01T00:00:00Z</cp:lastPrinted>
  <dcterms:created xsi:type="dcterms:W3CDTF">2019-06-07T21:10:12Z</dcterms:created>
  <dcterms:modified xsi:type="dcterms:W3CDTF">2024-01-13T01:50:19Z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-925616155</vt:i4>
  </property>
  <property fmtid="{D5CDD505-2E9C-101B-9397-08002B2CF9AE}" pid="4" name="_NewReviewCycle">
    <vt:lpwstr/>
  </property>
  <property fmtid="{D5CDD505-2E9C-101B-9397-08002B2CF9AE}" pid="5" name="_EmailSubject">
    <vt:lpwstr>Coordindated medium access (CrTWT)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