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26" r:id="rId4"/>
    <p:sldId id="339" r:id="rId5"/>
    <p:sldId id="373" r:id="rId6"/>
    <p:sldId id="371" r:id="rId7"/>
    <p:sldId id="372" r:id="rId8"/>
    <p:sldId id="380" r:id="rId9"/>
    <p:sldId id="353" r:id="rId10"/>
    <p:sldId id="364" r:id="rId11"/>
    <p:sldId id="376" r:id="rId12"/>
    <p:sldId id="374" r:id="rId13"/>
    <p:sldId id="378" r:id="rId14"/>
    <p:sldId id="343" r:id="rId15"/>
    <p:sldId id="379" r:id="rId16"/>
    <p:sldId id="348" r:id="rId17"/>
    <p:sldId id="357" r:id="rId18"/>
    <p:sldId id="375" r:id="rId19"/>
    <p:sldId id="36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89" autoAdjust="0"/>
    <p:restoredTop sz="96791" autoAdjust="0"/>
  </p:normalViewPr>
  <p:slideViewPr>
    <p:cSldViewPr>
      <p:cViewPr varScale="1">
        <p:scale>
          <a:sx n="124" d="100"/>
          <a:sy n="124" d="100"/>
        </p:scale>
        <p:origin x="230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11</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13</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452612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1227837"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November 2023</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November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November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November 2023</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802.11-23/1883r00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atatracker.ietf.org/doc/draft-ietf-6lo-prefix-registra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datatracker.ietf.org/doc/draft-ietf-madinas-mac-address-randomiza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datatracker.ietf.org/doc/draft-janfred-eap-fido/" TargetMode="External"/><Relationship Id="rId5" Type="http://schemas.openxmlformats.org/officeDocument/2006/relationships/hyperlink" Target="https://datatracker.ietf.org/doc/draft-ingles-eap-edhoc/" TargetMode="External"/><Relationship Id="rId4" Type="http://schemas.openxmlformats.org/officeDocument/2006/relationships/hyperlink" Target="https://datatracker.ietf.org/doc/draft-ietf-emu-rfc7170bi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collected-data-manifes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datatracker.ietf.org/doc/draft-ietf-intarea-rfc7042bi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atatracker.ietf.org/doc/draft-ietf-tls-rfc8446bis/" TargetMode="External"/><Relationship Id="rId5" Type="http://schemas.openxmlformats.org/officeDocument/2006/relationships/hyperlink" Target="https://datatracker.ietf.org/doc/draft-ietf-tls-ctls/" TargetMode="External"/><Relationship Id="rId4" Type="http://schemas.openxmlformats.org/officeDocument/2006/relationships/hyperlink" Target="https://datatracker.ietf.org/doc/draft-ietf-tls-deprecate-obsolete-ke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atatracker.ietf.org/doc/draft-ietf-raw-framework/" TargetMode="External"/><Relationship Id="rId5"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detnet-po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group/anima/abou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datatracker.ietf.org/doc/draft-ietf-anima-brski-prm/" TargetMode="External"/><Relationship Id="rId4" Type="http://schemas.openxmlformats.org/officeDocument/2006/relationships/hyperlink" Target="https://datatracker.ietf.org/doc/draft-ietf-anima-rfc8366bi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7" Type="http://schemas.openxmlformats.org/officeDocument/2006/relationships/hyperlink" Target="https://datatracker.ietf.org/wg/vcon/ab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dult/about/" TargetMode="External"/><Relationship Id="rId5" Type="http://schemas.openxmlformats.org/officeDocument/2006/relationships/hyperlink" Target="https://datatracker.ietf.org/wg/spice/about/" TargetMode="External"/><Relationship Id="rId4" Type="http://schemas.openxmlformats.org/officeDocument/2006/relationships/hyperlink" Target="https://datatracker.ietf.org/wg/wimse/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detnet/about/" TargetMode="External"/><Relationship Id="rId13" Type="http://schemas.openxmlformats.org/officeDocument/2006/relationships/hyperlink" Target="https://datatracker.ietf.org/doc/charter-ietf-grow/" TargetMode="External"/><Relationship Id="rId18" Type="http://schemas.openxmlformats.org/officeDocument/2006/relationships/hyperlink" Target="https://datatracker.ietf.org/wg/pce/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grow/about/" TargetMode="External"/><Relationship Id="rId17" Type="http://schemas.openxmlformats.org/officeDocument/2006/relationships/hyperlink" Target="https://datatracker.ietf.org/doc/charter-ietf-opsawg/" TargetMode="External"/><Relationship Id="rId2" Type="http://schemas.openxmlformats.org/officeDocument/2006/relationships/notesSlide" Target="../notesSlides/notesSlide7.xml"/><Relationship Id="rId16" Type="http://schemas.openxmlformats.org/officeDocument/2006/relationships/hyperlink" Target="https://datatracker.ietf.org/wg/opsawg/about/" TargetMode="Externa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dult/"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multi/" TargetMode="External"/><Relationship Id="rId10" Type="http://schemas.openxmlformats.org/officeDocument/2006/relationships/hyperlink" Target="https://datatracker.ietf.org/wg/dult/about/" TargetMode="External"/><Relationship Id="rId19" Type="http://schemas.openxmlformats.org/officeDocument/2006/relationships/hyperlink" Target="https://datatracker.ietf.org/doc/charter-ietf-pce/"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detnet/" TargetMode="External"/><Relationship Id="rId14" Type="http://schemas.openxmlformats.org/officeDocument/2006/relationships/hyperlink" Target="https://datatracker.ietf.org/wg/multi/about/"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datatracker.ietf.org/wg/vcon/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tsvw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datatracker.ietf.org/wg/tsvwg/about/" TargetMode="External"/><Relationship Id="rId11" Type="http://schemas.openxmlformats.org/officeDocument/2006/relationships/hyperlink" Target="https://datatracker.ietf.org/doc/charter-ietf-wish/" TargetMode="External"/><Relationship Id="rId5" Type="http://schemas.openxmlformats.org/officeDocument/2006/relationships/hyperlink" Target="https://datatracker.ietf.org/doc/charter-ietf-tcpm/" TargetMode="External"/><Relationship Id="rId10" Type="http://schemas.openxmlformats.org/officeDocument/2006/relationships/hyperlink" Target="https://datatracker.ietf.org/wg/wish/about/" TargetMode="External"/><Relationship Id="rId4" Type="http://schemas.openxmlformats.org/officeDocument/2006/relationships/hyperlink" Target="https://datatracker.ietf.org/wg/tcpm/about/" TargetMode="External"/><Relationship Id="rId9" Type="http://schemas.openxmlformats.org/officeDocument/2006/relationships/hyperlink" Target="https://datatracker.ietf.org/doc/charter-ietf-vc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2023-11-15</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0"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IPv6 Neighbor Discovery Multicast and Anycast Address Listener Subscription: </a:t>
            </a:r>
            <a:r>
              <a:rPr lang="en-US" sz="1400" dirty="0">
                <a:hlinkClick r:id="rId4"/>
              </a:rPr>
              <a:t>https://datatracker.ietf.org/doc/draft-ietf-6lo-multicast-registration/</a:t>
            </a:r>
            <a:r>
              <a:rPr lang="en-US" sz="1400" dirty="0"/>
              <a:t> (November 2023)</a:t>
            </a:r>
          </a:p>
          <a:p>
            <a:pPr lvl="2">
              <a:lnSpc>
                <a:spcPct val="80000"/>
              </a:lnSpc>
              <a:spcAft>
                <a:spcPts val="600"/>
              </a:spcAft>
            </a:pPr>
            <a:r>
              <a:rPr lang="en-US" sz="1400" dirty="0"/>
              <a:t>Mentions IEEE 802.11 as one possible Low-power and Lossy Network to which this specification is applicable</a:t>
            </a:r>
          </a:p>
          <a:p>
            <a:pPr lvl="1">
              <a:lnSpc>
                <a:spcPct val="80000"/>
              </a:lnSpc>
              <a:spcAft>
                <a:spcPts val="600"/>
              </a:spcAft>
            </a:pPr>
            <a:r>
              <a:rPr lang="en-US" sz="1400" dirty="0"/>
              <a:t>Some other specifications reference IEEE 802.15.4.</a:t>
            </a:r>
          </a:p>
          <a:p>
            <a:pPr lvl="2">
              <a:lnSpc>
                <a:spcPct val="80000"/>
              </a:lnSpc>
              <a:spcAft>
                <a:spcPts val="600"/>
              </a:spcAft>
            </a:pPr>
            <a:endParaRPr lang="en-US" sz="1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4091923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11</a:t>
            </a:fld>
            <a:endParaRPr lang="en-US"/>
          </a:p>
        </p:txBody>
      </p:sp>
    </p:spTree>
    <p:extLst>
      <p:ext uri="{BB962C8B-B14F-4D97-AF65-F5344CB8AC3E}">
        <p14:creationId xmlns:p14="http://schemas.microsoft.com/office/powerpoint/2010/main" val="2130768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Awaiting Shepherd Write-up: Randomized and Changing MAC Address: </a:t>
            </a:r>
            <a:r>
              <a:rPr lang="en-US" sz="1400" dirty="0">
                <a:hlinkClick r:id="rId4"/>
              </a:rPr>
              <a:t>https://datatracker.ietf.org/doc/draft-ietf-madinas-mac-address-randomization/</a:t>
            </a:r>
            <a:r>
              <a:rPr lang="en-US" sz="1400" dirty="0"/>
              <a:t> (November 2023)</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1240790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p>
          <a:p>
            <a:pPr lvl="1">
              <a:lnSpc>
                <a:spcPct val="80000"/>
              </a:lnSpc>
            </a:pP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Awaiting AD Write-up: Tunnel Extensible Authentication Protocol (TEAP) Version 1: </a:t>
            </a:r>
            <a:r>
              <a:rPr lang="en-US" sz="1400" dirty="0">
                <a:hlinkClick r:id="rId4"/>
              </a:rPr>
              <a:t>https://datatracker.ietf.org/doc/draft-ietf-emu-rfc7170bis/</a:t>
            </a:r>
            <a:r>
              <a:rPr lang="en-US" sz="1400" dirty="0"/>
              <a:t> (September 2023)</a:t>
            </a:r>
          </a:p>
          <a:p>
            <a:pPr lvl="1">
              <a:lnSpc>
                <a:spcPct val="80000"/>
              </a:lnSpc>
              <a:spcAft>
                <a:spcPts val="600"/>
              </a:spcAft>
            </a:pPr>
            <a:r>
              <a:rPr lang="en-US" sz="1400" dirty="0"/>
              <a:t>For adoption: Using the Extensible Authentication Protocol with Ephemeral Diffie-Hellman over COSE (EDHOC): </a:t>
            </a:r>
            <a:r>
              <a:rPr lang="en-US" sz="1400" dirty="0">
                <a:hlinkClick r:id="rId5"/>
              </a:rPr>
              <a:t>https://datatracker.ietf.org/doc/draft-ingles-eap-edhoc/</a:t>
            </a:r>
            <a:r>
              <a:rPr lang="en-US" sz="1400" dirty="0"/>
              <a:t> (November 2023)</a:t>
            </a:r>
          </a:p>
          <a:p>
            <a:pPr lvl="1">
              <a:lnSpc>
                <a:spcPct val="80000"/>
              </a:lnSpc>
              <a:spcAft>
                <a:spcPts val="600"/>
              </a:spcAft>
            </a:pPr>
            <a:r>
              <a:rPr lang="en-US" sz="1400" dirty="0"/>
              <a:t>For adoption: EAP-FIDO: </a:t>
            </a:r>
            <a:r>
              <a:rPr lang="en-US" sz="1400" dirty="0">
                <a:hlinkClick r:id="rId6"/>
              </a:rPr>
              <a:t>https://datatracker.ietf.org/doc/draft-janfred-eap-fido/</a:t>
            </a:r>
            <a:r>
              <a:rPr lang="en-US" sz="1400" dirty="0"/>
              <a:t> (November 2023)</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13</a:t>
            </a:fld>
            <a:endParaRPr lang="en-US"/>
          </a:p>
        </p:txBody>
      </p:sp>
    </p:spTree>
    <p:extLst>
      <p:ext uri="{BB962C8B-B14F-4D97-AF65-F5344CB8AC3E}">
        <p14:creationId xmlns:p14="http://schemas.microsoft.com/office/powerpoint/2010/main" val="270600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p>
          <a:p>
            <a:pPr lvl="1">
              <a:lnSpc>
                <a:spcPct val="80000"/>
              </a:lnSpc>
              <a:defRPr/>
            </a:pPr>
            <a:r>
              <a:rPr lang="en-US" sz="1400" dirty="0"/>
              <a:t>Revised: A Data Manifest for Contextualized Telemetry Data: </a:t>
            </a:r>
            <a:r>
              <a:rPr lang="en-US" sz="1400" dirty="0">
                <a:hlinkClick r:id="rId4"/>
              </a:rPr>
              <a:t>https://datatracker.ietf.org/doc/draft-ietf-opsawg-collected-data-manifest/</a:t>
            </a:r>
            <a:r>
              <a:rPr lang="en-US" sz="1400" dirty="0"/>
              <a:t> (October 2023)</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2757656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In RFC Editor’s queue: IANA Considerations and IETF Protocol and Documentation Usage for IEEE 802 Parameters: </a:t>
            </a:r>
            <a:r>
              <a:rPr lang="en-US" sz="1400" dirty="0">
                <a:hlinkClick r:id="rId4"/>
              </a:rPr>
              <a:t>https://datatracker.ietf.org/doc/draft-ietf-intarea-rfc7042bis</a:t>
            </a:r>
            <a:r>
              <a:rPr lang="en-US" sz="1400" dirty="0">
                <a:hlinkClick r:id="rId5"/>
              </a:rPr>
              <a:t>/</a:t>
            </a:r>
            <a:r>
              <a:rPr lang="en-US" sz="1400" dirty="0"/>
              <a:t> (Nov 2023)</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1">
              <a:lnSpc>
                <a:spcPct val="80000"/>
              </a:lnSpc>
              <a:defRPr/>
            </a:pPr>
            <a:r>
              <a:rPr lang="en-US" sz="1400" dirty="0"/>
              <a:t>Revised: Protocol Numbers for SCHC: </a:t>
            </a:r>
            <a:r>
              <a:rPr lang="en-US" sz="1400" dirty="0">
                <a:hlinkClick r:id="rId6"/>
              </a:rPr>
              <a:t>https://datatracker.ietf.org/doc/draft-ietf-intarea-schc-protocol-numbers/</a:t>
            </a:r>
            <a:r>
              <a:rPr lang="en-US" sz="1400" dirty="0"/>
              <a:t> (October 2023)</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50453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Transport Layer Security Working Group website: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Revised: Deprecating Obsolete Key Exchange Methods in TLS 1.2: </a:t>
            </a:r>
            <a:r>
              <a:rPr lang="en-US" sz="1400" dirty="0">
                <a:hlinkClick r:id="rId4"/>
              </a:rPr>
              <a:t>https://datatracker.ietf.org/doc/draft-ietf-tls-deprecate-obsolete-kex/</a:t>
            </a:r>
            <a:r>
              <a:rPr lang="en-US" sz="1400" dirty="0"/>
              <a:t> (September 2023)</a:t>
            </a:r>
          </a:p>
          <a:p>
            <a:pPr lvl="1">
              <a:lnSpc>
                <a:spcPct val="80000"/>
              </a:lnSpc>
              <a:spcAft>
                <a:spcPts val="600"/>
              </a:spcAft>
              <a:defRPr/>
            </a:pPr>
            <a:r>
              <a:rPr lang="en-US" sz="1400" dirty="0"/>
              <a:t>Revised: Compact TLS 1.3: </a:t>
            </a:r>
            <a:r>
              <a:rPr lang="en-US" sz="1400" dirty="0">
                <a:hlinkClick r:id="rId5"/>
              </a:rPr>
              <a:t>https://datatracker.ietf.org/doc/draft-ietf-tls-ctls/</a:t>
            </a:r>
            <a:r>
              <a:rPr lang="en-US" sz="1400" dirty="0"/>
              <a:t> (October 2023)</a:t>
            </a:r>
          </a:p>
          <a:p>
            <a:pPr lvl="1">
              <a:lnSpc>
                <a:spcPct val="80000"/>
              </a:lnSpc>
              <a:spcAft>
                <a:spcPts val="600"/>
              </a:spcAft>
              <a:defRPr/>
            </a:pPr>
            <a:r>
              <a:rPr lang="en-US" sz="1400" dirty="0"/>
              <a:t>(Still) In WGLC: The Transport Layer Security (TLS) Protocol Version 1.3: </a:t>
            </a:r>
            <a:r>
              <a:rPr lang="en-US" sz="1400" dirty="0">
                <a:hlinkClick r:id="rId6"/>
              </a:rPr>
              <a:t>https://datatracker.ietf.org/doc/draft-ietf-tls-rfc8446bis/</a:t>
            </a:r>
            <a:r>
              <a:rPr lang="en-US" sz="1400" dirty="0"/>
              <a:t> (July 2023) [Erratum reported]</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3881829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https://datatracker.ietf.org/wg/detnet/charter/</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In IETF Last Call: Deterministic Networking (</a:t>
            </a:r>
            <a:r>
              <a:rPr lang="en-US" sz="1400" dirty="0" err="1"/>
              <a:t>DetNet</a:t>
            </a:r>
            <a:r>
              <a:rPr lang="en-US" sz="1400" dirty="0"/>
              <a:t>): Packet Ordering Function: </a:t>
            </a:r>
            <a:r>
              <a:rPr lang="en-US" sz="1400" dirty="0">
                <a:hlinkClick r:id="rId4"/>
              </a:rPr>
              <a:t>https://datatracker.ietf.org/doc/draft-ietf-detnet-pof/</a:t>
            </a:r>
            <a:r>
              <a:rPr lang="en-US" sz="1400" dirty="0"/>
              <a:t> (November 2023)</a:t>
            </a:r>
          </a:p>
          <a:p>
            <a:pPr lvl="1"/>
            <a:r>
              <a:rPr lang="en-US" sz="1400" dirty="0"/>
              <a:t>Revised: Reliable and Available Wireless Architecture: </a:t>
            </a:r>
            <a:r>
              <a:rPr lang="en-US" sz="1400" dirty="0">
                <a:hlinkClick r:id="rId5"/>
              </a:rPr>
              <a:t>https://datatracker.ietf.org/doc/draft-ietf-raw-architecture/</a:t>
            </a:r>
            <a:r>
              <a:rPr lang="en-US" sz="1400" dirty="0"/>
              <a:t> (October 2023)</a:t>
            </a:r>
          </a:p>
          <a:p>
            <a:pPr lvl="1"/>
            <a:r>
              <a:rPr lang="en-US" sz="1400" dirty="0"/>
              <a:t>Revised: Reliable and Available Wireless Framework: </a:t>
            </a:r>
            <a:r>
              <a:rPr lang="en-US" sz="1400" dirty="0">
                <a:hlinkClick r:id="rId6"/>
              </a:rPr>
              <a:t>https://datatracker.ietf.org/doc/draft-ietf-raw-framework/</a:t>
            </a:r>
            <a:r>
              <a:rPr lang="en-US" sz="1400" dirty="0"/>
              <a:t> (September 2023)</a:t>
            </a:r>
          </a:p>
          <a:p>
            <a:pPr lvl="1"/>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1660865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https://datatracker.ietf.org/group/anima/about/</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Revised: BRSKI-AE: Alternative Enrollment Protocols in BRSKI: </a:t>
            </a:r>
            <a:r>
              <a:rPr lang="en-US" sz="1400" dirty="0">
                <a:hlinkClick r:id="rId4"/>
              </a:rPr>
              <a:t>https://datatracker.ietf.org/doc/draft-ietf-anima-brski-ae/</a:t>
            </a:r>
            <a:r>
              <a:rPr lang="en-US" sz="1400" dirty="0"/>
              <a:t> (October 2023)</a:t>
            </a:r>
          </a:p>
          <a:p>
            <a:pPr lvl="1">
              <a:lnSpc>
                <a:spcPct val="80000"/>
              </a:lnSpc>
              <a:spcAft>
                <a:spcPts val="600"/>
              </a:spcAft>
              <a:defRPr/>
            </a:pPr>
            <a:r>
              <a:rPr lang="en-US" sz="1400" dirty="0"/>
              <a:t>Revised: BRSKI with Pledge in Responder Mode (BRSKI-PRM): </a:t>
            </a:r>
            <a:r>
              <a:rPr lang="en-US" sz="1400" dirty="0">
                <a:hlinkClick r:id="rId5"/>
              </a:rPr>
              <a:t>https://datatracker.ietf.org/doc/draft-ietf-anima-brski-prm/</a:t>
            </a:r>
            <a:r>
              <a:rPr lang="en-US" sz="1400" dirty="0"/>
              <a:t> (October 2023)</a:t>
            </a: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315085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19</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November 2023.</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March 16-22, 2023 – Brisbane, QLD, AU</a:t>
            </a:r>
          </a:p>
          <a:p>
            <a:pPr lvl="1"/>
            <a:r>
              <a:rPr lang="en-US" dirty="0"/>
              <a:t>July 20-26 – Vancouver, BC, CA</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October 23, 2023</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rPr>
              <a:t>There have been no RFCs published in the last two months that reference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118 November 4-10, 2023</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202522409"/>
              </p:ext>
            </p:extLst>
          </p:nvPr>
        </p:nvGraphicFramePr>
        <p:xfrm>
          <a:off x="1083220" y="2574504"/>
          <a:ext cx="6977557" cy="2093664"/>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wimse</a:t>
                      </a:r>
                      <a:r>
                        <a:rPr lang="en-US" dirty="0"/>
                        <a:t> </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Workload Identity in Multi System Environments</a:t>
                      </a:r>
                      <a:endParaRPr lang="en-US" b="0" dirty="0"/>
                    </a:p>
                  </a:txBody>
                  <a:tcPr marL="70945" marR="70945" marT="35472" marB="35472" anchor="ctr"/>
                </a:tc>
                <a:extLst>
                  <a:ext uri="{0D108BD9-81ED-4DB2-BD59-A6C34878D82A}">
                    <a16:rowId xmlns:a16="http://schemas.microsoft.com/office/drawing/2014/main" val="1280367694"/>
                  </a:ext>
                </a:extLst>
              </a:tr>
              <a:tr h="523416">
                <a:tc>
                  <a:txBody>
                    <a:bodyPr/>
                    <a:lstStyle/>
                    <a:p>
                      <a:r>
                        <a:rPr lang="en-US" dirty="0">
                          <a:hlinkClick r:id="rId5"/>
                        </a:rPr>
                        <a:t>s</a:t>
                      </a:r>
                      <a:r>
                        <a:rPr lang="en-US" dirty="0">
                          <a:hlinkClick r:id="rId5"/>
                        </a:rPr>
                        <a:t>pice</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Secure Patterns for Internet </a:t>
                      </a:r>
                      <a:r>
                        <a:rPr lang="en-US" dirty="0" err="1"/>
                        <a:t>CrEdentials</a:t>
                      </a:r>
                      <a:endParaRPr lang="en-US" b="0" dirty="0"/>
                    </a:p>
                  </a:txBody>
                  <a:tcPr marL="70945" marR="70945" marT="35472" marB="35472" anchor="ctr"/>
                </a:tc>
                <a:extLst>
                  <a:ext uri="{0D108BD9-81ED-4DB2-BD59-A6C34878D82A}">
                    <a16:rowId xmlns:a16="http://schemas.microsoft.com/office/drawing/2014/main" val="2940825583"/>
                  </a:ext>
                </a:extLst>
              </a:tr>
              <a:tr h="523416">
                <a:tc>
                  <a:txBody>
                    <a:bodyPr/>
                    <a:lstStyle/>
                    <a:p>
                      <a:r>
                        <a:rPr lang="en-US" dirty="0" err="1">
                          <a:hlinkClick r:id="rId6"/>
                        </a:rPr>
                        <a:t>d</a:t>
                      </a:r>
                      <a:r>
                        <a:rPr lang="en-US" dirty="0" err="1">
                          <a:hlinkClick r:id="rId6"/>
                        </a:rPr>
                        <a:t>ult</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Detecting Unwanted Location Trackers</a:t>
                      </a:r>
                      <a:endParaRPr lang="en-US" b="0" dirty="0"/>
                    </a:p>
                  </a:txBody>
                  <a:tcPr marL="70945" marR="70945" marT="35472" marB="35472" anchor="ctr"/>
                </a:tc>
                <a:extLst>
                  <a:ext uri="{0D108BD9-81ED-4DB2-BD59-A6C34878D82A}">
                    <a16:rowId xmlns:a16="http://schemas.microsoft.com/office/drawing/2014/main" val="4229055872"/>
                  </a:ext>
                </a:extLst>
              </a:tr>
              <a:tr h="523416">
                <a:tc>
                  <a:txBody>
                    <a:bodyPr/>
                    <a:lstStyle/>
                    <a:p>
                      <a:r>
                        <a:rPr lang="en-US" dirty="0" err="1">
                          <a:hlinkClick r:id="rId7"/>
                        </a:rPr>
                        <a:t>v</a:t>
                      </a:r>
                      <a:r>
                        <a:rPr lang="en-US" dirty="0" err="1">
                          <a:hlinkClick r:id="rId7"/>
                        </a:rPr>
                        <a:t>con</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t>Voice Conversation Transfer</a:t>
                      </a:r>
                    </a:p>
                  </a:txBody>
                  <a:tcPr marL="70945" marR="70945" marT="35472" marB="35472" anchor="ctr"/>
                </a:tc>
                <a:extLst>
                  <a:ext uri="{0D108BD9-81ED-4DB2-BD59-A6C34878D82A}">
                    <a16:rowId xmlns:a16="http://schemas.microsoft.com/office/drawing/2014/main" val="2432168914"/>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89261297"/>
              </p:ext>
            </p:extLst>
          </p:nvPr>
        </p:nvGraphicFramePr>
        <p:xfrm>
          <a:off x="990600" y="1983626"/>
          <a:ext cx="6977558" cy="397291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err="1">
                          <a:hlinkClick r:id="rId8"/>
                        </a:rPr>
                        <a:t>d</a:t>
                      </a:r>
                      <a:r>
                        <a:rPr lang="en-US" dirty="0" err="1">
                          <a:hlinkClick r:id="rId8"/>
                        </a:rPr>
                        <a:t>etnet</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Deterministic Networking</a:t>
                      </a:r>
                      <a:endParaRPr lang="en-US" sz="1800" b="0" dirty="0"/>
                    </a:p>
                  </a:txBody>
                  <a:tcPr marL="70945" marR="70945" marT="35472" marB="35472" anchor="ctr"/>
                </a:tc>
                <a:extLst>
                  <a:ext uri="{0D108BD9-81ED-4DB2-BD59-A6C34878D82A}">
                    <a16:rowId xmlns:a16="http://schemas.microsoft.com/office/drawing/2014/main" val="2388977550"/>
                  </a:ext>
                </a:extLst>
              </a:tr>
              <a:tr h="496614">
                <a:tc>
                  <a:txBody>
                    <a:bodyPr/>
                    <a:lstStyle/>
                    <a:p>
                      <a:r>
                        <a:rPr lang="en-US" dirty="0" err="1">
                          <a:hlinkClick r:id="rId10"/>
                        </a:rPr>
                        <a:t>d</a:t>
                      </a:r>
                      <a:r>
                        <a:rPr lang="en-US" dirty="0" err="1">
                          <a:hlinkClick r:id="rId10"/>
                        </a:rPr>
                        <a:t>ult</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1"/>
                        </a:rPr>
                        <a:t>Detecting Unwanted Location Trackers</a:t>
                      </a:r>
                      <a:endParaRPr lang="en-US" sz="1800" b="0" dirty="0"/>
                    </a:p>
                  </a:txBody>
                  <a:tcPr marL="70945" marR="70945" marT="35472" marB="35472" anchor="ctr"/>
                </a:tc>
                <a:extLst>
                  <a:ext uri="{0D108BD9-81ED-4DB2-BD59-A6C34878D82A}">
                    <a16:rowId xmlns:a16="http://schemas.microsoft.com/office/drawing/2014/main" val="650797588"/>
                  </a:ext>
                </a:extLst>
              </a:tr>
              <a:tr h="496614">
                <a:tc>
                  <a:txBody>
                    <a:bodyPr/>
                    <a:lstStyle/>
                    <a:p>
                      <a:r>
                        <a:rPr lang="en-US" dirty="0">
                          <a:hlinkClick r:id="rId12"/>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3"/>
                        </a:rPr>
                        <a:t>Global Routing Operations</a:t>
                      </a:r>
                      <a:endParaRPr lang="en-US" sz="1800" b="0" dirty="0"/>
                    </a:p>
                  </a:txBody>
                  <a:tcPr marL="70945" marR="70945" marT="35472" marB="35472" anchor="ctr"/>
                </a:tc>
                <a:extLst>
                  <a:ext uri="{0D108BD9-81ED-4DB2-BD59-A6C34878D82A}">
                    <a16:rowId xmlns:a16="http://schemas.microsoft.com/office/drawing/2014/main" val="1669581490"/>
                  </a:ext>
                </a:extLst>
              </a:tr>
              <a:tr h="496614">
                <a:tc>
                  <a:txBody>
                    <a:bodyPr/>
                    <a:lstStyle/>
                    <a:p>
                      <a:r>
                        <a:rPr lang="en-US" dirty="0">
                          <a:hlinkClick r:id="rId14"/>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Multiformats</a:t>
                      </a:r>
                      <a:endParaRPr lang="en-US" sz="1800" b="0" dirty="0"/>
                    </a:p>
                  </a:txBody>
                  <a:tcPr marL="70945" marR="70945" marT="35472" marB="35472" anchor="ctr"/>
                </a:tc>
                <a:extLst>
                  <a:ext uri="{0D108BD9-81ED-4DB2-BD59-A6C34878D82A}">
                    <a16:rowId xmlns:a16="http://schemas.microsoft.com/office/drawing/2014/main" val="3416167694"/>
                  </a:ext>
                </a:extLst>
              </a:tr>
              <a:tr h="496614">
                <a:tc>
                  <a:txBody>
                    <a:bodyPr/>
                    <a:lstStyle/>
                    <a:p>
                      <a:r>
                        <a:rPr lang="en-US" dirty="0" err="1">
                          <a:hlinkClick r:id="rId16"/>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7"/>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1248735191"/>
                  </a:ext>
                </a:extLst>
              </a:tr>
              <a:tr h="496614">
                <a:tc>
                  <a:txBody>
                    <a:bodyPr/>
                    <a:lstStyle/>
                    <a:p>
                      <a:r>
                        <a:rPr lang="en-US" dirty="0" err="1">
                          <a:hlinkClick r:id="rId18"/>
                        </a:rPr>
                        <a:t>p</a:t>
                      </a:r>
                      <a:r>
                        <a:rPr lang="en-US" dirty="0" err="1">
                          <a:hlinkClick r:id="rId18"/>
                        </a:rPr>
                        <a:t>ce</a:t>
                      </a:r>
                      <a:endParaRPr lang="en-US" sz="1800" b="0" dirty="0"/>
                    </a:p>
                  </a:txBody>
                  <a:tcPr marL="70945" marR="70945" marT="35472" marB="35472" anchor="ctr"/>
                </a:tc>
                <a:tc>
                  <a:txBody>
                    <a:bodyPr/>
                    <a:lstStyle/>
                    <a:p>
                      <a:r>
                        <a:rPr lang="en-US" dirty="0">
                          <a:hlinkClick r:id="rId19"/>
                        </a:rPr>
                        <a:t>Path Computation Element</a:t>
                      </a:r>
                      <a:r>
                        <a:rPr lang="en-US" dirty="0"/>
                        <a:t> </a:t>
                      </a:r>
                    </a:p>
                  </a:txBody>
                  <a:tcPr anchor="ctr"/>
                </a:tc>
                <a:extLst>
                  <a:ext uri="{0D108BD9-81ED-4DB2-BD59-A6C34878D82A}">
                    <a16:rowId xmlns:a16="http://schemas.microsoft.com/office/drawing/2014/main" val="2830880288"/>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419114218"/>
              </p:ext>
            </p:extLst>
          </p:nvPr>
        </p:nvGraphicFramePr>
        <p:xfrm>
          <a:off x="990600" y="1983626"/>
          <a:ext cx="6977558" cy="1986456"/>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tcpm</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TCP Maintenance and Minor Extensions</a:t>
                      </a:r>
                      <a:endParaRPr lang="en-US" sz="1800" b="0" dirty="0"/>
                    </a:p>
                  </a:txBody>
                  <a:tcPr marL="70945" marR="70945" marT="35472" marB="35472" anchor="ctr"/>
                </a:tc>
                <a:extLst>
                  <a:ext uri="{0D108BD9-81ED-4DB2-BD59-A6C34878D82A}">
                    <a16:rowId xmlns:a16="http://schemas.microsoft.com/office/drawing/2014/main" val="931428912"/>
                  </a:ext>
                </a:extLst>
              </a:tr>
              <a:tr h="496614">
                <a:tc>
                  <a:txBody>
                    <a:bodyPr/>
                    <a:lstStyle/>
                    <a:p>
                      <a:r>
                        <a:rPr lang="en-US" dirty="0" err="1">
                          <a:hlinkClick r:id="rId6"/>
                        </a:rPr>
                        <a:t>t</a:t>
                      </a:r>
                      <a:r>
                        <a:rPr lang="en-US" dirty="0" err="1">
                          <a:hlinkClick r:id="rId6"/>
                        </a:rPr>
                        <a:t>svwg</a:t>
                      </a:r>
                      <a:endParaRPr lang="en-US" sz="1800" b="0" dirty="0"/>
                    </a:p>
                  </a:txBody>
                  <a:tcPr marL="70945" marR="70945" marT="35472" marB="35472" anchor="ctr"/>
                </a:tc>
                <a:tc>
                  <a:txBody>
                    <a:bodyPr/>
                    <a:lstStyle/>
                    <a:p>
                      <a:r>
                        <a:rPr lang="en-US" dirty="0">
                          <a:hlinkClick r:id="rId7"/>
                        </a:rPr>
                        <a:t>Transport and Services Working Group</a:t>
                      </a:r>
                      <a:endParaRPr lang="en-US" dirty="0"/>
                    </a:p>
                  </a:txBody>
                  <a:tcPr anchor="ctr"/>
                </a:tc>
                <a:extLst>
                  <a:ext uri="{0D108BD9-81ED-4DB2-BD59-A6C34878D82A}">
                    <a16:rowId xmlns:a16="http://schemas.microsoft.com/office/drawing/2014/main" val="2696368036"/>
                  </a:ext>
                </a:extLst>
              </a:tr>
              <a:tr h="496614">
                <a:tc>
                  <a:txBody>
                    <a:bodyPr/>
                    <a:lstStyle/>
                    <a:p>
                      <a:r>
                        <a:rPr lang="en-US" dirty="0">
                          <a:hlinkClick r:id="rId8"/>
                        </a:rPr>
                        <a:t>vcon</a:t>
                      </a:r>
                      <a:endParaRPr lang="en-US" sz="1800" b="0" dirty="0"/>
                    </a:p>
                  </a:txBody>
                  <a:tcPr marL="70945" marR="70945" marT="35472" marB="35472" anchor="ctr"/>
                </a:tc>
                <a:tc>
                  <a:txBody>
                    <a:bodyPr/>
                    <a:lstStyle/>
                    <a:p>
                      <a:r>
                        <a:rPr lang="en-US" dirty="0">
                          <a:hlinkClick r:id="rId9"/>
                        </a:rPr>
                        <a:t>vCon</a:t>
                      </a:r>
                      <a:r>
                        <a:rPr lang="en-US" dirty="0"/>
                        <a:t> </a:t>
                      </a:r>
                    </a:p>
                  </a:txBody>
                  <a:tcPr anchor="ctr"/>
                </a:tc>
                <a:extLst>
                  <a:ext uri="{0D108BD9-81ED-4DB2-BD59-A6C34878D82A}">
                    <a16:rowId xmlns:a16="http://schemas.microsoft.com/office/drawing/2014/main" val="462132489"/>
                  </a:ext>
                </a:extLst>
              </a:tr>
              <a:tr h="496614">
                <a:tc>
                  <a:txBody>
                    <a:bodyPr/>
                    <a:lstStyle/>
                    <a:p>
                      <a:r>
                        <a:rPr lang="en-US" dirty="0">
                          <a:hlinkClick r:id="rId10"/>
                        </a:rPr>
                        <a:t>w</a:t>
                      </a:r>
                      <a:r>
                        <a:rPr lang="en-US" dirty="0">
                          <a:hlinkClick r:id="rId10"/>
                        </a:rPr>
                        <a:t>ish</a:t>
                      </a:r>
                      <a:endParaRPr lang="en-US" sz="1800" b="0" dirty="0"/>
                    </a:p>
                  </a:txBody>
                  <a:tcPr marL="70945" marR="70945" marT="35472" marB="35472" anchor="ctr"/>
                </a:tc>
                <a:tc>
                  <a:txBody>
                    <a:bodyPr/>
                    <a:lstStyle/>
                    <a:p>
                      <a:r>
                        <a:rPr lang="en-US" dirty="0">
                          <a:hlinkClick r:id="rId11"/>
                        </a:rPr>
                        <a:t>WebRTC Ingest Signaling over HTTPS</a:t>
                      </a:r>
                      <a:endParaRPr lang="en-US" dirty="0"/>
                    </a:p>
                  </a:txBody>
                  <a:tcPr anchor="ctr"/>
                </a:tc>
                <a:extLst>
                  <a:ext uri="{0D108BD9-81ED-4DB2-BD59-A6C34878D82A}">
                    <a16:rowId xmlns:a16="http://schemas.microsoft.com/office/drawing/2014/main" val="4068348069"/>
                  </a:ext>
                </a:extLst>
              </a:tr>
            </a:tbl>
          </a:graphicData>
        </a:graphic>
      </p:graphicFrame>
    </p:spTree>
    <p:extLst>
      <p:ext uri="{BB962C8B-B14F-4D97-AF65-F5344CB8AC3E}">
        <p14:creationId xmlns:p14="http://schemas.microsoft.com/office/powerpoint/2010/main" val="339742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November 2023</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511215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146155</TotalTime>
  <Words>2033</Words>
  <Application>Microsoft Macintosh PowerPoint</Application>
  <PresentationFormat>On-screen Show (4:3)</PresentationFormat>
  <Paragraphs>324</Paragraphs>
  <Slides>19</Slides>
  <Notes>19</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2" baseType="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118 November 4-10, 2023</vt:lpstr>
      <vt:lpstr>IETF/IRTF groups being (re-)chartered</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1016</cp:revision>
  <cp:lastPrinted>1998-02-10T13:28:06Z</cp:lastPrinted>
  <dcterms:created xsi:type="dcterms:W3CDTF">2005-01-04T21:26:55Z</dcterms:created>
  <dcterms:modified xsi:type="dcterms:W3CDTF">2023-11-14T21:57:11Z</dcterms:modified>
  <cp:category/>
</cp:coreProperties>
</file>