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86" r:id="rId5"/>
    <p:sldId id="28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44" autoAdjust="0"/>
  </p:normalViewPr>
  <p:slideViewPr>
    <p:cSldViewPr>
      <p:cViewPr varScale="1">
        <p:scale>
          <a:sx n="88" d="100"/>
          <a:sy n="88" d="100"/>
        </p:scale>
        <p:origin x="42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D2.0 CR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257</c:v>
                </c:pt>
                <c:pt idx="1">
                  <c:v>19</c:v>
                </c:pt>
                <c:pt idx="2">
                  <c:v>269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25-4AF9-8BE0-D79473FBC3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257</c:v>
                </c:pt>
                <c:pt idx="1">
                  <c:v>19</c:v>
                </c:pt>
                <c:pt idx="2">
                  <c:v>269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25-4AF9-8BE0-D79473FBC32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82936096"/>
        <c:axId val="982939360"/>
      </c:barChart>
      <c:catAx>
        <c:axId val="98293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82939360"/>
        <c:crosses val="autoZero"/>
        <c:auto val="1"/>
        <c:lblAlgn val="ctr"/>
        <c:lblOffset val="100"/>
        <c:noMultiLvlLbl val="0"/>
      </c:catAx>
      <c:valAx>
        <c:axId val="98293936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8293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47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944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802.11-23/1881r0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November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2023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2023-11-16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56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21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b="1" kern="0" dirty="0">
                <a:solidFill>
                  <a:srgbClr val="0000FF"/>
                </a:solidFill>
                <a:latin typeface="Times New Roman"/>
              </a:rPr>
              <a:t>November </a:t>
            </a:r>
            <a:r>
              <a:rPr lang="en-US" altLang="zh-CN" sz="2400" b="1" kern="0" dirty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2023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November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600200"/>
            <a:ext cx="6400799" cy="47244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Progress during </a:t>
            </a:r>
            <a:r>
              <a:rPr lang="en-US" altLang="zh-CN" sz="2000" dirty="0">
                <a:solidFill>
                  <a:srgbClr val="0000FF"/>
                </a:solidFill>
              </a:rPr>
              <a:t>November </a:t>
            </a:r>
            <a:r>
              <a:rPr lang="en-US" altLang="zh-CN" sz="2000" dirty="0" smtClean="0"/>
              <a:t>2023 </a:t>
            </a:r>
            <a:r>
              <a:rPr lang="en-US" altLang="zh-CN" sz="2000" dirty="0"/>
              <a:t>session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b="1" dirty="0" smtClean="0">
                <a:solidFill>
                  <a:srgbClr val="0000FF"/>
                </a:solidFill>
                <a:cs typeface="+mn-cs"/>
              </a:rPr>
              <a:t>7</a:t>
            </a:r>
            <a:r>
              <a:rPr lang="en-US" altLang="zh-CN" sz="1800" b="1" dirty="0" smtClean="0">
                <a:cs typeface="+mn-cs"/>
              </a:rPr>
              <a:t> </a:t>
            </a:r>
            <a:r>
              <a:rPr lang="en-US" altLang="zh-CN" sz="1800" dirty="0">
                <a:cs typeface="+mn-cs"/>
              </a:rPr>
              <a:t>slots</a:t>
            </a:r>
            <a:r>
              <a:rPr lang="en-US" altLang="zh-CN" sz="1800" b="1" dirty="0">
                <a:cs typeface="+mn-cs"/>
              </a:rPr>
              <a:t> </a:t>
            </a:r>
            <a:r>
              <a:rPr lang="en-US" altLang="zh-CN" sz="1800" dirty="0" smtClean="0"/>
              <a:t>scheduled </a:t>
            </a:r>
            <a:r>
              <a:rPr lang="en-US" altLang="zh-CN" sz="1800" dirty="0"/>
              <a:t>for </a:t>
            </a:r>
            <a:r>
              <a:rPr lang="en-US" altLang="zh-CN" sz="1800" dirty="0" err="1"/>
              <a:t>TGbf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dirty="0">
                <a:solidFill>
                  <a:srgbClr val="0000FF"/>
                </a:solidFill>
              </a:rPr>
              <a:t>Comment resolution </a:t>
            </a:r>
            <a:r>
              <a:rPr lang="en-US" altLang="zh-CN" dirty="0"/>
              <a:t>for D2.0 (LB276)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/>
              <a:t>the Comment resolution for </a:t>
            </a:r>
            <a:r>
              <a:rPr lang="en-US" altLang="zh-CN" dirty="0" smtClean="0">
                <a:solidFill>
                  <a:srgbClr val="FF0000"/>
                </a:solidFill>
              </a:rPr>
              <a:t>127 </a:t>
            </a:r>
            <a:r>
              <a:rPr lang="en-US" altLang="zh-CN" dirty="0" smtClean="0"/>
              <a:t>CID </a:t>
            </a:r>
            <a:r>
              <a:rPr lang="en-US" altLang="zh-CN" dirty="0"/>
              <a:t>are </a:t>
            </a:r>
            <a:r>
              <a:rPr lang="en-US" altLang="zh-CN" dirty="0">
                <a:solidFill>
                  <a:srgbClr val="0000FF"/>
                </a:solidFill>
              </a:rPr>
              <a:t>newly</a:t>
            </a:r>
            <a:r>
              <a:rPr lang="en-US" altLang="zh-CN" dirty="0"/>
              <a:t> approved </a:t>
            </a:r>
            <a:r>
              <a:rPr lang="en-US" altLang="zh-CN" dirty="0">
                <a:solidFill>
                  <a:schemeClr val="tx1"/>
                </a:solidFill>
              </a:rPr>
              <a:t>or </a:t>
            </a:r>
            <a:r>
              <a:rPr lang="en-US" altLang="zh-CN" dirty="0">
                <a:solidFill>
                  <a:srgbClr val="0000FF"/>
                </a:solidFill>
              </a:rPr>
              <a:t>marked</a:t>
            </a:r>
            <a:r>
              <a:rPr lang="en-US" altLang="zh-CN" dirty="0">
                <a:solidFill>
                  <a:schemeClr val="tx1"/>
                </a:solidFill>
              </a:rPr>
              <a:t> as “ready for motion” </a:t>
            </a:r>
            <a:endParaRPr lang="en-US" altLang="zh-CN" dirty="0"/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b="1" dirty="0" smtClean="0">
                <a:solidFill>
                  <a:srgbClr val="FF0000"/>
                </a:solidFill>
              </a:rPr>
              <a:t>100</a:t>
            </a:r>
            <a:r>
              <a:rPr lang="en-US" altLang="zh-CN" dirty="0" smtClean="0">
                <a:solidFill>
                  <a:schemeClr val="tx1"/>
                </a:solidFill>
              </a:rPr>
              <a:t>% </a:t>
            </a:r>
            <a:r>
              <a:rPr lang="en-US" altLang="zh-CN" dirty="0">
                <a:solidFill>
                  <a:schemeClr val="tx1"/>
                </a:solidFill>
              </a:rPr>
              <a:t>of all LB272 comments are now resolved or marked as “ready for motion” 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 smtClean="0">
                <a:solidFill>
                  <a:schemeClr val="tx1"/>
                </a:solidFill>
              </a:rPr>
              <a:t>(</a:t>
            </a:r>
            <a:r>
              <a:rPr lang="en-US" altLang="zh-CN" dirty="0" smtClean="0">
                <a:solidFill>
                  <a:srgbClr val="FF0000"/>
                </a:solidFill>
              </a:rPr>
              <a:t>545 </a:t>
            </a:r>
            <a:r>
              <a:rPr lang="en-US" altLang="zh-CN" dirty="0" smtClean="0">
                <a:solidFill>
                  <a:schemeClr val="tx1"/>
                </a:solidFill>
              </a:rPr>
              <a:t>/545</a:t>
            </a:r>
            <a:r>
              <a:rPr lang="en-US" altLang="zh-CN" dirty="0">
                <a:solidFill>
                  <a:schemeClr val="tx1"/>
                </a:solidFill>
              </a:rPr>
              <a:t>, Please refer to the figure)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Release the </a:t>
            </a:r>
            <a:r>
              <a:rPr lang="en-US" altLang="zh-CN" sz="1800" dirty="0">
                <a:solidFill>
                  <a:srgbClr val="0000FF"/>
                </a:solidFill>
              </a:rPr>
              <a:t>Draft 3.0</a:t>
            </a:r>
            <a:r>
              <a:rPr lang="en-US" altLang="zh-CN" sz="1800" dirty="0"/>
              <a:t> 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err="1"/>
              <a:t>TGbf</a:t>
            </a:r>
            <a:r>
              <a:rPr lang="en-US" altLang="zh-CN" sz="1800" dirty="0"/>
              <a:t> Recirculation LB (D3.0), and assign the comments</a:t>
            </a:r>
          </a:p>
          <a:p>
            <a:pPr marL="720725" lvl="1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Requested </a:t>
            </a:r>
            <a:r>
              <a:rPr lang="en-US" altLang="zh-CN" sz="1800" dirty="0">
                <a:solidFill>
                  <a:srgbClr val="0000FF"/>
                </a:solidFill>
              </a:rPr>
              <a:t>1</a:t>
            </a:r>
            <a:r>
              <a:rPr lang="en-US" altLang="zh-CN" sz="1800" dirty="0"/>
              <a:t> calls per week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graphicFrame>
        <p:nvGraphicFramePr>
          <p:cNvPr id="8" name="Chart 6">
            <a:extLst>
              <a:ext uri="{FF2B5EF4-FFF2-40B4-BE49-F238E27FC236}">
                <a16:creationId xmlns:a16="http://schemas.microsoft.com/office/drawing/2014/main" xmlns="" id="{0A2E10AD-7C44-4846-B998-C13D225E85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9978106"/>
              </p:ext>
            </p:extLst>
          </p:nvPr>
        </p:nvGraphicFramePr>
        <p:xfrm>
          <a:off x="7696200" y="2286000"/>
          <a:ext cx="396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6044564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</a:t>
            </a:r>
            <a:r>
              <a:rPr lang="en-US" altLang="zh-CN" sz="2400" dirty="0" smtClean="0">
                <a:solidFill>
                  <a:schemeClr val="tx1"/>
                </a:solidFill>
              </a:rPr>
              <a:t>(To be discuss and Updated</a:t>
            </a:r>
            <a:r>
              <a:rPr lang="en-US" altLang="zh-CN" sz="2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6047581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PAR approved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First TG meeting		Oct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Comment Collection (D0.1)	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  <a:r>
              <a:rPr lang="en-US" altLang="zh-CN" sz="16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6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</a:t>
            </a:r>
            <a:r>
              <a:rPr lang="en-US" altLang="zh-CN" sz="16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600" i="1" kern="0" dirty="0">
              <a:solidFill>
                <a:srgbClr val="00B050"/>
              </a:solidFill>
            </a:endParaRPr>
          </a:p>
          <a:p>
            <a:pPr marL="268288" lvl="1" indent="-268288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600" kern="0" dirty="0">
                <a:solidFill>
                  <a:srgbClr val="FF0000"/>
                </a:solidFill>
              </a:rPr>
              <a:t>	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600" i="1" kern="0" dirty="0">
                <a:solidFill>
                  <a:srgbClr val="FF0000"/>
                </a:solidFill>
              </a:rPr>
              <a:t>	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6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				</a:t>
            </a:r>
            <a:r>
              <a:rPr lang="en-US" altLang="zh-CN" sz="16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600" i="1" kern="0" dirty="0">
                <a:solidFill>
                  <a:srgbClr val="00B050"/>
                </a:solidFill>
              </a:rPr>
              <a:t>2023</a:t>
            </a:r>
          </a:p>
          <a:p>
            <a:pPr marL="268288" lvl="1" indent="-268288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Recirculation LB (D2.0)	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 2023</a:t>
            </a:r>
            <a:r>
              <a:rPr lang="en-US" altLang="zh-CN" sz="16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6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				</a:t>
            </a:r>
            <a:r>
              <a:rPr lang="en-US" altLang="zh-CN" sz="1600" kern="0" dirty="0">
                <a:solidFill>
                  <a:srgbClr val="00B050"/>
                </a:solidFill>
              </a:rPr>
              <a:t> July 2023</a:t>
            </a: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600" kern="0" dirty="0">
                <a:solidFill>
                  <a:srgbClr val="FF0000"/>
                </a:solidFill>
              </a:rPr>
              <a:t>Recirculation LB (D3.0)	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May 2023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600" kern="0" dirty="0">
                <a:solidFill>
                  <a:srgbClr val="FF0000"/>
                </a:solidFill>
              </a:rPr>
              <a:t> Nov 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Recirculation LB (D4.0)	</a:t>
            </a:r>
            <a:r>
              <a:rPr lang="en-US" altLang="zh-CN" sz="16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2023 </a:t>
            </a:r>
            <a:r>
              <a:rPr lang="en-US" altLang="zh-CN" sz="1600" i="1" dirty="0"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ea typeface="宋体" panose="02010600030101010101" pitchFamily="2" charset="-122"/>
              </a:rPr>
              <a:t> Jan 2024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Mar 2024</a:t>
            </a:r>
            <a:endParaRPr lang="en-US" altLang="zh-CN" sz="16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Initial SA Ballot (D4.0)	</a:t>
            </a:r>
            <a:r>
              <a:rPr lang="en-US" altLang="zh-CN" sz="16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2023 </a:t>
            </a:r>
            <a:r>
              <a:rPr lang="en-US" altLang="zh-CN" sz="1600" i="1" dirty="0"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ea typeface="宋体" panose="02010600030101010101" pitchFamily="2" charset="-122"/>
              </a:rPr>
              <a:t> Mar 2024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May 2024</a:t>
            </a:r>
            <a:endParaRPr lang="en-US" altLang="zh-CN" sz="1600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Final 802.11 WG approval	</a:t>
            </a:r>
            <a:r>
              <a:rPr lang="en-US" altLang="zh-CN" sz="16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2024</a:t>
            </a:r>
            <a:r>
              <a:rPr lang="en-US" altLang="zh-CN" sz="1600" i="1" dirty="0"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ea typeface="宋体" panose="02010600030101010101" pitchFamily="2" charset="-122"/>
              </a:rPr>
              <a:t> Jan 2025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6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802 EC approval		</a:t>
            </a:r>
            <a:r>
              <a:rPr lang="en-US" altLang="zh-CN" sz="16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2024</a:t>
            </a:r>
            <a:r>
              <a:rPr lang="en-US" altLang="zh-CN" sz="1600" i="1" dirty="0"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ea typeface="宋体" panose="02010600030101010101" pitchFamily="2" charset="-122"/>
              </a:rPr>
              <a:t> Jan 2025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6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 err="1"/>
              <a:t>RevCom</a:t>
            </a:r>
            <a:r>
              <a:rPr lang="en-US" altLang="zh-CN" sz="1600" kern="0" dirty="0"/>
              <a:t> and SASB approval	</a:t>
            </a:r>
            <a:r>
              <a:rPr lang="en-US" altLang="zh-CN" sz="16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2024</a:t>
            </a:r>
            <a:r>
              <a:rPr lang="en-US" altLang="zh-CN" sz="1600" i="1" dirty="0"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ea typeface="宋体" panose="02010600030101010101" pitchFamily="2" charset="-122"/>
              </a:rPr>
              <a:t> Mar 2025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May 2025</a:t>
            </a:r>
            <a:endParaRPr lang="en-US" altLang="zh-CN" sz="1600" kern="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resolution for D2.0)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003256" y="1600200"/>
            <a:ext cx="4960144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July 14, 2023</a:t>
            </a:r>
          </a:p>
          <a:p>
            <a:pPr lvl="1" algn="just"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 Working group Motion passes</a:t>
            </a: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：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802.11bf (WLAN Sensing) Draft 2.0 and Re-circulation Letter Ballot</a:t>
            </a:r>
          </a:p>
          <a:p>
            <a:pPr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chemeClr val="bg1">
                  <a:lumMod val="50000"/>
                </a:schemeClr>
              </a:solidFill>
              <a:latin typeface="Times New Roman"/>
            </a:endParaRPr>
          </a:p>
          <a:p>
            <a:pPr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Wed July 26, 2023 at 23:59 Eastern Time USA (11:59 PM)</a:t>
            </a:r>
          </a:p>
          <a:p>
            <a:pPr lvl="1" algn="just"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Initial LB start for D2.0</a:t>
            </a:r>
          </a:p>
          <a:p>
            <a:pPr lvl="1" algn="just">
              <a:buFont typeface="Times New Roman" pitchFamily="16" charset="0"/>
              <a:buChar char="•"/>
            </a:pPr>
            <a:endParaRPr lang="en-US" altLang="zh-CN" sz="1200" kern="0" dirty="0">
              <a:solidFill>
                <a:schemeClr val="bg1">
                  <a:lumMod val="50000"/>
                </a:schemeClr>
              </a:solidFill>
              <a:latin typeface="Times New Roman"/>
            </a:endParaRPr>
          </a:p>
          <a:p>
            <a:pPr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Sun August 20, 2023 at 23:59 Eastern Time USA (11:59 PM)</a:t>
            </a:r>
          </a:p>
          <a:p>
            <a:pPr lvl="1" algn="just"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Initial LB end for D2.0</a:t>
            </a:r>
          </a:p>
          <a:p>
            <a:pPr lvl="1" algn="just"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Assign the comments</a:t>
            </a:r>
          </a:p>
          <a:p>
            <a:pPr lvl="0"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</a:rPr>
              <a:t>Target for </a:t>
            </a:r>
            <a:r>
              <a:rPr lang="en-US" altLang="zh-CN" sz="1600" kern="0" dirty="0">
                <a:solidFill>
                  <a:srgbClr val="FF0000"/>
                </a:solidFill>
              </a:rPr>
              <a:t>Recirculation LB (D3.0) </a:t>
            </a:r>
            <a:r>
              <a:rPr lang="en-US" altLang="zh-CN" sz="1600" kern="0" dirty="0"/>
              <a:t>in</a:t>
            </a:r>
            <a:r>
              <a:rPr lang="en-US" altLang="zh-CN" sz="1600" kern="0" dirty="0">
                <a:solidFill>
                  <a:srgbClr val="FF0000"/>
                </a:solidFill>
              </a:rPr>
              <a:t> </a:t>
            </a:r>
            <a:r>
              <a:rPr lang="en-US" altLang="zh-CN" sz="1600" kern="0" dirty="0">
                <a:solidFill>
                  <a:srgbClr val="FF0000"/>
                </a:solidFill>
                <a:latin typeface="Times New Roman"/>
              </a:rPr>
              <a:t>November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</a:rPr>
              <a:t> Plenary</a:t>
            </a:r>
            <a:endParaRPr lang="en-US" altLang="zh-CN" sz="1600" b="1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左大括号 14"/>
          <p:cNvSpPr/>
          <p:nvPr/>
        </p:nvSpPr>
        <p:spPr bwMode="auto">
          <a:xfrm>
            <a:off x="6650038" y="1600200"/>
            <a:ext cx="207962" cy="4572000"/>
          </a:xfrm>
          <a:prstGeom prst="leftBrace">
            <a:avLst>
              <a:gd name="adj1" fmla="val 8333"/>
              <a:gd name="adj2" fmla="val 61563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6133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70679D2C-02EB-48DE-B4EC-5CA9D2BBB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Teleconference Times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(plan after November Plenary)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2E924D0C-9CA3-46B4-8391-F9CA93ED6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48" y="1143000"/>
            <a:ext cx="7005452" cy="526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30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en-US" altLang="zh-CN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Confirmed</a:t>
            </a:r>
            <a:r>
              <a:rPr lang="en-US" altLang="zh-CN" b="1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Dec 	12	(Tuesday)	9</a:t>
            </a:r>
            <a:r>
              <a:rPr lang="zh-CN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Dec 	21	(Thursday)	22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Jan 	  4	(Thursday)	22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Jan 	  8	(Monday)	9</a:t>
            </a:r>
            <a:r>
              <a:rPr lang="zh-CN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Jan 	  9	(Tuesday)	9</a:t>
            </a:r>
            <a:r>
              <a:rPr lang="zh-CN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99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2178</TotalTime>
  <Words>323</Words>
  <Application>Microsoft Office PowerPoint</Application>
  <PresentationFormat>宽屏</PresentationFormat>
  <Paragraphs>88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November 2023</vt:lpstr>
      <vt:lpstr>TGbf Timeline (To be discuss and Updated)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114</cp:revision>
  <cp:lastPrinted>1601-01-01T00:00:00Z</cp:lastPrinted>
  <dcterms:created xsi:type="dcterms:W3CDTF">2019-09-06T19:28:44Z</dcterms:created>
  <dcterms:modified xsi:type="dcterms:W3CDTF">2023-11-17T00:51:30Z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(3)dUSNqEIQQm7UrhwtNpFSCTognzvfv1YdPeTjmZNEnB46mGF2zsgJ2RU+slIf2oS7qPum+d8p
BuNGNfv6pLsX6X0TnXYpEcLTb8LA2W2ai5CeMVQ1z/2Sw3E66r0+EkmilYU+fVrOaEfXQ90e
M6Nk4f8KxTj4FXV9UO/vLYD4nme/XhVWKqIP6sFNzYe3F3YkUKTNopURLs4Ji61LG4SonQTT
U9NLrRd0wVlMhxUa0/</vt:lpwstr>
  </property>
  <property fmtid="{D5CDD505-2E9C-101B-9397-08002B2CF9AE}" pid="3" name="_2015_ms_pID_7253431">
    <vt:lpwstr>cf7+MoIhVUeKUPBTV6JjPGtVDWHrbMsv6r0NspCvoky4IQ6T8lSjbe
qfCzzQBXpEf7MWvD68cHQlM0x/XOmGjC40sQe77vQcalgTbqKehAa1L5BUPpn1hw4gailWCm
BACAQVW+dRcIJgsq4FvY4RsDvzu7WmXxxqyqDeD0bHKsPrGKCNX6VTnk/PfOwO1k4Zk5Oesn
G5IVhr3QcrX867nXQKrhI3bPt57By8Jv5kwR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PcqfV9l6gNMvtZn6wsb4xGY=</vt:lpwstr>
  </property>
</Properties>
</file>