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5" r:id="rId2"/>
    <p:sldId id="270" r:id="rId3"/>
    <p:sldId id="269" r:id="rId4"/>
    <p:sldId id="286" r:id="rId5"/>
    <p:sldId id="289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9844" autoAdjust="0"/>
  </p:normalViewPr>
  <p:slideViewPr>
    <p:cSldViewPr>
      <p:cViewPr varScale="1">
        <p:scale>
          <a:sx n="88" d="100"/>
          <a:sy n="88" d="100"/>
        </p:scale>
        <p:origin x="422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P802.11bf D2.0 CR Status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0.11294623498792468"/>
          <c:y val="0.16645970674947"/>
          <c:w val="0.86251844759057739"/>
          <c:h val="0.641670577739288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Received</c:v>
                </c:pt>
              </c:strCache>
            </c:strRef>
          </c:tx>
          <c:spPr>
            <a:solidFill>
              <a:srgbClr val="C0000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257</c:v>
                </c:pt>
                <c:pt idx="1">
                  <c:v>19</c:v>
                </c:pt>
                <c:pt idx="2">
                  <c:v>269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F25-4AF9-8BE0-D79473FBC32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Resolved</c:v>
                </c:pt>
              </c:strCache>
            </c:strRef>
          </c:tx>
          <c:spPr>
            <a:solidFill>
              <a:srgbClr val="00B05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257</c:v>
                </c:pt>
                <c:pt idx="1">
                  <c:v>19</c:v>
                </c:pt>
                <c:pt idx="2">
                  <c:v>269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F25-4AF9-8BE0-D79473FBC32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982936096"/>
        <c:axId val="982939360"/>
      </c:barChart>
      <c:catAx>
        <c:axId val="982936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982939360"/>
        <c:crosses val="autoZero"/>
        <c:auto val="1"/>
        <c:lblAlgn val="ctr"/>
        <c:lblOffset val="100"/>
        <c:noMultiLvlLbl val="0"/>
      </c:catAx>
      <c:valAx>
        <c:axId val="98293936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982936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97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667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13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0470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29446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802.11-23/1881r0</a:t>
            </a: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912285" y="261937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November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Tony Xiao Han (Huawei)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2209800" y="9144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Task Group BF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November 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2023 Closing Report</a:t>
            </a:r>
            <a:endParaRPr kumimoji="0" lang="en-US" sz="2800" b="1" i="0" u="none" strike="sng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16" name="Rectangle 6"/>
          <p:cNvSpPr txBox="1">
            <a:spLocks noChangeArrowheads="1"/>
          </p:cNvSpPr>
          <p:nvPr/>
        </p:nvSpPr>
        <p:spPr bwMode="auto">
          <a:xfrm>
            <a:off x="2209800" y="2515232"/>
            <a:ext cx="7772400" cy="532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2023-11-16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2209801" y="261448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Authors:</a:t>
            </a:r>
            <a:endParaRPr lang="en-US" sz="20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graphicFrame>
        <p:nvGraphicFramePr>
          <p:cNvPr id="18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295076"/>
              </p:ext>
            </p:extLst>
          </p:nvPr>
        </p:nvGraphicFramePr>
        <p:xfrm>
          <a:off x="2362200" y="3443108"/>
          <a:ext cx="7620000" cy="824092"/>
        </p:xfrm>
        <a:graphic>
          <a:graphicData uri="http://schemas.openxmlformats.org/drawingml/2006/table">
            <a:tbl>
              <a:tblPr firstRow="1" bandRow="1"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1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656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021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92505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06723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Tony Xiao Han (Huawei)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3200" cy="457200"/>
          </a:xfrm>
        </p:spPr>
        <p:txBody>
          <a:bodyPr/>
          <a:lstStyle/>
          <a:p>
            <a:r>
              <a:rPr lang="en-US" sz="2800" dirty="0"/>
              <a:t>Abstract</a:t>
            </a:r>
          </a:p>
        </p:txBody>
      </p:sp>
      <p:sp>
        <p:nvSpPr>
          <p:cNvPr id="9" name="Content Placeholder 2"/>
          <p:cNvSpPr txBox="1">
            <a:spLocks noChangeArrowheads="1"/>
          </p:cNvSpPr>
          <p:nvPr/>
        </p:nvSpPr>
        <p:spPr bwMode="auto">
          <a:xfrm>
            <a:off x="914400" y="1325058"/>
            <a:ext cx="10363200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-342900" algn="just">
              <a:spcBef>
                <a:spcPct val="20000"/>
              </a:spcBef>
            </a:pP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This document is the closing report for </a:t>
            </a: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Task Group BF 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for the </a:t>
            </a:r>
            <a:r>
              <a:rPr lang="en-US" altLang="zh-CN" b="1" kern="0" dirty="0">
                <a:solidFill>
                  <a:srgbClr val="0000FF"/>
                </a:solidFill>
                <a:latin typeface="Times New Roman"/>
              </a:rPr>
              <a:t>November </a:t>
            </a:r>
            <a:r>
              <a:rPr lang="en-US" altLang="zh-CN" sz="2400" b="1" kern="0" dirty="0">
                <a:solidFill>
                  <a:srgbClr val="0000FF"/>
                </a:solidFill>
                <a:latin typeface="Times New Roman"/>
                <a:ea typeface="MS PGothic" pitchFamily="34" charset="-128"/>
              </a:rPr>
              <a:t>2023 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session.</a:t>
            </a:r>
          </a:p>
        </p:txBody>
      </p:sp>
    </p:spTree>
    <p:extLst>
      <p:ext uri="{BB962C8B-B14F-4D97-AF65-F5344CB8AC3E}">
        <p14:creationId xmlns:p14="http://schemas.microsoft.com/office/powerpoint/2010/main" val="21333698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US" altLang="zh-CN" dirty="0" err="1"/>
              <a:t>TGbf</a:t>
            </a:r>
            <a:r>
              <a:rPr lang="en-US" altLang="zh-CN" dirty="0"/>
              <a:t> (WLAN Sensing)</a:t>
            </a:r>
            <a:r>
              <a:rPr lang="en-US" dirty="0"/>
              <a:t>–</a:t>
            </a:r>
            <a:r>
              <a:rPr lang="en-US" altLang="zh-CN" dirty="0"/>
              <a:t> </a:t>
            </a:r>
            <a:r>
              <a:rPr lang="en-US" altLang="zh-CN" dirty="0" smtClean="0">
                <a:solidFill>
                  <a:srgbClr val="0000FF"/>
                </a:solidFill>
              </a:rPr>
              <a:t>November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533401" y="1600200"/>
            <a:ext cx="6400799" cy="4724400"/>
          </a:xfrm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Progress during </a:t>
            </a:r>
            <a:r>
              <a:rPr lang="en-US" altLang="zh-CN" sz="2000" dirty="0">
                <a:solidFill>
                  <a:srgbClr val="0000FF"/>
                </a:solidFill>
              </a:rPr>
              <a:t>November </a:t>
            </a:r>
            <a:r>
              <a:rPr lang="en-US" altLang="zh-CN" sz="2000" dirty="0" smtClean="0"/>
              <a:t>2023 </a:t>
            </a:r>
            <a:r>
              <a:rPr lang="en-US" altLang="zh-CN" sz="2000" dirty="0"/>
              <a:t>session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b="1" dirty="0" smtClean="0">
                <a:solidFill>
                  <a:srgbClr val="0000FF"/>
                </a:solidFill>
                <a:cs typeface="+mn-cs"/>
              </a:rPr>
              <a:t>7</a:t>
            </a:r>
            <a:r>
              <a:rPr lang="en-US" altLang="zh-CN" sz="1800" b="1" dirty="0" smtClean="0">
                <a:cs typeface="+mn-cs"/>
              </a:rPr>
              <a:t> </a:t>
            </a:r>
            <a:r>
              <a:rPr lang="en-US" altLang="zh-CN" sz="1800" dirty="0">
                <a:cs typeface="+mn-cs"/>
              </a:rPr>
              <a:t>slots</a:t>
            </a:r>
            <a:r>
              <a:rPr lang="en-US" altLang="zh-CN" sz="1800" b="1" dirty="0">
                <a:cs typeface="+mn-cs"/>
              </a:rPr>
              <a:t> </a:t>
            </a:r>
            <a:r>
              <a:rPr lang="en-US" altLang="zh-CN" sz="1800" dirty="0" smtClean="0"/>
              <a:t>scheduled </a:t>
            </a:r>
            <a:r>
              <a:rPr lang="en-US" altLang="zh-CN" sz="1800" dirty="0"/>
              <a:t>for </a:t>
            </a:r>
            <a:r>
              <a:rPr lang="en-US" altLang="zh-CN" sz="1800" dirty="0" err="1"/>
              <a:t>TGbf</a:t>
            </a:r>
            <a:endParaRPr lang="en-US" altLang="zh-CN" sz="1800" dirty="0"/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dirty="0">
                <a:solidFill>
                  <a:srgbClr val="0000FF"/>
                </a:solidFill>
              </a:rPr>
              <a:t>Comment resolution </a:t>
            </a:r>
            <a:r>
              <a:rPr lang="en-US" altLang="zh-CN" dirty="0"/>
              <a:t>for D2.0 (LB276)</a:t>
            </a:r>
          </a:p>
          <a:p>
            <a:pPr marL="1120775" lvl="2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dirty="0"/>
              <a:t>the Comment resolution for </a:t>
            </a:r>
            <a:r>
              <a:rPr lang="en-US" altLang="zh-CN" dirty="0" smtClean="0">
                <a:solidFill>
                  <a:srgbClr val="FF0000"/>
                </a:solidFill>
              </a:rPr>
              <a:t>127 </a:t>
            </a:r>
            <a:r>
              <a:rPr lang="en-US" altLang="zh-CN" dirty="0" smtClean="0"/>
              <a:t>CID </a:t>
            </a:r>
            <a:r>
              <a:rPr lang="en-US" altLang="zh-CN" dirty="0"/>
              <a:t>are </a:t>
            </a:r>
            <a:r>
              <a:rPr lang="en-US" altLang="zh-CN" dirty="0">
                <a:solidFill>
                  <a:srgbClr val="0000FF"/>
                </a:solidFill>
              </a:rPr>
              <a:t>newly</a:t>
            </a:r>
            <a:r>
              <a:rPr lang="en-US" altLang="zh-CN" dirty="0"/>
              <a:t> approved </a:t>
            </a:r>
            <a:r>
              <a:rPr lang="en-US" altLang="zh-CN" dirty="0">
                <a:solidFill>
                  <a:schemeClr val="tx1"/>
                </a:solidFill>
              </a:rPr>
              <a:t>or </a:t>
            </a:r>
            <a:r>
              <a:rPr lang="en-US" altLang="zh-CN" dirty="0">
                <a:solidFill>
                  <a:srgbClr val="0000FF"/>
                </a:solidFill>
              </a:rPr>
              <a:t>marked</a:t>
            </a:r>
            <a:r>
              <a:rPr lang="en-US" altLang="zh-CN" dirty="0">
                <a:solidFill>
                  <a:schemeClr val="tx1"/>
                </a:solidFill>
              </a:rPr>
              <a:t> as “ready for motion” </a:t>
            </a:r>
            <a:endParaRPr lang="en-US" altLang="zh-CN" dirty="0"/>
          </a:p>
          <a:p>
            <a:pPr marL="1120775" lvl="2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b="1" dirty="0" smtClean="0">
                <a:solidFill>
                  <a:srgbClr val="FF0000"/>
                </a:solidFill>
              </a:rPr>
              <a:t>100</a:t>
            </a:r>
            <a:r>
              <a:rPr lang="en-US" altLang="zh-CN" dirty="0" smtClean="0">
                <a:solidFill>
                  <a:schemeClr val="tx1"/>
                </a:solidFill>
              </a:rPr>
              <a:t>% </a:t>
            </a:r>
            <a:r>
              <a:rPr lang="en-US" altLang="zh-CN" dirty="0">
                <a:solidFill>
                  <a:schemeClr val="tx1"/>
                </a:solidFill>
              </a:rPr>
              <a:t>of all LB272 comments are now resolved or marked as “ready for motion” </a:t>
            </a:r>
          </a:p>
          <a:p>
            <a:pPr marL="1120775" lvl="2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dirty="0" smtClean="0">
                <a:solidFill>
                  <a:schemeClr val="tx1"/>
                </a:solidFill>
              </a:rPr>
              <a:t>(</a:t>
            </a:r>
            <a:r>
              <a:rPr lang="en-US" altLang="zh-CN" dirty="0" smtClean="0">
                <a:solidFill>
                  <a:srgbClr val="FF0000"/>
                </a:solidFill>
              </a:rPr>
              <a:t>545 </a:t>
            </a:r>
            <a:r>
              <a:rPr lang="en-US" altLang="zh-CN" dirty="0" smtClean="0">
                <a:solidFill>
                  <a:schemeClr val="tx1"/>
                </a:solidFill>
              </a:rPr>
              <a:t>/545</a:t>
            </a:r>
            <a:r>
              <a:rPr lang="en-US" altLang="zh-CN" dirty="0">
                <a:solidFill>
                  <a:schemeClr val="tx1"/>
                </a:solidFill>
              </a:rPr>
              <a:t>, Please refer to the figure)</a:t>
            </a:r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00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Goals for the next two months</a:t>
            </a:r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/>
              <a:t>Release the </a:t>
            </a:r>
            <a:r>
              <a:rPr lang="en-US" altLang="zh-CN" sz="1800" dirty="0">
                <a:solidFill>
                  <a:srgbClr val="0000FF"/>
                </a:solidFill>
              </a:rPr>
              <a:t>Draft 3.0</a:t>
            </a:r>
            <a:r>
              <a:rPr lang="en-US" altLang="zh-CN" sz="1800" dirty="0"/>
              <a:t> </a:t>
            </a:r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 err="1"/>
              <a:t>TGbf</a:t>
            </a:r>
            <a:r>
              <a:rPr lang="en-US" altLang="zh-CN" sz="1800" dirty="0"/>
              <a:t> Recirculation LB (D3.0), and assign the comments</a:t>
            </a:r>
          </a:p>
          <a:p>
            <a:pPr marL="720725" lvl="1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/>
              <a:t>Requested </a:t>
            </a:r>
            <a:r>
              <a:rPr lang="en-US" altLang="zh-CN" sz="1800" dirty="0">
                <a:solidFill>
                  <a:srgbClr val="0000FF"/>
                </a:solidFill>
              </a:rPr>
              <a:t>1</a:t>
            </a:r>
            <a:r>
              <a:rPr lang="en-US" altLang="zh-CN" sz="1800" dirty="0"/>
              <a:t> calls per week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Tony Xiao Han (Huawei)</a:t>
            </a:r>
          </a:p>
        </p:txBody>
      </p:sp>
      <p:graphicFrame>
        <p:nvGraphicFramePr>
          <p:cNvPr id="8" name="Chart 6">
            <a:extLst>
              <a:ext uri="{FF2B5EF4-FFF2-40B4-BE49-F238E27FC236}">
                <a16:creationId xmlns:a16="http://schemas.microsoft.com/office/drawing/2014/main" xmlns="" id="{0A2E10AD-7C44-4846-B998-C13D225E85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89978106"/>
              </p:ext>
            </p:extLst>
          </p:nvPr>
        </p:nvGraphicFramePr>
        <p:xfrm>
          <a:off x="7696200" y="2286000"/>
          <a:ext cx="396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35642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60218" y="853201"/>
            <a:ext cx="6044564" cy="457199"/>
          </a:xfrm>
        </p:spPr>
        <p:txBody>
          <a:bodyPr/>
          <a:lstStyle/>
          <a:p>
            <a:r>
              <a:rPr lang="en-US" altLang="zh-CN" sz="2400" dirty="0" err="1">
                <a:solidFill>
                  <a:schemeClr val="tx1"/>
                </a:solidFill>
              </a:rPr>
              <a:t>TGbf</a:t>
            </a:r>
            <a:r>
              <a:rPr lang="en-US" altLang="zh-CN" sz="2400" dirty="0">
                <a:solidFill>
                  <a:schemeClr val="tx1"/>
                </a:solidFill>
              </a:rPr>
              <a:t> Timeline </a:t>
            </a:r>
            <a:r>
              <a:rPr lang="en-US" altLang="zh-CN" sz="2400" dirty="0" smtClean="0">
                <a:solidFill>
                  <a:schemeClr val="tx1"/>
                </a:solidFill>
              </a:rPr>
              <a:t>(To be discuss and Updated</a:t>
            </a:r>
            <a:r>
              <a:rPr lang="en-US" altLang="zh-CN" sz="24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457201" y="1485900"/>
            <a:ext cx="6047581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600" kern="0" dirty="0">
                <a:solidFill>
                  <a:srgbClr val="00B050"/>
                </a:solidFill>
              </a:rPr>
              <a:t>PAR approved		Sep 2020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600" kern="0" dirty="0">
                <a:solidFill>
                  <a:srgbClr val="00B050"/>
                </a:solidFill>
              </a:rPr>
              <a:t>First TG meeting		Oct 2020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600" kern="0" dirty="0">
                <a:solidFill>
                  <a:srgbClr val="00B050"/>
                </a:solidFill>
              </a:rPr>
              <a:t>Comment Collection (D0.1)	</a:t>
            </a:r>
            <a:r>
              <a:rPr lang="en-US" altLang="zh-CN" sz="1600" i="1" strike="sngStrike" kern="0" dirty="0">
                <a:solidFill>
                  <a:schemeClr val="bg1">
                    <a:lumMod val="50000"/>
                  </a:schemeClr>
                </a:solidFill>
              </a:rPr>
              <a:t>Jan 2022</a:t>
            </a:r>
            <a:r>
              <a:rPr lang="en-US" altLang="zh-CN" sz="16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Mar 2022</a:t>
            </a:r>
            <a:r>
              <a:rPr lang="en-US" altLang="zh-CN" sz="1600" i="1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</a:t>
            </a:r>
          </a:p>
          <a:p>
            <a:pPr marL="0" lvl="1" indent="0" algn="just" defTabSz="685800" eaLnBrk="1" fontAlgn="auto" hangingPunct="1">
              <a:spcBef>
                <a:spcPts val="200"/>
              </a:spcBef>
              <a:spcAft>
                <a:spcPts val="600"/>
              </a:spcAft>
              <a:buNone/>
              <a:defRPr/>
            </a:pPr>
            <a:r>
              <a:rPr lang="en-US" altLang="zh-CN" sz="1600" i="1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				</a:t>
            </a:r>
            <a:r>
              <a:rPr lang="en-US" altLang="zh-CN" sz="16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 April 2022</a:t>
            </a:r>
            <a:endParaRPr lang="en-US" altLang="zh-CN" sz="1600" i="1" kern="0" dirty="0">
              <a:solidFill>
                <a:srgbClr val="00B050"/>
              </a:solidFill>
            </a:endParaRPr>
          </a:p>
          <a:p>
            <a:pPr marL="268288" lvl="1" indent="-268288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defRPr/>
            </a:pPr>
            <a:r>
              <a:rPr lang="en-US" altLang="zh-CN" sz="1600" kern="0" dirty="0">
                <a:solidFill>
                  <a:srgbClr val="00B050"/>
                </a:solidFill>
              </a:rPr>
              <a:t>Initial Letter Ballot (D1.0)</a:t>
            </a:r>
            <a:r>
              <a:rPr lang="en-US" altLang="zh-CN" sz="1600" kern="0" dirty="0">
                <a:solidFill>
                  <a:srgbClr val="FF0000"/>
                </a:solidFill>
              </a:rPr>
              <a:t>	</a:t>
            </a:r>
            <a:r>
              <a:rPr lang="en-US" altLang="zh-CN" sz="1600" i="1" strike="sngStrike" kern="0" dirty="0">
                <a:solidFill>
                  <a:schemeClr val="bg1">
                    <a:lumMod val="50000"/>
                  </a:schemeClr>
                </a:solidFill>
              </a:rPr>
              <a:t>Jul 2022</a:t>
            </a:r>
            <a:r>
              <a:rPr lang="en-US" altLang="zh-CN" sz="16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Sep</a:t>
            </a:r>
            <a:r>
              <a:rPr lang="en-US" altLang="zh-CN" sz="1600" i="1" strike="sngStrike" kern="0" dirty="0">
                <a:solidFill>
                  <a:schemeClr val="bg1">
                    <a:lumMod val="50000"/>
                  </a:schemeClr>
                </a:solidFill>
              </a:rPr>
              <a:t> 2022</a:t>
            </a:r>
            <a:r>
              <a:rPr lang="en-US" altLang="zh-CN" sz="16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Nov</a:t>
            </a:r>
            <a:r>
              <a:rPr lang="en-US" altLang="zh-CN" sz="1600" i="1" strike="sngStrike" kern="0" dirty="0">
                <a:solidFill>
                  <a:schemeClr val="bg1">
                    <a:lumMod val="50000"/>
                  </a:schemeClr>
                </a:solidFill>
              </a:rPr>
              <a:t> 2022</a:t>
            </a:r>
            <a:r>
              <a:rPr lang="en-US" altLang="zh-CN" sz="1600" i="1" kern="0" dirty="0">
                <a:solidFill>
                  <a:srgbClr val="FF0000"/>
                </a:solidFill>
              </a:rPr>
              <a:t>	</a:t>
            </a:r>
          </a:p>
          <a:p>
            <a:pPr marL="0" lvl="1" indent="0" algn="just" defTabSz="685800" eaLnBrk="1" fontAlgn="auto" hangingPunct="1">
              <a:spcBef>
                <a:spcPts val="200"/>
              </a:spcBef>
              <a:spcAft>
                <a:spcPts val="600"/>
              </a:spcAft>
              <a:buNone/>
              <a:defRPr/>
            </a:pPr>
            <a:r>
              <a:rPr lang="en-US" altLang="zh-CN" sz="1600" i="1" kern="0" dirty="0">
                <a:solidFill>
                  <a:srgbClr val="FF0000"/>
                </a:solidFill>
                <a:sym typeface="Wingdings" panose="05000000000000000000" pitchFamily="2" charset="2"/>
              </a:rPr>
              <a:t>				</a:t>
            </a:r>
            <a:r>
              <a:rPr lang="en-US" altLang="zh-CN" sz="16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 Jan </a:t>
            </a:r>
            <a:r>
              <a:rPr lang="en-US" altLang="zh-CN" sz="1600" i="1" kern="0" dirty="0">
                <a:solidFill>
                  <a:srgbClr val="00B050"/>
                </a:solidFill>
              </a:rPr>
              <a:t>2023</a:t>
            </a:r>
          </a:p>
          <a:p>
            <a:pPr marL="268288" lvl="1" indent="-268288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defRPr/>
            </a:pPr>
            <a:r>
              <a:rPr lang="en-US" altLang="zh-CN" sz="1600" kern="0" dirty="0">
                <a:solidFill>
                  <a:srgbClr val="00B050"/>
                </a:solidFill>
              </a:rPr>
              <a:t>Recirculation LB (D2.0)	</a:t>
            </a:r>
            <a:r>
              <a:rPr lang="en-US" altLang="zh-CN" sz="1600" i="1" strike="sngStrike" kern="0" dirty="0">
                <a:solidFill>
                  <a:schemeClr val="bg1">
                    <a:lumMod val="50000"/>
                  </a:schemeClr>
                </a:solidFill>
              </a:rPr>
              <a:t>Jan 2023</a:t>
            </a:r>
            <a:r>
              <a:rPr lang="en-US" altLang="zh-CN" sz="16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 Mar 2023</a:t>
            </a:r>
            <a:r>
              <a:rPr lang="en-US" altLang="zh-CN" sz="16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</a:p>
          <a:p>
            <a:pPr marL="0" lvl="1" indent="0" algn="just" defTabSz="685800" eaLnBrk="1" fontAlgn="auto" hangingPunct="1">
              <a:spcBef>
                <a:spcPts val="200"/>
              </a:spcBef>
              <a:spcAft>
                <a:spcPts val="600"/>
              </a:spcAft>
              <a:buNone/>
              <a:defRPr/>
            </a:pPr>
            <a:r>
              <a:rPr lang="en-US" altLang="zh-CN" sz="16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				</a:t>
            </a:r>
            <a:r>
              <a:rPr lang="en-US" altLang="zh-CN" sz="1600" kern="0" dirty="0">
                <a:solidFill>
                  <a:srgbClr val="00B050"/>
                </a:solidFill>
              </a:rPr>
              <a:t> July 2023</a:t>
            </a:r>
          </a:p>
          <a:p>
            <a:pPr marL="212725" lvl="1" indent="-212725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600" kern="0" dirty="0">
                <a:solidFill>
                  <a:srgbClr val="FF0000"/>
                </a:solidFill>
              </a:rPr>
              <a:t>Recirculation LB (D3.0)	</a:t>
            </a:r>
            <a:r>
              <a:rPr lang="en-US" altLang="zh-CN" sz="1600" i="1" strike="sngStrike" kern="0" dirty="0">
                <a:solidFill>
                  <a:schemeClr val="bg1">
                    <a:lumMod val="50000"/>
                  </a:schemeClr>
                </a:solidFill>
              </a:rPr>
              <a:t>May 2023</a:t>
            </a:r>
            <a:r>
              <a:rPr lang="en-US" altLang="zh-CN" sz="16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</a:t>
            </a:r>
            <a:r>
              <a:rPr lang="en-US" altLang="zh-CN" sz="1600" kern="0" dirty="0">
                <a:solidFill>
                  <a:srgbClr val="FF0000"/>
                </a:solidFill>
              </a:rPr>
              <a:t> Nov 2023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600" kern="0" dirty="0"/>
              <a:t>Recirculation LB (D4.0)	</a:t>
            </a:r>
            <a:r>
              <a:rPr lang="en-US" altLang="zh-CN" sz="1600" i="1" strike="sngStrike" dirty="0">
                <a:solidFill>
                  <a:srgbClr val="7F7F7F"/>
                </a:solidFill>
                <a:ea typeface="宋体" panose="02010600030101010101" pitchFamily="2" charset="-122"/>
              </a:rPr>
              <a:t>July 2023 </a:t>
            </a:r>
            <a:r>
              <a:rPr lang="en-US" altLang="zh-CN" sz="1600" i="1" dirty="0"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600" i="1" dirty="0">
                <a:ea typeface="宋体" panose="02010600030101010101" pitchFamily="2" charset="-122"/>
              </a:rPr>
              <a:t> Jan 2024</a:t>
            </a:r>
            <a:r>
              <a:rPr lang="en-US" altLang="zh-CN" sz="16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600" i="1" dirty="0">
                <a:solidFill>
                  <a:srgbClr val="00B0F0"/>
                </a:solidFill>
                <a:ea typeface="宋体" panose="02010600030101010101" pitchFamily="2" charset="-122"/>
              </a:rPr>
              <a:t> Mar 2024</a:t>
            </a:r>
            <a:endParaRPr lang="en-US" altLang="zh-CN" sz="1600" i="1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600" kern="0" dirty="0"/>
              <a:t>Initial SA Ballot (D4.0)	</a:t>
            </a:r>
            <a:r>
              <a:rPr lang="en-US" altLang="zh-CN" sz="1600" i="1" strike="sngStrike" dirty="0">
                <a:solidFill>
                  <a:srgbClr val="7F7F7F"/>
                </a:solidFill>
                <a:ea typeface="宋体" panose="02010600030101010101" pitchFamily="2" charset="-122"/>
              </a:rPr>
              <a:t>Sep 2023 </a:t>
            </a:r>
            <a:r>
              <a:rPr lang="en-US" altLang="zh-CN" sz="1600" i="1" dirty="0"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600" i="1" dirty="0">
                <a:ea typeface="宋体" panose="02010600030101010101" pitchFamily="2" charset="-122"/>
              </a:rPr>
              <a:t> Mar 2024</a:t>
            </a:r>
            <a:r>
              <a:rPr lang="en-US" altLang="zh-CN" sz="16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600" i="1" dirty="0">
                <a:solidFill>
                  <a:srgbClr val="00B0F0"/>
                </a:solidFill>
                <a:ea typeface="宋体" panose="02010600030101010101" pitchFamily="2" charset="-122"/>
              </a:rPr>
              <a:t> May 2024</a:t>
            </a:r>
            <a:endParaRPr lang="en-US" altLang="zh-CN" sz="1600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600" kern="0" dirty="0"/>
              <a:t>Final 802.11 WG approval	</a:t>
            </a:r>
            <a:r>
              <a:rPr lang="en-US" altLang="zh-CN" sz="1600" i="1" strike="sngStrike" dirty="0">
                <a:solidFill>
                  <a:srgbClr val="7F7F7F"/>
                </a:solidFill>
                <a:ea typeface="宋体" panose="02010600030101010101" pitchFamily="2" charset="-122"/>
              </a:rPr>
              <a:t>July 2024</a:t>
            </a:r>
            <a:r>
              <a:rPr lang="en-US" altLang="zh-CN" sz="1600" i="1" dirty="0"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600" i="1" dirty="0">
                <a:ea typeface="宋体" panose="02010600030101010101" pitchFamily="2" charset="-122"/>
              </a:rPr>
              <a:t> Jan 2025</a:t>
            </a:r>
            <a:r>
              <a:rPr lang="en-US" altLang="zh-CN" sz="16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600" i="1" dirty="0">
                <a:solidFill>
                  <a:srgbClr val="00B0F0"/>
                </a:solidFill>
                <a:ea typeface="宋体" panose="02010600030101010101" pitchFamily="2" charset="-122"/>
              </a:rPr>
              <a:t> Mar 2025</a:t>
            </a:r>
            <a:endParaRPr lang="en-US" altLang="zh-CN" sz="1600" i="1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600" kern="0" dirty="0"/>
              <a:t>802 EC approval		</a:t>
            </a:r>
            <a:r>
              <a:rPr lang="en-US" altLang="zh-CN" sz="1600" i="1" strike="sngStrike" dirty="0">
                <a:solidFill>
                  <a:srgbClr val="7F7F7F"/>
                </a:solidFill>
                <a:ea typeface="宋体" panose="02010600030101010101" pitchFamily="2" charset="-122"/>
              </a:rPr>
              <a:t>July 2024</a:t>
            </a:r>
            <a:r>
              <a:rPr lang="en-US" altLang="zh-CN" sz="1600" i="1" dirty="0"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600" i="1" dirty="0">
                <a:ea typeface="宋体" panose="02010600030101010101" pitchFamily="2" charset="-122"/>
              </a:rPr>
              <a:t> Jan 2025</a:t>
            </a:r>
            <a:r>
              <a:rPr lang="en-US" altLang="zh-CN" sz="16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600" i="1" dirty="0">
                <a:solidFill>
                  <a:srgbClr val="00B0F0"/>
                </a:solidFill>
                <a:ea typeface="宋体" panose="02010600030101010101" pitchFamily="2" charset="-122"/>
              </a:rPr>
              <a:t> Mar 2025</a:t>
            </a:r>
            <a:endParaRPr lang="en-US" altLang="zh-CN" sz="1600" i="1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600" kern="0" dirty="0" err="1"/>
              <a:t>RevCom</a:t>
            </a:r>
            <a:r>
              <a:rPr lang="en-US" altLang="zh-CN" sz="1600" kern="0" dirty="0"/>
              <a:t> and SASB approval	</a:t>
            </a:r>
            <a:r>
              <a:rPr lang="en-US" altLang="zh-CN" sz="1600" i="1" strike="sngStrike" dirty="0">
                <a:solidFill>
                  <a:srgbClr val="7F7F7F"/>
                </a:solidFill>
                <a:ea typeface="宋体" panose="02010600030101010101" pitchFamily="2" charset="-122"/>
              </a:rPr>
              <a:t>Sep 2024</a:t>
            </a:r>
            <a:r>
              <a:rPr lang="en-US" altLang="zh-CN" sz="1600" i="1" dirty="0"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600" i="1" dirty="0">
                <a:ea typeface="宋体" panose="02010600030101010101" pitchFamily="2" charset="-122"/>
              </a:rPr>
              <a:t> Mar 2025</a:t>
            </a:r>
            <a:r>
              <a:rPr lang="en-US" altLang="zh-CN" sz="16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600" i="1" dirty="0">
                <a:solidFill>
                  <a:srgbClr val="00B0F0"/>
                </a:solidFill>
                <a:ea typeface="宋体" panose="02010600030101010101" pitchFamily="2" charset="-122"/>
              </a:rPr>
              <a:t> May 2025</a:t>
            </a:r>
            <a:endParaRPr lang="en-US" altLang="zh-CN" sz="1600" kern="0" dirty="0"/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6504782" y="861167"/>
            <a:ext cx="5534818" cy="411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685800" eaLnBrk="1" fontAlgn="auto" hangingPunct="1">
              <a:spcAft>
                <a:spcPts val="0"/>
              </a:spcAft>
              <a:buNone/>
              <a:defRPr/>
            </a:pPr>
            <a:r>
              <a:rPr lang="en-US" altLang="zh-CN" kern="0" dirty="0">
                <a:solidFill>
                  <a:srgbClr val="000000"/>
                </a:solidFill>
              </a:rPr>
              <a:t>Timeline (Comment resolution for D2.0)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7003256" y="1600200"/>
            <a:ext cx="4960144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0" algn="just">
              <a:buFont typeface="Times New Roman" pitchFamily="16" charset="0"/>
              <a:buChar char="•"/>
            </a:pPr>
            <a:r>
              <a:rPr lang="en-US" altLang="zh-CN" sz="16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July 14, 2023</a:t>
            </a:r>
          </a:p>
          <a:p>
            <a:pPr lvl="1" algn="just">
              <a:buFont typeface="微软雅黑" panose="020B0503020204020204" pitchFamily="34" charset="-122"/>
              <a:buChar char="–"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802.11 Working group Motion passes</a:t>
            </a:r>
            <a:r>
              <a:rPr lang="zh-CN" altLang="en-US" sz="14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：</a:t>
            </a: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802.11bf (WLAN Sensing) Draft 2.0 and Re-circulation Letter Ballot</a:t>
            </a:r>
          </a:p>
          <a:p>
            <a:pPr algn="just">
              <a:buFont typeface="Times New Roman" pitchFamily="16" charset="0"/>
              <a:buChar char="•"/>
            </a:pPr>
            <a:endParaRPr lang="en-US" altLang="zh-CN" sz="1600" kern="0" dirty="0">
              <a:solidFill>
                <a:schemeClr val="bg1">
                  <a:lumMod val="50000"/>
                </a:schemeClr>
              </a:solidFill>
              <a:latin typeface="Times New Roman"/>
            </a:endParaRPr>
          </a:p>
          <a:p>
            <a:pPr algn="just">
              <a:buFont typeface="Times New Roman" pitchFamily="16" charset="0"/>
              <a:buChar char="•"/>
            </a:pPr>
            <a:r>
              <a:rPr lang="en-US" altLang="zh-CN" sz="16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Wed July 26, 2023 at 23:59 Eastern Time USA (11:59 PM)</a:t>
            </a:r>
          </a:p>
          <a:p>
            <a:pPr lvl="1" algn="just">
              <a:buFont typeface="微软雅黑" panose="020B0503020204020204" pitchFamily="34" charset="-122"/>
              <a:buChar char="–"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Initial LB start for D2.0</a:t>
            </a:r>
          </a:p>
          <a:p>
            <a:pPr lvl="1" algn="just">
              <a:buFont typeface="Times New Roman" pitchFamily="16" charset="0"/>
              <a:buChar char="•"/>
            </a:pPr>
            <a:endParaRPr lang="en-US" altLang="zh-CN" sz="1200" kern="0" dirty="0">
              <a:solidFill>
                <a:schemeClr val="bg1">
                  <a:lumMod val="50000"/>
                </a:schemeClr>
              </a:solidFill>
              <a:latin typeface="Times New Roman"/>
            </a:endParaRPr>
          </a:p>
          <a:p>
            <a:pPr algn="just">
              <a:buFont typeface="Times New Roman" pitchFamily="16" charset="0"/>
              <a:buChar char="•"/>
            </a:pPr>
            <a:r>
              <a:rPr lang="en-US" altLang="zh-CN" sz="16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Sun August 20, 2023 at 23:59 Eastern Time USA (11:59 PM)</a:t>
            </a:r>
          </a:p>
          <a:p>
            <a:pPr lvl="1" algn="just">
              <a:buFont typeface="微软雅黑" panose="020B0503020204020204" pitchFamily="34" charset="-122"/>
              <a:buChar char="–"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Initial LB end for D2.0</a:t>
            </a:r>
          </a:p>
          <a:p>
            <a:pPr lvl="1" algn="just">
              <a:buFont typeface="微软雅黑" panose="020B0503020204020204" pitchFamily="34" charset="-122"/>
              <a:buChar char="–"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Assign the comments</a:t>
            </a:r>
          </a:p>
          <a:p>
            <a:pPr lvl="0" algn="just">
              <a:buFont typeface="Times New Roman" pitchFamily="16" charset="0"/>
              <a:buChar char="•"/>
            </a:pPr>
            <a:endParaRPr lang="en-US" altLang="zh-CN" sz="1600" kern="0" dirty="0">
              <a:solidFill>
                <a:srgbClr val="000000"/>
              </a:solidFill>
              <a:latin typeface="Times New Roman"/>
            </a:endParaRPr>
          </a:p>
          <a:p>
            <a:pPr lvl="0" algn="just">
              <a:buFont typeface="Times New Roman" pitchFamily="16" charset="0"/>
              <a:buChar char="•"/>
            </a:pPr>
            <a:endParaRPr lang="en-US" altLang="zh-CN" sz="1600" kern="0" dirty="0">
              <a:solidFill>
                <a:srgbClr val="000000"/>
              </a:solidFill>
              <a:latin typeface="Times New Roman"/>
            </a:endParaRPr>
          </a:p>
          <a:p>
            <a:pPr lvl="0" algn="just">
              <a:buFont typeface="Times New Roman" pitchFamily="16" charset="0"/>
              <a:buChar char="•"/>
            </a:pPr>
            <a:endParaRPr lang="en-US" altLang="zh-CN" sz="1600" kern="0" dirty="0">
              <a:solidFill>
                <a:srgbClr val="000000"/>
              </a:solidFill>
              <a:latin typeface="Times New Roman"/>
            </a:endParaRPr>
          </a:p>
          <a:p>
            <a:pPr lvl="0" algn="just">
              <a:buFont typeface="Times New Roman" pitchFamily="16" charset="0"/>
              <a:buChar char="•"/>
            </a:pPr>
            <a:r>
              <a:rPr lang="en-US" altLang="zh-CN" sz="1600" kern="0" dirty="0">
                <a:solidFill>
                  <a:srgbClr val="000000"/>
                </a:solidFill>
                <a:latin typeface="Times New Roman"/>
              </a:rPr>
              <a:t>Target for </a:t>
            </a:r>
            <a:r>
              <a:rPr lang="en-US" altLang="zh-CN" sz="1600" kern="0" dirty="0">
                <a:solidFill>
                  <a:srgbClr val="FF0000"/>
                </a:solidFill>
              </a:rPr>
              <a:t>Recirculation LB (D3.0) </a:t>
            </a:r>
            <a:r>
              <a:rPr lang="en-US" altLang="zh-CN" sz="1600" kern="0" dirty="0"/>
              <a:t>in</a:t>
            </a:r>
            <a:r>
              <a:rPr lang="en-US" altLang="zh-CN" sz="1600" kern="0" dirty="0">
                <a:solidFill>
                  <a:srgbClr val="FF0000"/>
                </a:solidFill>
              </a:rPr>
              <a:t> </a:t>
            </a:r>
            <a:r>
              <a:rPr lang="en-US" altLang="zh-CN" sz="1600" kern="0" dirty="0">
                <a:solidFill>
                  <a:srgbClr val="FF0000"/>
                </a:solidFill>
                <a:latin typeface="Times New Roman"/>
              </a:rPr>
              <a:t>November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/>
              </a:rPr>
              <a:t> Plenary</a:t>
            </a:r>
            <a:endParaRPr lang="en-US" altLang="zh-CN" sz="1600" b="1" kern="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" name="左大括号 14"/>
          <p:cNvSpPr/>
          <p:nvPr/>
        </p:nvSpPr>
        <p:spPr bwMode="auto">
          <a:xfrm>
            <a:off x="6650038" y="1600200"/>
            <a:ext cx="207962" cy="4572000"/>
          </a:xfrm>
          <a:prstGeom prst="leftBrace">
            <a:avLst>
              <a:gd name="adj1" fmla="val 8333"/>
              <a:gd name="adj2" fmla="val 61563"/>
            </a:avLst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>
              <a:buClr>
                <a:srgbClr val="000000"/>
              </a:buClr>
              <a:buSzPct val="100000"/>
            </a:pPr>
            <a:endParaRPr lang="zh-CN" altLang="en-US" sz="18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61334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xmlns="" id="{70679D2C-02EB-48DE-B4EC-5CA9D2BBBF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1219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Teleconference Times </a:t>
            </a:r>
            <a:r>
              <a:rPr kumimoji="0" lang="en-US" altLang="zh-CN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(plan after November Plenary)</a:t>
            </a: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xmlns="" id="{2E924D0C-9CA3-46B4-8391-F9CA93ED60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348" y="1143000"/>
            <a:ext cx="7005452" cy="5260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 indent="-228600" algn="just">
              <a:spcBef>
                <a:spcPct val="0"/>
              </a:spcBef>
              <a:spcAft>
                <a:spcPts val="300"/>
              </a:spcAft>
              <a:buSzTx/>
              <a:buFont typeface="Arial" panose="020B0604020202020204" pitchFamily="34" charset="0"/>
              <a:buChar char="•"/>
              <a:defRPr/>
            </a:pPr>
            <a:r>
              <a:rPr lang="en-US" altLang="zh-CN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Confirmed</a:t>
            </a:r>
            <a:r>
              <a:rPr lang="en-US" altLang="zh-CN" b="1" dirty="0">
                <a:solidFill>
                  <a:srgbClr val="FF0000"/>
                </a:solidFill>
                <a:cs typeface="Times New Roman" panose="02020603050405020304" pitchFamily="18" charset="0"/>
              </a:rPr>
              <a:t>: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SzTx/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solidFill>
                  <a:srgbClr val="000000"/>
                </a:solidFill>
                <a:cs typeface="Times New Roman" panose="02020603050405020304" pitchFamily="18" charset="0"/>
              </a:rPr>
              <a:t>Dec 	12	(Tuesday)	9</a:t>
            </a:r>
            <a:r>
              <a:rPr lang="zh-CN" altLang="en-US" sz="1800" b="1" dirty="0">
                <a:solidFill>
                  <a:srgbClr val="00000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solidFill>
                  <a:srgbClr val="000000"/>
                </a:solidFill>
                <a:cs typeface="Times New Roman" panose="02020603050405020304" pitchFamily="18" charset="0"/>
              </a:rPr>
              <a:t>00 - 11:00 ET 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SzTx/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SzTx/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Dec 	21	(Thursday)	22</a:t>
            </a:r>
            <a:r>
              <a:rPr lang="zh-CN" altLang="en-US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00 - 00:00 ET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SzTx/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SzTx/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Jan 	  4	(Thursday)	22</a:t>
            </a:r>
            <a:r>
              <a:rPr lang="zh-CN" altLang="en-US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00 - 00:00 ET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SzTx/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SzTx/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solidFill>
                  <a:srgbClr val="000000"/>
                </a:solidFill>
                <a:cs typeface="Times New Roman" panose="02020603050405020304" pitchFamily="18" charset="0"/>
              </a:rPr>
              <a:t>Jan 	  8	(Monday)	9</a:t>
            </a:r>
            <a:r>
              <a:rPr lang="zh-CN" altLang="en-US" sz="1800" b="1" dirty="0">
                <a:solidFill>
                  <a:srgbClr val="00000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solidFill>
                  <a:srgbClr val="000000"/>
                </a:solidFill>
                <a:cs typeface="Times New Roman" panose="02020603050405020304" pitchFamily="18" charset="0"/>
              </a:rPr>
              <a:t>00 - 11:00 ET 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SzTx/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solidFill>
                  <a:srgbClr val="000000"/>
                </a:solidFill>
                <a:cs typeface="Times New Roman" panose="02020603050405020304" pitchFamily="18" charset="0"/>
              </a:rPr>
              <a:t>Jan 	  9	(Tuesday)	9</a:t>
            </a:r>
            <a:r>
              <a:rPr lang="zh-CN" altLang="en-US" sz="1800" b="1" dirty="0">
                <a:solidFill>
                  <a:srgbClr val="00000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solidFill>
                  <a:srgbClr val="000000"/>
                </a:solidFill>
                <a:cs typeface="Times New Roman" panose="02020603050405020304" pitchFamily="18" charset="0"/>
              </a:rPr>
              <a:t>00 - 11:00 ET 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SzTx/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SzTx/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999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2178</TotalTime>
  <Words>323</Words>
  <Application>Microsoft Office PowerPoint</Application>
  <PresentationFormat>宽屏</PresentationFormat>
  <Paragraphs>88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Arial Unicode MS</vt:lpstr>
      <vt:lpstr>MS Gothic</vt:lpstr>
      <vt:lpstr>MS PGothic</vt:lpstr>
      <vt:lpstr>宋体</vt:lpstr>
      <vt:lpstr>微软雅黑</vt:lpstr>
      <vt:lpstr>Arial</vt:lpstr>
      <vt:lpstr>Calibri</vt:lpstr>
      <vt:lpstr>Times New Roman</vt:lpstr>
      <vt:lpstr>Wingdings</vt:lpstr>
      <vt:lpstr>Office Theme</vt:lpstr>
      <vt:lpstr>PowerPoint 演示文稿</vt:lpstr>
      <vt:lpstr>Abstract</vt:lpstr>
      <vt:lpstr>TGbf (WLAN Sensing)– November 2023</vt:lpstr>
      <vt:lpstr>TGbf Timeline (To be discuss and Updated)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Hanxiao (Tony, WT Lab)</cp:lastModifiedBy>
  <cp:revision>114</cp:revision>
  <cp:lastPrinted>1601-01-01T00:00:00Z</cp:lastPrinted>
  <dcterms:created xsi:type="dcterms:W3CDTF">2019-09-06T19:28:44Z</dcterms:created>
  <dcterms:modified xsi:type="dcterms:W3CDTF">2023-11-17T00:51:30Z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(3)dUSNqEIQQm7UrhwtNpFSCTognzvfv1YdPeTjmZNEnB46mGF2zsgJ2RU+slIf2oS7qPum+d8p
BuNGNfv6pLsX6X0TnXYpEcLTb8LA2W2ai5CeMVQ1z/2Sw3E66r0+EkmilYU+fVrOaEfXQ90e
M6Nk4f8KxTj4FXV9UO/vLYD4nme/XhVWKqIP6sFNzYe3F3YkUKTNopURLs4Ji61LG4SonQTT
U9NLrRd0wVlMhxUa0/</vt:lpwstr>
  </property>
  <property fmtid="{D5CDD505-2E9C-101B-9397-08002B2CF9AE}" pid="3" name="_2015_ms_pID_7253431">
    <vt:lpwstr>cf7+MoIhVUeKUPBTV6JjPGtVDWHrbMsv6r0NspCvoky4IQ6T8lSjbe
qfCzzQBXpEf7MWvD68cHQlM0x/XOmGjC40sQe77vQcalgTbqKehAa1L5BUPpn1hw4gailWCm
BACAQVW+dRcIJgsq4FvY4RsDvzu7WmXxxqyqDeD0bHKsPrGKCNX6VTnk/PfOwO1k4Zk5Oesn
G5IVhr3QcrX867nXQKrhI3bPt57By8Jv5kwR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1577063215</vt:lpwstr>
  </property>
  <property fmtid="{D5CDD505-2E9C-101B-9397-08002B2CF9AE}" pid="8" name="_2015_ms_pID_7253432">
    <vt:lpwstr>PcqfV9l6gNMvtZn6wsb4xGY=</vt:lpwstr>
  </property>
</Properties>
</file>