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290" r:id="rId17"/>
    <p:sldId id="1291" r:id="rId18"/>
    <p:sldId id="1087" r:id="rId19"/>
    <p:sldId id="897" r:id="rId20"/>
    <p:sldId id="1271" r:id="rId21"/>
    <p:sldId id="1270" r:id="rId22"/>
    <p:sldId id="1287" r:id="rId23"/>
    <p:sldId id="1288" r:id="rId24"/>
    <p:sldId id="1163" r:id="rId25"/>
    <p:sldId id="1164" r:id="rId26"/>
    <p:sldId id="842" r:id="rId27"/>
    <p:sldId id="1024"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6523" autoAdjust="0"/>
  </p:normalViewPr>
  <p:slideViewPr>
    <p:cSldViewPr>
      <p:cViewPr varScale="1">
        <p:scale>
          <a:sx n="106" d="100"/>
          <a:sy n="106" d="100"/>
        </p:scale>
        <p:origin x="702"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7622400"/>
        <c:axId val="1667608256"/>
      </c:barChart>
      <c:catAx>
        <c:axId val="1667622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608256"/>
        <c:crosses val="autoZero"/>
        <c:auto val="1"/>
        <c:lblAlgn val="ctr"/>
        <c:lblOffset val="100"/>
        <c:noMultiLvlLbl val="0"/>
      </c:catAx>
      <c:valAx>
        <c:axId val="166760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6224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802.11-23/1880r1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baseline="0" dirty="0"/>
              <a:t>November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November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2023-11-2</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50651997"/>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23/1821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 for CID 3381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CRs for 11bf D2.0 Sensing Measurement Report Container field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tx1"/>
                          </a:solidFill>
                          <a:latin typeface="+mn-lt"/>
                          <a:ea typeface="+mn-ea"/>
                          <a:cs typeface="+mn-cs"/>
                        </a:rPr>
                        <a:t>Shuling</a:t>
                      </a:r>
                      <a:r>
                        <a:rPr lang="en-US" altLang="zh-CN" sz="1200" kern="1200" dirty="0">
                          <a:solidFill>
                            <a:schemeClr val="tx1"/>
                          </a:solidFill>
                          <a:latin typeface="+mn-lt"/>
                          <a:ea typeface="+mn-ea"/>
                          <a:cs typeface="+mn-cs"/>
                        </a:rPr>
                        <a:t> (Julia) Feng (</a:t>
                      </a:r>
                      <a:r>
                        <a:rPr lang="en-US" altLang="zh-CN" sz="1200" kern="1200" dirty="0" err="1">
                          <a:solidFill>
                            <a:schemeClr val="tx1"/>
                          </a:solidFill>
                          <a:latin typeface="+mn-lt"/>
                          <a:ea typeface="+mn-ea"/>
                          <a:cs typeface="+mn-cs"/>
                        </a:rPr>
                        <a:t>Mediatek</a:t>
                      </a:r>
                      <a:r>
                        <a:rPr lang="en-US" altLang="zh-CN" sz="1200" kern="1200" dirty="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comment resolutions on CIDs related to </a:t>
                      </a:r>
                      <a:r>
                        <a:rPr lang="en-US" altLang="zh-CN" sz="1200" kern="1200" dirty="0" err="1">
                          <a:solidFill>
                            <a:schemeClr val="tx1"/>
                          </a:solidFill>
                          <a:latin typeface="+mn-lt"/>
                          <a:ea typeface="+mn-ea"/>
                          <a:cs typeface="+mn-cs"/>
                        </a:rPr>
                        <a:t>Rx_OP_Gain_Type</a:t>
                      </a:r>
                      <a:r>
                        <a:rPr lang="en-US" altLang="zh-CN" sz="1200" kern="1200" dirty="0">
                          <a:solidFill>
                            <a:schemeClr val="tx1"/>
                          </a:solidFill>
                          <a:latin typeface="+mn-lt"/>
                          <a:ea typeface="+mn-ea"/>
                          <a:cs typeface="+mn-cs"/>
                        </a:rPr>
                        <a:t> and </a:t>
                      </a:r>
                      <a:r>
                        <a:rPr lang="en-US" altLang="zh-CN" sz="1200" kern="1200" dirty="0" err="1">
                          <a:solidFill>
                            <a:schemeClr val="tx1"/>
                          </a:solidFill>
                          <a:latin typeface="+mn-lt"/>
                          <a:ea typeface="+mn-ea"/>
                          <a:cs typeface="+mn-cs"/>
                        </a:rPr>
                        <a:t>Rx_OP_Gain_Index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1331">
                <a:tc>
                  <a:txBody>
                    <a:bodyPr/>
                    <a:lstStyle/>
                    <a:p>
                      <a:pPr>
                        <a:spcAft>
                          <a:spcPts val="0"/>
                        </a:spcAft>
                      </a:pPr>
                      <a:r>
                        <a:rPr lang="en-US" sz="1200" kern="1200" dirty="0">
                          <a:solidFill>
                            <a:schemeClr val="tx1"/>
                          </a:solidFill>
                          <a:latin typeface="+mn-lt"/>
                          <a:ea typeface="+mn-ea"/>
                          <a:cs typeface="+mn-cs"/>
                        </a:rPr>
                        <a:t>23/1816r0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2867332955"/>
                  </a:ext>
                </a:extLst>
              </a:tr>
              <a:tr h="89561">
                <a:tc>
                  <a:txBody>
                    <a:bodyPr/>
                    <a:lstStyle/>
                    <a:p>
                      <a:pPr>
                        <a:spcAft>
                          <a:spcPts val="0"/>
                        </a:spcAft>
                      </a:pPr>
                      <a:r>
                        <a:rPr lang="en-GB" sz="1200" kern="1200" dirty="0">
                          <a:solidFill>
                            <a:schemeClr val="tx1"/>
                          </a:solidFill>
                          <a:latin typeface="+mn-lt"/>
                          <a:ea typeface="+mn-ea"/>
                          <a:cs typeface="+mn-cs"/>
                        </a:rPr>
                        <a:t>23/1893r0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dirty="0">
                          <a:solidFill>
                            <a:schemeClr val="tx1"/>
                          </a:solidFill>
                          <a:latin typeface="+mn-lt"/>
                          <a:ea typeface="+mn-ea"/>
                          <a:cs typeface="+mn-cs"/>
                        </a:rPr>
                        <a:t>Mahmoud Kamel(</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Support of Sensing using Legacy STAs in 11bf</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363526541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8717090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95718920"/>
                  </a:ext>
                </a:extLst>
              </a:tr>
            </a:tbl>
          </a:graphicData>
        </a:graphic>
      </p:graphicFrame>
    </p:spTree>
    <p:extLst>
      <p:ext uri="{BB962C8B-B14F-4D97-AF65-F5344CB8AC3E}">
        <p14:creationId xmlns:p14="http://schemas.microsoft.com/office/powerpoint/2010/main" val="2309705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72733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148816</TotalTime>
  <Words>3734</Words>
  <Application>Microsoft Office PowerPoint</Application>
  <PresentationFormat>宽屏</PresentationFormat>
  <Paragraphs>723</Paragraphs>
  <Slides>27</Slides>
  <Notes>27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6453</cp:revision>
  <cp:lastPrinted>2014-11-04T15:04:57Z</cp:lastPrinted>
  <dcterms:created xsi:type="dcterms:W3CDTF">2007-04-17T18:10:23Z</dcterms:created>
  <dcterms:modified xsi:type="dcterms:W3CDTF">2023-11-03T01:46:21Z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(3)6RDopyF2l17dppc/KLhF7MAt9GPnoh5LrnlsMyLvbqV7YE34etVecnZGE82e/AsHZTnuBn+z
L3oy9TcddLDrqhcYNXqEG3WYidj3lTE9b6kWbPcVCQ4MbBobpgmMgOKP04lIjSTaS9ESwARb
rxGuj3lFnRXhYxw2VYDKFTlkYZGDkZ2zs6HioXeLQ++OD43cwAavcausErvSr4NpzWPCCC/G
LwTCvWtEF4tnHSS/Jm</vt:lpwstr>
  </property>
  <property fmtid="{D5CDD505-2E9C-101B-9397-08002B2CF9AE}" pid="27" name="_2015_ms_pID_7253431">
    <vt:lpwstr>Bs0a9Kaa2Ky8+HhxcWRu7tl6sdrDSTGjrRdjg9B1/k6+stJqOl8Xeq
eAj4kuhSeoL+VKAP2w61ZhqC4OJ1iva9W7lLHfQrqPSwZD//ARoW06cj1KIm4zSeNoHncet2
eXiQrKv154v+JByflcb+5qg+nK4wDLBIStUHKkAX33hHEM22rZTjBbRJ5Q8IaDtt2QlcWNOH
FGTYdW6WS8hyNqEr8bNAQTY054lu1paDVQlb</vt:lpwstr>
  </property>
  <property fmtid="{D5CDD505-2E9C-101B-9397-08002B2CF9AE}" pid="28" name="_2015_ms_pID_7253432">
    <vt:lpwstr>jXFehrpF28pss7R++2HnEQU=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