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omments/comment1.xml" ContentType="application/vnd.openxmlformats-officedocument.presentationml.comments+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290" r:id="rId17"/>
    <p:sldId id="1291" r:id="rId18"/>
    <p:sldId id="1087" r:id="rId19"/>
    <p:sldId id="897" r:id="rId20"/>
    <p:sldId id="1271" r:id="rId21"/>
    <p:sldId id="1270" r:id="rId22"/>
    <p:sldId id="1287" r:id="rId23"/>
    <p:sldId id="1288" r:id="rId24"/>
    <p:sldId id="1163" r:id="rId25"/>
    <p:sldId id="1164" r:id="rId26"/>
    <p:sldId id="842" r:id="rId27"/>
    <p:sldId id="1024" r:id="rId2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5"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52" autoAdjust="0"/>
    <p:restoredTop sz="96523" autoAdjust="0"/>
  </p:normalViewPr>
  <p:slideViewPr>
    <p:cSldViewPr>
      <p:cViewPr varScale="1">
        <p:scale>
          <a:sx n="106" d="100"/>
          <a:sy n="106" d="100"/>
        </p:scale>
        <p:origin x="702"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D2.0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90</c:v>
                </c:pt>
                <c:pt idx="1">
                  <c:v>14</c:v>
                </c:pt>
                <c:pt idx="2">
                  <c:v>189</c:v>
                </c:pt>
              </c:numCache>
            </c:numRef>
          </c:val>
          <c:extLs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667622400"/>
        <c:axId val="1667608256"/>
      </c:barChart>
      <c:catAx>
        <c:axId val="166762240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667608256"/>
        <c:crosses val="autoZero"/>
        <c:auto val="1"/>
        <c:lblAlgn val="ctr"/>
        <c:lblOffset val="100"/>
        <c:noMultiLvlLbl val="0"/>
      </c:catAx>
      <c:valAx>
        <c:axId val="166760825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66762240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09-19T22:11:29.811" idx="5">
    <p:pos x="4662" y="2254"/>
    <p:text>consider to delete the last slot</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48989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804779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dirty="0">
                <a:solidFill>
                  <a:srgbClr val="000000"/>
                </a:solidFill>
                <a:highlight>
                  <a:srgbClr val="00FF00"/>
                </a:highlight>
              </a:rPr>
              <a:t>Unanimous consent ?</a:t>
            </a:r>
            <a:endParaRPr lang="zh-CN" altLang="en-US" dirty="0"/>
          </a:p>
        </p:txBody>
      </p:sp>
    </p:spTree>
    <p:extLst>
      <p:ext uri="{BB962C8B-B14F-4D97-AF65-F5344CB8AC3E}">
        <p14:creationId xmlns:p14="http://schemas.microsoft.com/office/powerpoint/2010/main" val="13105458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134393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7636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23768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30586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a:solidFill>
                  <a:schemeClr val="tx1"/>
                </a:solidFill>
              </a:rPr>
              <a:t>802.11-23/1880r0</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baseline="0" dirty="0"/>
              <a:t>November </a:t>
            </a:r>
            <a:r>
              <a:rPr lang="en-US" altLang="zh-CN" sz="1800" b="1" dirty="0"/>
              <a:t>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zh-CN" sz="3600" dirty="0">
                <a:solidFill>
                  <a:srgbClr val="0000FF"/>
                </a:solidFill>
              </a:rPr>
              <a:t>November teleconference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2023-11-2</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3342781008"/>
              </p:ext>
            </p:extLst>
          </p:nvPr>
        </p:nvGraphicFramePr>
        <p:xfrm>
          <a:off x="3429000" y="1600200"/>
          <a:ext cx="8305801" cy="279787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09317">
                  <a:extLst>
                    <a:ext uri="{9D8B030D-6E8A-4147-A177-3AD203B41FA5}">
                      <a16:colId xmlns:a16="http://schemas.microsoft.com/office/drawing/2014/main" val="20002"/>
                    </a:ext>
                  </a:extLst>
                </a:gridCol>
                <a:gridCol w="1447801">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a:solidFill>
                            <a:schemeClr val="tx1"/>
                          </a:solidFill>
                          <a:latin typeface="+mn-lt"/>
                          <a:ea typeface="+mn-ea"/>
                          <a:cs typeface="+mn-cs"/>
                        </a:rPr>
                        <a:t>Claudio da Silva (Meta)</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Proposed resolutions for editorial comments on D2.0 -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34352836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23/1822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a:solidFill>
                            <a:schemeClr val="tx1"/>
                          </a:solidFill>
                          <a:latin typeface="+mn-lt"/>
                          <a:ea typeface="+mn-ea"/>
                          <a:cs typeface="+mn-cs"/>
                        </a:rPr>
                        <a:t>Claudio da Silva (Meta)</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Proposed resolutions for technical comments on D2.0 -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348197077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23/1821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Ning Gao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comment resolution for CID 3381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a:t>
                      </a:r>
                      <a:r>
                        <a:rPr lang="en-US" altLang="zh-CN" sz="1200" kern="1200" dirty="0" err="1">
                          <a:solidFill>
                            <a:srgbClr val="0000FF"/>
                          </a:solidFill>
                          <a:latin typeface="+mn-lt"/>
                          <a:ea typeface="+mn-ea"/>
                          <a:cs typeface="+mn-cs"/>
                        </a:rPr>
                        <a:t>mins</a:t>
                      </a:r>
                      <a:endParaRPr lang="zh-CN"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val="257783010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CR for CIDs in 9.4.2.321 and 11.55.1.4.1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45 </a:t>
                      </a:r>
                      <a:r>
                        <a:rPr lang="en-US" altLang="zh-CN" sz="1200" kern="1200" dirty="0" err="1">
                          <a:solidFill>
                            <a:schemeClr val="tx1"/>
                          </a:solidFill>
                          <a:latin typeface="+mn-lt"/>
                          <a:ea typeface="+mn-ea"/>
                          <a:cs typeface="+mn-cs"/>
                        </a:rPr>
                        <a:t>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23/1662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Rojan Chitrakar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CRs for 11bf D2.0 Sensing Measurement Report Container field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a:solidFill>
                            <a:schemeClr val="tx1"/>
                          </a:solidFill>
                          <a:latin typeface="+mn-lt"/>
                          <a:ea typeface="+mn-ea"/>
                          <a:cs typeface="+mn-cs"/>
                        </a:rPr>
                        <a:t>Shuling</a:t>
                      </a:r>
                      <a:r>
                        <a:rPr lang="en-US" altLang="zh-CN" sz="1200" kern="1200" dirty="0">
                          <a:solidFill>
                            <a:schemeClr val="tx1"/>
                          </a:solidFill>
                          <a:latin typeface="+mn-lt"/>
                          <a:ea typeface="+mn-ea"/>
                          <a:cs typeface="+mn-cs"/>
                        </a:rPr>
                        <a:t> (Julia) Feng (</a:t>
                      </a:r>
                      <a:r>
                        <a:rPr lang="en-US" altLang="zh-CN" sz="1200" kern="1200" dirty="0" err="1">
                          <a:solidFill>
                            <a:schemeClr val="tx1"/>
                          </a:solidFill>
                          <a:latin typeface="+mn-lt"/>
                          <a:ea typeface="+mn-ea"/>
                          <a:cs typeface="+mn-cs"/>
                        </a:rPr>
                        <a:t>Mediatek</a:t>
                      </a:r>
                      <a:r>
                        <a:rPr lang="en-US" altLang="zh-CN" sz="1200" kern="1200" dirty="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LB276 comment resolutions on CIDs related to </a:t>
                      </a:r>
                      <a:r>
                        <a:rPr lang="en-US" altLang="zh-CN" sz="1200" kern="1200" dirty="0" err="1">
                          <a:solidFill>
                            <a:schemeClr val="tx1"/>
                          </a:solidFill>
                          <a:latin typeface="+mn-lt"/>
                          <a:ea typeface="+mn-ea"/>
                          <a:cs typeface="+mn-cs"/>
                        </a:rPr>
                        <a:t>Rx_OP_Gain_Type</a:t>
                      </a:r>
                      <a:r>
                        <a:rPr lang="en-US" altLang="zh-CN" sz="1200" kern="1200" dirty="0">
                          <a:solidFill>
                            <a:schemeClr val="tx1"/>
                          </a:solidFill>
                          <a:latin typeface="+mn-lt"/>
                          <a:ea typeface="+mn-ea"/>
                          <a:cs typeface="+mn-cs"/>
                        </a:rPr>
                        <a:t> and </a:t>
                      </a:r>
                      <a:r>
                        <a:rPr lang="en-US" altLang="zh-CN" sz="1200" kern="1200" dirty="0" err="1">
                          <a:solidFill>
                            <a:schemeClr val="tx1"/>
                          </a:solidFill>
                          <a:latin typeface="+mn-lt"/>
                          <a:ea typeface="+mn-ea"/>
                          <a:cs typeface="+mn-cs"/>
                        </a:rPr>
                        <a:t>Rx_OP_Gain_Index</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a:solidFill>
                            <a:schemeClr val="tx1"/>
                          </a:solidFill>
                          <a:latin typeface="+mn-lt"/>
                          <a:ea typeface="+mn-ea"/>
                          <a:cs typeface="+mn-cs"/>
                        </a:rPr>
                        <a:t>20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8"/>
                  </a:ext>
                </a:extLst>
              </a:tr>
              <a:tr h="813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86733295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363526541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387170905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395718920"/>
                  </a:ext>
                </a:extLst>
              </a:tr>
            </a:tbl>
          </a:graphicData>
        </a:graphic>
      </p:graphicFrame>
    </p:spTree>
    <p:extLst>
      <p:ext uri="{BB962C8B-B14F-4D97-AF65-F5344CB8AC3E}">
        <p14:creationId xmlns:p14="http://schemas.microsoft.com/office/powerpoint/2010/main" val="23097055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6047581"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2022</a:t>
            </a:r>
            <a:r>
              <a:rPr lang="en-US" altLang="zh-CN" sz="1600" i="1"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a:solidFill>
                  <a:srgbClr val="00B050"/>
                </a:solidFill>
                <a:sym typeface="Wingdings" panose="05000000000000000000" pitchFamily="2" charset="2"/>
              </a:rPr>
              <a:t> 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2022</a:t>
            </a:r>
            <a:r>
              <a:rPr lang="en-US" altLang="zh-CN" sz="1600" i="1" strike="sngStrike" kern="0" dirty="0">
                <a:solidFill>
                  <a:schemeClr val="bg1">
                    <a:lumMod val="50000"/>
                  </a:schemeClr>
                </a:solidFill>
                <a:sym typeface="Wingdings" panose="05000000000000000000" pitchFamily="2" charset="2"/>
              </a:rPr>
              <a:t> Nov</a:t>
            </a:r>
            <a:r>
              <a:rPr lang="en-US" altLang="zh-CN" sz="1600" i="1" strike="sngStrike" kern="0" dirty="0">
                <a:solidFill>
                  <a:schemeClr val="bg1">
                    <a:lumMod val="50000"/>
                  </a:schemeClr>
                </a:solidFill>
              </a:rPr>
              <a:t> 2022</a:t>
            </a:r>
            <a:r>
              <a:rPr lang="en-US" altLang="zh-CN" sz="1600" i="1" kern="0" dirty="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a:solidFill>
                  <a:srgbClr val="00B050"/>
                </a:solidFill>
                <a:sym typeface="Wingdings" panose="05000000000000000000" pitchFamily="2" charset="2"/>
              </a:rPr>
              <a:t> 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a:solidFill>
                  <a:schemeClr val="bg1">
                    <a:lumMod val="50000"/>
                  </a:schemeClr>
                </a:solidFill>
              </a:rPr>
              <a:t>Jan 2023</a:t>
            </a:r>
            <a:r>
              <a:rPr lang="en-US" altLang="zh-CN" sz="1600" i="1" strike="sngStrike" kern="0" dirty="0">
                <a:solidFill>
                  <a:schemeClr val="bg1">
                    <a:lumMod val="50000"/>
                  </a:schemeClr>
                </a:solidFill>
                <a:sym typeface="Wingdings" panose="05000000000000000000" pitchFamily="2" charset="2"/>
              </a:rPr>
              <a:t>  Mar 2023</a:t>
            </a:r>
            <a:r>
              <a:rPr lang="en-US" altLang="zh-CN" sz="1600" i="1" kern="0" dirty="0">
                <a:solidFill>
                  <a:srgbClr val="00B050"/>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kern="0" dirty="0">
                <a:solidFill>
                  <a:srgbClr val="00B050"/>
                </a:solidFill>
              </a:rPr>
              <a:t> 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a:solidFill>
                  <a:schemeClr val="bg1">
                    <a:lumMod val="50000"/>
                  </a:schemeClr>
                </a:solidFill>
              </a:rPr>
              <a:t>May 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a:solidFill>
                  <a:srgbClr val="FF0000"/>
                </a:solidFill>
              </a:rPr>
              <a:t> 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strike="sngStrike" dirty="0">
                <a:solidFill>
                  <a:srgbClr val="7F7F7F"/>
                </a:solidFill>
                <a:ea typeface="宋体" panose="02010600030101010101" pitchFamily="2" charset="-122"/>
              </a:rPr>
              <a:t>July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i="1" strike="sngStrike" dirty="0">
                <a:solidFill>
                  <a:srgbClr val="7F7F7F"/>
                </a:solidFill>
                <a:ea typeface="宋体" panose="02010600030101010101" pitchFamily="2" charset="-122"/>
              </a:rPr>
              <a:t>Sep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a:t>
            </a:r>
            <a:r>
              <a:rPr lang="en-US" altLang="zh-CN" sz="1600" i="1" strike="sngStrike" dirty="0">
                <a:solidFill>
                  <a:srgbClr val="7F7F7F"/>
                </a:solidFill>
                <a:ea typeface="宋体" panose="02010600030101010101" pitchFamily="2" charset="-122"/>
              </a:rPr>
              <a:t>Sep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resolution for D2.0)</a:t>
            </a:r>
          </a:p>
        </p:txBody>
      </p:sp>
      <p:sp>
        <p:nvSpPr>
          <p:cNvPr id="10" name="Rectangle 3"/>
          <p:cNvSpPr txBox="1">
            <a:spLocks noChangeArrowheads="1"/>
          </p:cNvSpPr>
          <p:nvPr/>
        </p:nvSpPr>
        <p:spPr bwMode="auto">
          <a:xfrm>
            <a:off x="7003256" y="1600200"/>
            <a:ext cx="4960144"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July 14, 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2.0 and Re-circulation Letter Ballot</a:t>
            </a: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Wed July 26,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Sun August 20,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Assign the comments</a:t>
            </a: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a:solidFill>
                  <a:srgbClr val="000000"/>
                </a:solidFill>
                <a:latin typeface="Times New Roman"/>
              </a:rPr>
              <a:t>Target for </a:t>
            </a:r>
            <a:r>
              <a:rPr lang="en-US" altLang="zh-CN" sz="1600" kern="0" dirty="0">
                <a:solidFill>
                  <a:srgbClr val="FF0000"/>
                </a:solidFill>
              </a:rPr>
              <a:t>Recirculation LB (D3.0) </a:t>
            </a:r>
            <a:r>
              <a:rPr lang="en-US" altLang="zh-CN" sz="1600" kern="0" dirty="0"/>
              <a:t>in</a:t>
            </a:r>
            <a:r>
              <a:rPr lang="en-US" altLang="zh-CN" sz="1600" kern="0" dirty="0">
                <a:solidFill>
                  <a:srgbClr val="FF0000"/>
                </a:solidFill>
              </a:rPr>
              <a:t> </a:t>
            </a:r>
            <a:r>
              <a:rPr lang="en-US" altLang="zh-CN" sz="1600" kern="0" dirty="0">
                <a:solidFill>
                  <a:srgbClr val="FF0000"/>
                </a:solidFill>
                <a:latin typeface="Times New Roman"/>
              </a:rPr>
              <a:t>November</a:t>
            </a:r>
            <a:r>
              <a:rPr lang="en-US" altLang="zh-CN" sz="1600" kern="0" dirty="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650038"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2626640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SP for Timeline change</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Do you agree to change the timeline as showing below</a:t>
            </a:r>
            <a:r>
              <a:rPr lang="en-US" altLang="zh-CN" sz="2400" dirty="0"/>
              <a:t>?</a:t>
            </a:r>
          </a:p>
          <a:p>
            <a:pPr marL="625475" lvl="1" indent="-233363" algn="just" defTabSz="685800" eaLnBrk="1" fontAlgn="auto" hangingPunct="1">
              <a:spcBef>
                <a:spcPts val="200"/>
              </a:spcBef>
              <a:spcAft>
                <a:spcPts val="600"/>
              </a:spcAft>
              <a:defRPr/>
            </a:pPr>
            <a:r>
              <a:rPr lang="en-US" altLang="zh-CN" sz="1600" kern="0" dirty="0"/>
              <a:t>Recirculation LB (D4.0)		</a:t>
            </a:r>
            <a:r>
              <a:rPr lang="en-US" altLang="zh-CN" sz="1600" i="1" strike="sngStrike" dirty="0">
                <a:solidFill>
                  <a:srgbClr val="7F7F7F"/>
                </a:solidFill>
                <a:ea typeface="宋体" panose="02010600030101010101" pitchFamily="2" charset="-122"/>
              </a:rPr>
              <a:t>July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a:t>Initial SA Ballot (D4.0)		</a:t>
            </a:r>
            <a:r>
              <a:rPr lang="en-US" altLang="zh-CN" sz="1600" i="1" strike="sngStrike" dirty="0">
                <a:solidFill>
                  <a:srgbClr val="7F7F7F"/>
                </a:solidFill>
                <a:ea typeface="宋体" panose="02010600030101010101" pitchFamily="2" charset="-122"/>
              </a:rPr>
              <a:t>Sep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2024</a:t>
            </a:r>
            <a:endParaRPr lang="en-US" altLang="zh-CN" sz="1600" kern="0" dirty="0"/>
          </a:p>
          <a:p>
            <a:pPr marL="625475" lvl="1" indent="-233363" algn="just" defTabSz="685800" eaLnBrk="1" fontAlgn="auto" hangingPunct="1">
              <a:spcBef>
                <a:spcPts val="200"/>
              </a:spcBef>
              <a:spcAft>
                <a:spcPts val="600"/>
              </a:spcAft>
              <a:defRPr/>
            </a:pPr>
            <a:r>
              <a:rPr lang="en-US" altLang="zh-CN" sz="1600" kern="0" dirty="0"/>
              <a:t>Final 802.11 WG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a:t>802 EC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a:t>
            </a:r>
            <a:r>
              <a:rPr lang="en-US" altLang="zh-CN" sz="1600" i="1" strike="sngStrike" dirty="0">
                <a:solidFill>
                  <a:srgbClr val="7F7F7F"/>
                </a:solidFill>
                <a:ea typeface="宋体" panose="02010600030101010101" pitchFamily="2" charset="-122"/>
              </a:rPr>
              <a:t>Sep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2025</a:t>
            </a:r>
            <a:endParaRPr lang="en-US" altLang="zh-CN" dirty="0"/>
          </a:p>
          <a:p>
            <a:pPr lvl="1" algn="just"/>
            <a:endParaRPr lang="en-US" altLang="zh-CN" dirty="0"/>
          </a:p>
          <a:p>
            <a:pPr lvl="1" algn="just"/>
            <a:r>
              <a:rPr lang="en-US" altLang="zh-CN" dirty="0"/>
              <a:t>SP Result:</a:t>
            </a:r>
            <a:endParaRPr lang="en-US" altLang="zh-CN" dirty="0">
              <a:solidFill>
                <a:srgbClr val="00B050"/>
              </a:solidFill>
            </a:endParaRPr>
          </a:p>
          <a:p>
            <a:pPr marL="457200" lvl="1" indent="0" algn="just">
              <a:buNone/>
            </a:pPr>
            <a:endParaRPr lang="en-US" altLang="zh-CN" sz="2400" dirty="0"/>
          </a:p>
          <a:p>
            <a:pPr marL="457200" lvl="1" indent="0" algn="just">
              <a:buNone/>
            </a:pPr>
            <a:endParaRPr lang="en-US" altLang="zh-CN" sz="2400" dirty="0"/>
          </a:p>
          <a:p>
            <a:pPr lvl="1" algn="just"/>
            <a:endParaRPr lang="en-US" altLang="zh-CN" sz="2400" dirty="0"/>
          </a:p>
        </p:txBody>
      </p:sp>
    </p:spTree>
    <p:extLst>
      <p:ext uri="{BB962C8B-B14F-4D97-AF65-F5344CB8AC3E}">
        <p14:creationId xmlns:p14="http://schemas.microsoft.com/office/powerpoint/2010/main" val="38217047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September Interim)</a:t>
            </a:r>
            <a:endParaRPr lang="en-US" altLang="en-US" b="0" dirty="0">
              <a:solidFill>
                <a:schemeClr val="tx2"/>
              </a:solidFill>
            </a:endParaRPr>
          </a:p>
        </p:txBody>
      </p:sp>
      <p:sp>
        <p:nvSpPr>
          <p:cNvPr id="6" name="Rectangle 3"/>
          <p:cNvSpPr txBox="1">
            <a:spLocks noChangeArrowheads="1"/>
          </p:cNvSpPr>
          <p:nvPr/>
        </p:nvSpPr>
        <p:spPr bwMode="auto">
          <a:xfrm>
            <a:off x="157348" y="1143000"/>
            <a:ext cx="6204271"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19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Sept 	21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25	(Monday)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Sept 	26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r>
              <a:rPr lang="en-US" altLang="zh-CN" sz="1800" b="1" dirty="0">
                <a:solidFill>
                  <a:srgbClr val="00B0F0"/>
                </a:solidFill>
                <a:cs typeface="Times New Roman" panose="02020603050405020304" pitchFamily="18" charset="0"/>
              </a:rPr>
              <a:t> </a:t>
            </a:r>
            <a:r>
              <a:rPr lang="en-US" altLang="zh-CN" sz="1800" b="1" dirty="0">
                <a:cs typeface="Times New Roman" panose="02020603050405020304" pitchFamily="18" charset="0"/>
              </a:rPr>
              <a:t>--- Motion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12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16	(Monday)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Oct 	17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24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26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2" name="矩形 1">
            <a:extLst>
              <a:ext uri="{FF2B5EF4-FFF2-40B4-BE49-F238E27FC236}">
                <a16:creationId xmlns:a16="http://schemas.microsoft.com/office/drawing/2014/main"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Rectangle 3"/>
          <p:cNvSpPr txBox="1">
            <a:spLocks noChangeArrowheads="1"/>
          </p:cNvSpPr>
          <p:nvPr/>
        </p:nvSpPr>
        <p:spPr bwMode="auto">
          <a:xfrm>
            <a:off x="5943600" y="1143000"/>
            <a:ext cx="6172199"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31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 --- Motion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Nov 	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6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600" dirty="0">
              <a:solidFill>
                <a:srgbClr val="00B0F0"/>
              </a:solidFill>
              <a:cs typeface="Times New Roman" panose="02020603050405020304" pitchFamily="18" charset="0"/>
            </a:endParaRPr>
          </a:p>
        </p:txBody>
      </p:sp>
    </p:spTree>
    <p:extLst>
      <p:ext uri="{BB962C8B-B14F-4D97-AF65-F5344CB8AC3E}">
        <p14:creationId xmlns:p14="http://schemas.microsoft.com/office/powerpoint/2010/main" val="30390367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November Plenary 2023 (Nov 12-17),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ext uri="{D42A27DB-BD31-4B8C-83A1-F6EECF244321}">
                <p14:modId xmlns:p14="http://schemas.microsoft.com/office/powerpoint/2010/main" val="2740096346"/>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19:00-21:00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13:00-15:00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10:00-12:00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21:30-23:30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15:30-17:30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12:30-14:30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03:00-05:00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21:00-23:00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18:00-20:00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06:30-08:30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00:30-02:30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21:30-23:30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 name="矩形 1">
            <a:extLst>
              <a:ext uri="{FF2B5EF4-FFF2-40B4-BE49-F238E27FC236}">
                <a16:creationId xmlns:a16="http://schemas.microsoft.com/office/drawing/2014/main"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id="{013B73C4-BB88-9383-2DC0-42D8D70F37FE}"/>
              </a:ext>
            </a:extLst>
          </p:cNvPr>
          <p:cNvGraphicFramePr>
            <a:graphicFrameLocks noGrp="1"/>
          </p:cNvGraphicFramePr>
          <p:nvPr>
            <p:extLst>
              <p:ext uri="{D42A27DB-BD31-4B8C-83A1-F6EECF244321}">
                <p14:modId xmlns:p14="http://schemas.microsoft.com/office/powerpoint/2010/main" val="4122808036"/>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rgbClr val="FF0000"/>
                          </a:solidFill>
                        </a:rPr>
                        <a:t>TGbf</a:t>
                      </a:r>
                      <a:endParaRPr lang="en-US" altLang="zh-CN" sz="1800" b="0" dirty="0">
                        <a:solidFill>
                          <a:srgbClr val="FF0000"/>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4641244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November Plenary)</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Dec 	12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Dec 	21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4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8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9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2" name="矩形 1">
            <a:extLst>
              <a:ext uri="{FF2B5EF4-FFF2-40B4-BE49-F238E27FC236}">
                <a16:creationId xmlns:a16="http://schemas.microsoft.com/office/drawing/2014/main"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Tree>
    <p:extLst>
      <p:ext uri="{BB962C8B-B14F-4D97-AF65-F5344CB8AC3E}">
        <p14:creationId xmlns:p14="http://schemas.microsoft.com/office/powerpoint/2010/main" val="931997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January Interim 2024 (Nov 14-20),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ext uri="{D42A27DB-BD31-4B8C-83A1-F6EECF244321}">
                <p14:modId xmlns:p14="http://schemas.microsoft.com/office/powerpoint/2010/main" val="309097951"/>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rPr>
                        <a:t>Panama</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 name="矩形 1">
            <a:extLst>
              <a:ext uri="{FF2B5EF4-FFF2-40B4-BE49-F238E27FC236}">
                <a16:creationId xmlns:a16="http://schemas.microsoft.com/office/drawing/2014/main"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id="{013B73C4-BB88-9383-2DC0-42D8D70F37FE}"/>
              </a:ext>
            </a:extLst>
          </p:cNvPr>
          <p:cNvGraphicFramePr>
            <a:graphicFrameLocks noGrp="1"/>
          </p:cNvGraphicFramePr>
          <p:nvPr>
            <p:extLst>
              <p:ext uri="{D42A27DB-BD31-4B8C-83A1-F6EECF244321}">
                <p14:modId xmlns:p14="http://schemas.microsoft.com/office/powerpoint/2010/main" val="4215006756"/>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rgbClr val="FF0000"/>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6011053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D2.0 CR 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a:t>Comment resolution for D2.0 (802.11bf LB276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59.08 </a:t>
            </a:r>
            <a:r>
              <a:rPr lang="en-US" altLang="zh-CN" sz="1600" dirty="0"/>
              <a:t>% of all LB276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322 /545,</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6" name="Chart 6">
            <a:extLst>
              <a:ext uri="{FF2B5EF4-FFF2-40B4-BE49-F238E27FC236}">
                <a16:creationId xmlns:a16="http://schemas.microsoft.com/office/drawing/2014/main" id="{C0807CB6-20C1-45B5-8F67-26150D548148}"/>
              </a:ext>
            </a:extLst>
          </p:cNvPr>
          <p:cNvGraphicFramePr/>
          <p:nvPr>
            <p:extLst>
              <p:ext uri="{D42A27DB-BD31-4B8C-83A1-F6EECF244321}">
                <p14:modId xmlns:p14="http://schemas.microsoft.com/office/powerpoint/2010/main" val="2206758895"/>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2559191795"/>
              </p:ext>
            </p:extLst>
          </p:nvPr>
        </p:nvGraphicFramePr>
        <p:xfrm>
          <a:off x="457200" y="4185458"/>
          <a:ext cx="5791202" cy="2194560"/>
        </p:xfrm>
        <a:graphic>
          <a:graphicData uri="http://schemas.openxmlformats.org/drawingml/2006/table">
            <a:tbl>
              <a:tblPr firstRow="1" firstCol="1" bandRow="1"/>
              <a:tblGrid>
                <a:gridCol w="778534">
                  <a:extLst>
                    <a:ext uri="{9D8B030D-6E8A-4147-A177-3AD203B41FA5}">
                      <a16:colId xmlns:a16="http://schemas.microsoft.com/office/drawing/2014/main" val="20000"/>
                    </a:ext>
                  </a:extLst>
                </a:gridCol>
                <a:gridCol w="778534">
                  <a:extLst>
                    <a:ext uri="{9D8B030D-6E8A-4147-A177-3AD203B41FA5}">
                      <a16:colId xmlns:a16="http://schemas.microsoft.com/office/drawing/2014/main" val="20001"/>
                    </a:ext>
                  </a:extLst>
                </a:gridCol>
                <a:gridCol w="1324874">
                  <a:extLst>
                    <a:ext uri="{9D8B030D-6E8A-4147-A177-3AD203B41FA5}">
                      <a16:colId xmlns:a16="http://schemas.microsoft.com/office/drawing/2014/main" val="20002"/>
                    </a:ext>
                  </a:extLst>
                </a:gridCol>
                <a:gridCol w="778534">
                  <a:extLst>
                    <a:ext uri="{9D8B030D-6E8A-4147-A177-3AD203B41FA5}">
                      <a16:colId xmlns:a16="http://schemas.microsoft.com/office/drawing/2014/main" val="20003"/>
                    </a:ext>
                  </a:extLst>
                </a:gridCol>
                <a:gridCol w="682925">
                  <a:extLst>
                    <a:ext uri="{9D8B030D-6E8A-4147-A177-3AD203B41FA5}">
                      <a16:colId xmlns:a16="http://schemas.microsoft.com/office/drawing/2014/main" val="20004"/>
                    </a:ext>
                  </a:extLst>
                </a:gridCol>
                <a:gridCol w="682925">
                  <a:extLst>
                    <a:ext uri="{9D8B030D-6E8A-4147-A177-3AD203B41FA5}">
                      <a16:colId xmlns:a16="http://schemas.microsoft.com/office/drawing/2014/main" val="20005"/>
                    </a:ext>
                  </a:extLst>
                </a:gridCol>
                <a:gridCol w="764876">
                  <a:extLst>
                    <a:ext uri="{9D8B030D-6E8A-4147-A177-3AD203B41FA5}">
                      <a16:colId xmlns:a16="http://schemas.microsoft.com/office/drawing/2014/main" val="20006"/>
                    </a:ext>
                  </a:extLst>
                </a:gridCol>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282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322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0.073394495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0.5174312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0.590826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2317727337"/>
              </p:ext>
            </p:extLst>
          </p:nvPr>
        </p:nvGraphicFramePr>
        <p:xfrm>
          <a:off x="2209800" y="762000"/>
          <a:ext cx="7772401" cy="5509260"/>
        </p:xfrm>
        <a:graphic>
          <a:graphicData uri="http://schemas.openxmlformats.org/drawingml/2006/table">
            <a:tbl>
              <a:tblPr firstRow="1" firstCol="1" bandRow="1"/>
              <a:tblGrid>
                <a:gridCol w="1157592">
                  <a:extLst>
                    <a:ext uri="{9D8B030D-6E8A-4147-A177-3AD203B41FA5}">
                      <a16:colId xmlns:a16="http://schemas.microsoft.com/office/drawing/2014/main" val="20000"/>
                    </a:ext>
                  </a:extLst>
                </a:gridCol>
                <a:gridCol w="826852">
                  <a:extLst>
                    <a:ext uri="{9D8B030D-6E8A-4147-A177-3AD203B41FA5}">
                      <a16:colId xmlns:a16="http://schemas.microsoft.com/office/drawing/2014/main" val="20001"/>
                    </a:ext>
                  </a:extLst>
                </a:gridCol>
                <a:gridCol w="1736386">
                  <a:extLst>
                    <a:ext uri="{9D8B030D-6E8A-4147-A177-3AD203B41FA5}">
                      <a16:colId xmlns:a16="http://schemas.microsoft.com/office/drawing/2014/main" val="20002"/>
                    </a:ext>
                  </a:extLst>
                </a:gridCol>
                <a:gridCol w="1074905">
                  <a:extLst>
                    <a:ext uri="{9D8B030D-6E8A-4147-A177-3AD203B41FA5}">
                      <a16:colId xmlns:a16="http://schemas.microsoft.com/office/drawing/2014/main" val="20003"/>
                    </a:ext>
                  </a:extLst>
                </a:gridCol>
                <a:gridCol w="1147865">
                  <a:extLst>
                    <a:ext uri="{9D8B030D-6E8A-4147-A177-3AD203B41FA5}">
                      <a16:colId xmlns:a16="http://schemas.microsoft.com/office/drawing/2014/main" val="20004"/>
                    </a:ext>
                  </a:extLst>
                </a:gridCol>
                <a:gridCol w="1828801">
                  <a:extLst>
                    <a:ext uri="{9D8B030D-6E8A-4147-A177-3AD203B41FA5}">
                      <a16:colId xmlns:a16="http://schemas.microsoft.com/office/drawing/2014/main" val="20005"/>
                    </a:ext>
                  </a:extLst>
                </a:gridCol>
              </a:tblGrid>
              <a:tr h="122551">
                <a:tc>
                  <a:txBody>
                    <a:bodyPr/>
                    <a:lstStyle/>
                    <a:p>
                      <a:endParaRPr lang="zh-CN" sz="1050" dirty="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b="1" dirty="0">
                          <a:solidFill>
                            <a:srgbClr val="0000FF"/>
                          </a:solidFill>
                          <a:effectLst/>
                          <a:latin typeface="Calibri" panose="020F0502020204030204" pitchFamily="34" charset="0"/>
                          <a:ea typeface="宋体" panose="02010600030101010101" pitchFamily="2" charset="-122"/>
                        </a:rPr>
                        <a:t>Confirm to</a:t>
                      </a:r>
                      <a:r>
                        <a:rPr lang="en-US" altLang="zh-CN" sz="1050" b="1" baseline="0" dirty="0">
                          <a:solidFill>
                            <a:srgbClr val="0000FF"/>
                          </a:solidFill>
                          <a:effectLst/>
                          <a:latin typeface="Calibri" panose="020F0502020204030204" pitchFamily="34" charset="0"/>
                          <a:ea typeface="宋体" panose="02010600030101010101" pitchFamily="2" charset="-122"/>
                        </a:rPr>
                        <a:t> resolve all, b</a:t>
                      </a:r>
                      <a:r>
                        <a:rPr lang="en-US" sz="1050" b="1" dirty="0">
                          <a:solidFill>
                            <a:srgbClr val="0000FF"/>
                          </a:solidFill>
                          <a:effectLst/>
                          <a:latin typeface="Calibri" panose="020F0502020204030204" pitchFamily="34" charset="0"/>
                          <a:ea typeface="宋体" panose="02010600030101010101" pitchFamily="2" charset="-122"/>
                        </a:rPr>
                        <a:t>efore/at November</a:t>
                      </a:r>
                      <a:r>
                        <a:rPr lang="en-US" sz="1050" b="1" baseline="0" dirty="0">
                          <a:solidFill>
                            <a:srgbClr val="0000FF"/>
                          </a:solidFill>
                          <a:effectLst/>
                          <a:latin typeface="Calibri" panose="020F0502020204030204" pitchFamily="34" charset="0"/>
                          <a:ea typeface="宋体" panose="02010600030101010101" pitchFamily="2" charset="-122"/>
                        </a:rPr>
                        <a:t> P</a:t>
                      </a:r>
                      <a:r>
                        <a:rPr lang="en-US" sz="1050" b="1" dirty="0">
                          <a:solidFill>
                            <a:srgbClr val="0000FF"/>
                          </a:solidFill>
                          <a:effectLst/>
                          <a:latin typeface="Calibri" panose="020F0502020204030204" pitchFamily="34" charset="0"/>
                          <a:ea typeface="宋体" panose="02010600030101010101" pitchFamily="2" charset="-122"/>
                        </a:rPr>
                        <a:t>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Alecs</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18</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1"/>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Assaf</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Atsushi</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Benedikt</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Chaoming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6"/>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Cheng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Chris</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Claudio (E)</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Claudio (T)</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Dibakar</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Mahmoud</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Mengshi</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1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16"/>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Naren</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Ning </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Pei </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19"/>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Rojan</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0"/>
                  </a:ext>
                </a:extLst>
              </a:tr>
              <a:tr h="137160">
                <a:tc>
                  <a:txBody>
                    <a:bodyPr/>
                    <a:lstStyle/>
                    <a:p>
                      <a:pPr>
                        <a:spcAft>
                          <a:spcPts val="0"/>
                        </a:spcAft>
                      </a:pPr>
                      <a:r>
                        <a:rPr lang="en-US" sz="1100" dirty="0">
                          <a:effectLst/>
                          <a:latin typeface="Calibri" panose="020F0502020204030204" pitchFamily="34" charset="0"/>
                          <a:ea typeface="宋体" panose="02010600030101010101" pitchFamily="2" charset="-122"/>
                        </a:rPr>
                        <a:t>Rui Du</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1"/>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Rui Yang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22"/>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Shuling</a:t>
                      </a:r>
                      <a:r>
                        <a:rPr lang="en-US" sz="1100" dirty="0">
                          <a:effectLst/>
                          <a:latin typeface="Calibri" panose="020F0502020204030204" pitchFamily="34" charset="0"/>
                          <a:ea typeface="宋体" panose="02010600030101010101" pitchFamily="2" charset="-122"/>
                        </a:rPr>
                        <a:t> (Julia)</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3"/>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Stephen S.</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4"/>
                  </a:ext>
                </a:extLst>
              </a:tr>
              <a:tr h="122551">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Xiandong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2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altLang="zh-CN" sz="1050" kern="1200" dirty="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6"/>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Zhanjing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28"/>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Zhuqing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9"/>
                  </a:ext>
                </a:extLst>
              </a:tr>
              <a:tr h="116980">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0"/>
                  </a:ext>
                </a:extLst>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545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282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322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1"/>
                  </a:ext>
                </a:extLst>
              </a:tr>
              <a:tr h="122551">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0.073394495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0.5174312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0.5908257</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2"/>
                  </a:ext>
                </a:extLst>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400050" lvl="2" indent="0" algn="just">
              <a:spcBef>
                <a:spcPct val="0"/>
              </a:spcBef>
              <a:spcAft>
                <a:spcPts val="0"/>
              </a:spcAft>
              <a:buClr>
                <a:srgbClr val="000000"/>
              </a:buClr>
              <a:buNone/>
              <a:defRPr/>
            </a:pPr>
            <a:endParaRPr lang="en-US" altLang="zh-CN" strike="sngStrike" dirty="0">
              <a:solidFill>
                <a:schemeClr val="bg2"/>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Nov 	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6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148061</TotalTime>
  <Words>3703</Words>
  <Application>Microsoft Office PowerPoint</Application>
  <PresentationFormat>宽屏</PresentationFormat>
  <Paragraphs>715</Paragraphs>
  <Slides>27</Slides>
  <Notes>27</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27</vt:i4>
      </vt:variant>
    </vt:vector>
  </HeadingPairs>
  <TitlesOfParts>
    <vt:vector size="39"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November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D2.0 CR Status</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6450</cp:revision>
  <cp:lastPrinted>2014-11-04T15:04:57Z</cp:lastPrinted>
  <dcterms:created xsi:type="dcterms:W3CDTF">2007-04-17T18:10:23Z</dcterms:created>
  <dcterms:modified xsi:type="dcterms:W3CDTF">2023-11-02T09:00:59Z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(3)6RDopyF2l17dppc/KLhF7MAt9GPnoh5LrnlsMyLvbqV7YE34etVecnZGE82e/AsHZTnuBn+z
L3oy9TcddLDrqhcYNXqEG3WYidj3lTE9b6kWbPcVCQ4MbBobpgmMgOKP04lIjSTaS9ESwARb
rxGuj3lFnRXhYxw2VYDKFTlkYZGDkZ2zs6HioXeLQ++OD43cwAavcausErvSr4NpzWPCCC/G
LwTCvWtEF4tnHSS/Jm</vt:lpwstr>
  </property>
  <property fmtid="{D5CDD505-2E9C-101B-9397-08002B2CF9AE}" pid="27" name="_2015_ms_pID_7253431">
    <vt:lpwstr>Bs0a9Kaa2Ky8+HhxcWRu7tl6sdrDSTGjrRdjg9B1/k6+stJqOl8Xeq
eAj4kuhSeoL+VKAP2w61ZhqC4OJ1iva9W7lLHfQrqPSwZD//ARoW06cj1KIm4zSeNoHncet2
eXiQrKv154v+JByflcb+5qg+nK4wDLBIStUHKkAX33hHEM22rZTjBbRJ5Q8IaDtt2QlcWNOH
FGTYdW6WS8hyNqEr8bNAQTY054lu1paDVQlb</vt:lpwstr>
  </property>
  <property fmtid="{D5CDD505-2E9C-101B-9397-08002B2CF9AE}" pid="28" name="_2015_ms_pID_7253432">
    <vt:lpwstr>jXFehrpF28pss7R++2HnEQU=</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