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5"/>
    <p:sldMasterId id="2147483671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B72990C-8AE4-40F2-8971-983F526A7771}">
  <a:tblStyle styleId="{FB72990C-8AE4-40F2-8971-983F526A7771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533347d482_2_79:notes"/>
          <p:cNvSpPr txBox="1"/>
          <p:nvPr>
            <p:ph idx="2" type="hdr"/>
          </p:nvPr>
        </p:nvSpPr>
        <p:spPr>
          <a:xfrm>
            <a:off x="5564915" y="111084"/>
            <a:ext cx="647344" cy="1958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802.11-19/xxxxr0</a:t>
            </a:r>
            <a:endParaRPr/>
          </a:p>
        </p:txBody>
      </p:sp>
      <p:sp>
        <p:nvSpPr>
          <p:cNvPr id="118" name="Google Shape;118;g533347d482_2_79:notes"/>
          <p:cNvSpPr txBox="1"/>
          <p:nvPr/>
        </p:nvSpPr>
        <p:spPr>
          <a:xfrm>
            <a:off x="647344" y="108581"/>
            <a:ext cx="1210188" cy="19836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November 2012</a:t>
            </a:r>
            <a:endParaRPr/>
          </a:p>
        </p:txBody>
      </p:sp>
      <p:sp>
        <p:nvSpPr>
          <p:cNvPr id="119" name="Google Shape;119;g533347d482_2_79:notes"/>
          <p:cNvSpPr txBox="1"/>
          <p:nvPr>
            <p:ph idx="11" type="ftr"/>
          </p:nvPr>
        </p:nvSpPr>
        <p:spPr>
          <a:xfrm>
            <a:off x="4070307" y="8853135"/>
            <a:ext cx="2141952" cy="1700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4" marL="458788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Sindhu Verma (Broadcom)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0" name="Google Shape;120;g533347d482_2_79:notes"/>
          <p:cNvSpPr txBox="1"/>
          <p:nvPr>
            <p:ph idx="12" type="sldNum"/>
          </p:nvPr>
        </p:nvSpPr>
        <p:spPr>
          <a:xfrm>
            <a:off x="3175831" y="8853135"/>
            <a:ext cx="517555" cy="1680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b="0" i="0" lang="en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1" name="Google Shape;121;g533347d482_2_79:notes"/>
          <p:cNvSpPr/>
          <p:nvPr>
            <p:ph idx="3" type="sldImg"/>
          </p:nvPr>
        </p:nvSpPr>
        <p:spPr>
          <a:xfrm>
            <a:off x="98277" y="691355"/>
            <a:ext cx="6661447" cy="341730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2" name="Google Shape;122;g533347d482_2_79:notes"/>
          <p:cNvSpPr txBox="1"/>
          <p:nvPr>
            <p:ph idx="1" type="body"/>
          </p:nvPr>
        </p:nvSpPr>
        <p:spPr>
          <a:xfrm>
            <a:off x="913332" y="4342523"/>
            <a:ext cx="5031336" cy="4117430"/>
          </a:xfrm>
          <a:prstGeom prst="rect">
            <a:avLst/>
          </a:prstGeom>
          <a:noFill/>
          <a:ln>
            <a:noFill/>
          </a:ln>
        </p:spPr>
        <p:txBody>
          <a:bodyPr anchorCtr="0" anchor="t" bIns="46075" lIns="93725" spcFirstLastPara="1" rIns="93725" wrap="square" tIns="460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2753f488178_0_1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8" name="Google Shape;188;g2753f488178_0_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2b5c48acb7_1_0:notes"/>
          <p:cNvSpPr txBox="1"/>
          <p:nvPr>
            <p:ph idx="1" type="body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g22b5c48acb7_1_0:notes"/>
          <p:cNvSpPr/>
          <p:nvPr>
            <p:ph idx="2" type="sldImg"/>
          </p:nvPr>
        </p:nvSpPr>
        <p:spPr>
          <a:xfrm>
            <a:off x="100146" y="691355"/>
            <a:ext cx="6659400" cy="3417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2b5c48acb7_1_20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9" name="Google Shape;139;g22b5c48acb7_1_20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2b5c48acb7_1_1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6" name="Google Shape;146;g22b5c48acb7_1_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77a8537f98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3" name="Google Shape;153;g277a8537f98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753f488178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0" name="Google Shape;160;g2753f488178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277a8537f98_0_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7" name="Google Shape;167;g277a8537f98_0_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2753f488178_0_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4" name="Google Shape;174;g2753f488178_0_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277a8537f98_0_1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1" name="Google Shape;181;g277a8537f98_0_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684213" y="1491854"/>
            <a:ext cx="7772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" name="Google Shape;61;p14"/>
          <p:cNvSpPr txBox="1"/>
          <p:nvPr>
            <p:ph idx="12" type="sldNum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2" name="Google Shape;62;p14"/>
          <p:cNvSpPr txBox="1"/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5"/>
          <p:cNvSpPr txBox="1"/>
          <p:nvPr>
            <p:ph idx="1" type="subTitle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/>
            </a:lvl3pPr>
            <a:lvl4pPr lvl="3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4pPr>
            <a:lvl5pPr lvl="4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5pPr>
            <a:lvl6pPr lvl="5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6pPr>
            <a:lvl7pPr lvl="6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7pPr>
            <a:lvl8pPr lvl="7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8pPr>
            <a:lvl9pPr lvl="8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0" type="dt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722313" y="3305175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2" type="sldNum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7"/>
          <p:cNvSpPr txBox="1"/>
          <p:nvPr>
            <p:ph idx="1" type="body"/>
          </p:nvPr>
        </p:nvSpPr>
        <p:spPr>
          <a:xfrm>
            <a:off x="685800" y="1485900"/>
            <a:ext cx="38100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/>
        </p:txBody>
      </p:sp>
      <p:sp>
        <p:nvSpPr>
          <p:cNvPr id="76" name="Google Shape;76;p17"/>
          <p:cNvSpPr txBox="1"/>
          <p:nvPr>
            <p:ph idx="2" type="body"/>
          </p:nvPr>
        </p:nvSpPr>
        <p:spPr>
          <a:xfrm>
            <a:off x="4648200" y="1485900"/>
            <a:ext cx="38100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2" type="sldNum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8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8"/>
          <p:cNvSpPr txBox="1"/>
          <p:nvPr>
            <p:ph idx="1" type="body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9pPr>
          </a:lstStyle>
          <a:p/>
        </p:txBody>
      </p:sp>
      <p:sp>
        <p:nvSpPr>
          <p:cNvPr id="82" name="Google Shape;82;p18"/>
          <p:cNvSpPr txBox="1"/>
          <p:nvPr>
            <p:ph idx="2" type="body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/>
        </p:txBody>
      </p:sp>
      <p:sp>
        <p:nvSpPr>
          <p:cNvPr id="83" name="Google Shape;83;p18"/>
          <p:cNvSpPr txBox="1"/>
          <p:nvPr>
            <p:ph idx="3" type="body"/>
          </p:nvPr>
        </p:nvSpPr>
        <p:spPr>
          <a:xfrm>
            <a:off x="4645025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9pPr>
          </a:lstStyle>
          <a:p/>
        </p:txBody>
      </p:sp>
      <p:sp>
        <p:nvSpPr>
          <p:cNvPr id="84" name="Google Shape;84;p18"/>
          <p:cNvSpPr txBox="1"/>
          <p:nvPr>
            <p:ph idx="4" type="body"/>
          </p:nvPr>
        </p:nvSpPr>
        <p:spPr>
          <a:xfrm>
            <a:off x="4645025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/>
        </p:txBody>
      </p:sp>
      <p:sp>
        <p:nvSpPr>
          <p:cNvPr id="85" name="Google Shape;85;p18"/>
          <p:cNvSpPr txBox="1"/>
          <p:nvPr>
            <p:ph idx="10" type="dt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8"/>
          <p:cNvSpPr txBox="1"/>
          <p:nvPr>
            <p:ph idx="12" type="sldNum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9"/>
          <p:cNvSpPr txBox="1"/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9"/>
          <p:cNvSpPr txBox="1"/>
          <p:nvPr>
            <p:ph idx="10" type="dt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9"/>
          <p:cNvSpPr txBox="1"/>
          <p:nvPr>
            <p:ph idx="12" type="sldNum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0"/>
          <p:cNvSpPr txBox="1"/>
          <p:nvPr>
            <p:ph idx="10" type="dt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20"/>
          <p:cNvSpPr txBox="1"/>
          <p:nvPr>
            <p:ph idx="12" type="sldNum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1"/>
          <p:cNvSpPr txBox="1"/>
          <p:nvPr>
            <p:ph type="title"/>
          </p:nvPr>
        </p:nvSpPr>
        <p:spPr>
          <a:xfrm>
            <a:off x="457200" y="204788"/>
            <a:ext cx="3008313" cy="8715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1"/>
          <p:cNvSpPr txBox="1"/>
          <p:nvPr>
            <p:ph idx="1" type="body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9pPr>
          </a:lstStyle>
          <a:p/>
        </p:txBody>
      </p:sp>
      <p:sp>
        <p:nvSpPr>
          <p:cNvPr id="97" name="Google Shape;97;p21"/>
          <p:cNvSpPr txBox="1"/>
          <p:nvPr>
            <p:ph idx="2" type="body"/>
          </p:nvPr>
        </p:nvSpPr>
        <p:spPr>
          <a:xfrm>
            <a:off x="457200" y="1076325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/>
        </p:txBody>
      </p:sp>
      <p:sp>
        <p:nvSpPr>
          <p:cNvPr id="98" name="Google Shape;98;p21"/>
          <p:cNvSpPr txBox="1"/>
          <p:nvPr>
            <p:ph idx="10" type="dt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21"/>
          <p:cNvSpPr txBox="1"/>
          <p:nvPr>
            <p:ph idx="12" type="sldNum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2"/>
          <p:cNvSpPr txBox="1"/>
          <p:nvPr>
            <p:ph type="title"/>
          </p:nvPr>
        </p:nvSpPr>
        <p:spPr>
          <a:xfrm>
            <a:off x="1792288" y="3600450"/>
            <a:ext cx="5486400" cy="425053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22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b="1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3" name="Google Shape;103;p22"/>
          <p:cNvSpPr txBox="1"/>
          <p:nvPr>
            <p:ph idx="1" type="body"/>
          </p:nvPr>
        </p:nvSpPr>
        <p:spPr>
          <a:xfrm>
            <a:off x="1792288" y="4025503"/>
            <a:ext cx="5486400" cy="603646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/>
        </p:txBody>
      </p:sp>
      <p:sp>
        <p:nvSpPr>
          <p:cNvPr id="104" name="Google Shape;104;p22"/>
          <p:cNvSpPr txBox="1"/>
          <p:nvPr>
            <p:ph idx="10" type="dt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22"/>
          <p:cNvSpPr txBox="1"/>
          <p:nvPr>
            <p:ph idx="12" type="sldNum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3"/>
          <p:cNvSpPr txBox="1"/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23"/>
          <p:cNvSpPr txBox="1"/>
          <p:nvPr>
            <p:ph idx="1" type="body"/>
          </p:nvPr>
        </p:nvSpPr>
        <p:spPr>
          <a:xfrm rot="5400000">
            <a:off x="3027363" y="-851296"/>
            <a:ext cx="30861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" name="Google Shape;109;p23"/>
          <p:cNvSpPr txBox="1"/>
          <p:nvPr>
            <p:ph idx="10" type="dt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23"/>
          <p:cNvSpPr txBox="1"/>
          <p:nvPr>
            <p:ph idx="12" type="sldNum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4"/>
          <p:cNvSpPr txBox="1"/>
          <p:nvPr>
            <p:ph type="title"/>
          </p:nvPr>
        </p:nvSpPr>
        <p:spPr>
          <a:xfrm rot="5400000">
            <a:off x="5457825" y="1571625"/>
            <a:ext cx="4057650" cy="19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24"/>
          <p:cNvSpPr txBox="1"/>
          <p:nvPr>
            <p:ph idx="1" type="body"/>
          </p:nvPr>
        </p:nvSpPr>
        <p:spPr>
          <a:xfrm rot="5400000">
            <a:off x="1495425" y="-295275"/>
            <a:ext cx="4057650" cy="56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4" name="Google Shape;114;p24"/>
          <p:cNvSpPr txBox="1"/>
          <p:nvPr>
            <p:ph idx="10" type="dt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24"/>
          <p:cNvSpPr txBox="1"/>
          <p:nvPr>
            <p:ph idx="12" type="sldNum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684213" y="1491854"/>
            <a:ext cx="7772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2" type="sldNum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5129148" y="248260"/>
            <a:ext cx="3283015" cy="20774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4" marL="45720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802.11-2</a:t>
            </a:r>
            <a:r>
              <a:rPr b="1"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b="1" i="0" lang="en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</a:t>
            </a:r>
            <a:r>
              <a:rPr b="1"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1875</a:t>
            </a:r>
            <a:r>
              <a:rPr b="1" i="0" lang="en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</a:t>
            </a:r>
            <a:r>
              <a:rPr b="1"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endParaRPr b="1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56" name="Google Shape;56;p13"/>
          <p:cNvCxnSpPr/>
          <p:nvPr/>
        </p:nvCxnSpPr>
        <p:spPr>
          <a:xfrm>
            <a:off x="685800" y="457200"/>
            <a:ext cx="7772400" cy="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7" name="Google Shape;57;p13"/>
          <p:cNvSpPr/>
          <p:nvPr/>
        </p:nvSpPr>
        <p:spPr>
          <a:xfrm>
            <a:off x="685800" y="4856560"/>
            <a:ext cx="718145" cy="138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58" name="Google Shape;58;p13"/>
          <p:cNvCxnSpPr/>
          <p:nvPr/>
        </p:nvCxnSpPr>
        <p:spPr>
          <a:xfrm>
            <a:off x="685813" y="4820875"/>
            <a:ext cx="7848600" cy="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5"/>
          <p:cNvSpPr txBox="1"/>
          <p:nvPr>
            <p:ph idx="12" type="sldNum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b="0" i="0" lang="en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5" name="Google Shape;125;p25"/>
          <p:cNvSpPr txBox="1"/>
          <p:nvPr>
            <p:ph type="title"/>
          </p:nvPr>
        </p:nvSpPr>
        <p:spPr>
          <a:xfrm>
            <a:off x="376450" y="666750"/>
            <a:ext cx="81393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Power save proposal for non-AP/</a:t>
            </a:r>
            <a:r>
              <a:rPr lang="en"/>
              <a:t>mobile</a:t>
            </a:r>
            <a:r>
              <a:rPr lang="en"/>
              <a:t> AP</a:t>
            </a:r>
            <a:endParaRPr/>
          </a:p>
        </p:txBody>
      </p:sp>
      <p:sp>
        <p:nvSpPr>
          <p:cNvPr id="126" name="Google Shape;126;p25"/>
          <p:cNvSpPr txBox="1"/>
          <p:nvPr>
            <p:ph idx="1" type="body"/>
          </p:nvPr>
        </p:nvSpPr>
        <p:spPr>
          <a:xfrm>
            <a:off x="685799" y="1630927"/>
            <a:ext cx="7772400" cy="2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" sz="2000"/>
              <a:t>Date:</a:t>
            </a:r>
            <a:r>
              <a:rPr b="0" lang="en" sz="2000"/>
              <a:t> 2023-11-12</a:t>
            </a:r>
            <a:endParaRPr b="0" sz="2000"/>
          </a:p>
        </p:txBody>
      </p:sp>
      <p:sp>
        <p:nvSpPr>
          <p:cNvPr id="127" name="Google Shape;127;p25"/>
          <p:cNvSpPr txBox="1"/>
          <p:nvPr>
            <p:ph idx="4294967295" type="dt"/>
          </p:nvPr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November 2023</a:t>
            </a:r>
            <a:endParaRPr/>
          </a:p>
        </p:txBody>
      </p:sp>
      <p:sp>
        <p:nvSpPr>
          <p:cNvPr id="128" name="Google Shape;128;p25"/>
          <p:cNvSpPr/>
          <p:nvPr/>
        </p:nvSpPr>
        <p:spPr>
          <a:xfrm>
            <a:off x="718260" y="2214359"/>
            <a:ext cx="1085700" cy="2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550" lIns="69125" spcFirstLastPara="1" rIns="69125" wrap="square" tIns="34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" sz="1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29" name="Google Shape;129;p25"/>
          <p:cNvGraphicFramePr/>
          <p:nvPr/>
        </p:nvGraphicFramePr>
        <p:xfrm>
          <a:off x="794460" y="264092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{FB72990C-8AE4-40F2-8971-983F526A7771}</a:tableStyleId>
              </a:tblPr>
              <a:tblGrid>
                <a:gridCol w="1524450"/>
                <a:gridCol w="843400"/>
                <a:gridCol w="1629725"/>
                <a:gridCol w="609800"/>
                <a:gridCol w="2275325"/>
              </a:tblGrid>
              <a:tr h="3649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endParaRPr sz="1100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Affiliations</a:t>
                      </a:r>
                      <a:endParaRPr sz="1100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Address</a:t>
                      </a:r>
                      <a:endParaRPr sz="1100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  <a:endParaRPr sz="1100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  <a:endParaRPr sz="1100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26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Sindhu Verma</a:t>
                      </a:r>
                      <a:endParaRPr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4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Broadcom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4300" marB="34300" marR="68600" marL="686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sindhu.verma@broadcom.com</a:t>
                      </a:r>
                      <a:endParaRPr sz="1100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18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Shubhodeep Adhikari</a:t>
                      </a:r>
                      <a:endParaRPr sz="11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shubhodeep.adhikari@broadcom.com</a:t>
                      </a:r>
                      <a:endParaRPr sz="1100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18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Matthew</a:t>
                      </a:r>
                      <a:r>
                        <a:rPr lang="en" sz="11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Fischer</a:t>
                      </a:r>
                      <a:endParaRPr sz="11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matthew.fischer@broadcom.com</a:t>
                      </a:r>
                      <a:endParaRPr sz="1100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18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Vinko Erceg</a:t>
                      </a:r>
                      <a:endParaRPr sz="11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vinko.erceg@broadcom.com</a:t>
                      </a:r>
                      <a:endParaRPr sz="11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4"/>
          <p:cNvSpPr txBox="1"/>
          <p:nvPr>
            <p:ph type="title"/>
          </p:nvPr>
        </p:nvSpPr>
        <p:spPr>
          <a:xfrm>
            <a:off x="457200" y="615211"/>
            <a:ext cx="8229600" cy="3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" sz="2800"/>
              <a:t>References</a:t>
            </a:r>
            <a:endParaRPr sz="2800"/>
          </a:p>
        </p:txBody>
      </p:sp>
      <p:sp>
        <p:nvSpPr>
          <p:cNvPr id="191" name="Google Shape;191;p34"/>
          <p:cNvSpPr txBox="1"/>
          <p:nvPr>
            <p:ph idx="1" type="body"/>
          </p:nvPr>
        </p:nvSpPr>
        <p:spPr>
          <a:xfrm>
            <a:off x="395050" y="970625"/>
            <a:ext cx="8229600" cy="37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-323850" lvl="0" marL="457200" rtl="0" algn="just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IEEE 802.11-23/1134r0, LB271 CR for MLSM Power Save Mode: Jason Yuchen Guo et al, Huawei</a:t>
            </a:r>
            <a:endParaRPr b="0" sz="1500"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IEEE 802.11-22/1414r1, Low Power Listening Mode, Xiaogang Chen et al, Zeku. </a:t>
            </a:r>
            <a:endParaRPr b="0" sz="1500"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IEEE 802.11-22/1841r0, </a:t>
            </a:r>
            <a:r>
              <a:rPr b="0" lang="en" sz="1500">
                <a:latin typeface="Arial"/>
                <a:ea typeface="Arial"/>
                <a:cs typeface="Arial"/>
                <a:sym typeface="Arial"/>
              </a:rPr>
              <a:t>Follow up on the low power listening mode, </a:t>
            </a:r>
            <a:r>
              <a:rPr b="0" lang="en" sz="1500">
                <a:latin typeface="Arial"/>
                <a:ea typeface="Arial"/>
                <a:cs typeface="Arial"/>
                <a:sym typeface="Arial"/>
              </a:rPr>
              <a:t>Xiaogang Chen et al, Zeku.</a:t>
            </a:r>
            <a:r>
              <a:rPr b="0" lang="en" sz="1600"/>
              <a:t> </a:t>
            </a:r>
            <a:endParaRPr b="0" sz="1600"/>
          </a:p>
          <a:p>
            <a:pPr indent="-3302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b="0" lang="en" sz="1600"/>
              <a:t>IEEE P802.11be™/D4.0</a:t>
            </a:r>
            <a:endParaRPr b="0" sz="1600"/>
          </a:p>
        </p:txBody>
      </p:sp>
      <p:sp>
        <p:nvSpPr>
          <p:cNvPr id="192" name="Google Shape;192;p34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6"/>
          <p:cNvSpPr txBox="1"/>
          <p:nvPr>
            <p:ph idx="1" type="body"/>
          </p:nvPr>
        </p:nvSpPr>
        <p:spPr>
          <a:xfrm>
            <a:off x="684213" y="1491854"/>
            <a:ext cx="7772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lang="en"/>
              <a:t>This is a proposal to reduce the power consumption at a non-AP in listen, receive and triggered transmit modes. The proposal can optionally be used at a mobile AP and an AP.</a:t>
            </a:r>
            <a:endParaRPr/>
          </a:p>
        </p:txBody>
      </p:sp>
      <p:sp>
        <p:nvSpPr>
          <p:cNvPr id="135" name="Google Shape;135;p26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36" name="Google Shape;136;p26"/>
          <p:cNvSpPr txBox="1"/>
          <p:nvPr>
            <p:ph type="title"/>
          </p:nvPr>
        </p:nvSpPr>
        <p:spPr>
          <a:xfrm>
            <a:off x="723913" y="574475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Abstract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7"/>
          <p:cNvSpPr txBox="1"/>
          <p:nvPr>
            <p:ph type="title"/>
          </p:nvPr>
        </p:nvSpPr>
        <p:spPr>
          <a:xfrm>
            <a:off x="457200" y="615211"/>
            <a:ext cx="8229600" cy="3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" sz="2800"/>
              <a:t>Overview</a:t>
            </a:r>
            <a:endParaRPr sz="2800"/>
          </a:p>
        </p:txBody>
      </p:sp>
      <p:sp>
        <p:nvSpPr>
          <p:cNvPr id="142" name="Google Shape;142;p27"/>
          <p:cNvSpPr txBox="1"/>
          <p:nvPr>
            <p:ph idx="1" type="body"/>
          </p:nvPr>
        </p:nvSpPr>
        <p:spPr>
          <a:xfrm>
            <a:off x="358150" y="992138"/>
            <a:ext cx="8503800" cy="35919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-355600" lvl="0" marL="457200" rtl="0" algn="just">
              <a:lnSpc>
                <a:spcPct val="200000"/>
              </a:lnSpc>
              <a:spcBef>
                <a:spcPts val="900"/>
              </a:spcBef>
              <a:spcAft>
                <a:spcPts val="0"/>
              </a:spcAft>
              <a:buSzPts val="2000"/>
              <a:buChar char="●"/>
            </a:pPr>
            <a:r>
              <a:rPr b="0" lang="en" sz="2000"/>
              <a:t>Problem Statement</a:t>
            </a:r>
            <a:endParaRPr b="0" sz="2000"/>
          </a:p>
          <a:p>
            <a:pPr indent="-355600" lvl="0" marL="457200" rtl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b="0" lang="en" sz="2000"/>
              <a:t>High-level Solution</a:t>
            </a:r>
            <a:endParaRPr b="0" sz="2000"/>
          </a:p>
          <a:p>
            <a:pPr indent="-355600" lvl="0" marL="457200" rtl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b="0" lang="en" sz="2000"/>
              <a:t>References</a:t>
            </a:r>
            <a:endParaRPr b="0" sz="2000"/>
          </a:p>
        </p:txBody>
      </p:sp>
      <p:sp>
        <p:nvSpPr>
          <p:cNvPr id="143" name="Google Shape;143;p27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8"/>
          <p:cNvSpPr txBox="1"/>
          <p:nvPr>
            <p:ph type="title"/>
          </p:nvPr>
        </p:nvSpPr>
        <p:spPr>
          <a:xfrm>
            <a:off x="457200" y="615200"/>
            <a:ext cx="8433600" cy="3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800"/>
              <a:t>Problem Statement (1)</a:t>
            </a:r>
            <a:endParaRPr sz="2800"/>
          </a:p>
        </p:txBody>
      </p:sp>
      <p:sp>
        <p:nvSpPr>
          <p:cNvPr id="149" name="Google Shape;149;p28"/>
          <p:cNvSpPr txBox="1"/>
          <p:nvPr>
            <p:ph idx="1" type="body"/>
          </p:nvPr>
        </p:nvSpPr>
        <p:spPr>
          <a:xfrm>
            <a:off x="346000" y="970625"/>
            <a:ext cx="8261700" cy="35919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-323850" lvl="0" marL="457200" rtl="0" algn="just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F</a:t>
            </a:r>
            <a:r>
              <a:rPr b="0" lang="en" sz="1500">
                <a:latin typeface="Arial"/>
                <a:ea typeface="Arial"/>
                <a:cs typeface="Arial"/>
                <a:sym typeface="Arial"/>
              </a:rPr>
              <a:t>or most typical usage models and over a long term average, the listen operation, when a non-AP is awake and prepared to receive or transmit data, but when it is not actually receiving or transmitting such data, contributes to the largest component of power consumption at the non-AP.</a:t>
            </a:r>
            <a:endParaRPr b="0" sz="1500"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In terms of power, the next two largest components are Receive and Transmit (which of these consumes more power depends on the usage model).  </a:t>
            </a:r>
            <a:endParaRPr b="0" sz="1500"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A non-AP has to be in listen mode often with its full bandwidth, NSS and MCS capabilities.  </a:t>
            </a:r>
            <a:r>
              <a:rPr b="0" lang="en" sz="1500">
                <a:latin typeface="Arial"/>
                <a:ea typeface="Arial"/>
                <a:cs typeface="Arial"/>
                <a:sym typeface="Arial"/>
              </a:rPr>
              <a:t>An ML non-AP often has to be in listen mode over all the links that it operates on. </a:t>
            </a:r>
            <a:endParaRPr b="0" sz="1500"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Further, in receive mode and in triggered transmission mode, a non-AP has to be prepared to receive or transmit with its full bandwidth, NSS and MCS capabilities.</a:t>
            </a:r>
            <a:endParaRPr b="0" sz="1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t/>
            </a:r>
            <a:endParaRPr b="0" sz="1800"/>
          </a:p>
        </p:txBody>
      </p:sp>
      <p:sp>
        <p:nvSpPr>
          <p:cNvPr id="150" name="Google Shape;150;p28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9"/>
          <p:cNvSpPr txBox="1"/>
          <p:nvPr>
            <p:ph type="title"/>
          </p:nvPr>
        </p:nvSpPr>
        <p:spPr>
          <a:xfrm>
            <a:off x="457200" y="539000"/>
            <a:ext cx="8433600" cy="3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800"/>
              <a:t>Problem Statement (2)</a:t>
            </a:r>
            <a:endParaRPr sz="2800"/>
          </a:p>
        </p:txBody>
      </p:sp>
      <p:sp>
        <p:nvSpPr>
          <p:cNvPr id="156" name="Google Shape;156;p29"/>
          <p:cNvSpPr txBox="1"/>
          <p:nvPr>
            <p:ph idx="1" type="body"/>
          </p:nvPr>
        </p:nvSpPr>
        <p:spPr>
          <a:xfrm>
            <a:off x="202200" y="894425"/>
            <a:ext cx="8370600" cy="35919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-323850" lvl="0" marL="457200" rtl="0" algn="just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If the AP could provide a-priori information to the non-AP regarding the number of spatial streams, bandwidth, maximum MCS and number of links over which the non-AP has to receive or transmit data, it could significantly reduce the power consumption in listen, receive and triggered transmission modes.</a:t>
            </a:r>
            <a:endParaRPr b="0" sz="1500"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Dynamic SM Power Save is not enough; as a</a:t>
            </a:r>
            <a:r>
              <a:rPr b="0" lang="en" sz="1500">
                <a:latin typeface="Arial"/>
                <a:ea typeface="Arial"/>
                <a:cs typeface="Arial"/>
                <a:sym typeface="Arial"/>
              </a:rPr>
              <a:t> non-AP can listen with 1 NSS, but: </a:t>
            </a:r>
            <a:endParaRPr b="0" sz="1500">
              <a:latin typeface="Arial"/>
              <a:ea typeface="Arial"/>
              <a:cs typeface="Arial"/>
              <a:sym typeface="Arial"/>
            </a:endParaRPr>
          </a:p>
          <a:p>
            <a:pPr indent="-32385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○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It still has to listen over </a:t>
            </a:r>
            <a:r>
              <a:rPr b="0" lang="en" sz="1500">
                <a:latin typeface="Arial"/>
                <a:ea typeface="Arial"/>
                <a:cs typeface="Arial"/>
                <a:sym typeface="Arial"/>
              </a:rPr>
              <a:t>its</a:t>
            </a:r>
            <a:r>
              <a:rPr b="0" lang="en" sz="1500">
                <a:latin typeface="Arial"/>
                <a:ea typeface="Arial"/>
                <a:cs typeface="Arial"/>
                <a:sym typeface="Arial"/>
              </a:rPr>
              <a:t> full bandwidth and over all the links that it operates on.</a:t>
            </a:r>
            <a:endParaRPr b="0" sz="1500">
              <a:latin typeface="Arial"/>
              <a:ea typeface="Arial"/>
              <a:cs typeface="Arial"/>
              <a:sym typeface="Arial"/>
            </a:endParaRPr>
          </a:p>
          <a:p>
            <a:pPr indent="-32385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○"/>
            </a:pPr>
            <a:r>
              <a:rPr lang="en" sz="1500">
                <a:latin typeface="Arial"/>
                <a:ea typeface="Arial"/>
                <a:cs typeface="Arial"/>
                <a:sym typeface="Arial"/>
              </a:rPr>
              <a:t>O</a:t>
            </a:r>
            <a:r>
              <a:rPr b="0" lang="en" sz="1500">
                <a:latin typeface="Arial"/>
                <a:ea typeface="Arial"/>
                <a:cs typeface="Arial"/>
                <a:sym typeface="Arial"/>
              </a:rPr>
              <a:t>n receiving the initial frame, the non-AP has to always transition to a state where it is </a:t>
            </a:r>
            <a:r>
              <a:rPr lang="en" sz="1500">
                <a:latin typeface="Arial"/>
                <a:ea typeface="Arial"/>
                <a:cs typeface="Arial"/>
                <a:sym typeface="Arial"/>
              </a:rPr>
              <a:t>capable of</a:t>
            </a:r>
            <a:r>
              <a:rPr b="0" lang="en" sz="1500">
                <a:latin typeface="Arial"/>
                <a:ea typeface="Arial"/>
                <a:cs typeface="Arial"/>
                <a:sym typeface="Arial"/>
              </a:rPr>
              <a:t> receiv</a:t>
            </a:r>
            <a:r>
              <a:rPr lang="en" sz="1500">
                <a:latin typeface="Arial"/>
                <a:ea typeface="Arial"/>
                <a:cs typeface="Arial"/>
                <a:sym typeface="Arial"/>
              </a:rPr>
              <a:t>ing</a:t>
            </a:r>
            <a:r>
              <a:rPr b="0" lang="en" sz="1500">
                <a:latin typeface="Arial"/>
                <a:ea typeface="Arial"/>
                <a:cs typeface="Arial"/>
                <a:sym typeface="Arial"/>
              </a:rPr>
              <a:t> PPDUs over its full bandwidth, NSS and MCS.</a:t>
            </a: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indent="-323850" lvl="2" marL="13716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■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This is wasteful in terms of power consumption, as in the ensuing frame exchange, the non-AP may not receive or transmit PPDUs with all its RF chains, maximum MCS,</a:t>
            </a:r>
            <a:r>
              <a:rPr lang="en" sz="15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lang="en" sz="1500">
                <a:latin typeface="Arial"/>
                <a:ea typeface="Arial"/>
                <a:cs typeface="Arial"/>
                <a:sym typeface="Arial"/>
              </a:rPr>
              <a:t>its full bandwidth and over all links. </a:t>
            </a:r>
            <a:endParaRPr b="0" sz="1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t/>
            </a:r>
            <a:endParaRPr b="0" sz="1800"/>
          </a:p>
        </p:txBody>
      </p:sp>
      <p:sp>
        <p:nvSpPr>
          <p:cNvPr id="157" name="Google Shape;157;p29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0"/>
          <p:cNvSpPr txBox="1"/>
          <p:nvPr>
            <p:ph type="title"/>
          </p:nvPr>
        </p:nvSpPr>
        <p:spPr>
          <a:xfrm>
            <a:off x="457200" y="615211"/>
            <a:ext cx="8229600" cy="3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" sz="2800"/>
              <a:t>High-level Solution (1)</a:t>
            </a:r>
            <a:endParaRPr sz="2800"/>
          </a:p>
        </p:txBody>
      </p:sp>
      <p:sp>
        <p:nvSpPr>
          <p:cNvPr id="163" name="Google Shape;163;p30"/>
          <p:cNvSpPr txBox="1"/>
          <p:nvPr>
            <p:ph idx="1" type="body"/>
          </p:nvPr>
        </p:nvSpPr>
        <p:spPr>
          <a:xfrm>
            <a:off x="331975" y="1045950"/>
            <a:ext cx="8229600" cy="37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-323850" lvl="0" marL="457200" rtl="0" algn="just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Define a protocol similar to the listen operation in EMLSR mode, optimize it further for higher power savings and extend the protocol all non-AP modes.</a:t>
            </a:r>
            <a:endParaRPr b="0" sz="1500"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The non-AP and AP select a link (optionally a set of links) on which the non-AP will be in listen mode.</a:t>
            </a:r>
            <a:endParaRPr b="0" sz="1500"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In this mode, a non-AP listens for only 20MHz PPDUs with low MCS (suggest non-HT duplicate PPDUs) over the selected link(s).</a:t>
            </a:r>
            <a:endParaRPr b="0" sz="1500"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When</a:t>
            </a:r>
            <a:r>
              <a:rPr b="0" lang="en" sz="1500">
                <a:latin typeface="Arial"/>
                <a:ea typeface="Arial"/>
                <a:cs typeface="Arial"/>
                <a:sym typeface="Arial"/>
              </a:rPr>
              <a:t> an AP wants to initiate frame exchanges with the non-AP in a wideband manner, it first transmits such a 20MHz PPDU addressed to the non-AP on the selected link(s). </a:t>
            </a:r>
            <a:endParaRPr b="0" sz="1500"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This frame is termed as the Initial Control Frame (ICF).</a:t>
            </a:r>
            <a:endParaRPr b="0" sz="1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30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1"/>
          <p:cNvSpPr txBox="1"/>
          <p:nvPr>
            <p:ph type="title"/>
          </p:nvPr>
        </p:nvSpPr>
        <p:spPr>
          <a:xfrm>
            <a:off x="457200" y="615211"/>
            <a:ext cx="8229600" cy="3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" sz="2800"/>
              <a:t>High-level Solution (2)</a:t>
            </a:r>
            <a:endParaRPr sz="2800"/>
          </a:p>
        </p:txBody>
      </p:sp>
      <p:sp>
        <p:nvSpPr>
          <p:cNvPr id="170" name="Google Shape;170;p31"/>
          <p:cNvSpPr txBox="1"/>
          <p:nvPr>
            <p:ph idx="1" type="body"/>
          </p:nvPr>
        </p:nvSpPr>
        <p:spPr>
          <a:xfrm>
            <a:off x="499425" y="970625"/>
            <a:ext cx="8130300" cy="37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-323850" lvl="0" marL="457200" rtl="0" algn="just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The ICF contains the following information, based on capability negotiation between the AP and the non-AP: set of links and the bandwidth, NSS and max MCS on these links on which the non-AP should be ready to receive or transmit triggered data.</a:t>
            </a:r>
            <a:endParaRPr b="0" sz="1500"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The ICF also contains a configurable padding. </a:t>
            </a:r>
            <a:endParaRPr b="0" sz="1500">
              <a:latin typeface="Arial"/>
              <a:ea typeface="Arial"/>
              <a:cs typeface="Arial"/>
              <a:sym typeface="Arial"/>
            </a:endParaRPr>
          </a:p>
          <a:p>
            <a:pPr indent="-32385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○"/>
            </a:pPr>
            <a:r>
              <a:rPr lang="en" sz="1500">
                <a:latin typeface="Arial"/>
                <a:ea typeface="Arial"/>
                <a:cs typeface="Arial"/>
                <a:sym typeface="Arial"/>
              </a:rPr>
              <a:t>This padding provides the time required by the non-AP to switch from listen-mode on the link(s) on which it receives the ICF to being Rx/Tx capable on all the indicated links and their respective bandwidths/NSS/max MCS. </a:t>
            </a: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indent="-32385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○"/>
            </a:pPr>
            <a:r>
              <a:rPr lang="en" sz="1500">
                <a:latin typeface="Arial"/>
                <a:ea typeface="Arial"/>
                <a:cs typeface="Arial"/>
                <a:sym typeface="Arial"/>
              </a:rPr>
              <a:t>Similar to EMLSR, the padding may consist of information/data directed to other non-APs, the duration of which this non-AP can utilize to perform the switch. </a:t>
            </a: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Once the non-AP receives such an ICF, it prepares itself for Rx/Tx on the indicated links with their indicated bandwidths/NSS/max MCS</a:t>
            </a:r>
            <a:endParaRPr b="0" sz="1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31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2"/>
          <p:cNvSpPr txBox="1"/>
          <p:nvPr>
            <p:ph type="title"/>
          </p:nvPr>
        </p:nvSpPr>
        <p:spPr>
          <a:xfrm>
            <a:off x="457200" y="539011"/>
            <a:ext cx="8229600" cy="3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" sz="2800"/>
              <a:t>High-level Solution (3)</a:t>
            </a:r>
            <a:endParaRPr sz="2800"/>
          </a:p>
        </p:txBody>
      </p:sp>
      <p:sp>
        <p:nvSpPr>
          <p:cNvPr id="177" name="Google Shape;177;p32"/>
          <p:cNvSpPr txBox="1"/>
          <p:nvPr>
            <p:ph idx="1" type="body"/>
          </p:nvPr>
        </p:nvSpPr>
        <p:spPr>
          <a:xfrm>
            <a:off x="331975" y="917000"/>
            <a:ext cx="8416200" cy="37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-323850" lvl="0" marL="457200" rtl="0" algn="just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The non-AP may optionally transmit a response frame on these links once it is ready for frame exchanges with the AP.</a:t>
            </a:r>
            <a:endParaRPr b="0" sz="1500"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The AP initiates frame exchanges with the non-AP on the link(s)/</a:t>
            </a:r>
            <a:r>
              <a:rPr b="0" lang="en" sz="1500">
                <a:latin typeface="Arial"/>
                <a:ea typeface="Arial"/>
                <a:cs typeface="Arial"/>
                <a:sym typeface="Arial"/>
              </a:rPr>
              <a:t>bandwidths/NSS/max MCS indicated in the ICF</a:t>
            </a:r>
            <a:r>
              <a:rPr b="0" lang="en" sz="1500">
                <a:latin typeface="Arial"/>
                <a:ea typeface="Arial"/>
                <a:cs typeface="Arial"/>
                <a:sym typeface="Arial"/>
              </a:rPr>
              <a:t>.</a:t>
            </a:r>
            <a:endParaRPr b="0" sz="1500"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Conditions are defined (similar to EMLSR/EMLMR) after which the non-AP switches back to 20MHz listen mode on the selected link(s).</a:t>
            </a:r>
            <a:endParaRPr b="0" sz="1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32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3"/>
          <p:cNvSpPr txBox="1"/>
          <p:nvPr>
            <p:ph type="title"/>
          </p:nvPr>
        </p:nvSpPr>
        <p:spPr>
          <a:xfrm>
            <a:off x="457200" y="539011"/>
            <a:ext cx="8229600" cy="37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" sz="2800"/>
              <a:t>Potential power saving</a:t>
            </a:r>
            <a:endParaRPr sz="2800"/>
          </a:p>
        </p:txBody>
      </p:sp>
      <p:sp>
        <p:nvSpPr>
          <p:cNvPr id="184" name="Google Shape;184;p33"/>
          <p:cNvSpPr txBox="1"/>
          <p:nvPr>
            <p:ph idx="1" type="body"/>
          </p:nvPr>
        </p:nvSpPr>
        <p:spPr>
          <a:xfrm>
            <a:off x="228600" y="894425"/>
            <a:ext cx="8323200" cy="37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-323850" lvl="0" marL="457200" rtl="0" algn="just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For listen operation, it would suffice for the non-AP to remain in 20MHz 1 NSS low MCS mode. Further, ML capable non-APs can listen only on 1 link or a subset of links that it supports for data reception/transmission. </a:t>
            </a:r>
            <a:endParaRPr b="0" sz="1500">
              <a:latin typeface="Arial"/>
              <a:ea typeface="Arial"/>
              <a:cs typeface="Arial"/>
              <a:sym typeface="Arial"/>
            </a:endParaRPr>
          </a:p>
          <a:p>
            <a:pPr indent="-3238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●"/>
            </a:pPr>
            <a:r>
              <a:rPr b="0" lang="en" sz="1500">
                <a:latin typeface="Arial"/>
                <a:ea typeface="Arial"/>
                <a:cs typeface="Arial"/>
                <a:sym typeface="Arial"/>
              </a:rPr>
              <a:t>For Receive and Triggered transmit operation, a non-AP need not power up all chains on all links and at the maximum bandwidth and MCS capabilities. Based on the information provided by the AP in the ICF, the non-AP needs to transition only to the state that is sufficient to receive or transmit the subsequent frame exchanges.</a:t>
            </a:r>
            <a:endParaRPr b="0" sz="1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33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