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50F543A-FB65-43ED-B17E-7D0FA99C1C77}">
  <a:tblStyle styleId="{550F543A-FB65-43ED-B17E-7D0FA99C1C7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441d485da_2_67:notes"/>
          <p:cNvSpPr txBox="1"/>
          <p:nvPr>
            <p:ph idx="2" type="hdr"/>
          </p:nvPr>
        </p:nvSpPr>
        <p:spPr>
          <a:xfrm>
            <a:off x="5564915" y="111084"/>
            <a:ext cx="647344" cy="195859"/>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0" name="Google Shape;120;g9441d485da_2_67:notes"/>
          <p:cNvSpPr txBox="1"/>
          <p:nvPr>
            <p:ph idx="11" type="ftr"/>
          </p:nvPr>
        </p:nvSpPr>
        <p:spPr>
          <a:xfrm>
            <a:off x="4070307" y="8853135"/>
            <a:ext cx="2141952" cy="170025"/>
          </a:xfrm>
          <a:prstGeom prst="rect">
            <a:avLst/>
          </a:prstGeom>
          <a:noFill/>
          <a:ln>
            <a:noFill/>
          </a:ln>
        </p:spPr>
        <p:txBody>
          <a:bodyPr anchorCtr="0" anchor="t" bIns="0" lIns="0" spcFirstLastPara="1" rIns="0" wrap="square" tIns="0">
            <a:noAutofit/>
          </a:bodyPr>
          <a:lstStyle/>
          <a:p>
            <a:pPr indent="0" lvl="4" marL="458788"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1" name="Google Shape;121;g9441d485da_2_67:notes"/>
          <p:cNvSpPr txBox="1"/>
          <p:nvPr>
            <p:ph idx="12" type="sldNum"/>
          </p:nvPr>
        </p:nvSpPr>
        <p:spPr>
          <a:xfrm>
            <a:off x="3175831" y="8853135"/>
            <a:ext cx="517555" cy="16808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2" name="Google Shape;122;g9441d485da_2_67:notes"/>
          <p:cNvSpPr/>
          <p:nvPr>
            <p:ph idx="3" type="sldImg"/>
          </p:nvPr>
        </p:nvSpPr>
        <p:spPr>
          <a:xfrm>
            <a:off x="390525" y="690563"/>
            <a:ext cx="6076950" cy="3417887"/>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 name="Google Shape;123;g9441d485da_2_67:notes"/>
          <p:cNvSpPr txBox="1"/>
          <p:nvPr>
            <p:ph idx="1" type="body"/>
          </p:nvPr>
        </p:nvSpPr>
        <p:spPr>
          <a:xfrm>
            <a:off x="913332" y="4342523"/>
            <a:ext cx="5031336" cy="411743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37c6369edb_0_10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237c6369edb_0_10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37c6369ed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2" name="Google Shape;132;g237c6369ed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37c6369edb_0_7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237c6369edb_0_7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19c6f52020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219c6f52020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37c6369edb_0_82: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g237c6369edb_0_82: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a3cef23521_1_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g2a3cef23521_1_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37c6369edb_0_10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237c6369edb_0_10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a3cef23521_1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g2a3cef23521_1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633b63b819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2633b63b819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30" y="249450"/>
            <a:ext cx="1767000" cy="207600"/>
          </a:xfrm>
          <a:prstGeom prst="rect">
            <a:avLst/>
          </a:prstGeom>
          <a:noFill/>
          <a:ln>
            <a:noFill/>
          </a:ln>
        </p:spPr>
        <p:txBody>
          <a:bodyPr anchorCtr="0" anchor="b" bIns="0" lIns="0" spcFirstLastPara="1" rIns="0" wrap="square" tIns="0">
            <a:noAutofit/>
          </a:bodyPr>
          <a:lstStyle>
            <a:lvl1pPr lvl="0">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23</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1874r0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a:t>Reverse TXOP sharing</a:t>
            </a:r>
            <a:endParaRPr/>
          </a:p>
        </p:txBody>
      </p:sp>
      <p:sp>
        <p:nvSpPr>
          <p:cNvPr id="126" name="Google Shape;126;p25"/>
          <p:cNvSpPr txBox="1"/>
          <p:nvPr>
            <p:ph idx="4294967295" type="body"/>
          </p:nvPr>
        </p:nvSpPr>
        <p:spPr>
          <a:xfrm>
            <a:off x="685799" y="1478527"/>
            <a:ext cx="7772400" cy="28575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2023-11-14</a:t>
            </a:r>
            <a:endParaRPr b="0" sz="2000"/>
          </a:p>
        </p:txBody>
      </p:sp>
      <p:sp>
        <p:nvSpPr>
          <p:cNvPr id="127" name="Google Shape;127;p25"/>
          <p:cNvSpPr txBox="1"/>
          <p:nvPr>
            <p:ph idx="10" type="dt"/>
          </p:nvPr>
        </p:nvSpPr>
        <p:spPr>
          <a:xfrm>
            <a:off x="696929" y="249450"/>
            <a:ext cx="16221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November 2023</a:t>
            </a:r>
            <a:endParaRPr/>
          </a:p>
        </p:txBody>
      </p:sp>
      <p:sp>
        <p:nvSpPr>
          <p:cNvPr id="128" name="Google Shape;128;p25"/>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9" name="Google Shape;129;p25"/>
          <p:cNvGraphicFramePr/>
          <p:nvPr/>
        </p:nvGraphicFramePr>
        <p:xfrm>
          <a:off x="794460" y="2640923"/>
          <a:ext cx="3000000" cy="3000000"/>
        </p:xfrm>
        <a:graphic>
          <a:graphicData uri="http://schemas.openxmlformats.org/drawingml/2006/table">
            <a:tbl>
              <a:tblPr>
                <a:noFill/>
                <a:tableStyleId>{550F543A-FB65-43ED-B17E-7D0FA99C1C77}</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6">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solidFill>
                            <a:srgbClr val="000000"/>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solidFill>
                            <a:srgbClr val="000000"/>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Kamal Singhal</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kamal.singhal@broadcom.com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Bijoy Bhukania</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bijoy.bhukania@broadcom.com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idx="1" type="body"/>
          </p:nvPr>
        </p:nvSpPr>
        <p:spPr>
          <a:xfrm>
            <a:off x="163350" y="1081950"/>
            <a:ext cx="8817300" cy="3430500"/>
          </a:xfrm>
          <a:prstGeom prst="rect">
            <a:avLst/>
          </a:prstGeom>
          <a:noFill/>
          <a:ln>
            <a:noFill/>
          </a:ln>
        </p:spPr>
        <p:txBody>
          <a:bodyPr anchorCtr="0" anchor="t" bIns="46025" lIns="92075" spcFirstLastPara="1" rIns="92075" wrap="square" tIns="46025">
            <a:noAutofit/>
          </a:bodyPr>
          <a:lstStyle/>
          <a:p>
            <a:pPr indent="-342900" lvl="0" marL="342900" rtl="0" algn="l">
              <a:lnSpc>
                <a:spcPct val="115000"/>
              </a:lnSpc>
              <a:spcBef>
                <a:spcPts val="0"/>
              </a:spcBef>
              <a:spcAft>
                <a:spcPts val="0"/>
              </a:spcAft>
              <a:buSzPts val="1800"/>
              <a:buChar char="•"/>
            </a:pPr>
            <a:r>
              <a:rPr b="0" lang="en" sz="1800"/>
              <a:t>Reverse TXOP sharing has the following advantages</a:t>
            </a:r>
            <a:endParaRPr b="0" sz="1800"/>
          </a:p>
          <a:p>
            <a:pPr indent="-342900" lvl="1" marL="914400" rtl="0" algn="l">
              <a:lnSpc>
                <a:spcPct val="115000"/>
              </a:lnSpc>
              <a:spcBef>
                <a:spcPts val="0"/>
              </a:spcBef>
              <a:spcAft>
                <a:spcPts val="0"/>
              </a:spcAft>
              <a:buSzPts val="1800"/>
              <a:buChar char="–"/>
            </a:pPr>
            <a:r>
              <a:rPr lang="en" sz="1800"/>
              <a:t>Efficient </a:t>
            </a:r>
            <a:r>
              <a:rPr b="0" lang="en" sz="1800"/>
              <a:t>resource utilization</a:t>
            </a:r>
            <a:endParaRPr sz="1800"/>
          </a:p>
          <a:p>
            <a:pPr indent="-342900" lvl="1" marL="914400" rtl="0" algn="l">
              <a:lnSpc>
                <a:spcPct val="115000"/>
              </a:lnSpc>
              <a:spcBef>
                <a:spcPts val="0"/>
              </a:spcBef>
              <a:spcAft>
                <a:spcPts val="0"/>
              </a:spcAft>
              <a:buSzPts val="1800"/>
              <a:buChar char="–"/>
            </a:pPr>
            <a:r>
              <a:rPr lang="en" sz="1800"/>
              <a:t>Low latency and control traffic prioritization</a:t>
            </a:r>
            <a:endParaRPr sz="1800"/>
          </a:p>
          <a:p>
            <a:pPr indent="-342900" lvl="1" marL="914400" rtl="0" algn="l">
              <a:lnSpc>
                <a:spcPct val="115000"/>
              </a:lnSpc>
              <a:spcBef>
                <a:spcPts val="0"/>
              </a:spcBef>
              <a:spcAft>
                <a:spcPts val="0"/>
              </a:spcAft>
              <a:buSzPts val="1800"/>
              <a:buChar char="–"/>
            </a:pPr>
            <a:r>
              <a:rPr lang="en" sz="1800"/>
              <a:t>QoS management</a:t>
            </a:r>
            <a:endParaRPr sz="1800"/>
          </a:p>
          <a:p>
            <a:pPr indent="-342900" lvl="1" marL="914400" rtl="0" algn="l">
              <a:lnSpc>
                <a:spcPct val="115000"/>
              </a:lnSpc>
              <a:spcBef>
                <a:spcPts val="0"/>
              </a:spcBef>
              <a:spcAft>
                <a:spcPts val="0"/>
              </a:spcAft>
              <a:buSzPts val="1800"/>
              <a:buChar char="–"/>
            </a:pPr>
            <a:r>
              <a:rPr lang="en" sz="1800"/>
              <a:t>Mitigation of hidden node issues</a:t>
            </a:r>
            <a:endParaRPr sz="1800"/>
          </a:p>
          <a:p>
            <a:pPr indent="-342900" lvl="0" marL="457200" rtl="0" algn="l">
              <a:lnSpc>
                <a:spcPct val="115000"/>
              </a:lnSpc>
              <a:spcBef>
                <a:spcPts val="0"/>
              </a:spcBef>
              <a:spcAft>
                <a:spcPts val="0"/>
              </a:spcAft>
              <a:buSzPts val="1800"/>
              <a:buChar char="•"/>
            </a:pPr>
            <a:r>
              <a:rPr b="0" lang="en" sz="1800"/>
              <a:t>The 802.11 specification changes required in UHR are minimal. They can simply be an extension of the 11be TXS modes 1 and 2.</a:t>
            </a:r>
            <a:endParaRPr b="0" sz="1800"/>
          </a:p>
          <a:p>
            <a:pPr indent="0" lvl="0" marL="914400" rtl="0" algn="l">
              <a:lnSpc>
                <a:spcPct val="115000"/>
              </a:lnSpc>
              <a:spcBef>
                <a:spcPts val="0"/>
              </a:spcBef>
              <a:spcAft>
                <a:spcPts val="0"/>
              </a:spcAft>
              <a:buNone/>
            </a:pPr>
            <a:r>
              <a:t/>
            </a:r>
            <a:endParaRPr sz="1700"/>
          </a:p>
          <a:p>
            <a:pPr indent="0" lvl="0" marL="457200" rtl="0" algn="l">
              <a:lnSpc>
                <a:spcPct val="115000"/>
              </a:lnSpc>
              <a:spcBef>
                <a:spcPts val="0"/>
              </a:spcBef>
              <a:spcAft>
                <a:spcPts val="0"/>
              </a:spcAft>
              <a:buNone/>
            </a:pPr>
            <a:r>
              <a:t/>
            </a:r>
            <a:endParaRPr b="0" sz="1700"/>
          </a:p>
          <a:p>
            <a:pPr indent="0" lvl="0" marL="457200" rtl="0" algn="l">
              <a:lnSpc>
                <a:spcPct val="115000"/>
              </a:lnSpc>
              <a:spcBef>
                <a:spcPts val="0"/>
              </a:spcBef>
              <a:spcAft>
                <a:spcPts val="0"/>
              </a:spcAft>
              <a:buNone/>
            </a:pPr>
            <a:r>
              <a:t/>
            </a:r>
            <a:endParaRPr b="0" sz="1800"/>
          </a:p>
        </p:txBody>
      </p:sp>
      <p:sp>
        <p:nvSpPr>
          <p:cNvPr id="191" name="Google Shape;191;p3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92" name="Google Shape;192;p34"/>
          <p:cNvSpPr txBox="1"/>
          <p:nvPr>
            <p:ph type="title"/>
          </p:nvPr>
        </p:nvSpPr>
        <p:spPr>
          <a:xfrm>
            <a:off x="685800" y="5143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Conclusion</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idx="1" type="body"/>
          </p:nvPr>
        </p:nvSpPr>
        <p:spPr>
          <a:xfrm>
            <a:off x="6842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900"/>
              <a:t>[1] IEEE P802.11be™/D5.0</a:t>
            </a:r>
            <a:endParaRPr b="0" sz="1900"/>
          </a:p>
          <a:p>
            <a:pPr indent="0" lvl="0" marL="0" rtl="0" algn="l">
              <a:spcBef>
                <a:spcPts val="0"/>
              </a:spcBef>
              <a:spcAft>
                <a:spcPts val="0"/>
              </a:spcAft>
              <a:buNone/>
            </a:pPr>
            <a:r>
              <a:rPr b="0" lang="en" sz="1900"/>
              <a:t>[2] 11-20-0005-01-00be-Proposals on Latency Reduction</a:t>
            </a:r>
            <a:endParaRPr b="0" sz="1900"/>
          </a:p>
          <a:p>
            <a:pPr indent="0" lvl="0" marL="0" rtl="0" algn="l">
              <a:spcBef>
                <a:spcPts val="0"/>
              </a:spcBef>
              <a:spcAft>
                <a:spcPts val="0"/>
              </a:spcAft>
              <a:buNone/>
            </a:pPr>
            <a:r>
              <a:t/>
            </a:r>
            <a:endParaRPr b="0" sz="16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198" name="Google Shape;198;p3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199" name="Google Shape;199;p35"/>
          <p:cNvSpPr txBox="1"/>
          <p:nvPr>
            <p:ph type="title"/>
          </p:nvPr>
        </p:nvSpPr>
        <p:spPr>
          <a:xfrm>
            <a:off x="351175" y="477175"/>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References</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810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Abstract</a:t>
            </a:r>
            <a:endParaRPr sz="2800"/>
          </a:p>
        </p:txBody>
      </p:sp>
      <p:sp>
        <p:nvSpPr>
          <p:cNvPr id="135" name="Google Shape;135;p26"/>
          <p:cNvSpPr txBox="1"/>
          <p:nvPr>
            <p:ph idx="1" type="body"/>
          </p:nvPr>
        </p:nvSpPr>
        <p:spPr>
          <a:xfrm>
            <a:off x="304800" y="1084463"/>
            <a:ext cx="8503800" cy="3701400"/>
          </a:xfrm>
          <a:prstGeom prst="rect">
            <a:avLst/>
          </a:prstGeom>
          <a:noFill/>
          <a:ln>
            <a:noFill/>
          </a:ln>
        </p:spPr>
        <p:txBody>
          <a:bodyPr anchorCtr="0" anchor="t" bIns="68575" lIns="68575" spcFirstLastPara="1" rIns="68575" wrap="square" tIns="68575">
            <a:noAutofit/>
          </a:bodyPr>
          <a:lstStyle/>
          <a:p>
            <a:pPr indent="0" lvl="0" marL="0" rtl="0" algn="just">
              <a:lnSpc>
                <a:spcPct val="130000"/>
              </a:lnSpc>
              <a:spcBef>
                <a:spcPts val="900"/>
              </a:spcBef>
              <a:spcAft>
                <a:spcPts val="0"/>
              </a:spcAft>
              <a:buNone/>
            </a:pPr>
            <a:r>
              <a:rPr b="0" lang="en" sz="1800"/>
              <a:t>This contribution discusses the benefits and mechanism for Reverse TXOP Sharing i.e. allowing </a:t>
            </a:r>
            <a:r>
              <a:rPr b="0" lang="en" sz="1800"/>
              <a:t>a TXOP acquired by a non-AP STA to be shared with an AP and further, allowing the AP to utilize the shared TXOP for carrying appropriate Downlink and Uplink traffic</a:t>
            </a:r>
            <a:endParaRPr b="0" sz="1800"/>
          </a:p>
          <a:p>
            <a:pPr indent="0" lvl="0" marL="0" rtl="0" algn="just">
              <a:lnSpc>
                <a:spcPct val="130000"/>
              </a:lnSpc>
              <a:spcBef>
                <a:spcPts val="900"/>
              </a:spcBef>
              <a:spcAft>
                <a:spcPts val="0"/>
              </a:spcAft>
              <a:buClr>
                <a:schemeClr val="dk1"/>
              </a:buClr>
              <a:buSzPts val="1100"/>
              <a:buFont typeface="Arial"/>
              <a:buNone/>
            </a:pPr>
            <a:r>
              <a:t/>
            </a:r>
            <a:endParaRPr b="0" sz="1800"/>
          </a:p>
          <a:p>
            <a:pPr indent="0" lvl="0" marL="0" rtl="0" algn="just">
              <a:lnSpc>
                <a:spcPct val="130000"/>
              </a:lnSpc>
              <a:spcBef>
                <a:spcPts val="900"/>
              </a:spcBef>
              <a:spcAft>
                <a:spcPts val="0"/>
              </a:spcAft>
              <a:buNone/>
            </a:pPr>
            <a:r>
              <a:t/>
            </a:r>
            <a:endParaRPr b="0" sz="1800"/>
          </a:p>
          <a:p>
            <a:pPr indent="0" lvl="0" marL="0" rtl="0" algn="just">
              <a:lnSpc>
                <a:spcPct val="130000"/>
              </a:lnSpc>
              <a:spcBef>
                <a:spcPts val="900"/>
              </a:spcBef>
              <a:spcAft>
                <a:spcPts val="0"/>
              </a:spcAft>
              <a:buNone/>
            </a:pPr>
            <a:r>
              <a:t/>
            </a:r>
            <a:endParaRPr b="0" sz="1800"/>
          </a:p>
        </p:txBody>
      </p:sp>
      <p:sp>
        <p:nvSpPr>
          <p:cNvPr id="136" name="Google Shape;136;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idx="1" type="body"/>
          </p:nvPr>
        </p:nvSpPr>
        <p:spPr>
          <a:xfrm>
            <a:off x="204850" y="918750"/>
            <a:ext cx="8673000" cy="3937800"/>
          </a:xfrm>
          <a:prstGeom prst="rect">
            <a:avLst/>
          </a:prstGeom>
          <a:noFill/>
          <a:ln>
            <a:noFill/>
          </a:ln>
        </p:spPr>
        <p:txBody>
          <a:bodyPr anchorCtr="0" anchor="t" bIns="46025" lIns="92075" spcFirstLastPara="1" rIns="92075" wrap="square" tIns="46025">
            <a:noAutofit/>
          </a:bodyPr>
          <a:lstStyle/>
          <a:p>
            <a:pPr indent="-330200" lvl="0" marL="342900" rtl="0" algn="l">
              <a:lnSpc>
                <a:spcPct val="115000"/>
              </a:lnSpc>
              <a:spcBef>
                <a:spcPts val="0"/>
              </a:spcBef>
              <a:spcAft>
                <a:spcPts val="0"/>
              </a:spcAft>
              <a:buSzPts val="1600"/>
              <a:buChar char="•"/>
            </a:pPr>
            <a:r>
              <a:rPr b="0" lang="en" sz="1600"/>
              <a:t>During normal operation in 802.11, only an AP can share its TXOP with its clients in the following manner:</a:t>
            </a:r>
            <a:endParaRPr b="0" sz="1600"/>
          </a:p>
          <a:p>
            <a:pPr indent="-330200" lvl="1" marL="914400" rtl="0" algn="l">
              <a:lnSpc>
                <a:spcPct val="115000"/>
              </a:lnSpc>
              <a:spcBef>
                <a:spcPts val="0"/>
              </a:spcBef>
              <a:spcAft>
                <a:spcPts val="0"/>
              </a:spcAft>
              <a:buSzPts val="1600"/>
              <a:buChar char="–"/>
            </a:pPr>
            <a:r>
              <a:rPr lang="en" sz="1600"/>
              <a:t>11ax onwards, u</a:t>
            </a:r>
            <a:r>
              <a:rPr b="0" lang="en" sz="1600"/>
              <a:t>sing Triggered allocations for Uplink transmissions </a:t>
            </a:r>
            <a:endParaRPr sz="1600"/>
          </a:p>
          <a:p>
            <a:pPr indent="-330200" lvl="1" marL="914400" rtl="0" algn="l">
              <a:lnSpc>
                <a:spcPct val="115000"/>
              </a:lnSpc>
              <a:spcBef>
                <a:spcPts val="0"/>
              </a:spcBef>
              <a:spcAft>
                <a:spcPts val="0"/>
              </a:spcAft>
              <a:buSzPts val="1600"/>
              <a:buChar char="–"/>
            </a:pPr>
            <a:r>
              <a:rPr lang="en" sz="1600"/>
              <a:t>11be onwards, using </a:t>
            </a:r>
            <a:r>
              <a:rPr b="0" lang="en" sz="1600"/>
              <a:t>TXS Mode 1 for SU Uplink transmissions an</a:t>
            </a:r>
            <a:r>
              <a:rPr lang="en" sz="1600"/>
              <a:t>d TXS Mode 2 for P2P-like transmissions</a:t>
            </a:r>
            <a:endParaRPr b="0" sz="1600"/>
          </a:p>
          <a:p>
            <a:pPr indent="-330200" lvl="0" marL="342900" rtl="0" algn="l">
              <a:lnSpc>
                <a:spcPct val="115000"/>
              </a:lnSpc>
              <a:spcBef>
                <a:spcPts val="0"/>
              </a:spcBef>
              <a:spcAft>
                <a:spcPts val="0"/>
              </a:spcAft>
              <a:buSzPts val="1600"/>
              <a:buChar char="•"/>
            </a:pPr>
            <a:r>
              <a:rPr b="0" lang="en" sz="1600"/>
              <a:t>In certain scenarios, such sharing by the AP is beneficial in reducing channel access attempts and collisions at the clients to transmit UL data. </a:t>
            </a:r>
            <a:endParaRPr b="0" sz="1600"/>
          </a:p>
          <a:p>
            <a:pPr indent="-330200" lvl="0" marL="342900" rtl="0" algn="l">
              <a:lnSpc>
                <a:spcPct val="115000"/>
              </a:lnSpc>
              <a:spcBef>
                <a:spcPts val="0"/>
              </a:spcBef>
              <a:spcAft>
                <a:spcPts val="0"/>
              </a:spcAft>
              <a:buSzPts val="1600"/>
              <a:buChar char="•"/>
            </a:pPr>
            <a:r>
              <a:rPr b="0" lang="en" sz="1600"/>
              <a:t>In other scenarios where there is significant OBSS congestion, it is </a:t>
            </a:r>
            <a:r>
              <a:rPr b="0" lang="en" sz="1600"/>
              <a:t>beneficial</a:t>
            </a:r>
            <a:r>
              <a:rPr b="0" lang="en" sz="1600"/>
              <a:t> to keep the clients contending for channel access so that the BSS in question gets a commensurate share of the medium. However this entails the following problems:</a:t>
            </a:r>
            <a:endParaRPr b="0" sz="1600"/>
          </a:p>
          <a:p>
            <a:pPr indent="-330200" lvl="1" marL="914400" rtl="0" algn="l">
              <a:lnSpc>
                <a:spcPct val="115000"/>
              </a:lnSpc>
              <a:spcBef>
                <a:spcPts val="0"/>
              </a:spcBef>
              <a:spcAft>
                <a:spcPts val="0"/>
              </a:spcAft>
              <a:buSzPts val="1600"/>
              <a:buChar char="–"/>
            </a:pPr>
            <a:r>
              <a:rPr lang="en" sz="1600"/>
              <a:t>Each client can utilize its TXOP only for its own Uplink transmissions</a:t>
            </a:r>
            <a:endParaRPr sz="1600"/>
          </a:p>
          <a:p>
            <a:pPr indent="-330200" lvl="1" marL="914400" rtl="0" algn="l">
              <a:lnSpc>
                <a:spcPct val="115000"/>
              </a:lnSpc>
              <a:spcBef>
                <a:spcPts val="0"/>
              </a:spcBef>
              <a:spcAft>
                <a:spcPts val="0"/>
              </a:spcAft>
              <a:buSzPts val="1600"/>
              <a:buChar char="–"/>
            </a:pPr>
            <a:r>
              <a:rPr lang="en" sz="1600"/>
              <a:t>There is no mechanism to share the unutilized portion for Downlink data and Uplink data corresponding to other clients even if there is pending latency-sensitive/control</a:t>
            </a:r>
            <a:r>
              <a:rPr b="0" lang="en" sz="1600"/>
              <a:t> traffic</a:t>
            </a:r>
            <a:endParaRPr b="0" sz="1600"/>
          </a:p>
          <a:p>
            <a:pPr indent="0" lvl="0" marL="457200" rtl="0" algn="l">
              <a:lnSpc>
                <a:spcPct val="115000"/>
              </a:lnSpc>
              <a:spcBef>
                <a:spcPts val="0"/>
              </a:spcBef>
              <a:spcAft>
                <a:spcPts val="0"/>
              </a:spcAft>
              <a:buNone/>
            </a:pPr>
            <a:r>
              <a:t/>
            </a:r>
            <a:endParaRPr b="0" sz="1800"/>
          </a:p>
        </p:txBody>
      </p:sp>
      <p:sp>
        <p:nvSpPr>
          <p:cNvPr id="142" name="Google Shape;142;p2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43" name="Google Shape;143;p27"/>
          <p:cNvSpPr txBox="1"/>
          <p:nvPr>
            <p:ph type="title"/>
          </p:nvPr>
        </p:nvSpPr>
        <p:spPr>
          <a:xfrm>
            <a:off x="685800" y="3619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Problem Statement (1)</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idx="1" type="body"/>
          </p:nvPr>
        </p:nvSpPr>
        <p:spPr>
          <a:xfrm>
            <a:off x="383900" y="994950"/>
            <a:ext cx="8493900" cy="3430500"/>
          </a:xfrm>
          <a:prstGeom prst="rect">
            <a:avLst/>
          </a:prstGeom>
          <a:noFill/>
          <a:ln>
            <a:noFill/>
          </a:ln>
        </p:spPr>
        <p:txBody>
          <a:bodyPr anchorCtr="0" anchor="t" bIns="46025" lIns="92075" spcFirstLastPara="1" rIns="92075" wrap="square" tIns="46025">
            <a:noAutofit/>
          </a:bodyPr>
          <a:lstStyle/>
          <a:p>
            <a:pPr indent="-330200" lvl="0" marL="342900" rtl="0" algn="l">
              <a:lnSpc>
                <a:spcPct val="115000"/>
              </a:lnSpc>
              <a:spcBef>
                <a:spcPts val="0"/>
              </a:spcBef>
              <a:spcAft>
                <a:spcPts val="0"/>
              </a:spcAft>
              <a:buSzPts val="1600"/>
              <a:buChar char="•"/>
            </a:pPr>
            <a:r>
              <a:rPr b="0" lang="en" sz="1600"/>
              <a:t>There can also be cases where the AP is unable to win channel access or when it wins access, it is not aligned with the availability of idle medium at the client i.e. there may be hidden node issues at the client which would make it more optimal for the client to be the initiator of TXOPs</a:t>
            </a:r>
            <a:endParaRPr b="0" sz="1600"/>
          </a:p>
          <a:p>
            <a:pPr indent="-330200" lvl="0" marL="342900" rtl="0" algn="l">
              <a:lnSpc>
                <a:spcPct val="115000"/>
              </a:lnSpc>
              <a:spcBef>
                <a:spcPts val="0"/>
              </a:spcBef>
              <a:spcAft>
                <a:spcPts val="0"/>
              </a:spcAft>
              <a:buSzPts val="1600"/>
              <a:buChar char="•"/>
            </a:pPr>
            <a:r>
              <a:rPr b="0" lang="en" sz="1600"/>
              <a:t>For these reasons, it is beneficial to have a scheme that allows a TXOP acquired by a non-AP STA to be shared with an AP and further, allows the AP to utilize the shared TXOP for carrying appropriate Downlink and Uplink traffic</a:t>
            </a:r>
            <a:endParaRPr b="0" sz="1600"/>
          </a:p>
          <a:p>
            <a:pPr indent="-330200" lvl="0" marL="342900" rtl="0" algn="l">
              <a:lnSpc>
                <a:spcPct val="115000"/>
              </a:lnSpc>
              <a:spcBef>
                <a:spcPts val="0"/>
              </a:spcBef>
              <a:spcAft>
                <a:spcPts val="0"/>
              </a:spcAft>
              <a:buSzPts val="1600"/>
              <a:buChar char="•"/>
            </a:pPr>
            <a:r>
              <a:rPr b="0" lang="en" sz="1600"/>
              <a:t>The Reverse Direction (RD) protocol allows TXOP sharing between an RD Initiator and Responder, where the Initiator can be a non-AP STA.  However, the protocol allows only a limited version of such TXOP sharing. For example, the RD Responder (say an AP) can transmit data only to the RD Initiator (say a non-AP STA) and inclusion of traffic to other STAs can only be done in an MU fashion and without extending the duration beyond that required for the transmission to the RD Initiator (Section 10.29.4).</a:t>
            </a:r>
            <a:endParaRPr b="0" sz="1600"/>
          </a:p>
          <a:p>
            <a:pPr indent="0" lvl="0" marL="457200" rtl="0" algn="l">
              <a:lnSpc>
                <a:spcPct val="115000"/>
              </a:lnSpc>
              <a:spcBef>
                <a:spcPts val="0"/>
              </a:spcBef>
              <a:spcAft>
                <a:spcPts val="0"/>
              </a:spcAft>
              <a:buNone/>
            </a:pPr>
            <a:r>
              <a:t/>
            </a:r>
            <a:endParaRPr b="0" sz="1800"/>
          </a:p>
        </p:txBody>
      </p:sp>
      <p:sp>
        <p:nvSpPr>
          <p:cNvPr id="149" name="Google Shape;149;p2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50" name="Google Shape;150;p28"/>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Problem Statement (2)</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idx="1" type="body"/>
          </p:nvPr>
        </p:nvSpPr>
        <p:spPr>
          <a:xfrm>
            <a:off x="271650" y="1147350"/>
            <a:ext cx="8606100" cy="3430500"/>
          </a:xfrm>
          <a:prstGeom prst="rect">
            <a:avLst/>
          </a:prstGeom>
          <a:noFill/>
          <a:ln>
            <a:noFill/>
          </a:ln>
        </p:spPr>
        <p:txBody>
          <a:bodyPr anchorCtr="0" anchor="t" bIns="46025" lIns="92075" spcFirstLastPara="1" rIns="92075" wrap="square" tIns="46025">
            <a:noAutofit/>
          </a:bodyPr>
          <a:lstStyle/>
          <a:p>
            <a:pPr indent="-336550" lvl="0" marL="342900" rtl="0" algn="l">
              <a:lnSpc>
                <a:spcPct val="115000"/>
              </a:lnSpc>
              <a:spcBef>
                <a:spcPts val="0"/>
              </a:spcBef>
              <a:spcAft>
                <a:spcPts val="0"/>
              </a:spcAft>
              <a:buSzPts val="1700"/>
              <a:buChar char="•"/>
            </a:pPr>
            <a:r>
              <a:rPr b="0" lang="en" sz="1700"/>
              <a:t>In UHR, a non-AP STA can be required to share its TXOP with the AP optionally after utilizing it for its own transmission or mandatorily</a:t>
            </a:r>
            <a:endParaRPr b="0" sz="1700"/>
          </a:p>
          <a:p>
            <a:pPr indent="-336550" lvl="0" marL="342900" rtl="0" algn="l">
              <a:lnSpc>
                <a:spcPct val="115000"/>
              </a:lnSpc>
              <a:spcBef>
                <a:spcPts val="0"/>
              </a:spcBef>
              <a:spcAft>
                <a:spcPts val="0"/>
              </a:spcAft>
              <a:buSzPts val="1700"/>
              <a:buChar char="•"/>
            </a:pPr>
            <a:r>
              <a:rPr b="0" lang="en" sz="1700"/>
              <a:t>The full duration or remainder of this TXOP can be shared with the AP</a:t>
            </a:r>
            <a:endParaRPr b="0" sz="1700"/>
          </a:p>
          <a:p>
            <a:pPr indent="-336550" lvl="0" marL="342900" rtl="0" algn="l">
              <a:lnSpc>
                <a:spcPct val="115000"/>
              </a:lnSpc>
              <a:spcBef>
                <a:spcPts val="0"/>
              </a:spcBef>
              <a:spcAft>
                <a:spcPts val="0"/>
              </a:spcAft>
              <a:buSzPts val="1700"/>
              <a:buChar char="•"/>
            </a:pPr>
            <a:r>
              <a:rPr b="0" lang="en" sz="1700"/>
              <a:t>The indication to the AP will </a:t>
            </a:r>
            <a:r>
              <a:rPr b="0" lang="en" sz="1700"/>
              <a:t>consist</a:t>
            </a:r>
            <a:r>
              <a:rPr b="0" lang="en" sz="1700"/>
              <a:t> of the remaining duration as well as the AC with which the TXOP was acquired</a:t>
            </a:r>
            <a:endParaRPr b="0" sz="1700"/>
          </a:p>
          <a:p>
            <a:pPr indent="-336550" lvl="0" marL="342900" rtl="0" algn="l">
              <a:lnSpc>
                <a:spcPct val="115000"/>
              </a:lnSpc>
              <a:spcBef>
                <a:spcPts val="0"/>
              </a:spcBef>
              <a:spcAft>
                <a:spcPts val="0"/>
              </a:spcAft>
              <a:buSzPts val="1700"/>
              <a:buChar char="•"/>
            </a:pPr>
            <a:r>
              <a:rPr b="0" lang="en" sz="1700"/>
              <a:t>In this TXOP acquired and shared by a non-AP STA,  the AP can prioritize low latency control/data to any non-AP STAs. It can also schedule corresponding UL transmissions from non-AP STAs. It can also transmit or schedule other data depending on the AC with which the TXOP was acquired</a:t>
            </a:r>
            <a:endParaRPr b="0" sz="1700"/>
          </a:p>
          <a:p>
            <a:pPr indent="-336550" lvl="0" marL="342900" rtl="0" algn="l">
              <a:lnSpc>
                <a:spcPct val="115000"/>
              </a:lnSpc>
              <a:spcBef>
                <a:spcPts val="0"/>
              </a:spcBef>
              <a:spcAft>
                <a:spcPts val="0"/>
              </a:spcAft>
              <a:buSzPts val="1700"/>
              <a:buChar char="•"/>
            </a:pPr>
            <a:r>
              <a:rPr b="0" lang="en" sz="1700"/>
              <a:t>SIFS gap is mandated between consecutive transmissions with the option of PIFS-based recovery</a:t>
            </a:r>
            <a:endParaRPr b="0" sz="1700"/>
          </a:p>
          <a:p>
            <a:pPr indent="0" lvl="0" marL="0" rtl="0" algn="l">
              <a:lnSpc>
                <a:spcPct val="115000"/>
              </a:lnSpc>
              <a:spcBef>
                <a:spcPts val="0"/>
              </a:spcBef>
              <a:spcAft>
                <a:spcPts val="0"/>
              </a:spcAft>
              <a:buNone/>
            </a:pPr>
            <a:r>
              <a:t/>
            </a:r>
            <a:endParaRPr b="0" sz="1600"/>
          </a:p>
          <a:p>
            <a:pPr indent="0" lvl="0" marL="0" rtl="0" algn="l">
              <a:lnSpc>
                <a:spcPct val="115000"/>
              </a:lnSpc>
              <a:spcBef>
                <a:spcPts val="0"/>
              </a:spcBef>
              <a:spcAft>
                <a:spcPts val="0"/>
              </a:spcAft>
              <a:buNone/>
            </a:pPr>
            <a:r>
              <a:t/>
            </a:r>
            <a:endParaRPr b="0" sz="1700"/>
          </a:p>
        </p:txBody>
      </p:sp>
      <p:sp>
        <p:nvSpPr>
          <p:cNvPr id="156" name="Google Shape;156;p2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57" name="Google Shape;157;p29"/>
          <p:cNvSpPr txBox="1"/>
          <p:nvPr>
            <p:ph type="title"/>
          </p:nvPr>
        </p:nvSpPr>
        <p:spPr>
          <a:xfrm>
            <a:off x="685800" y="5143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Proposed Solution</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idx="1" type="body"/>
          </p:nvPr>
        </p:nvSpPr>
        <p:spPr>
          <a:xfrm>
            <a:off x="271650" y="1147350"/>
            <a:ext cx="8606100" cy="3430500"/>
          </a:xfrm>
          <a:prstGeom prst="rect">
            <a:avLst/>
          </a:prstGeom>
          <a:noFill/>
          <a:ln>
            <a:noFill/>
          </a:ln>
        </p:spPr>
        <p:txBody>
          <a:bodyPr anchorCtr="0" anchor="t" bIns="46025" lIns="92075" spcFirstLastPara="1" rIns="92075" wrap="square" tIns="46025">
            <a:noAutofit/>
          </a:bodyPr>
          <a:lstStyle/>
          <a:p>
            <a:pPr indent="-336550" lvl="0" marL="342900" rtl="0" algn="l">
              <a:lnSpc>
                <a:spcPct val="115000"/>
              </a:lnSpc>
              <a:spcBef>
                <a:spcPts val="0"/>
              </a:spcBef>
              <a:spcAft>
                <a:spcPts val="0"/>
              </a:spcAft>
              <a:buSzPts val="1700"/>
              <a:buChar char="•"/>
            </a:pPr>
            <a:r>
              <a:rPr b="0" lang="en" sz="1700"/>
              <a:t>It is the non-APs decision whether to share its TXOP especially if it has pending data to transmit</a:t>
            </a:r>
            <a:endParaRPr b="0" sz="1700"/>
          </a:p>
          <a:p>
            <a:pPr indent="-336550" lvl="0" marL="342900" rtl="0" algn="l">
              <a:lnSpc>
                <a:spcPct val="115000"/>
              </a:lnSpc>
              <a:spcBef>
                <a:spcPts val="0"/>
              </a:spcBef>
              <a:spcAft>
                <a:spcPts val="0"/>
              </a:spcAft>
              <a:buSzPts val="1700"/>
              <a:buChar char="•"/>
            </a:pPr>
            <a:r>
              <a:rPr b="0" lang="en" sz="1700"/>
              <a:t>The non-AP indicates that it has completed transmitting, the access category of gaining the TXOP, and the remaining duration in the TXOP. How to utilize the remainder can be as follows:</a:t>
            </a:r>
            <a:endParaRPr b="0" sz="1700"/>
          </a:p>
          <a:p>
            <a:pPr indent="-336550" lvl="1" marL="914400" rtl="0" algn="l">
              <a:lnSpc>
                <a:spcPct val="115000"/>
              </a:lnSpc>
              <a:spcBef>
                <a:spcPts val="0"/>
              </a:spcBef>
              <a:spcAft>
                <a:spcPts val="0"/>
              </a:spcAft>
              <a:buSzPts val="1700"/>
              <a:buChar char="–"/>
            </a:pPr>
            <a:r>
              <a:rPr b="0" lang="en" sz="1700"/>
              <a:t>Only for transmissions to the particular non-AP wh</a:t>
            </a:r>
            <a:r>
              <a:rPr lang="en" sz="1700"/>
              <a:t>ich</a:t>
            </a:r>
            <a:r>
              <a:rPr b="0" lang="en" sz="1700"/>
              <a:t> shared the TXOP</a:t>
            </a:r>
            <a:endParaRPr b="0" sz="1700"/>
          </a:p>
          <a:p>
            <a:pPr indent="-336550" lvl="1" marL="914400" rtl="0" algn="l">
              <a:lnSpc>
                <a:spcPct val="115000"/>
              </a:lnSpc>
              <a:spcBef>
                <a:spcPts val="0"/>
              </a:spcBef>
              <a:spcAft>
                <a:spcPts val="0"/>
              </a:spcAft>
              <a:buSzPts val="1700"/>
              <a:buChar char="–"/>
            </a:pPr>
            <a:r>
              <a:rPr b="0" lang="en" sz="1700"/>
              <a:t>Additionally for latency-sensitive and control traffic to other non-APs as well</a:t>
            </a:r>
            <a:endParaRPr b="0" sz="1700"/>
          </a:p>
          <a:p>
            <a:pPr indent="-336550" lvl="1" marL="914400" rtl="0" algn="l">
              <a:lnSpc>
                <a:spcPct val="115000"/>
              </a:lnSpc>
              <a:spcBef>
                <a:spcPts val="0"/>
              </a:spcBef>
              <a:spcAft>
                <a:spcPts val="0"/>
              </a:spcAft>
              <a:buSzPts val="1700"/>
              <a:buChar char="–"/>
            </a:pPr>
            <a:r>
              <a:rPr b="0" lang="en" sz="1700"/>
              <a:t>Additionally for any traffic with priority equal to or higher than the indicated AC but up to a threshold duration.</a:t>
            </a:r>
            <a:endParaRPr b="0" sz="1700"/>
          </a:p>
          <a:p>
            <a:pPr indent="-336550" lvl="0" marL="342900" rtl="0" algn="l">
              <a:lnSpc>
                <a:spcPct val="115000"/>
              </a:lnSpc>
              <a:spcBef>
                <a:spcPts val="0"/>
              </a:spcBef>
              <a:spcAft>
                <a:spcPts val="0"/>
              </a:spcAft>
              <a:buSzPts val="1700"/>
              <a:buChar char="•"/>
            </a:pPr>
            <a:r>
              <a:rPr b="0" lang="en" sz="1700"/>
              <a:t>It can be considered whether such TXOPs can be shared between STAs in different BSSs via multi-AP coordination.</a:t>
            </a:r>
            <a:endParaRPr b="0" sz="1700"/>
          </a:p>
          <a:p>
            <a:pPr indent="0" lvl="0" marL="0" rtl="0" algn="l">
              <a:lnSpc>
                <a:spcPct val="115000"/>
              </a:lnSpc>
              <a:spcBef>
                <a:spcPts val="0"/>
              </a:spcBef>
              <a:spcAft>
                <a:spcPts val="0"/>
              </a:spcAft>
              <a:buNone/>
            </a:pPr>
            <a:r>
              <a:t/>
            </a:r>
            <a:endParaRPr b="0" sz="1700"/>
          </a:p>
        </p:txBody>
      </p:sp>
      <p:sp>
        <p:nvSpPr>
          <p:cNvPr id="163" name="Google Shape;163;p3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64" name="Google Shape;164;p30"/>
          <p:cNvSpPr txBox="1"/>
          <p:nvPr>
            <p:ph type="title"/>
          </p:nvPr>
        </p:nvSpPr>
        <p:spPr>
          <a:xfrm>
            <a:off x="685800" y="5143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Regulating</a:t>
            </a:r>
            <a:r>
              <a:rPr lang="en" sz="2500"/>
              <a:t> the </a:t>
            </a:r>
            <a:r>
              <a:rPr lang="en" sz="2500"/>
              <a:t>Proposed Solution</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idx="1" type="body"/>
          </p:nvPr>
        </p:nvSpPr>
        <p:spPr>
          <a:xfrm>
            <a:off x="191500" y="929550"/>
            <a:ext cx="8857500" cy="3782100"/>
          </a:xfrm>
          <a:prstGeom prst="rect">
            <a:avLst/>
          </a:prstGeom>
          <a:noFill/>
          <a:ln>
            <a:noFill/>
          </a:ln>
        </p:spPr>
        <p:txBody>
          <a:bodyPr anchorCtr="0" anchor="t" bIns="46025" lIns="92075" spcFirstLastPara="1" rIns="92075" wrap="square" tIns="46025">
            <a:noAutofit/>
          </a:bodyPr>
          <a:lstStyle/>
          <a:p>
            <a:pPr indent="-342900" lvl="0" marL="342900" rtl="0" algn="l">
              <a:lnSpc>
                <a:spcPct val="115000"/>
              </a:lnSpc>
              <a:spcBef>
                <a:spcPts val="0"/>
              </a:spcBef>
              <a:spcAft>
                <a:spcPts val="0"/>
              </a:spcAft>
              <a:buSzPts val="1800"/>
              <a:buChar char="•"/>
            </a:pPr>
            <a:r>
              <a:rPr b="0" lang="en" sz="1800"/>
              <a:t>The proposed solution allows the non-AP STAs to contend for channel access and share the resources with the AP for better QoS management across the BSS:</a:t>
            </a:r>
            <a:endParaRPr b="0" sz="1800"/>
          </a:p>
          <a:p>
            <a:pPr indent="-342900" lvl="1" marL="914400" rtl="0" algn="l">
              <a:lnSpc>
                <a:spcPct val="115000"/>
              </a:lnSpc>
              <a:spcBef>
                <a:spcPts val="0"/>
              </a:spcBef>
              <a:spcAft>
                <a:spcPts val="0"/>
              </a:spcAft>
              <a:buSzPts val="1800"/>
              <a:buChar char="–"/>
            </a:pPr>
            <a:r>
              <a:rPr lang="en" sz="1800"/>
              <a:t>The AP can prioritize latency-sensitive and control traffic</a:t>
            </a:r>
            <a:endParaRPr sz="1800"/>
          </a:p>
          <a:p>
            <a:pPr indent="-342900" lvl="1" marL="914400" rtl="0" algn="l">
              <a:lnSpc>
                <a:spcPct val="115000"/>
              </a:lnSpc>
              <a:spcBef>
                <a:spcPts val="0"/>
              </a:spcBef>
              <a:spcAft>
                <a:spcPts val="0"/>
              </a:spcAft>
              <a:buSzPts val="1800"/>
              <a:buChar char="–"/>
            </a:pPr>
            <a:r>
              <a:rPr lang="en" sz="1800"/>
              <a:t>The AP can manage fairness between Downlink and Uplink traffic as well as among multiple non-AP STAs</a:t>
            </a:r>
            <a:endParaRPr sz="1800"/>
          </a:p>
          <a:p>
            <a:pPr indent="-342900" lvl="0" marL="457200" rtl="0" algn="l">
              <a:lnSpc>
                <a:spcPct val="115000"/>
              </a:lnSpc>
              <a:spcBef>
                <a:spcPts val="0"/>
              </a:spcBef>
              <a:spcAft>
                <a:spcPts val="0"/>
              </a:spcAft>
              <a:buSzPts val="1800"/>
              <a:buChar char="•"/>
            </a:pPr>
            <a:r>
              <a:rPr b="0" lang="en" sz="1800"/>
              <a:t>It also allows efficient utilization of TXOPs and less idle time in the medium (due to channel access gaps between shorter transmissions from individual non-APs)</a:t>
            </a:r>
            <a:endParaRPr b="0" sz="1800"/>
          </a:p>
          <a:p>
            <a:pPr indent="-342900" lvl="0" marL="457200" rtl="0" algn="l">
              <a:lnSpc>
                <a:spcPct val="115000"/>
              </a:lnSpc>
              <a:spcBef>
                <a:spcPts val="0"/>
              </a:spcBef>
              <a:spcAft>
                <a:spcPts val="0"/>
              </a:spcAft>
              <a:buSzPts val="1800"/>
              <a:buChar char="•"/>
            </a:pPr>
            <a:r>
              <a:rPr b="0" lang="en" sz="1800"/>
              <a:t>It allows the BSS to continue to have a commensurate share of the medium while having the advantages of scheduled access</a:t>
            </a:r>
            <a:endParaRPr b="0" sz="1800"/>
          </a:p>
          <a:p>
            <a:pPr indent="-342900" lvl="0" marL="457200" rtl="0" algn="l">
              <a:lnSpc>
                <a:spcPct val="115000"/>
              </a:lnSpc>
              <a:spcBef>
                <a:spcPts val="0"/>
              </a:spcBef>
              <a:spcAft>
                <a:spcPts val="0"/>
              </a:spcAft>
              <a:buSzPts val="1800"/>
              <a:buChar char="•"/>
            </a:pPr>
            <a:r>
              <a:rPr b="0" lang="en" sz="1800"/>
              <a:t>It allows management of hidden node situations where the non-AP may have better visibility of the Downlink interference situation and hence, can poll for Downlink transmissions</a:t>
            </a:r>
            <a:endParaRPr b="0" sz="1800"/>
          </a:p>
          <a:p>
            <a:pPr indent="0" lvl="0" marL="0" rtl="0" algn="l">
              <a:lnSpc>
                <a:spcPct val="115000"/>
              </a:lnSpc>
              <a:spcBef>
                <a:spcPts val="0"/>
              </a:spcBef>
              <a:spcAft>
                <a:spcPts val="0"/>
              </a:spcAft>
              <a:buNone/>
            </a:pPr>
            <a:r>
              <a:t/>
            </a:r>
            <a:endParaRPr b="0" sz="1800"/>
          </a:p>
        </p:txBody>
      </p:sp>
      <p:sp>
        <p:nvSpPr>
          <p:cNvPr id="170" name="Google Shape;170;p3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71" name="Google Shape;171;p31"/>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Benefits of the P</a:t>
            </a:r>
            <a:r>
              <a:rPr lang="en" sz="2500"/>
              <a:t>roposed Solution</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idx="1" type="body"/>
          </p:nvPr>
        </p:nvSpPr>
        <p:spPr>
          <a:xfrm>
            <a:off x="191500" y="929550"/>
            <a:ext cx="8857500" cy="3782100"/>
          </a:xfrm>
          <a:prstGeom prst="rect">
            <a:avLst/>
          </a:prstGeom>
          <a:noFill/>
          <a:ln>
            <a:noFill/>
          </a:ln>
        </p:spPr>
        <p:txBody>
          <a:bodyPr anchorCtr="0" anchor="t" bIns="46025" lIns="92075" spcFirstLastPara="1" rIns="92075" wrap="square" tIns="46025">
            <a:noAutofit/>
          </a:bodyPr>
          <a:lstStyle/>
          <a:p>
            <a:pPr indent="-330200" lvl="0" marL="457200" rtl="0" algn="l">
              <a:lnSpc>
                <a:spcPct val="150000"/>
              </a:lnSpc>
              <a:spcBef>
                <a:spcPts val="0"/>
              </a:spcBef>
              <a:spcAft>
                <a:spcPts val="0"/>
              </a:spcAft>
              <a:buSzPts val="1600"/>
              <a:buChar char="•"/>
            </a:pPr>
            <a:r>
              <a:rPr b="0" i="1" lang="en" sz="1600"/>
              <a:t>What is the incentive for a non-AP to share its TXOP? </a:t>
            </a:r>
            <a:endParaRPr b="0" i="1" sz="1600"/>
          </a:p>
          <a:p>
            <a:pPr indent="-330200" lvl="1" marL="914400" rtl="0" algn="l">
              <a:lnSpc>
                <a:spcPct val="150000"/>
              </a:lnSpc>
              <a:spcBef>
                <a:spcPts val="0"/>
              </a:spcBef>
              <a:spcAft>
                <a:spcPts val="0"/>
              </a:spcAft>
              <a:buSzPts val="1600"/>
              <a:buChar char="–"/>
            </a:pPr>
            <a:r>
              <a:rPr lang="en" sz="1600"/>
              <a:t>The non-AP shares only the remaining TXOP that it otherwise cannot use. This reduces the number of EDCA accesses for a given amount of Tx/Rx on the channel and so improves efficiency. For example, this same non-AP can be a beneficiary for this scheme where its DL/UL traffic are carried in a TXOP initiated by another non-AP</a:t>
            </a:r>
            <a:endParaRPr sz="1600"/>
          </a:p>
          <a:p>
            <a:pPr indent="-330200" lvl="0" marL="457200" rtl="0" algn="l">
              <a:lnSpc>
                <a:spcPct val="150000"/>
              </a:lnSpc>
              <a:spcBef>
                <a:spcPts val="0"/>
              </a:spcBef>
              <a:spcAft>
                <a:spcPts val="0"/>
              </a:spcAft>
              <a:buSzPts val="1600"/>
              <a:buChar char="•"/>
            </a:pPr>
            <a:r>
              <a:rPr b="0" i="1" lang="en" sz="1600"/>
              <a:t>APs will use MU-EDCA and triggered allocations. Why will the non-APs gain TXOPs?</a:t>
            </a:r>
            <a:endParaRPr b="0" i="1" sz="1600"/>
          </a:p>
          <a:p>
            <a:pPr indent="-330200" lvl="1" marL="914400" rtl="0" algn="l">
              <a:lnSpc>
                <a:spcPct val="150000"/>
              </a:lnSpc>
              <a:spcBef>
                <a:spcPts val="0"/>
              </a:spcBef>
              <a:spcAft>
                <a:spcPts val="0"/>
              </a:spcAft>
              <a:buSzPts val="1600"/>
              <a:buChar char="–"/>
            </a:pPr>
            <a:r>
              <a:rPr lang="en" sz="1600"/>
              <a:t>For TXOPs won by the AP, the benefit due to packing multiple UL/DL flows in the same TXOP already occurs. This proposal is for the case when the TXOPs are won by the non-APs. It is intended to optimize channel usage (in terms of total Tx/Rx time, packing multiple UL/DL flows) for this case. </a:t>
            </a:r>
            <a:endParaRPr sz="1600"/>
          </a:p>
          <a:p>
            <a:pPr indent="0" lvl="0" marL="0" rtl="0" algn="l">
              <a:lnSpc>
                <a:spcPct val="115000"/>
              </a:lnSpc>
              <a:spcBef>
                <a:spcPts val="0"/>
              </a:spcBef>
              <a:spcAft>
                <a:spcPts val="0"/>
              </a:spcAft>
              <a:buNone/>
            </a:pPr>
            <a:r>
              <a:t/>
            </a:r>
            <a:endParaRPr b="0" sz="1800"/>
          </a:p>
        </p:txBody>
      </p:sp>
      <p:sp>
        <p:nvSpPr>
          <p:cNvPr id="177" name="Google Shape;177;p3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78" name="Google Shape;178;p32"/>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Discussion on possible drawbacks (1)</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idx="1" type="body"/>
          </p:nvPr>
        </p:nvSpPr>
        <p:spPr>
          <a:xfrm>
            <a:off x="191500" y="929550"/>
            <a:ext cx="8857500" cy="3782100"/>
          </a:xfrm>
          <a:prstGeom prst="rect">
            <a:avLst/>
          </a:prstGeom>
          <a:noFill/>
          <a:ln>
            <a:noFill/>
          </a:ln>
        </p:spPr>
        <p:txBody>
          <a:bodyPr anchorCtr="0" anchor="t" bIns="46025" lIns="92075" spcFirstLastPara="1" rIns="92075" wrap="square" tIns="46025">
            <a:noAutofit/>
          </a:bodyPr>
          <a:lstStyle/>
          <a:p>
            <a:pPr indent="0" lvl="0" marL="0" rtl="0" algn="l">
              <a:lnSpc>
                <a:spcPct val="150000"/>
              </a:lnSpc>
              <a:spcBef>
                <a:spcPts val="0"/>
              </a:spcBef>
              <a:spcAft>
                <a:spcPts val="0"/>
              </a:spcAft>
              <a:buNone/>
            </a:pPr>
            <a:r>
              <a:t/>
            </a:r>
            <a:endParaRPr sz="1150">
              <a:latin typeface="Arial"/>
              <a:ea typeface="Arial"/>
              <a:cs typeface="Arial"/>
              <a:sym typeface="Arial"/>
            </a:endParaRPr>
          </a:p>
          <a:p>
            <a:pPr indent="-323850" lvl="0" marL="457200" rtl="0" algn="l">
              <a:lnSpc>
                <a:spcPct val="150000"/>
              </a:lnSpc>
              <a:spcBef>
                <a:spcPts val="0"/>
              </a:spcBef>
              <a:spcAft>
                <a:spcPts val="0"/>
              </a:spcAft>
              <a:buSzPts val="1500"/>
              <a:buChar char="•"/>
            </a:pPr>
            <a:r>
              <a:rPr b="0" i="1" lang="en" sz="1500"/>
              <a:t>Will the TXOPs become longer and so latencies of latency-sensitive traffic degrade?</a:t>
            </a:r>
            <a:endParaRPr b="0" i="1" sz="1500"/>
          </a:p>
          <a:p>
            <a:pPr indent="-323850" lvl="1" marL="914400" rtl="0" algn="l">
              <a:lnSpc>
                <a:spcPct val="150000"/>
              </a:lnSpc>
              <a:spcBef>
                <a:spcPts val="0"/>
              </a:spcBef>
              <a:spcAft>
                <a:spcPts val="0"/>
              </a:spcAft>
              <a:buSzPts val="1500"/>
              <a:buChar char="–"/>
            </a:pPr>
            <a:r>
              <a:rPr lang="en" sz="1500"/>
              <a:t>The TXOPs become longer due to inclusion of possibly latency-sensitive traffic within the same TXOP rather than separated by TXOPs of other users (both inBSS and OBSS) and EDCA backoffs. TXOP sharing would lead to better packing efficiency and lower wait/idle times. </a:t>
            </a:r>
            <a:endParaRPr sz="1500"/>
          </a:p>
          <a:p>
            <a:pPr indent="-323850" lvl="0" marL="457200" rtl="0" algn="l">
              <a:lnSpc>
                <a:spcPct val="150000"/>
              </a:lnSpc>
              <a:spcBef>
                <a:spcPts val="0"/>
              </a:spcBef>
              <a:spcAft>
                <a:spcPts val="0"/>
              </a:spcAft>
              <a:buSzPts val="1500"/>
              <a:buChar char="•"/>
            </a:pPr>
            <a:r>
              <a:rPr b="0" i="1" lang="en" sz="1500"/>
              <a:t>If dedicated for the purpose of benefiting latency-sensitive traffic, can’t anyone easily mark any traffic as latency-sensitive and misuse this feature?</a:t>
            </a:r>
            <a:endParaRPr b="0" i="1" sz="1500"/>
          </a:p>
          <a:p>
            <a:pPr indent="-323850" lvl="1" marL="914400" rtl="0" algn="l">
              <a:lnSpc>
                <a:spcPct val="150000"/>
              </a:lnSpc>
              <a:spcBef>
                <a:spcPts val="0"/>
              </a:spcBef>
              <a:spcAft>
                <a:spcPts val="0"/>
              </a:spcAft>
              <a:buSzPts val="1500"/>
              <a:buChar char="–"/>
            </a:pPr>
            <a:r>
              <a:rPr lang="en" sz="1500"/>
              <a:t>That can occur even without this feature. If this is the norm, use of various access categories for EDCA and rTWT are also questionable. Even then, the usage is limited to the duration of the max TXOP.</a:t>
            </a:r>
            <a:endParaRPr sz="1500"/>
          </a:p>
          <a:p>
            <a:pPr indent="0" lvl="0" marL="0" rtl="0" algn="l">
              <a:lnSpc>
                <a:spcPct val="115000"/>
              </a:lnSpc>
              <a:spcBef>
                <a:spcPts val="0"/>
              </a:spcBef>
              <a:spcAft>
                <a:spcPts val="0"/>
              </a:spcAft>
              <a:buNone/>
            </a:pPr>
            <a:r>
              <a:t/>
            </a:r>
            <a:endParaRPr b="0" sz="1800"/>
          </a:p>
        </p:txBody>
      </p:sp>
      <p:sp>
        <p:nvSpPr>
          <p:cNvPr id="184" name="Google Shape;184;p3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85" name="Google Shape;185;p33"/>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Discussion on possible drawbacks (2)</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