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57" r:id="rId3"/>
    <p:sldId id="276" r:id="rId4"/>
    <p:sldId id="323" r:id="rId5"/>
    <p:sldId id="332" r:id="rId6"/>
    <p:sldId id="324" r:id="rId7"/>
    <p:sldId id="325" r:id="rId8"/>
    <p:sldId id="326" r:id="rId9"/>
    <p:sldId id="327" r:id="rId10"/>
    <p:sldId id="328" r:id="rId11"/>
    <p:sldId id="334" r:id="rId12"/>
    <p:sldId id="316" r:id="rId13"/>
    <p:sldId id="333" r:id="rId14"/>
    <p:sldId id="329" r:id="rId15"/>
    <p:sldId id="335" r:id="rId16"/>
    <p:sldId id="336" r:id="rId17"/>
    <p:sldId id="27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 id="2" name="Arik Klein" initials="AK" lastIdx="8" clrIdx="1">
    <p:extLst>
      <p:ext uri="{19B8F6BF-5375-455C-9EA6-DF929625EA0E}">
        <p15:presenceInfo xmlns:p15="http://schemas.microsoft.com/office/powerpoint/2012/main" userId="Arik Klein" providerId="None"/>
      </p:ext>
    </p:extLst>
  </p:cmAuthor>
  <p:cmAuthor id="3" name="Genadiy Tsodik(TRC)" initials="GT" lastIdx="6" clrIdx="2">
    <p:extLst>
      <p:ext uri="{19B8F6BF-5375-455C-9EA6-DF929625EA0E}">
        <p15:presenceInfo xmlns:p15="http://schemas.microsoft.com/office/powerpoint/2012/main" userId="S-1-5-21-147214757-305610072-1517763936-4623304" providerId="AD"/>
      </p:ext>
    </p:extLst>
  </p:cmAuthor>
  <p:cmAuthor id="4" name="Shimi Shilo (TRC)" initials="SS(" lastIdx="2" clrIdx="3">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968C"/>
    <a:srgbClr val="66CCFF"/>
    <a:srgbClr val="FFCC66"/>
    <a:srgbClr val="99FFCC"/>
    <a:srgbClr val="1E1EFA"/>
    <a:srgbClr val="DFB7D9"/>
    <a:srgbClr val="C2C2FE"/>
    <a:srgbClr val="90FA93"/>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09" autoAdjust="0"/>
    <p:restoredTop sz="94660"/>
  </p:normalViewPr>
  <p:slideViewPr>
    <p:cSldViewPr>
      <p:cViewPr varScale="1">
        <p:scale>
          <a:sx n="76" d="100"/>
          <a:sy n="76" d="100"/>
        </p:scale>
        <p:origin x="123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838200" y="1048189"/>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17E503E0-3BC0-4D52-99D0-592407C8338E}"/>
              </a:ext>
            </a:extLst>
          </p:cNvPr>
          <p:cNvSpPr>
            <a:spLocks noGrp="1"/>
          </p:cNvSpPr>
          <p:nvPr>
            <p:ph type="ftr" sz="quarter" idx="10"/>
          </p:nvPr>
        </p:nvSpPr>
        <p:spPr>
          <a:xfrm>
            <a:off x="6019800" y="6504781"/>
            <a:ext cx="2295525" cy="306387"/>
          </a:xfrm>
        </p:spPr>
        <p:txBody>
          <a:bodyPr/>
          <a:lstStyle/>
          <a:p>
            <a:r>
              <a:rPr lang="nl-NL" dirty="0"/>
              <a:t>Arik Klein et al. (Huawei)</a:t>
            </a:r>
            <a:endParaRPr lang="en-US" dirty="0"/>
          </a:p>
        </p:txBody>
      </p:sp>
      <p:sp>
        <p:nvSpPr>
          <p:cNvPr id="8" name="Slide Number Placeholder 7">
            <a:extLst>
              <a:ext uri="{FF2B5EF4-FFF2-40B4-BE49-F238E27FC236}">
                <a16:creationId xmlns:a16="http://schemas.microsoft.com/office/drawing/2014/main" id="{A3BD8CFC-E728-4F09-9529-5DAE44EEDB2D}"/>
              </a:ext>
            </a:extLst>
          </p:cNvPr>
          <p:cNvSpPr>
            <a:spLocks noGrp="1"/>
          </p:cNvSpPr>
          <p:nvPr>
            <p:ph type="sldNum" sz="quarter" idx="11"/>
          </p:nvPr>
        </p:nvSpPr>
        <p:spPr/>
        <p:txBody>
          <a:bodyPr/>
          <a:lstStyle/>
          <a:p>
            <a:r>
              <a:rPr lang="en-US" dirty="0"/>
              <a:t>Slide </a:t>
            </a:r>
            <a:fld id="{4C64FA26-C19D-454E-AC49-D681356F58D2}" type="slidenum">
              <a:rPr lang="en-US" smtClean="0"/>
              <a:pPr/>
              <a:t>‹#›</a:t>
            </a:fld>
            <a:endParaRPr lang="en-US" dirty="0"/>
          </a:p>
        </p:txBody>
      </p:sp>
      <p:sp>
        <p:nvSpPr>
          <p:cNvPr id="9" name="Title 8">
            <a:extLst>
              <a:ext uri="{FF2B5EF4-FFF2-40B4-BE49-F238E27FC236}">
                <a16:creationId xmlns:a16="http://schemas.microsoft.com/office/drawing/2014/main" id="{9CB8C5BA-02E5-46D3-BF21-6F81204A9AA0}"/>
              </a:ext>
            </a:extLst>
          </p:cNvPr>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Footer Placeholder 6"/>
          <p:cNvSpPr>
            <a:spLocks noGrp="1"/>
          </p:cNvSpPr>
          <p:nvPr>
            <p:ph type="ftr" sz="quarter" idx="10"/>
          </p:nvPr>
        </p:nvSpPr>
        <p:spPr/>
        <p:txBody>
          <a:bodyPr/>
          <a:lstStyle/>
          <a:p>
            <a:r>
              <a:rPr lang="nl-NL"/>
              <a:t>Arik Klein et al. (Huawei)</a:t>
            </a:r>
            <a:endParaRPr lang="en-US" dirty="0"/>
          </a:p>
        </p:txBody>
      </p:sp>
      <p:sp>
        <p:nvSpPr>
          <p:cNvPr id="8" name="Slide Number Placeholder 7"/>
          <p:cNvSpPr>
            <a:spLocks noGrp="1"/>
          </p:cNvSpPr>
          <p:nvPr>
            <p:ph type="sldNum" sz="quarter" idx="11"/>
          </p:nvPr>
        </p:nvSpPr>
        <p:spPr/>
        <p:txBody>
          <a:bodyPr/>
          <a:lstStyle/>
          <a:p>
            <a:r>
              <a:rPr lang="en-US"/>
              <a:t>Slide </a:t>
            </a:r>
            <a:fld id="{4C64FA26-C19D-454E-AC49-D681356F58D2}" type="slidenum">
              <a:rPr lang="en-US" smtClean="0"/>
              <a:pPr/>
              <a:t>‹#›</a:t>
            </a:fld>
            <a:endParaRPr lang="en-US"/>
          </a:p>
        </p:txBody>
      </p:sp>
      <p:sp>
        <p:nvSpPr>
          <p:cNvPr id="9" name="Title 8"/>
          <p:cNvSpPr>
            <a:spLocks noGrp="1"/>
          </p:cNvSpPr>
          <p:nvPr>
            <p:ph type="title"/>
          </p:nvPr>
        </p:nvSpPr>
        <p:spPr>
          <a:xfrm>
            <a:off x="722313" y="685800"/>
            <a:ext cx="7772400" cy="1066800"/>
          </a:xfrm>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0255" y="332601"/>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96913" y="332601"/>
            <a:ext cx="968214" cy="276999"/>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a:xfrm>
            <a:off x="7207725" y="6475413"/>
            <a:ext cx="1336200" cy="184666"/>
          </a:xfrm>
          <a:prstGeom prst="rect">
            <a:avLst/>
          </a:prstGeom>
        </p:spPr>
        <p:txBody>
          <a:bodyPr/>
          <a:lstStyle>
            <a:lvl1pPr>
              <a:defRPr/>
            </a:lvl1pPr>
          </a:lstStyle>
          <a:p>
            <a:r>
              <a:rPr lang="nl-NL"/>
              <a:t>Arik Klein et al.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1556195" cy="276999"/>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a:xfrm>
            <a:off x="6620385" y="6475413"/>
            <a:ext cx="1923540" cy="184666"/>
          </a:xfrm>
          <a:prstGeom prst="rect">
            <a:avLst/>
          </a:prstGeom>
        </p:spPr>
        <p:txBody>
          <a:bodyPr/>
          <a:lstStyle>
            <a:lvl1pPr>
              <a:defRPr/>
            </a:lvl1pPr>
          </a:lstStyle>
          <a:p>
            <a:r>
              <a:rPr lang="nl-NL"/>
              <a:t>Arik Klein et al. (Huawei)</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802.11-23/1871r3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 name="Footer Placeholder 4"/>
          <p:cNvSpPr>
            <a:spLocks noGrp="1"/>
          </p:cNvSpPr>
          <p:nvPr>
            <p:ph type="ftr" sz="quarter" idx="3"/>
          </p:nvPr>
        </p:nvSpPr>
        <p:spPr>
          <a:xfrm>
            <a:off x="6781801" y="6413500"/>
            <a:ext cx="1828800" cy="306387"/>
          </a:xfrm>
          <a:prstGeom prst="rect">
            <a:avLst/>
          </a:prstGeom>
        </p:spPr>
        <p:txBody>
          <a:bodyPr/>
          <a:lstStyle/>
          <a:p>
            <a:r>
              <a:rPr lang="nl-NL" dirty="0"/>
              <a:t>Arik Klein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ik.klei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oded.redlich@huawei.com" TargetMode="External"/><Relationship Id="rId5" Type="http://schemas.openxmlformats.org/officeDocument/2006/relationships/hyperlink" Target="mailto:Shimi.Shilo@huawei.com" TargetMode="External"/><Relationship Id="rId4" Type="http://schemas.openxmlformats.org/officeDocument/2006/relationships/hyperlink" Target="mailto:genadiy.tsodik@huawei.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17352" y="685800"/>
            <a:ext cx="8763000" cy="762000"/>
          </a:xfrm>
          <a:noFill/>
          <a:ln/>
        </p:spPr>
        <p:txBody>
          <a:bodyPr/>
          <a:lstStyle/>
          <a:p>
            <a:pPr eaLnBrk="1" hangingPunct="1">
              <a:lnSpc>
                <a:spcPct val="120000"/>
              </a:lnSpc>
            </a:pPr>
            <a:r>
              <a:rPr lang="en-US" dirty="0">
                <a:solidFill>
                  <a:schemeClr val="tx1"/>
                </a:solidFill>
              </a:rPr>
              <a:t>M-AP Coordinated  Transmission framework</a:t>
            </a: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a:t> 11-01-2023</a:t>
            </a:r>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2335593261"/>
              </p:ext>
            </p:extLst>
          </p:nvPr>
        </p:nvGraphicFramePr>
        <p:xfrm>
          <a:off x="762000" y="2895599"/>
          <a:ext cx="7620000" cy="26177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7794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796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Arik Klein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3"/>
                        </a:rPr>
                        <a:t>arik.klein@huawei.com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Genadiy Tsodik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4"/>
                        </a:rPr>
                        <a:t>genadiy.tsodik@huawei.com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Shimi Shilo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5"/>
                        </a:rPr>
                        <a:t>Shimi.Shilo@huawei.com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796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hlinkClick r:id="rId6"/>
                        </a:rPr>
                        <a:t>oded.redlich@huawei.com</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7964">
                <a:tc>
                  <a:txBody>
                    <a:bodyPr/>
                    <a:lstStyle/>
                    <a:p>
                      <a:endParaRPr lang="en-US"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Footer Placeholder 1"/>
          <p:cNvSpPr>
            <a:spLocks noGrp="1"/>
          </p:cNvSpPr>
          <p:nvPr>
            <p:ph type="ftr" sz="quarter" idx="10"/>
          </p:nvPr>
        </p:nvSpPr>
        <p:spPr>
          <a:xfrm>
            <a:off x="6620384" y="6475412"/>
            <a:ext cx="2218815" cy="306388"/>
          </a:xfrm>
        </p:spPr>
        <p:txBody>
          <a:bodyPr/>
          <a:lstStyle/>
          <a:p>
            <a:r>
              <a:rPr lang="en-US" dirty="0"/>
              <a:t>Arik Klein et al. (Huawei)</a:t>
            </a:r>
          </a:p>
        </p:txBody>
      </p:sp>
      <p:sp>
        <p:nvSpPr>
          <p:cNvPr id="3" name="Slide Number Placeholder 2">
            <a:extLst>
              <a:ext uri="{FF2B5EF4-FFF2-40B4-BE49-F238E27FC236}">
                <a16:creationId xmlns:a16="http://schemas.microsoft.com/office/drawing/2014/main" id="{6F0A2041-2DDF-4BC6-9F0B-10DF9C68FB5C}"/>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4: M-AP Coordinated Transmission initiation</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TXOP-based coordination scheme</a:t>
            </a:r>
          </a:p>
          <a:p>
            <a:pPr>
              <a:lnSpc>
                <a:spcPct val="110000"/>
              </a:lnSpc>
              <a:spcBef>
                <a:spcPts val="600"/>
              </a:spcBef>
              <a:spcAft>
                <a:spcPts val="600"/>
              </a:spcAft>
            </a:pPr>
            <a:r>
              <a:rPr lang="en-US" sz="2000" b="0" kern="0" dirty="0"/>
              <a:t>A coordinated transmission that is triggered by the sharing AP.</a:t>
            </a:r>
          </a:p>
          <a:p>
            <a:pPr>
              <a:lnSpc>
                <a:spcPct val="110000"/>
              </a:lnSpc>
              <a:spcBef>
                <a:spcPts val="600"/>
              </a:spcBef>
              <a:spcAft>
                <a:spcPts val="600"/>
              </a:spcAft>
            </a:pPr>
            <a:r>
              <a:rPr lang="en-US" sz="1900" b="0" kern="0" dirty="0"/>
              <a:t>The number of shared APs and their allocated resources for the current TXOP is defined either:</a:t>
            </a:r>
          </a:p>
          <a:p>
            <a:pPr lvl="1">
              <a:lnSpc>
                <a:spcPct val="110000"/>
              </a:lnSpc>
              <a:spcBef>
                <a:spcPts val="600"/>
              </a:spcBef>
              <a:spcAft>
                <a:spcPts val="600"/>
              </a:spcAft>
            </a:pPr>
            <a:r>
              <a:rPr lang="en-US" sz="1500" kern="0" dirty="0"/>
              <a:t>In a predefined assignment included in the coordination agreement</a:t>
            </a:r>
          </a:p>
          <a:p>
            <a:pPr lvl="1">
              <a:lnSpc>
                <a:spcPct val="110000"/>
              </a:lnSpc>
              <a:spcBef>
                <a:spcPts val="600"/>
              </a:spcBef>
              <a:spcAft>
                <a:spcPts val="600"/>
              </a:spcAft>
            </a:pPr>
            <a:r>
              <a:rPr lang="en-US" sz="1500" kern="0" dirty="0"/>
              <a:t>Dynamically assigned by the Sharing AP (per TXOP). </a:t>
            </a:r>
          </a:p>
          <a:p>
            <a:pPr lvl="1">
              <a:lnSpc>
                <a:spcPct val="110000"/>
              </a:lnSpc>
              <a:spcBef>
                <a:spcPts val="600"/>
              </a:spcBef>
              <a:spcAft>
                <a:spcPts val="600"/>
              </a:spcAft>
            </a:pPr>
            <a:endParaRPr lang="en-US" sz="1500" b="0" kern="0" dirty="0"/>
          </a:p>
          <a:p>
            <a:pPr>
              <a:lnSpc>
                <a:spcPct val="110000"/>
              </a:lnSpc>
              <a:spcBef>
                <a:spcPts val="600"/>
              </a:spcBef>
              <a:spcAft>
                <a:spcPts val="600"/>
              </a:spcAft>
            </a:pPr>
            <a:r>
              <a:rPr lang="en-US" sz="1900" b="0" kern="0" dirty="0"/>
              <a:t>The Coordinated transmission occurs on a portion of the TXOP obtained by the Sharing AP.</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10</a:t>
            </a:fld>
            <a:endParaRPr lang="en-US"/>
          </a:p>
        </p:txBody>
      </p:sp>
      <p:pic>
        <p:nvPicPr>
          <p:cNvPr id="8" name="pic">
            <a:extLst>
              <a:ext uri="{FF2B5EF4-FFF2-40B4-BE49-F238E27FC236}">
                <a16:creationId xmlns:a16="http://schemas.microsoft.com/office/drawing/2014/main" id="{43B8EB71-3B42-45A6-928C-F66923040B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743200" y="5181945"/>
            <a:ext cx="6201000" cy="1243368"/>
          </a:xfrm>
          <a:prstGeom prst="rect">
            <a:avLst/>
          </a:prstGeom>
        </p:spPr>
      </p:pic>
    </p:spTree>
    <p:extLst>
      <p:ext uri="{BB962C8B-B14F-4D97-AF65-F5344CB8AC3E}">
        <p14:creationId xmlns:p14="http://schemas.microsoft.com/office/powerpoint/2010/main" val="122941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26249"/>
            <a:ext cx="8839199" cy="821551"/>
          </a:xfrm>
        </p:spPr>
        <p:txBody>
          <a:bodyPr/>
          <a:lstStyle/>
          <a:p>
            <a:r>
              <a:rPr lang="en-US" dirty="0"/>
              <a:t> </a:t>
            </a:r>
            <a:r>
              <a:rPr lang="en-US" dirty="0">
                <a:solidFill>
                  <a:srgbClr val="FF0000"/>
                </a:solidFill>
              </a:rPr>
              <a:t>Stage 3b: Confined transmission of TXOP holder</a:t>
            </a:r>
          </a:p>
        </p:txBody>
      </p:sp>
      <p:sp>
        <p:nvSpPr>
          <p:cNvPr id="26" name="Rectangle 3"/>
          <p:cNvSpPr txBox="1">
            <a:spLocks noChangeArrowheads="1"/>
          </p:cNvSpPr>
          <p:nvPr/>
        </p:nvSpPr>
        <p:spPr>
          <a:xfrm>
            <a:off x="381000" y="1574615"/>
            <a:ext cx="8458200" cy="48006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SP-based coordination scheme</a:t>
            </a:r>
          </a:p>
          <a:p>
            <a:pPr>
              <a:lnSpc>
                <a:spcPct val="110000"/>
              </a:lnSpc>
              <a:spcBef>
                <a:spcPts val="600"/>
              </a:spcBef>
              <a:spcAft>
                <a:spcPts val="600"/>
              </a:spcAft>
            </a:pPr>
            <a:endParaRPr lang="en-US" sz="2000" b="0" kern="0" dirty="0">
              <a:solidFill>
                <a:srgbClr val="FF0000"/>
              </a:solidFill>
            </a:endParaRPr>
          </a:p>
          <a:p>
            <a:pPr>
              <a:lnSpc>
                <a:spcPct val="110000"/>
              </a:lnSpc>
              <a:spcBef>
                <a:spcPts val="600"/>
              </a:spcBef>
              <a:spcAft>
                <a:spcPts val="600"/>
              </a:spcAft>
            </a:pPr>
            <a:r>
              <a:rPr lang="en-US" sz="2000" b="0" kern="0" dirty="0">
                <a:solidFill>
                  <a:srgbClr val="FF0000"/>
                </a:solidFill>
              </a:rPr>
              <a:t>The TXOP holder which is a member of coordination agreement, can exchange frames subject to the following rule:</a:t>
            </a:r>
          </a:p>
          <a:p>
            <a:pPr lvl="1">
              <a:lnSpc>
                <a:spcPct val="110000"/>
              </a:lnSpc>
              <a:spcBef>
                <a:spcPts val="600"/>
              </a:spcBef>
              <a:spcAft>
                <a:spcPts val="600"/>
              </a:spcAft>
            </a:pPr>
            <a:r>
              <a:rPr lang="en-US" sz="1500" kern="0" dirty="0">
                <a:solidFill>
                  <a:srgbClr val="FF0000"/>
                </a:solidFill>
              </a:rPr>
              <a:t>The TXOP has to be completed / terminated before the start of any OBSS TWT SP that was coordinated with an OBSS AP under a coordination agreement or till its duration is expired, whichever comes first.</a:t>
            </a:r>
            <a:endParaRPr lang="en-US" sz="1500" b="0" kern="0" dirty="0">
              <a:solidFill>
                <a:srgbClr val="FF0000"/>
              </a:solidFill>
            </a:endParaRP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11</a:t>
            </a:fld>
            <a:endParaRPr lang="en-US"/>
          </a:p>
        </p:txBody>
      </p:sp>
      <p:pic>
        <p:nvPicPr>
          <p:cNvPr id="8" name="pic">
            <a:extLst>
              <a:ext uri="{FF2B5EF4-FFF2-40B4-BE49-F238E27FC236}">
                <a16:creationId xmlns:a16="http://schemas.microsoft.com/office/drawing/2014/main" id="{0B7BD8A3-3CDB-44CB-B40A-87DD567D71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276600" y="5217745"/>
            <a:ext cx="5772600" cy="1157469"/>
          </a:xfrm>
          <a:prstGeom prst="rect">
            <a:avLst/>
          </a:prstGeom>
        </p:spPr>
      </p:pic>
    </p:spTree>
    <p:extLst>
      <p:ext uri="{BB962C8B-B14F-4D97-AF65-F5344CB8AC3E}">
        <p14:creationId xmlns:p14="http://schemas.microsoft.com/office/powerpoint/2010/main" val="2040414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Summary</a:t>
            </a:r>
          </a:p>
        </p:txBody>
      </p:sp>
      <p:sp>
        <p:nvSpPr>
          <p:cNvPr id="10" name="Rectangle 3"/>
          <p:cNvSpPr txBox="1">
            <a:spLocks noChangeArrowheads="1"/>
          </p:cNvSpPr>
          <p:nvPr/>
        </p:nvSpPr>
        <p:spPr>
          <a:xfrm>
            <a:off x="381000" y="1295400"/>
            <a:ext cx="8458200" cy="5029200"/>
          </a:xfrm>
          <a:prstGeom prst="rect">
            <a:avLst/>
          </a:prstGeom>
          <a:noFill/>
          <a:ln/>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solidFill>
                  <a:srgbClr val="FF0000"/>
                </a:solidFill>
              </a:rPr>
              <a:t>This contribution presents a unified framework for an M-AP Coordinated transmission.</a:t>
            </a:r>
          </a:p>
          <a:p>
            <a:pPr lvl="1">
              <a:lnSpc>
                <a:spcPct val="110000"/>
              </a:lnSpc>
              <a:spcBef>
                <a:spcPts val="600"/>
              </a:spcBef>
              <a:spcAft>
                <a:spcPts val="600"/>
              </a:spcAft>
            </a:pPr>
            <a:r>
              <a:rPr lang="en-US" sz="1600" kern="0" dirty="0">
                <a:solidFill>
                  <a:srgbClr val="FF0000"/>
                </a:solidFill>
              </a:rPr>
              <a:t>It is common for any M-AP coordinated transmission, regardless of the coordination scheme(s) being used.</a:t>
            </a:r>
            <a:endParaRPr lang="en-US" sz="1600" b="0" kern="0" dirty="0">
              <a:solidFill>
                <a:srgbClr val="FF0000"/>
              </a:solidFill>
            </a:endParaRPr>
          </a:p>
          <a:p>
            <a:pPr>
              <a:lnSpc>
                <a:spcPct val="110000"/>
              </a:lnSpc>
              <a:spcBef>
                <a:spcPts val="600"/>
              </a:spcBef>
              <a:spcAft>
                <a:spcPts val="600"/>
              </a:spcAft>
            </a:pPr>
            <a:r>
              <a:rPr lang="en-US" sz="2000" b="0" kern="0" dirty="0">
                <a:solidFill>
                  <a:srgbClr val="FF0000"/>
                </a:solidFill>
              </a:rPr>
              <a:t>The proposed framework includes 2 sequential stages for both TXOP-based schemes and SP-based schemes:</a:t>
            </a:r>
          </a:p>
          <a:p>
            <a:pPr lvl="1">
              <a:lnSpc>
                <a:spcPct val="110000"/>
              </a:lnSpc>
              <a:spcBef>
                <a:spcPts val="600"/>
              </a:spcBef>
              <a:spcAft>
                <a:spcPts val="600"/>
              </a:spcAft>
            </a:pPr>
            <a:r>
              <a:rPr lang="en-US" sz="1600" kern="0" dirty="0">
                <a:solidFill>
                  <a:srgbClr val="FF0000"/>
                </a:solidFill>
              </a:rPr>
              <a:t>M-AP discovery.</a:t>
            </a:r>
          </a:p>
          <a:p>
            <a:pPr lvl="1">
              <a:lnSpc>
                <a:spcPct val="110000"/>
              </a:lnSpc>
              <a:spcBef>
                <a:spcPts val="600"/>
              </a:spcBef>
              <a:spcAft>
                <a:spcPts val="600"/>
              </a:spcAft>
            </a:pPr>
            <a:r>
              <a:rPr lang="en-US" sz="1600" b="0" kern="0" dirty="0">
                <a:solidFill>
                  <a:srgbClr val="FF0000"/>
                </a:solidFill>
              </a:rPr>
              <a:t>Coordination agreement setting</a:t>
            </a:r>
          </a:p>
          <a:p>
            <a:pPr>
              <a:lnSpc>
                <a:spcPct val="110000"/>
              </a:lnSpc>
              <a:spcBef>
                <a:spcPts val="600"/>
              </a:spcBef>
              <a:spcAft>
                <a:spcPts val="600"/>
              </a:spcAft>
            </a:pPr>
            <a:r>
              <a:rPr lang="en-US" sz="2000" b="0" kern="0" dirty="0">
                <a:solidFill>
                  <a:srgbClr val="FF0000"/>
                </a:solidFill>
              </a:rPr>
              <a:t>The proposed framework includes additional 2 sequential stages for TXOP-based schemes</a:t>
            </a:r>
          </a:p>
          <a:p>
            <a:pPr lvl="1">
              <a:lnSpc>
                <a:spcPct val="110000"/>
              </a:lnSpc>
              <a:spcBef>
                <a:spcPts val="600"/>
              </a:spcBef>
              <a:spcAft>
                <a:spcPts val="600"/>
              </a:spcAft>
            </a:pPr>
            <a:r>
              <a:rPr lang="en-US" sz="1600" b="0" kern="0" dirty="0">
                <a:solidFill>
                  <a:srgbClr val="FF0000"/>
                </a:solidFill>
              </a:rPr>
              <a:t>Pre-TX BSS operation (an optional stage, relevant for some of the TXOP-based coordination schemes)</a:t>
            </a:r>
          </a:p>
          <a:p>
            <a:pPr lvl="1">
              <a:lnSpc>
                <a:spcPct val="110000"/>
              </a:lnSpc>
              <a:spcBef>
                <a:spcPts val="600"/>
              </a:spcBef>
              <a:spcAft>
                <a:spcPts val="600"/>
              </a:spcAft>
            </a:pPr>
            <a:r>
              <a:rPr lang="en-US" sz="1600" kern="0" dirty="0">
                <a:solidFill>
                  <a:srgbClr val="FF0000"/>
                </a:solidFill>
              </a:rPr>
              <a:t>M-AP Coordinated transmission initiation.</a:t>
            </a:r>
          </a:p>
          <a:p>
            <a:pPr>
              <a:lnSpc>
                <a:spcPct val="110000"/>
              </a:lnSpc>
              <a:spcBef>
                <a:spcPts val="600"/>
              </a:spcBef>
              <a:spcAft>
                <a:spcPts val="600"/>
              </a:spcAft>
            </a:pPr>
            <a:r>
              <a:rPr lang="en-US" sz="2000" b="0" kern="0" dirty="0">
                <a:solidFill>
                  <a:srgbClr val="FF0000"/>
                </a:solidFill>
              </a:rPr>
              <a:t>The proposed framework includes additional stage for SP-based schemes</a:t>
            </a:r>
          </a:p>
          <a:p>
            <a:pPr lvl="1">
              <a:lnSpc>
                <a:spcPct val="110000"/>
              </a:lnSpc>
              <a:spcBef>
                <a:spcPts val="600"/>
              </a:spcBef>
              <a:spcAft>
                <a:spcPts val="600"/>
              </a:spcAft>
            </a:pPr>
            <a:r>
              <a:rPr lang="en-US" sz="1600" b="0" kern="0" dirty="0">
                <a:solidFill>
                  <a:srgbClr val="FF0000"/>
                </a:solidFill>
              </a:rPr>
              <a:t>Confined transmission of TXOP holder.</a:t>
            </a:r>
            <a:endParaRPr lang="en-US" sz="1600" kern="0" dirty="0">
              <a:solidFill>
                <a:srgbClr val="FF0000"/>
              </a:solidFill>
            </a:endParaRP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12</a:t>
            </a:fld>
            <a:endParaRPr lang="en-US"/>
          </a:p>
        </p:txBody>
      </p:sp>
    </p:spTree>
    <p:extLst>
      <p:ext uri="{BB962C8B-B14F-4D97-AF65-F5344CB8AC3E}">
        <p14:creationId xmlns:p14="http://schemas.microsoft.com/office/powerpoint/2010/main" val="1578946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solidFill>
                  <a:srgbClr val="FF0000"/>
                </a:solidFill>
              </a:rPr>
              <a:t>SP1</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Coordinated transmission for various coordination schemes?</a:t>
            </a:r>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13</a:t>
            </a:fld>
            <a:endParaRPr lang="en-US"/>
          </a:p>
        </p:txBody>
      </p:sp>
    </p:spTree>
    <p:extLst>
      <p:ext uri="{BB962C8B-B14F-4D97-AF65-F5344CB8AC3E}">
        <p14:creationId xmlns:p14="http://schemas.microsoft.com/office/powerpoint/2010/main" val="1257471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solidFill>
                  <a:srgbClr val="FF0000"/>
                </a:solidFill>
              </a:rPr>
              <a:t>SP2</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a common framework of a M-AP Coordinated transmission that includes the following stages:</a:t>
            </a:r>
          </a:p>
          <a:p>
            <a:pPr lvl="1">
              <a:lnSpc>
                <a:spcPct val="110000"/>
              </a:lnSpc>
              <a:spcBef>
                <a:spcPts val="600"/>
              </a:spcBef>
              <a:spcAft>
                <a:spcPts val="600"/>
              </a:spcAft>
            </a:pPr>
            <a:r>
              <a:rPr lang="en-US" dirty="0"/>
              <a:t>Stage 1: M-AP Discovery</a:t>
            </a:r>
          </a:p>
          <a:p>
            <a:pPr lvl="1">
              <a:lnSpc>
                <a:spcPct val="110000"/>
              </a:lnSpc>
              <a:spcBef>
                <a:spcPts val="600"/>
              </a:spcBef>
              <a:spcAft>
                <a:spcPts val="600"/>
              </a:spcAft>
            </a:pPr>
            <a:r>
              <a:rPr lang="en-US" dirty="0"/>
              <a:t>Stage 2: M-AP Coordination agreement setting</a:t>
            </a:r>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14</a:t>
            </a:fld>
            <a:endParaRPr lang="en-US"/>
          </a:p>
        </p:txBody>
      </p:sp>
    </p:spTree>
    <p:extLst>
      <p:ext uri="{BB962C8B-B14F-4D97-AF65-F5344CB8AC3E}">
        <p14:creationId xmlns:p14="http://schemas.microsoft.com/office/powerpoint/2010/main" val="1171155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solidFill>
                  <a:srgbClr val="FF0000"/>
                </a:solidFill>
              </a:rPr>
              <a:t>SP3</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the additional stages for a TXOP-based M-AP Coordinated transmission framework:</a:t>
            </a:r>
          </a:p>
          <a:p>
            <a:pPr lvl="1">
              <a:lnSpc>
                <a:spcPct val="110000"/>
              </a:lnSpc>
              <a:spcBef>
                <a:spcPts val="600"/>
              </a:spcBef>
              <a:spcAft>
                <a:spcPts val="600"/>
              </a:spcAft>
            </a:pPr>
            <a:r>
              <a:rPr lang="en-US" dirty="0"/>
              <a:t>Stage 3: Pre-TX operations</a:t>
            </a:r>
          </a:p>
          <a:p>
            <a:pPr lvl="1">
              <a:lnSpc>
                <a:spcPct val="110000"/>
              </a:lnSpc>
              <a:spcBef>
                <a:spcPts val="600"/>
              </a:spcBef>
              <a:spcAft>
                <a:spcPts val="600"/>
              </a:spcAft>
            </a:pPr>
            <a:r>
              <a:rPr lang="en-US" dirty="0"/>
              <a:t>Stage 4: M-AP Coordinated Transmission initiation</a:t>
            </a:r>
            <a:endParaRPr lang="en-US" sz="2000" b="0" dirty="0"/>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15</a:t>
            </a:fld>
            <a:endParaRPr lang="en-US"/>
          </a:p>
        </p:txBody>
      </p:sp>
    </p:spTree>
    <p:extLst>
      <p:ext uri="{BB962C8B-B14F-4D97-AF65-F5344CB8AC3E}">
        <p14:creationId xmlns:p14="http://schemas.microsoft.com/office/powerpoint/2010/main" val="1501114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solidFill>
                  <a:srgbClr val="FF0000"/>
                </a:solidFill>
              </a:rPr>
              <a:t>SP4</a:t>
            </a:r>
          </a:p>
        </p:txBody>
      </p:sp>
      <p:sp>
        <p:nvSpPr>
          <p:cNvPr id="10"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dirty="0"/>
              <a:t>Do you support defining the additional stages for an SP-based M-AP Coordinated transmission framework:</a:t>
            </a:r>
          </a:p>
          <a:p>
            <a:pPr lvl="1">
              <a:lnSpc>
                <a:spcPct val="110000"/>
              </a:lnSpc>
              <a:spcBef>
                <a:spcPts val="600"/>
              </a:spcBef>
              <a:spcAft>
                <a:spcPts val="600"/>
              </a:spcAft>
            </a:pPr>
            <a:r>
              <a:rPr lang="en-US" dirty="0"/>
              <a:t>Stage 3b: Confined TXOP holder transmission</a:t>
            </a:r>
          </a:p>
          <a:p>
            <a:pPr marL="0" indent="0">
              <a:lnSpc>
                <a:spcPct val="110000"/>
              </a:lnSpc>
              <a:spcBef>
                <a:spcPts val="600"/>
              </a:spcBef>
              <a:spcAft>
                <a:spcPts val="600"/>
              </a:spcAft>
              <a:buNone/>
            </a:pPr>
            <a:endParaRPr lang="en-US" sz="2000" b="0" dirty="0"/>
          </a:p>
          <a:p>
            <a:pPr marL="0" indent="0">
              <a:lnSpc>
                <a:spcPct val="110000"/>
              </a:lnSpc>
              <a:spcBef>
                <a:spcPts val="600"/>
              </a:spcBef>
              <a:spcAft>
                <a:spcPts val="600"/>
              </a:spcAft>
              <a:buNone/>
            </a:pPr>
            <a:r>
              <a:rPr lang="en-US" sz="2000" b="0" dirty="0"/>
              <a:t>Yes / No / Abstain</a:t>
            </a:r>
          </a:p>
          <a:p>
            <a:pPr>
              <a:lnSpc>
                <a:spcPct val="110000"/>
              </a:lnSpc>
              <a:spcBef>
                <a:spcPts val="600"/>
              </a:spcBef>
              <a:spcAft>
                <a:spcPts val="600"/>
              </a:spcAft>
            </a:pPr>
            <a:endParaRPr lang="en-US" sz="2000" b="0" dirty="0"/>
          </a:p>
          <a:p>
            <a:pPr lvl="1">
              <a:lnSpc>
                <a:spcPct val="110000"/>
              </a:lnSpc>
              <a:spcBef>
                <a:spcPts val="600"/>
              </a:spcBef>
              <a:spcAft>
                <a:spcPts val="600"/>
              </a:spcAft>
            </a:pPr>
            <a:endParaRPr lang="en-US" sz="1600" b="0" kern="0" dirty="0"/>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4426CA1-DEF3-4792-BFA4-5DA28CEA6FEF}"/>
              </a:ext>
            </a:extLst>
          </p:cNvPr>
          <p:cNvSpPr>
            <a:spLocks noGrp="1"/>
          </p:cNvSpPr>
          <p:nvPr>
            <p:ph type="sldNum" sz="quarter" idx="12"/>
          </p:nvPr>
        </p:nvSpPr>
        <p:spPr/>
        <p:txBody>
          <a:bodyPr/>
          <a:lstStyle/>
          <a:p>
            <a:r>
              <a:rPr lang="en-US"/>
              <a:t>Slide </a:t>
            </a:r>
            <a:fld id="{A5ED327D-21C3-674C-981C-8A8BC9E6D25C}" type="slidenum">
              <a:rPr lang="en-US" smtClean="0"/>
              <a:pPr/>
              <a:t>16</a:t>
            </a:fld>
            <a:endParaRPr lang="en-US"/>
          </a:p>
        </p:txBody>
      </p:sp>
    </p:spTree>
    <p:extLst>
      <p:ext uri="{BB962C8B-B14F-4D97-AF65-F5344CB8AC3E}">
        <p14:creationId xmlns:p14="http://schemas.microsoft.com/office/powerpoint/2010/main" val="806640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799"/>
            <a:ext cx="7772400" cy="4724401"/>
          </a:xfrm>
        </p:spPr>
        <p:txBody>
          <a:bodyPr>
            <a:normAutofit lnSpcReduction="10000"/>
          </a:bodyPr>
          <a:lstStyle/>
          <a:p>
            <a:pPr marL="0" indent="0">
              <a:buNone/>
            </a:pPr>
            <a:r>
              <a:rPr lang="en-US" sz="2000" b="0" dirty="0"/>
              <a:t>[1] 11-24-0209-04-00bn-Specification Framework for </a:t>
            </a:r>
            <a:r>
              <a:rPr lang="en-US" sz="2000" b="0" dirty="0" err="1"/>
              <a:t>TGbn</a:t>
            </a:r>
            <a:endParaRPr lang="en-US" sz="2000" b="0" dirty="0"/>
          </a:p>
          <a:p>
            <a:pPr marL="0" indent="0">
              <a:buNone/>
            </a:pPr>
            <a:r>
              <a:rPr lang="en-US" sz="2000" b="0" dirty="0"/>
              <a:t>[2] 11-23-1895-02-00bn-c-tdma-frame-sequence</a:t>
            </a:r>
          </a:p>
          <a:p>
            <a:pPr marL="0" indent="0">
              <a:buNone/>
            </a:pPr>
            <a:r>
              <a:rPr lang="en-US" sz="2000" b="0" dirty="0"/>
              <a:t>[3] 11-23-1912-01-00bn-coordinated-tdma-procedure</a:t>
            </a:r>
            <a:endParaRPr lang="en-GB" sz="2000" dirty="0"/>
          </a:p>
          <a:p>
            <a:pPr marL="0" indent="0">
              <a:buNone/>
            </a:pPr>
            <a:r>
              <a:rPr lang="en-US" sz="2000" b="0" dirty="0"/>
              <a:t>[4] 11-23-1868-02-00bn-coordinated-spatial-reuse-design</a:t>
            </a:r>
          </a:p>
          <a:p>
            <a:pPr marL="0" indent="0">
              <a:buNone/>
            </a:pPr>
            <a:r>
              <a:rPr lang="en-US" sz="2000" b="0" dirty="0"/>
              <a:t>[5] 11-23-1975-00-00bn-coordinated-spatial-re-use-for-uhr</a:t>
            </a:r>
          </a:p>
          <a:p>
            <a:pPr marL="0" indent="0">
              <a:buNone/>
            </a:pPr>
            <a:r>
              <a:rPr lang="en-US" sz="2000" b="0" dirty="0"/>
              <a:t>[6] 11-24-0142-00-00bn-residual-interference-in-cbf</a:t>
            </a:r>
          </a:p>
          <a:p>
            <a:pPr marL="0" indent="0">
              <a:buNone/>
            </a:pPr>
            <a:r>
              <a:rPr lang="en-US" sz="2000" b="0" dirty="0"/>
              <a:t>[7] 11-24-0639-00-00bn-mac-protocol-aspects-of-multi-ap-coordination</a:t>
            </a:r>
          </a:p>
          <a:p>
            <a:pPr marL="0" indent="0">
              <a:buNone/>
            </a:pPr>
            <a:r>
              <a:rPr lang="en-US" sz="2000" b="0" dirty="0"/>
              <a:t>[8] 11-23-1932-03-00bn-further-considerations-on-coordinated-twt</a:t>
            </a:r>
          </a:p>
          <a:p>
            <a:pPr marL="0" indent="0">
              <a:buNone/>
            </a:pPr>
            <a:r>
              <a:rPr lang="en-US" sz="2000" b="0" dirty="0"/>
              <a:t>[9] 11-23-2022-01-00bn-r-twt-for-multi-ap-follow-up</a:t>
            </a:r>
          </a:p>
          <a:p>
            <a:pPr marL="0" indent="0">
              <a:buNone/>
            </a:pPr>
            <a:r>
              <a:rPr lang="en-US" sz="2000" b="0" dirty="0"/>
              <a:t>[10] 11-22-1895-00-00uhr-thoughts_on_map_assumptions</a:t>
            </a:r>
          </a:p>
          <a:p>
            <a:pPr marL="0" indent="0">
              <a:buNone/>
            </a:pPr>
            <a:r>
              <a:rPr lang="en-US" sz="2000" b="0" dirty="0"/>
              <a:t>[11</a:t>
            </a:r>
            <a:r>
              <a:rPr lang="en-US" sz="2000" b="0"/>
              <a:t>] 11-24-0072-00-00bn-map-channel-access-procedure</a:t>
            </a:r>
            <a:endParaRPr lang="en-US" sz="2000" b="0" dirty="0"/>
          </a:p>
          <a:p>
            <a:pPr marL="0" indent="0">
              <a:buNone/>
            </a:pPr>
            <a:r>
              <a:rPr lang="en-US" sz="2000" b="0" dirty="0"/>
              <a:t>[12] 11-24-1217-02-00bn-multi-ap-coordination-setup-scheme</a:t>
            </a:r>
          </a:p>
          <a:p>
            <a:pPr marL="0" indent="0">
              <a:buNone/>
            </a:pPr>
            <a:r>
              <a:rPr lang="en-US" sz="2000" b="0" dirty="0"/>
              <a:t>[13] 11-24-1220-00-00bn-a-framework-for-coordinated-access-points</a:t>
            </a:r>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9"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FC3ACB75-D44A-4459-AA78-30FC6FEBEC15}"/>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17</a:t>
            </a:fld>
            <a:endParaRPr lang="en-US" dirty="0"/>
          </a:p>
        </p:txBody>
      </p:sp>
    </p:spTree>
    <p:extLst>
      <p:ext uri="{BB962C8B-B14F-4D97-AF65-F5344CB8AC3E}">
        <p14:creationId xmlns:p14="http://schemas.microsoft.com/office/powerpoint/2010/main" val="393035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Introduction</a:t>
            </a:r>
            <a:endParaRPr lang="en-US" dirty="0">
              <a:solidFill>
                <a:schemeClr val="tx1"/>
              </a:solidFill>
            </a:endParaRPr>
          </a:p>
        </p:txBody>
      </p:sp>
      <p:sp>
        <p:nvSpPr>
          <p:cNvPr id="5123" name="Rectangle 3"/>
          <p:cNvSpPr>
            <a:spLocks noGrp="1" noChangeArrowheads="1"/>
          </p:cNvSpPr>
          <p:nvPr>
            <p:ph type="body" idx="1"/>
          </p:nvPr>
        </p:nvSpPr>
        <p:spPr>
          <a:xfrm>
            <a:off x="381000" y="1371600"/>
            <a:ext cx="8458200" cy="5029200"/>
          </a:xfrm>
          <a:noFill/>
          <a:ln/>
        </p:spPr>
        <p:txBody>
          <a:bodyPr>
            <a:normAutofit/>
          </a:bodyPr>
          <a:lstStyle/>
          <a:p>
            <a:pPr>
              <a:lnSpc>
                <a:spcPct val="110000"/>
              </a:lnSpc>
              <a:spcBef>
                <a:spcPts val="600"/>
              </a:spcBef>
              <a:spcAft>
                <a:spcPts val="600"/>
              </a:spcAft>
            </a:pPr>
            <a:r>
              <a:rPr lang="en-US" sz="2000" b="0" dirty="0"/>
              <a:t>802.11 UHR SG discussed Multi-AP coordination as a set of features that will yield additional efficiency gain and increased throughput when multiple OBSSs share resources for a coordinated transmission</a:t>
            </a:r>
          </a:p>
          <a:p>
            <a:pPr lvl="1">
              <a:lnSpc>
                <a:spcPct val="110000"/>
              </a:lnSpc>
              <a:spcBef>
                <a:spcPts val="600"/>
              </a:spcBef>
              <a:spcAft>
                <a:spcPts val="600"/>
              </a:spcAft>
            </a:pPr>
            <a:r>
              <a:rPr lang="en-US" sz="1600" b="0" dirty="0"/>
              <a:t>As opposed to current WLAN architecture, where the operation of Overlapping BSSs is not coordinated, thus STAs from different overlapping BSSs might interfere with each other and reduce the total throughput of the WLAN network.</a:t>
            </a:r>
          </a:p>
          <a:p>
            <a:pPr lvl="1">
              <a:lnSpc>
                <a:spcPct val="110000"/>
              </a:lnSpc>
              <a:spcBef>
                <a:spcPts val="600"/>
              </a:spcBef>
              <a:spcAft>
                <a:spcPts val="600"/>
              </a:spcAft>
            </a:pPr>
            <a:r>
              <a:rPr lang="en-US" sz="1600" b="0" dirty="0"/>
              <a:t>The importance of such coordination increases in highly dense WLAN areas where overlapping channels are often used in BSSs with close proximity.</a:t>
            </a:r>
            <a:endParaRPr lang="en-US" sz="2000" b="0" dirty="0"/>
          </a:p>
          <a:p>
            <a:pPr>
              <a:lnSpc>
                <a:spcPct val="110000"/>
              </a:lnSpc>
              <a:spcBef>
                <a:spcPts val="600"/>
              </a:spcBef>
              <a:spcAft>
                <a:spcPts val="600"/>
              </a:spcAft>
            </a:pPr>
            <a:r>
              <a:rPr lang="en-US" sz="2000" b="0" dirty="0" err="1">
                <a:solidFill>
                  <a:srgbClr val="FF0000"/>
                </a:solidFill>
              </a:rPr>
              <a:t>TGbn</a:t>
            </a:r>
            <a:r>
              <a:rPr lang="en-US" sz="2000" b="0" dirty="0">
                <a:solidFill>
                  <a:srgbClr val="FF0000"/>
                </a:solidFill>
              </a:rPr>
              <a:t> has agreed to adopt the following coordination schemes: Co-SR (TXOP-based with power control) and Co-BF (</a:t>
            </a:r>
            <a:r>
              <a:rPr lang="en-US" sz="2000" b="0" dirty="0" err="1">
                <a:solidFill>
                  <a:srgbClr val="FF0000"/>
                </a:solidFill>
              </a:rPr>
              <a:t>TGbn</a:t>
            </a:r>
            <a:r>
              <a:rPr lang="en-US" sz="2000" b="0" dirty="0">
                <a:solidFill>
                  <a:srgbClr val="FF0000"/>
                </a:solidFill>
              </a:rPr>
              <a:t> SFD, Motion #29)</a:t>
            </a:r>
          </a:p>
          <a:p>
            <a:pPr>
              <a:lnSpc>
                <a:spcPct val="110000"/>
              </a:lnSpc>
              <a:spcBef>
                <a:spcPts val="600"/>
              </a:spcBef>
              <a:spcAft>
                <a:spcPts val="600"/>
              </a:spcAft>
            </a:pPr>
            <a:r>
              <a:rPr lang="en-US" sz="2000" b="0" dirty="0"/>
              <a:t>In this contribution we want to share our thoughts on the unified framework for M-AP Coordinated transmission for enabling a modular and efficient coordinated transmission in UHR and beyond.</a:t>
            </a:r>
          </a:p>
        </p:txBody>
      </p:sp>
      <p:sp>
        <p:nvSpPr>
          <p:cNvPr id="2" name="Footer Placeholder 1"/>
          <p:cNvSpPr>
            <a:spLocks noGrp="1"/>
          </p:cNvSpPr>
          <p:nvPr>
            <p:ph type="ftr" sz="quarter" idx="10"/>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EDC890FD-CEA5-4F51-9286-1D29CE492A79}"/>
              </a:ext>
            </a:extLst>
          </p:cNvPr>
          <p:cNvSpPr>
            <a:spLocks noGrp="1"/>
          </p:cNvSpPr>
          <p:nvPr>
            <p:ph type="sldNum" sz="quarter" idx="11"/>
          </p:nvPr>
        </p:nvSpPr>
        <p:spPr>
          <a:xfrm>
            <a:off x="4344988" y="6475413"/>
            <a:ext cx="530225" cy="182562"/>
          </a:xfrm>
        </p:spPr>
        <p:txBody>
          <a:bodyPr/>
          <a:lstStyle/>
          <a:p>
            <a:r>
              <a:rPr lang="en-US"/>
              <a:t>Slide </a:t>
            </a:r>
            <a:fld id="{303B08C7-0CD1-8846-8502-BF7BB64F440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26249"/>
            <a:ext cx="7772400" cy="821551"/>
          </a:xfrm>
        </p:spPr>
        <p:txBody>
          <a:bodyPr/>
          <a:lstStyle/>
          <a:p>
            <a:r>
              <a:rPr lang="en-US" dirty="0"/>
              <a:t>Short Recap</a:t>
            </a:r>
          </a:p>
        </p:txBody>
      </p:sp>
      <p:sp>
        <p:nvSpPr>
          <p:cNvPr id="26" name="Rectangle 3"/>
          <p:cNvSpPr txBox="1">
            <a:spLocks noChangeArrowheads="1"/>
          </p:cNvSpPr>
          <p:nvPr/>
        </p:nvSpPr>
        <p:spPr>
          <a:xfrm>
            <a:off x="381000" y="1371600"/>
            <a:ext cx="8458200" cy="4571999"/>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In [1] and [2] </a:t>
            </a:r>
            <a:r>
              <a:rPr lang="en-US" sz="2100" b="0" kern="0" dirty="0" err="1"/>
              <a:t>TGbe</a:t>
            </a:r>
            <a:r>
              <a:rPr lang="en-US" sz="2100" b="0" kern="0" dirty="0"/>
              <a:t> agreed on the following two main roles for APs that participate in a coordination [3]:</a:t>
            </a:r>
          </a:p>
          <a:p>
            <a:pPr lvl="1">
              <a:lnSpc>
                <a:spcPct val="110000"/>
              </a:lnSpc>
              <a:spcBef>
                <a:spcPts val="600"/>
              </a:spcBef>
              <a:spcAft>
                <a:spcPts val="600"/>
              </a:spcAft>
            </a:pPr>
            <a:r>
              <a:rPr lang="en-US" sz="1800" kern="0" dirty="0"/>
              <a:t>Sharing AP – the TXOP holder that shares its resources with other APs</a:t>
            </a:r>
          </a:p>
          <a:p>
            <a:pPr lvl="1">
              <a:lnSpc>
                <a:spcPct val="110000"/>
              </a:lnSpc>
              <a:spcBef>
                <a:spcPts val="600"/>
              </a:spcBef>
              <a:spcAft>
                <a:spcPts val="600"/>
              </a:spcAft>
            </a:pPr>
            <a:r>
              <a:rPr lang="en-US" sz="1800" kern="0" dirty="0"/>
              <a:t>Shared APs – all the APs allocated with resources for coordinated transmission by the Sharing AP</a:t>
            </a:r>
          </a:p>
          <a:p>
            <a:pPr>
              <a:lnSpc>
                <a:spcPct val="110000"/>
              </a:lnSpc>
              <a:spcBef>
                <a:spcPts val="600"/>
              </a:spcBef>
              <a:spcAft>
                <a:spcPts val="600"/>
              </a:spcAft>
            </a:pPr>
            <a:r>
              <a:rPr lang="en-US" sz="2000" b="0" kern="0" dirty="0"/>
              <a:t>The roles above are </a:t>
            </a:r>
            <a:r>
              <a:rPr lang="en-US" sz="2000" b="0" u="sng" kern="0" dirty="0"/>
              <a:t>dynamic</a:t>
            </a:r>
            <a:r>
              <a:rPr lang="en-US" sz="2000" b="0" kern="0" dirty="0"/>
              <a:t>: A single AP is designated as a Sharing AP in a TXOP it obtains and can be designated as a Shared AP in a TXOP obtained by other APs</a:t>
            </a:r>
          </a:p>
          <a:p>
            <a:pPr>
              <a:lnSpc>
                <a:spcPct val="110000"/>
              </a:lnSpc>
              <a:spcBef>
                <a:spcPts val="600"/>
              </a:spcBef>
              <a:spcAft>
                <a:spcPts val="600"/>
              </a:spcAft>
            </a:pPr>
            <a:r>
              <a:rPr lang="en-US" sz="2000" b="0" kern="0" dirty="0">
                <a:solidFill>
                  <a:srgbClr val="FF0000"/>
                </a:solidFill>
              </a:rPr>
              <a:t>There are additional coordination schemes (still under discussions) to be considered as candidate schemes: Co-TDMA, C-RTWT, JT, Co-OFDMA and Co-UL MU-MIMO [4], [7] – [9]</a:t>
            </a:r>
            <a:endParaRPr lang="en-US" sz="1600" b="0" kern="0" dirty="0">
              <a:solidFill>
                <a:srgbClr val="FF0000"/>
              </a:solidFill>
            </a:endParaRPr>
          </a:p>
        </p:txBody>
      </p:sp>
      <p:sp>
        <p:nvSpPr>
          <p:cNvPr id="8"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67991EEC-6686-423B-95DA-96A40A207C83}"/>
              </a:ext>
            </a:extLst>
          </p:cNvPr>
          <p:cNvSpPr>
            <a:spLocks noGrp="1"/>
          </p:cNvSpPr>
          <p:nvPr>
            <p:ph type="sldNum" sz="quarter" idx="12"/>
          </p:nvPr>
        </p:nvSpPr>
        <p:spPr/>
        <p:txBody>
          <a:bodyPr/>
          <a:lstStyle/>
          <a:p>
            <a:r>
              <a:rPr lang="en-US"/>
              <a:t>Slide </a:t>
            </a:r>
            <a:fld id="{A5ED327D-21C3-674C-981C-8A8BC9E6D25C}" type="slidenum">
              <a:rPr lang="en-US" smtClean="0"/>
              <a:pPr/>
              <a:t>3</a:t>
            </a:fld>
            <a:endParaRPr lang="en-US"/>
          </a:p>
        </p:txBody>
      </p:sp>
    </p:spTree>
    <p:extLst>
      <p:ext uri="{BB962C8B-B14F-4D97-AF65-F5344CB8AC3E}">
        <p14:creationId xmlns:p14="http://schemas.microsoft.com/office/powerpoint/2010/main" val="343051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is the </a:t>
            </a:r>
            <a:r>
              <a:rPr lang="en-US" sz="2000" kern="0" dirty="0"/>
              <a:t>output of a coordination process </a:t>
            </a:r>
            <a:r>
              <a:rPr lang="en-US" sz="2000" b="0" kern="0" dirty="0"/>
              <a:t>between a group of APs</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Several preliminary steps</a:t>
            </a:r>
            <a:br>
              <a:rPr lang="en-US" sz="1600" kern="0" dirty="0"/>
            </a:br>
            <a:r>
              <a:rPr lang="en-US" sz="1600" kern="0" dirty="0"/>
              <a:t>are taken by the APs prior to</a:t>
            </a:r>
            <a:br>
              <a:rPr lang="en-US" sz="1600" kern="0" dirty="0"/>
            </a:br>
            <a:r>
              <a:rPr lang="en-US" sz="1600" kern="0" dirty="0"/>
              <a:t>the triggering of the </a:t>
            </a:r>
            <a:br>
              <a:rPr lang="en-US" sz="1600" kern="0" dirty="0"/>
            </a:br>
            <a:r>
              <a:rPr lang="en-US" sz="1600" kern="0" dirty="0"/>
              <a:t>coordinated transmission</a:t>
            </a:r>
          </a:p>
          <a:p>
            <a:pPr lvl="1">
              <a:lnSpc>
                <a:spcPct val="110000"/>
              </a:lnSpc>
              <a:spcBef>
                <a:spcPts val="600"/>
              </a:spcBef>
              <a:spcAft>
                <a:spcPts val="600"/>
              </a:spcAft>
            </a:pPr>
            <a:endParaRPr lang="en-US" sz="1600" kern="0" dirty="0"/>
          </a:p>
          <a:p>
            <a:pPr lvl="1">
              <a:lnSpc>
                <a:spcPct val="110000"/>
              </a:lnSpc>
              <a:spcBef>
                <a:spcPts val="600"/>
              </a:spcBef>
              <a:spcAft>
                <a:spcPts val="600"/>
              </a:spcAft>
            </a:pPr>
            <a:r>
              <a:rPr lang="en-US" sz="1600" kern="0" dirty="0"/>
              <a:t>These steps result in a </a:t>
            </a:r>
            <a:br>
              <a:rPr lang="en-US" sz="1600" kern="0" dirty="0"/>
            </a:br>
            <a:r>
              <a:rPr lang="en-US" sz="1600" kern="0" dirty="0"/>
              <a:t>coordinated transmission, </a:t>
            </a:r>
            <a:br>
              <a:rPr lang="en-US" sz="1600" kern="0" dirty="0"/>
            </a:br>
            <a:r>
              <a:rPr lang="en-US" sz="1600" kern="0" dirty="0"/>
              <a:t>where each participant knows when</a:t>
            </a:r>
            <a:br>
              <a:rPr lang="en-US" sz="1600" kern="0" dirty="0"/>
            </a:br>
            <a:r>
              <a:rPr lang="en-US" sz="1600" kern="0" dirty="0"/>
              <a:t> and with which parameters it should </a:t>
            </a:r>
            <a:br>
              <a:rPr lang="en-US" sz="1600" kern="0" dirty="0"/>
            </a:br>
            <a:r>
              <a:rPr lang="en-US" sz="1600" kern="0" dirty="0"/>
              <a:t>operate within its BSS.</a:t>
            </a:r>
          </a:p>
          <a:p>
            <a:pPr>
              <a:lnSpc>
                <a:spcPct val="110000"/>
              </a:lnSpc>
              <a:spcBef>
                <a:spcPts val="600"/>
              </a:spcBef>
              <a:spcAft>
                <a:spcPts val="600"/>
              </a:spcAft>
            </a:pPr>
            <a:endParaRPr lang="en-US" sz="16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4</a:t>
            </a:fld>
            <a:endParaRPr lang="en-US"/>
          </a:p>
        </p:txBody>
      </p:sp>
      <p:pic>
        <p:nvPicPr>
          <p:cNvPr id="8" name="pic">
            <a:extLst>
              <a:ext uri="{FF2B5EF4-FFF2-40B4-BE49-F238E27FC236}">
                <a16:creationId xmlns:a16="http://schemas.microsoft.com/office/drawing/2014/main" id="{A55074BB-ABB1-4FD1-8070-4F85843919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317443" y="1676400"/>
            <a:ext cx="5750357" cy="4476479"/>
          </a:xfrm>
          <a:prstGeom prst="rect">
            <a:avLst/>
          </a:prstGeom>
        </p:spPr>
      </p:pic>
    </p:spTree>
    <p:extLst>
      <p:ext uri="{BB962C8B-B14F-4D97-AF65-F5344CB8AC3E}">
        <p14:creationId xmlns:p14="http://schemas.microsoft.com/office/powerpoint/2010/main" val="43907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Why a unified framework?</a:t>
            </a:r>
          </a:p>
        </p:txBody>
      </p:sp>
      <p:sp>
        <p:nvSpPr>
          <p:cNvPr id="26" name="Rectangle 3"/>
          <p:cNvSpPr txBox="1">
            <a:spLocks noChangeArrowheads="1"/>
          </p:cNvSpPr>
          <p:nvPr/>
        </p:nvSpPr>
        <p:spPr>
          <a:xfrm>
            <a:off x="381000" y="1371600"/>
            <a:ext cx="86106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coordination scheme only defines the technique being used to share the resources between the participant OBSSs (i.e. Sharing AP and Shared APs)</a:t>
            </a:r>
          </a:p>
          <a:p>
            <a:pPr lvl="1">
              <a:lnSpc>
                <a:spcPct val="110000"/>
              </a:lnSpc>
              <a:spcBef>
                <a:spcPts val="600"/>
              </a:spcBef>
              <a:spcAft>
                <a:spcPts val="600"/>
              </a:spcAft>
            </a:pPr>
            <a:r>
              <a:rPr lang="en-US" sz="1600" b="0" kern="0" dirty="0"/>
              <a:t>It does not define the exact parameter values that will be used by each participant OBSS</a:t>
            </a:r>
          </a:p>
          <a:p>
            <a:pPr lvl="1">
              <a:lnSpc>
                <a:spcPct val="110000"/>
              </a:lnSpc>
              <a:spcBef>
                <a:spcPts val="600"/>
              </a:spcBef>
              <a:spcAft>
                <a:spcPts val="600"/>
              </a:spcAft>
            </a:pPr>
            <a:r>
              <a:rPr lang="en-US" sz="1600" b="0" kern="0" dirty="0"/>
              <a:t>It does define a different set of parameters that have to be defined before that coordination scheme is used.</a:t>
            </a:r>
          </a:p>
          <a:p>
            <a:pPr lvl="1">
              <a:lnSpc>
                <a:spcPct val="110000"/>
              </a:lnSpc>
              <a:spcBef>
                <a:spcPts val="600"/>
              </a:spcBef>
              <a:spcAft>
                <a:spcPts val="600"/>
              </a:spcAft>
            </a:pPr>
            <a:r>
              <a:rPr lang="en-US" sz="1600" b="0" kern="0" dirty="0"/>
              <a:t>Each coordination sche</a:t>
            </a:r>
            <a:r>
              <a:rPr lang="en-US" sz="1600" kern="0" dirty="0"/>
              <a:t>me has its gain vs. complexity tradeoff ,which affects how and when it will be used.</a:t>
            </a:r>
          </a:p>
          <a:p>
            <a:pPr lvl="1">
              <a:lnSpc>
                <a:spcPct val="110000"/>
              </a:lnSpc>
              <a:spcBef>
                <a:spcPts val="600"/>
              </a:spcBef>
              <a:spcAft>
                <a:spcPts val="600"/>
              </a:spcAft>
            </a:pPr>
            <a:r>
              <a:rPr lang="en-US" sz="1600" kern="0" dirty="0"/>
              <a:t>A UHR AP may support more than a single coordination scheme.</a:t>
            </a:r>
            <a:endParaRPr lang="en-US" sz="1600" b="0" kern="0" dirty="0"/>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The unified framework defines the various stages the OBSS APs need to take prior to the initiation of a coordinated transmission.</a:t>
            </a:r>
          </a:p>
          <a:p>
            <a:pPr lvl="1">
              <a:lnSpc>
                <a:spcPct val="110000"/>
              </a:lnSpc>
              <a:spcBef>
                <a:spcPts val="600"/>
              </a:spcBef>
              <a:spcAft>
                <a:spcPts val="600"/>
              </a:spcAft>
            </a:pPr>
            <a:r>
              <a:rPr lang="en-US" sz="1600" b="0" kern="0" dirty="0"/>
              <a:t>This framework includes stages that are common for all the coordination schemes.</a:t>
            </a:r>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5</a:t>
            </a:fld>
            <a:endParaRPr lang="en-US"/>
          </a:p>
        </p:txBody>
      </p:sp>
    </p:spTree>
    <p:extLst>
      <p:ext uri="{BB962C8B-B14F-4D97-AF65-F5344CB8AC3E}">
        <p14:creationId xmlns:p14="http://schemas.microsoft.com/office/powerpoint/2010/main" val="101348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M-AP coordinated transmission framework</a:t>
            </a:r>
          </a:p>
        </p:txBody>
      </p:sp>
      <p:sp>
        <p:nvSpPr>
          <p:cNvPr id="26" name="Rectangle 3"/>
          <p:cNvSpPr txBox="1">
            <a:spLocks noChangeArrowheads="1"/>
          </p:cNvSpPr>
          <p:nvPr/>
        </p:nvSpPr>
        <p:spPr>
          <a:xfrm>
            <a:off x="381000" y="1371600"/>
            <a:ext cx="8458200" cy="5029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2000" b="0" kern="0" dirty="0"/>
              <a:t>The M-AP coordinated transmission includes the following sequential stages:</a:t>
            </a:r>
          </a:p>
          <a:p>
            <a:pPr lvl="1">
              <a:lnSpc>
                <a:spcPct val="110000"/>
              </a:lnSpc>
              <a:spcBef>
                <a:spcPts val="600"/>
              </a:spcBef>
              <a:spcAft>
                <a:spcPts val="600"/>
              </a:spcAft>
            </a:pPr>
            <a:r>
              <a:rPr lang="en-US" sz="1500" kern="0" dirty="0"/>
              <a:t>M-AP Discovery</a:t>
            </a:r>
          </a:p>
          <a:p>
            <a:pPr lvl="1">
              <a:lnSpc>
                <a:spcPct val="110000"/>
              </a:lnSpc>
              <a:spcBef>
                <a:spcPts val="600"/>
              </a:spcBef>
              <a:spcAft>
                <a:spcPts val="600"/>
              </a:spcAft>
            </a:pPr>
            <a:r>
              <a:rPr lang="en-US" sz="1500" b="0" kern="0" dirty="0"/>
              <a:t>M-</a:t>
            </a:r>
            <a:r>
              <a:rPr lang="en-US" sz="1500" kern="0" dirty="0"/>
              <a:t>AP Coordination Agreement setting</a:t>
            </a:r>
          </a:p>
          <a:p>
            <a:pPr lvl="1">
              <a:lnSpc>
                <a:spcPct val="110000"/>
              </a:lnSpc>
              <a:spcBef>
                <a:spcPts val="600"/>
              </a:spcBef>
              <a:spcAft>
                <a:spcPts val="600"/>
              </a:spcAft>
            </a:pPr>
            <a:r>
              <a:rPr lang="en-US" sz="1500" kern="0" dirty="0"/>
              <a:t>Additional stages for TXOP-based agreement</a:t>
            </a:r>
          </a:p>
          <a:p>
            <a:pPr lvl="2">
              <a:lnSpc>
                <a:spcPct val="110000"/>
              </a:lnSpc>
              <a:spcBef>
                <a:spcPts val="600"/>
              </a:spcBef>
              <a:spcAft>
                <a:spcPts val="600"/>
              </a:spcAft>
            </a:pPr>
            <a:r>
              <a:rPr lang="en-US" sz="1400" b="0" kern="0" dirty="0"/>
              <a:t>Pre-Tx</a:t>
            </a:r>
          </a:p>
          <a:p>
            <a:pPr lvl="2">
              <a:lnSpc>
                <a:spcPct val="110000"/>
              </a:lnSpc>
              <a:spcBef>
                <a:spcPts val="600"/>
              </a:spcBef>
              <a:spcAft>
                <a:spcPts val="600"/>
              </a:spcAft>
            </a:pPr>
            <a:r>
              <a:rPr lang="en-US" sz="1400" kern="0" dirty="0"/>
              <a:t>M-AP Coordinated transmission initiation</a:t>
            </a:r>
          </a:p>
          <a:p>
            <a:pPr lvl="1">
              <a:lnSpc>
                <a:spcPct val="110000"/>
              </a:lnSpc>
              <a:spcBef>
                <a:spcPts val="600"/>
              </a:spcBef>
              <a:spcAft>
                <a:spcPts val="600"/>
              </a:spcAft>
            </a:pPr>
            <a:r>
              <a:rPr lang="en-US" sz="1500" kern="0" dirty="0">
                <a:solidFill>
                  <a:srgbClr val="FF0000"/>
                </a:solidFill>
              </a:rPr>
              <a:t>Additional stages for TXOP-based agreement</a:t>
            </a:r>
          </a:p>
          <a:p>
            <a:pPr lvl="2">
              <a:lnSpc>
                <a:spcPct val="110000"/>
              </a:lnSpc>
              <a:spcBef>
                <a:spcPts val="600"/>
              </a:spcBef>
              <a:spcAft>
                <a:spcPts val="600"/>
              </a:spcAft>
            </a:pPr>
            <a:r>
              <a:rPr lang="en-US" sz="1400" kern="0" dirty="0">
                <a:solidFill>
                  <a:srgbClr val="FF0000"/>
                </a:solidFill>
              </a:rPr>
              <a:t>Confined transmission of a TXOP holder.</a:t>
            </a:r>
          </a:p>
          <a:p>
            <a:pPr lvl="1">
              <a:lnSpc>
                <a:spcPct val="110000"/>
              </a:lnSpc>
              <a:spcBef>
                <a:spcPts val="600"/>
              </a:spcBef>
              <a:spcAft>
                <a:spcPts val="600"/>
              </a:spcAft>
            </a:pPr>
            <a:endParaRPr lang="en-US" sz="22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6</a:t>
            </a:fld>
            <a:endParaRPr lang="en-US"/>
          </a:p>
        </p:txBody>
      </p:sp>
      <p:pic>
        <p:nvPicPr>
          <p:cNvPr id="8" name="pic">
            <a:extLst>
              <a:ext uri="{FF2B5EF4-FFF2-40B4-BE49-F238E27FC236}">
                <a16:creationId xmlns:a16="http://schemas.microsoft.com/office/drawing/2014/main" id="{51BB0E65-FDE8-489E-8869-2881C24F69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2000" y="4800600"/>
            <a:ext cx="8920000" cy="1570000"/>
          </a:xfrm>
          <a:prstGeom prst="rect">
            <a:avLst/>
          </a:prstGeom>
        </p:spPr>
      </p:pic>
    </p:spTree>
    <p:extLst>
      <p:ext uri="{BB962C8B-B14F-4D97-AF65-F5344CB8AC3E}">
        <p14:creationId xmlns:p14="http://schemas.microsoft.com/office/powerpoint/2010/main" val="91796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626249"/>
            <a:ext cx="7924800" cy="821551"/>
          </a:xfrm>
        </p:spPr>
        <p:txBody>
          <a:bodyPr/>
          <a:lstStyle/>
          <a:p>
            <a:r>
              <a:rPr lang="en-US" dirty="0"/>
              <a:t> Stage 1: M-AP Discovery</a:t>
            </a:r>
          </a:p>
        </p:txBody>
      </p:sp>
      <p:sp>
        <p:nvSpPr>
          <p:cNvPr id="26" name="Rectangle 3"/>
          <p:cNvSpPr txBox="1">
            <a:spLocks noChangeArrowheads="1"/>
          </p:cNvSpPr>
          <p:nvPr/>
        </p:nvSpPr>
        <p:spPr>
          <a:xfrm>
            <a:off x="381000" y="1295400"/>
            <a:ext cx="8458200" cy="4267200"/>
          </a:xfrm>
          <a:prstGeom prst="rect">
            <a:avLst/>
          </a:prstGeom>
          <a:noFill/>
          <a:ln/>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900" b="0" kern="0" dirty="0"/>
              <a:t>Add a new information element for M-AP Coordination</a:t>
            </a:r>
          </a:p>
          <a:p>
            <a:pPr lvl="1">
              <a:lnSpc>
                <a:spcPct val="110000"/>
              </a:lnSpc>
              <a:spcBef>
                <a:spcPts val="600"/>
              </a:spcBef>
              <a:spcAft>
                <a:spcPts val="600"/>
              </a:spcAft>
            </a:pPr>
            <a:r>
              <a:rPr lang="en-US" sz="1500" kern="0" dirty="0"/>
              <a:t>Includes all the parameters and capabilities supported by the AP for the purpose of M-AP coordinated transmission.</a:t>
            </a:r>
          </a:p>
          <a:p>
            <a:pPr lvl="1">
              <a:lnSpc>
                <a:spcPct val="110000"/>
              </a:lnSpc>
              <a:spcBef>
                <a:spcPts val="600"/>
              </a:spcBef>
              <a:spcAft>
                <a:spcPts val="600"/>
              </a:spcAft>
            </a:pPr>
            <a:r>
              <a:rPr lang="en-US" sz="1500" b="0" kern="0" dirty="0"/>
              <a:t>The element will be received only by UHR APs that support M-AP Coordinated transmission operation.</a:t>
            </a:r>
          </a:p>
          <a:p>
            <a:pPr>
              <a:lnSpc>
                <a:spcPct val="110000"/>
              </a:lnSpc>
              <a:spcBef>
                <a:spcPts val="600"/>
              </a:spcBef>
              <a:spcAft>
                <a:spcPts val="600"/>
              </a:spcAft>
            </a:pPr>
            <a:r>
              <a:rPr lang="en-US" sz="1900" b="0" kern="0" dirty="0"/>
              <a:t>An AP that supports M-AP coordinated transmission can be discovered</a:t>
            </a:r>
          </a:p>
          <a:p>
            <a:pPr lvl="1">
              <a:lnSpc>
                <a:spcPct val="110000"/>
              </a:lnSpc>
              <a:spcBef>
                <a:spcPts val="600"/>
              </a:spcBef>
              <a:spcAft>
                <a:spcPts val="600"/>
              </a:spcAft>
            </a:pPr>
            <a:r>
              <a:rPr lang="en-US" sz="1500" b="0" kern="0" dirty="0"/>
              <a:t>Passively (i.e. using Beacon frames) or </a:t>
            </a:r>
          </a:p>
          <a:p>
            <a:pPr lvl="1">
              <a:lnSpc>
                <a:spcPct val="110000"/>
              </a:lnSpc>
              <a:spcBef>
                <a:spcPts val="600"/>
              </a:spcBef>
              <a:spcAft>
                <a:spcPts val="600"/>
              </a:spcAft>
            </a:pPr>
            <a:r>
              <a:rPr lang="en-US" sz="1500" b="0" kern="0" dirty="0"/>
              <a:t>Actively (i.e. sending dedicated management frames among APs, such as: M-AP Probe Request).</a:t>
            </a:r>
          </a:p>
          <a:p>
            <a:pPr>
              <a:lnSpc>
                <a:spcPct val="110000"/>
              </a:lnSpc>
              <a:spcBef>
                <a:spcPts val="600"/>
              </a:spcBef>
              <a:spcAft>
                <a:spcPts val="600"/>
              </a:spcAft>
            </a:pPr>
            <a:r>
              <a:rPr lang="en-US" sz="1900" b="0" kern="0" dirty="0">
                <a:solidFill>
                  <a:srgbClr val="FF0000"/>
                </a:solidFill>
              </a:rPr>
              <a:t>NOTE: This stage can be implemented in wireless or wireline using different set of exchanged messages</a:t>
            </a:r>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7</a:t>
            </a:fld>
            <a:endParaRPr lang="en-US"/>
          </a:p>
        </p:txBody>
      </p:sp>
      <p:pic>
        <p:nvPicPr>
          <p:cNvPr id="8" name="pic">
            <a:extLst>
              <a:ext uri="{FF2B5EF4-FFF2-40B4-BE49-F238E27FC236}">
                <a16:creationId xmlns:a16="http://schemas.microsoft.com/office/drawing/2014/main" id="{04171BB5-194D-40CB-9F80-1BCDBD05BD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100400" y="5303593"/>
            <a:ext cx="5662600" cy="1136865"/>
          </a:xfrm>
          <a:prstGeom prst="rect">
            <a:avLst/>
          </a:prstGeom>
        </p:spPr>
      </p:pic>
    </p:spTree>
    <p:extLst>
      <p:ext uri="{BB962C8B-B14F-4D97-AF65-F5344CB8AC3E}">
        <p14:creationId xmlns:p14="http://schemas.microsoft.com/office/powerpoint/2010/main" val="1831448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762000"/>
            <a:ext cx="7924800" cy="821551"/>
          </a:xfrm>
        </p:spPr>
        <p:txBody>
          <a:bodyPr/>
          <a:lstStyle/>
          <a:p>
            <a:r>
              <a:rPr lang="en-US" dirty="0"/>
              <a:t> Stage 2: M-AP Coordination agreement setting</a:t>
            </a:r>
          </a:p>
        </p:txBody>
      </p:sp>
      <p:sp>
        <p:nvSpPr>
          <p:cNvPr id="26" name="Rectangle 3"/>
          <p:cNvSpPr txBox="1">
            <a:spLocks noChangeArrowheads="1"/>
          </p:cNvSpPr>
          <p:nvPr/>
        </p:nvSpPr>
        <p:spPr>
          <a:xfrm>
            <a:off x="381000" y="1803215"/>
            <a:ext cx="8458200" cy="3759385"/>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600"/>
              </a:spcAft>
            </a:pPr>
            <a:r>
              <a:rPr lang="en-US" sz="1800" b="0" kern="0" dirty="0"/>
              <a:t>M-AP coordination agreement: agreement that is established between two or more OBSS APs. </a:t>
            </a:r>
          </a:p>
          <a:p>
            <a:pPr lvl="1">
              <a:lnSpc>
                <a:spcPct val="110000"/>
              </a:lnSpc>
              <a:spcBef>
                <a:spcPts val="600"/>
              </a:spcBef>
              <a:spcAft>
                <a:spcPts val="600"/>
              </a:spcAft>
            </a:pPr>
            <a:r>
              <a:rPr lang="en-US" sz="1600" b="0" kern="0" dirty="0"/>
              <a:t>This set of APs will participate in the coordinated transmission</a:t>
            </a:r>
          </a:p>
          <a:p>
            <a:pPr>
              <a:lnSpc>
                <a:spcPct val="110000"/>
              </a:lnSpc>
              <a:spcBef>
                <a:spcPts val="600"/>
              </a:spcBef>
              <a:spcAft>
                <a:spcPts val="600"/>
              </a:spcAft>
            </a:pPr>
            <a:endParaRPr lang="en-US" sz="2000" b="0" kern="0" dirty="0"/>
          </a:p>
          <a:p>
            <a:pPr>
              <a:lnSpc>
                <a:spcPct val="110000"/>
              </a:lnSpc>
              <a:spcBef>
                <a:spcPts val="600"/>
              </a:spcBef>
              <a:spcAft>
                <a:spcPts val="600"/>
              </a:spcAft>
            </a:pPr>
            <a:r>
              <a:rPr lang="en-US" sz="2000" b="0" kern="0" dirty="0"/>
              <a:t>An M-AP Coordination agreement is  required since an AP would agree to become a sharing AP and “give up” some of the resources in the TXOP it obtains only if there is a guarantee – by other APs - that each of these APs will share some of their resources with the AP when it will obtain a TXOP (and will become a sharing AP)</a:t>
            </a:r>
            <a:r>
              <a:rPr lang="en-US" sz="1800" b="0" kern="0" dirty="0"/>
              <a:t> </a:t>
            </a:r>
            <a:endParaRPr lang="en-US" sz="1600" b="0" kern="0" dirty="0"/>
          </a:p>
          <a:p>
            <a:pPr>
              <a:lnSpc>
                <a:spcPct val="110000"/>
              </a:lnSpc>
              <a:spcBef>
                <a:spcPts val="600"/>
              </a:spcBef>
              <a:spcAft>
                <a:spcPts val="600"/>
              </a:spcAft>
            </a:pPr>
            <a:r>
              <a:rPr lang="en-US" sz="1800" b="0" kern="0" dirty="0"/>
              <a:t>NOTE: This stage can be implemented in wireless or wireline using different set of exchanged messages</a:t>
            </a: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8</a:t>
            </a:fld>
            <a:endParaRPr lang="en-US"/>
          </a:p>
        </p:txBody>
      </p:sp>
      <p:pic>
        <p:nvPicPr>
          <p:cNvPr id="8" name="pic">
            <a:extLst>
              <a:ext uri="{FF2B5EF4-FFF2-40B4-BE49-F238E27FC236}">
                <a16:creationId xmlns:a16="http://schemas.microsoft.com/office/drawing/2014/main" id="{9103AFF8-7BDE-4F6F-BC4C-A25E42D025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581400" y="5366059"/>
            <a:ext cx="5515200" cy="1105857"/>
          </a:xfrm>
          <a:prstGeom prst="rect">
            <a:avLst/>
          </a:prstGeom>
        </p:spPr>
      </p:pic>
    </p:spTree>
    <p:extLst>
      <p:ext uri="{BB962C8B-B14F-4D97-AF65-F5344CB8AC3E}">
        <p14:creationId xmlns:p14="http://schemas.microsoft.com/office/powerpoint/2010/main" val="354474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457200"/>
            <a:ext cx="7924800" cy="821551"/>
          </a:xfrm>
        </p:spPr>
        <p:txBody>
          <a:bodyPr/>
          <a:lstStyle/>
          <a:p>
            <a:r>
              <a:rPr lang="en-US" dirty="0"/>
              <a:t> Stage 3: Pre-TX operation</a:t>
            </a:r>
          </a:p>
        </p:txBody>
      </p:sp>
      <p:sp>
        <p:nvSpPr>
          <p:cNvPr id="26" name="Rectangle 3"/>
          <p:cNvSpPr txBox="1">
            <a:spLocks noChangeArrowheads="1"/>
          </p:cNvSpPr>
          <p:nvPr/>
        </p:nvSpPr>
        <p:spPr>
          <a:xfrm>
            <a:off x="381000" y="1028700"/>
            <a:ext cx="8458200" cy="4800600"/>
          </a:xfrm>
          <a:prstGeom prst="rect">
            <a:avLst/>
          </a:prstGeom>
          <a:noFill/>
          <a:ln/>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nSpc>
                <a:spcPct val="110000"/>
              </a:lnSpc>
              <a:spcBef>
                <a:spcPts val="600"/>
              </a:spcBef>
              <a:spcAft>
                <a:spcPts val="600"/>
              </a:spcAft>
              <a:buNone/>
            </a:pPr>
            <a:r>
              <a:rPr lang="en-US" sz="2000" b="0" i="1" kern="0" dirty="0">
                <a:solidFill>
                  <a:srgbClr val="FF0000"/>
                </a:solidFill>
              </a:rPr>
              <a:t>NOTE: This stage is relevant only for TXOP-based coordination scheme</a:t>
            </a:r>
          </a:p>
          <a:p>
            <a:pPr>
              <a:lnSpc>
                <a:spcPct val="110000"/>
              </a:lnSpc>
              <a:spcBef>
                <a:spcPts val="600"/>
              </a:spcBef>
              <a:spcAft>
                <a:spcPts val="600"/>
              </a:spcAft>
            </a:pPr>
            <a:r>
              <a:rPr lang="en-US" sz="2000" kern="0" dirty="0"/>
              <a:t>An optional stage </a:t>
            </a:r>
            <a:r>
              <a:rPr lang="en-US" sz="2000" b="0" kern="0" dirty="0"/>
              <a:t>that includes operations performed in each BSS prior to the coordinated transmission.</a:t>
            </a:r>
          </a:p>
          <a:p>
            <a:pPr>
              <a:lnSpc>
                <a:spcPct val="110000"/>
              </a:lnSpc>
              <a:spcBef>
                <a:spcPts val="600"/>
              </a:spcBef>
              <a:spcAft>
                <a:spcPts val="600"/>
              </a:spcAft>
            </a:pPr>
            <a:r>
              <a:rPr lang="en-US" sz="2100" b="0" kern="0" dirty="0"/>
              <a:t>These operations may include (but are not limited to): </a:t>
            </a:r>
          </a:p>
          <a:p>
            <a:pPr lvl="1">
              <a:lnSpc>
                <a:spcPct val="110000"/>
              </a:lnSpc>
              <a:spcBef>
                <a:spcPts val="600"/>
              </a:spcBef>
              <a:spcAft>
                <a:spcPts val="600"/>
              </a:spcAft>
            </a:pPr>
            <a:r>
              <a:rPr lang="en-US" sz="1700" b="0" kern="0" dirty="0"/>
              <a:t>Sequential sounding in Coordinated BF (C-BF) or  Joint Transmission (JT) coordination schemes, </a:t>
            </a:r>
          </a:p>
          <a:p>
            <a:pPr lvl="1">
              <a:lnSpc>
                <a:spcPct val="110000"/>
              </a:lnSpc>
              <a:spcBef>
                <a:spcPts val="600"/>
              </a:spcBef>
              <a:spcAft>
                <a:spcPts val="600"/>
              </a:spcAft>
            </a:pPr>
            <a:r>
              <a:rPr lang="en-US" sz="1700" b="0" kern="0" dirty="0"/>
              <a:t>Switching primary channel in Co-OFDMA coordination scheme</a:t>
            </a:r>
          </a:p>
          <a:p>
            <a:pPr lvl="1">
              <a:lnSpc>
                <a:spcPct val="110000"/>
              </a:lnSpc>
              <a:spcBef>
                <a:spcPts val="600"/>
              </a:spcBef>
              <a:spcAft>
                <a:spcPts val="600"/>
              </a:spcAft>
            </a:pPr>
            <a:r>
              <a:rPr lang="en-US" sz="1700" b="0" kern="0" dirty="0"/>
              <a:t> etc.</a:t>
            </a:r>
          </a:p>
          <a:p>
            <a:pPr>
              <a:lnSpc>
                <a:spcPct val="110000"/>
              </a:lnSpc>
              <a:spcBef>
                <a:spcPts val="600"/>
              </a:spcBef>
              <a:spcAft>
                <a:spcPts val="600"/>
              </a:spcAft>
            </a:pPr>
            <a:r>
              <a:rPr lang="en-US" sz="1900" b="0" kern="0" dirty="0"/>
              <a:t>If carried out, the Pre-TX operation is required to be executed in the first TXOP obtained by an AP that is a member of the coordination agreement, once an agreement has been established.</a:t>
            </a:r>
          </a:p>
          <a:p>
            <a:pPr>
              <a:lnSpc>
                <a:spcPct val="110000"/>
              </a:lnSpc>
              <a:spcBef>
                <a:spcPts val="600"/>
              </a:spcBef>
              <a:spcAft>
                <a:spcPts val="600"/>
              </a:spcAft>
            </a:pPr>
            <a:r>
              <a:rPr lang="en-US" sz="1900" b="0" kern="0" dirty="0"/>
              <a:t>NOTE: This stage can be implemented in wireless or wireline using different set of exchanged messages</a:t>
            </a:r>
          </a:p>
          <a:p>
            <a:pPr>
              <a:lnSpc>
                <a:spcPct val="110000"/>
              </a:lnSpc>
              <a:spcBef>
                <a:spcPts val="600"/>
              </a:spcBef>
              <a:spcAft>
                <a:spcPts val="600"/>
              </a:spcAft>
            </a:pPr>
            <a:endParaRPr lang="en-US" sz="1900" b="0" kern="0" dirty="0"/>
          </a:p>
          <a:p>
            <a:pPr>
              <a:lnSpc>
                <a:spcPct val="110000"/>
              </a:lnSpc>
              <a:spcBef>
                <a:spcPts val="600"/>
              </a:spcBef>
              <a:spcAft>
                <a:spcPts val="600"/>
              </a:spcAft>
            </a:pPr>
            <a:endParaRPr lang="en-US" sz="1900" b="0" kern="0" dirty="0"/>
          </a:p>
          <a:p>
            <a:pPr lvl="1">
              <a:lnSpc>
                <a:spcPct val="110000"/>
              </a:lnSpc>
              <a:spcBef>
                <a:spcPts val="600"/>
              </a:spcBef>
              <a:spcAft>
                <a:spcPts val="600"/>
              </a:spcAft>
            </a:pPr>
            <a:endParaRPr lang="en-US" sz="1100" b="0" kern="0" dirty="0"/>
          </a:p>
        </p:txBody>
      </p:sp>
      <p:sp>
        <p:nvSpPr>
          <p:cNvPr id="7" name="Footer Placeholder 1"/>
          <p:cNvSpPr>
            <a:spLocks noGrp="1"/>
          </p:cNvSpPr>
          <p:nvPr>
            <p:ph type="ftr" sz="quarter" idx="11"/>
          </p:nvPr>
        </p:nvSpPr>
        <p:spPr>
          <a:xfrm>
            <a:off x="6620384" y="6475412"/>
            <a:ext cx="2218815" cy="306388"/>
          </a:xfrm>
        </p:spPr>
        <p:txBody>
          <a:bodyPr/>
          <a:lstStyle/>
          <a:p>
            <a:r>
              <a:rPr lang="nl-NL"/>
              <a:t>Arik Klein et al. (Huawei)</a:t>
            </a:r>
            <a:endParaRPr lang="en-US" dirty="0"/>
          </a:p>
        </p:txBody>
      </p:sp>
      <p:sp>
        <p:nvSpPr>
          <p:cNvPr id="3" name="Slide Number Placeholder 2">
            <a:extLst>
              <a:ext uri="{FF2B5EF4-FFF2-40B4-BE49-F238E27FC236}">
                <a16:creationId xmlns:a16="http://schemas.microsoft.com/office/drawing/2014/main" id="{D4033FDE-0B05-472C-8CC2-6EDE0A32C99C}"/>
              </a:ext>
            </a:extLst>
          </p:cNvPr>
          <p:cNvSpPr>
            <a:spLocks noGrp="1"/>
          </p:cNvSpPr>
          <p:nvPr>
            <p:ph type="sldNum" sz="quarter" idx="12"/>
          </p:nvPr>
        </p:nvSpPr>
        <p:spPr/>
        <p:txBody>
          <a:bodyPr/>
          <a:lstStyle/>
          <a:p>
            <a:r>
              <a:rPr lang="en-US"/>
              <a:t>Slide </a:t>
            </a:r>
            <a:fld id="{A5ED327D-21C3-674C-981C-8A8BC9E6D25C}" type="slidenum">
              <a:rPr lang="en-US" smtClean="0"/>
              <a:pPr/>
              <a:t>9</a:t>
            </a:fld>
            <a:endParaRPr lang="en-US"/>
          </a:p>
        </p:txBody>
      </p:sp>
      <p:pic>
        <p:nvPicPr>
          <p:cNvPr id="8" name="pic">
            <a:extLst>
              <a:ext uri="{FF2B5EF4-FFF2-40B4-BE49-F238E27FC236}">
                <a16:creationId xmlns:a16="http://schemas.microsoft.com/office/drawing/2014/main" id="{75D4222F-9037-46DF-982B-71AD6FC9E3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114800" y="5439048"/>
            <a:ext cx="4905600" cy="983626"/>
          </a:xfrm>
          <a:prstGeom prst="rect">
            <a:avLst/>
          </a:prstGeom>
        </p:spPr>
      </p:pic>
    </p:spTree>
    <p:extLst>
      <p:ext uri="{BB962C8B-B14F-4D97-AF65-F5344CB8AC3E}">
        <p14:creationId xmlns:p14="http://schemas.microsoft.com/office/powerpoint/2010/main" val="935376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202949</TotalTime>
  <Words>1576</Words>
  <Application>Microsoft Office PowerPoint</Application>
  <PresentationFormat>On-screen Show (4:3)</PresentationFormat>
  <Paragraphs>181</Paragraphs>
  <Slides>17</Slides>
  <Notes>2</Notes>
  <HiddenSlides>1</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Times New Roman</vt:lpstr>
      <vt:lpstr>802-11-Submission</vt:lpstr>
      <vt:lpstr>M-AP Coordinated  Transmission framework</vt:lpstr>
      <vt:lpstr>Introduction</vt:lpstr>
      <vt:lpstr>Short Recap</vt:lpstr>
      <vt:lpstr> Why a unified framework?</vt:lpstr>
      <vt:lpstr> Why a unified framework?</vt:lpstr>
      <vt:lpstr> M-AP coordinated transmission framework</vt:lpstr>
      <vt:lpstr> Stage 1: M-AP Discovery</vt:lpstr>
      <vt:lpstr> Stage 2: M-AP Coordination agreement setting</vt:lpstr>
      <vt:lpstr> Stage 3: Pre-TX operation</vt:lpstr>
      <vt:lpstr> Stage 4: M-AP Coordinated Transmission initiation</vt:lpstr>
      <vt:lpstr> Stage 3b: Confined transmission of TXOP holder</vt:lpstr>
      <vt:lpstr>Summary</vt:lpstr>
      <vt:lpstr>SP1</vt:lpstr>
      <vt:lpstr>SP2</vt:lpstr>
      <vt:lpstr>SP3</vt:lpstr>
      <vt:lpstr>SP4</vt:lpstr>
      <vt:lpstr>References</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Yan Xin</dc:creator>
  <cp:lastModifiedBy>Arik Klein</cp:lastModifiedBy>
  <cp:revision>954</cp:revision>
  <cp:lastPrinted>1998-02-10T13:28:06Z</cp:lastPrinted>
  <dcterms:created xsi:type="dcterms:W3CDTF">2013-11-12T18:41:50Z</dcterms:created>
  <dcterms:modified xsi:type="dcterms:W3CDTF">2024-08-28T14:32:32Z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(3)BPzqrSo5EIE0UHhDyHYks5NT5S90KHH7dTmA2Qbfh1HeulUzp5brPbiFYvyKnzcRa+34tSfh
4Uq+ZFEvpOPgOyH2euYhu6h3s5M0EMm4pZu0ueHaMwsRD/0q6EjffwyHT3uRDcWkbOYy9qib
nMndyH4ySswzXyOt7oZ4d9akXK5aWTuhuM4/cRV7Zusb14jJNw1Sf+MC/gpTXmlsbVqhiPtS
0TT4azHc1EzW05Pc8w</vt:lpwstr>
  </property>
  <property fmtid="{D5CDD505-2E9C-101B-9397-08002B2CF9AE}" pid="4" name="_2015_ms_pID_7253431">
    <vt:lpwstr>kJzTX2YoF4KzdElAl3ytARrLN+NEUF1u/NdeLknX/RutdG+kHMvQMl
v34cn/xSg5LpQ/sFcBxU1ckNh6iyFZPqVeuYaO6C0EYN1Psc9RVpwYJSvkSlgdDFdQZCtD/6
l/lInJVbTjm8TDKdMKHwPLeLaz+N60WZnPROMg55NfyuzSyHVfrairHZikcs7YJK4N9y1tKf
Sjm1JNCvlMVrYY7OzAunMHsR4ElS3CMlHBUv</vt:lpwstr>
  </property>
  <property fmtid="{D5CDD505-2E9C-101B-9397-08002B2CF9AE}" pid="5" name="_2015_ms_pID_7253432">
    <vt:lpwstr>Xw==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1580690846</vt:lpwstr>
  </property>
</Properties>
</file>