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9" r:id="rId2"/>
    <p:sldId id="257" r:id="rId3"/>
    <p:sldId id="276" r:id="rId4"/>
    <p:sldId id="323" r:id="rId5"/>
    <p:sldId id="332" r:id="rId6"/>
    <p:sldId id="324" r:id="rId7"/>
    <p:sldId id="325" r:id="rId8"/>
    <p:sldId id="326" r:id="rId9"/>
    <p:sldId id="327" r:id="rId10"/>
    <p:sldId id="328" r:id="rId11"/>
    <p:sldId id="316" r:id="rId12"/>
    <p:sldId id="333" r:id="rId13"/>
    <p:sldId id="329" r:id="rId14"/>
    <p:sldId id="275"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 id="2" name="Arik Klein" initials="AK" lastIdx="8" clrIdx="1">
    <p:extLst>
      <p:ext uri="{19B8F6BF-5375-455C-9EA6-DF929625EA0E}">
        <p15:presenceInfo xmlns:p15="http://schemas.microsoft.com/office/powerpoint/2012/main" userId="Arik Klein" providerId="None"/>
      </p:ext>
    </p:extLst>
  </p:cmAuthor>
  <p:cmAuthor id="3" name="Genadiy Tsodik(TRC)" initials="GT" lastIdx="6" clrIdx="2">
    <p:extLst>
      <p:ext uri="{19B8F6BF-5375-455C-9EA6-DF929625EA0E}">
        <p15:presenceInfo xmlns:p15="http://schemas.microsoft.com/office/powerpoint/2012/main" userId="S-1-5-21-147214757-305610072-1517763936-4623304" providerId="AD"/>
      </p:ext>
    </p:extLst>
  </p:cmAuthor>
  <p:cmAuthor id="4" name="Shimi Shilo (TRC)" initials="SS(" lastIdx="2" clrIdx="3">
    <p:extLst>
      <p:ext uri="{19B8F6BF-5375-455C-9EA6-DF929625EA0E}">
        <p15:presenceInfo xmlns:p15="http://schemas.microsoft.com/office/powerpoint/2012/main" userId="S-1-5-21-147214757-305610072-1517763936-46237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4968C"/>
    <a:srgbClr val="66CCFF"/>
    <a:srgbClr val="FFCC66"/>
    <a:srgbClr val="99FFCC"/>
    <a:srgbClr val="1E1EFA"/>
    <a:srgbClr val="DFB7D9"/>
    <a:srgbClr val="C2C2FE"/>
    <a:srgbClr val="90FA93"/>
    <a:srgbClr val="F49088"/>
    <a:srgbClr val="FF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09" autoAdjust="0"/>
    <p:restoredTop sz="94660"/>
  </p:normalViewPr>
  <p:slideViewPr>
    <p:cSldViewPr>
      <p:cViewPr varScale="1">
        <p:scale>
          <a:sx n="69" d="100"/>
          <a:sy n="69" d="100"/>
        </p:scale>
        <p:origin x="1432" y="4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22"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932763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a:xfrm>
            <a:off x="838200" y="1048189"/>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6">
            <a:extLst>
              <a:ext uri="{FF2B5EF4-FFF2-40B4-BE49-F238E27FC236}">
                <a16:creationId xmlns:a16="http://schemas.microsoft.com/office/drawing/2014/main" id="{17E503E0-3BC0-4D52-99D0-592407C8338E}"/>
              </a:ext>
            </a:extLst>
          </p:cNvPr>
          <p:cNvSpPr>
            <a:spLocks noGrp="1"/>
          </p:cNvSpPr>
          <p:nvPr>
            <p:ph type="ftr" sz="quarter" idx="10"/>
          </p:nvPr>
        </p:nvSpPr>
        <p:spPr>
          <a:xfrm>
            <a:off x="6019800" y="6504781"/>
            <a:ext cx="2295525" cy="306387"/>
          </a:xfrm>
        </p:spPr>
        <p:txBody>
          <a:bodyPr/>
          <a:lstStyle/>
          <a:p>
            <a:r>
              <a:rPr lang="nl-NL" dirty="0"/>
              <a:t>Arik Klein et al. (Huawei)</a:t>
            </a:r>
            <a:endParaRPr lang="en-US" dirty="0"/>
          </a:p>
        </p:txBody>
      </p:sp>
      <p:sp>
        <p:nvSpPr>
          <p:cNvPr id="8" name="Slide Number Placeholder 7">
            <a:extLst>
              <a:ext uri="{FF2B5EF4-FFF2-40B4-BE49-F238E27FC236}">
                <a16:creationId xmlns:a16="http://schemas.microsoft.com/office/drawing/2014/main" id="{A3BD8CFC-E728-4F09-9529-5DAE44EEDB2D}"/>
              </a:ext>
            </a:extLst>
          </p:cNvPr>
          <p:cNvSpPr>
            <a:spLocks noGrp="1"/>
          </p:cNvSpPr>
          <p:nvPr>
            <p:ph type="sldNum" sz="quarter" idx="11"/>
          </p:nvPr>
        </p:nvSpPr>
        <p:spPr/>
        <p:txBody>
          <a:bodyPr/>
          <a:lstStyle/>
          <a:p>
            <a:r>
              <a:rPr lang="en-US" dirty="0"/>
              <a:t>Slide </a:t>
            </a:r>
            <a:fld id="{4C64FA26-C19D-454E-AC49-D681356F58D2}" type="slidenum">
              <a:rPr lang="en-US" smtClean="0"/>
              <a:pPr/>
              <a:t>‹#›</a:t>
            </a:fld>
            <a:endParaRPr lang="en-US" dirty="0"/>
          </a:p>
        </p:txBody>
      </p:sp>
      <p:sp>
        <p:nvSpPr>
          <p:cNvPr id="9" name="Title 8">
            <a:extLst>
              <a:ext uri="{FF2B5EF4-FFF2-40B4-BE49-F238E27FC236}">
                <a16:creationId xmlns:a16="http://schemas.microsoft.com/office/drawing/2014/main" id="{9CB8C5BA-02E5-46D3-BF21-6F81204A9AA0}"/>
              </a:ext>
            </a:extLst>
          </p:cNvPr>
          <p:cNvSpPr>
            <a:spLocks noGrp="1"/>
          </p:cNvSpPr>
          <p:nvPr>
            <p:ph type="title"/>
          </p:nvPr>
        </p:nvSpPr>
        <p:spPr/>
        <p:txBody>
          <a:bodyPr/>
          <a:lstStyle/>
          <a:p>
            <a:r>
              <a:rPr lang="en-US" dirty="0"/>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7" name="Footer Placeholder 6"/>
          <p:cNvSpPr>
            <a:spLocks noGrp="1"/>
          </p:cNvSpPr>
          <p:nvPr>
            <p:ph type="ftr" sz="quarter" idx="10"/>
          </p:nvPr>
        </p:nvSpPr>
        <p:spPr/>
        <p:txBody>
          <a:bodyPr/>
          <a:lstStyle/>
          <a:p>
            <a:r>
              <a:rPr lang="nl-NL" smtClean="0"/>
              <a:t>Arik Klein et al. (Huawei)</a:t>
            </a:r>
            <a:endParaRPr lang="en-US" dirty="0"/>
          </a:p>
        </p:txBody>
      </p:sp>
      <p:sp>
        <p:nvSpPr>
          <p:cNvPr id="8" name="Slide Number Placeholder 7"/>
          <p:cNvSpPr>
            <a:spLocks noGrp="1"/>
          </p:cNvSpPr>
          <p:nvPr>
            <p:ph type="sldNum" sz="quarter" idx="11"/>
          </p:nvPr>
        </p:nvSpPr>
        <p:spPr/>
        <p:txBody>
          <a:bodyPr/>
          <a:lstStyle/>
          <a:p>
            <a:r>
              <a:rPr lang="en-US" smtClean="0"/>
              <a:t>Slide </a:t>
            </a:r>
            <a:fld id="{4C64FA26-C19D-454E-AC49-D681356F58D2}" type="slidenum">
              <a:rPr lang="en-US" smtClean="0"/>
              <a:pPr/>
              <a:t>‹#›</a:t>
            </a:fld>
            <a:endParaRPr lang="en-US"/>
          </a:p>
        </p:txBody>
      </p:sp>
      <p:sp>
        <p:nvSpPr>
          <p:cNvPr id="9" name="Title 8"/>
          <p:cNvSpPr>
            <a:spLocks noGrp="1"/>
          </p:cNvSpPr>
          <p:nvPr>
            <p:ph type="title"/>
          </p:nvPr>
        </p:nvSpPr>
        <p:spPr>
          <a:xfrm>
            <a:off x="722313" y="685800"/>
            <a:ext cx="7772400" cy="1066800"/>
          </a:xfrm>
        </p:spPr>
        <p:txBody>
          <a:bodyPr/>
          <a:lstStyle/>
          <a:p>
            <a:r>
              <a:rPr lang="en-US" smtClean="0"/>
              <a:t>Click to edit Master title style</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0255" y="332601"/>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96913" y="332601"/>
            <a:ext cx="968214" cy="276999"/>
          </a:xfrm>
          <a:prstGeom prst="rect">
            <a:avLst/>
          </a:prstGeom>
        </p:spPr>
        <p:txBody>
          <a:bodyPr/>
          <a:lstStyle>
            <a:lvl1pPr>
              <a:defRPr/>
            </a:lvl1pPr>
          </a:lstStyle>
          <a:p>
            <a:endParaRPr lang="en-US" dirty="0"/>
          </a:p>
        </p:txBody>
      </p:sp>
      <p:sp>
        <p:nvSpPr>
          <p:cNvPr id="8" name="Footer Placeholder 7"/>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96913" y="332601"/>
            <a:ext cx="968214" cy="276999"/>
          </a:xfrm>
          <a:prstGeom prst="rect">
            <a:avLst/>
          </a:prstGeom>
        </p:spPr>
        <p:txBody>
          <a:bodyPr/>
          <a:lstStyle>
            <a:lvl1pPr>
              <a:defRPr/>
            </a:lvl1pPr>
          </a:lstStyle>
          <a:p>
            <a:endParaRPr lang="en-US" dirty="0"/>
          </a:p>
        </p:txBody>
      </p:sp>
      <p:sp>
        <p:nvSpPr>
          <p:cNvPr id="4" name="Footer Placeholder 3"/>
          <p:cNvSpPr>
            <a:spLocks noGrp="1"/>
          </p:cNvSpPr>
          <p:nvPr>
            <p:ph type="ftr" sz="quarter" idx="11"/>
          </p:nvPr>
        </p:nvSpPr>
        <p:spPr>
          <a:xfrm>
            <a:off x="7207725" y="6475413"/>
            <a:ext cx="1336200" cy="184666"/>
          </a:xfrm>
          <a:prstGeom prst="rect">
            <a:avLst/>
          </a:prstGeom>
        </p:spPr>
        <p:txBody>
          <a:bodyPr/>
          <a:lstStyle>
            <a:lvl1pPr>
              <a:defRPr/>
            </a:lvl1pPr>
          </a:lstStyle>
          <a:p>
            <a:r>
              <a:rPr lang="nl-NL"/>
              <a:t>Arik Klein et al. (Huawei)</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3" name="Footer Placeholder 2"/>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a:t>
            </a:r>
            <a:r>
              <a:rPr lang="en-US" sz="1800" b="1" dirty="0" smtClean="0"/>
              <a:t>802.11-23/1871r2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 name="Footer Placeholder 4"/>
          <p:cNvSpPr>
            <a:spLocks noGrp="1"/>
          </p:cNvSpPr>
          <p:nvPr>
            <p:ph type="ftr" sz="quarter" idx="3"/>
          </p:nvPr>
        </p:nvSpPr>
        <p:spPr>
          <a:xfrm>
            <a:off x="6781801" y="6413500"/>
            <a:ext cx="1828800" cy="306387"/>
          </a:xfrm>
          <a:prstGeom prst="rect">
            <a:avLst/>
          </a:prstGeom>
        </p:spPr>
        <p:txBody>
          <a:bodyPr/>
          <a:lstStyle/>
          <a:p>
            <a:r>
              <a:rPr lang="nl-NL" dirty="0"/>
              <a:t>Arik Klein et al.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rik.klein@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oded.redlich@huawei.com" TargetMode="External"/><Relationship Id="rId5" Type="http://schemas.openxmlformats.org/officeDocument/2006/relationships/hyperlink" Target="mailto:Shimi.Shilo@huawei.com" TargetMode="External"/><Relationship Id="rId4" Type="http://schemas.openxmlformats.org/officeDocument/2006/relationships/hyperlink" Target="mailto:genadiy.tsodik@huawei.co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04800" y="723508"/>
            <a:ext cx="8763000" cy="762000"/>
          </a:xfrm>
          <a:noFill/>
          <a:ln/>
        </p:spPr>
        <p:txBody>
          <a:bodyPr/>
          <a:lstStyle/>
          <a:p>
            <a:pPr eaLnBrk="1" hangingPunct="1">
              <a:lnSpc>
                <a:spcPct val="120000"/>
              </a:lnSpc>
            </a:pPr>
            <a:r>
              <a:rPr lang="en-US" dirty="0">
                <a:solidFill>
                  <a:schemeClr val="tx1"/>
                </a:solidFill>
              </a:rPr>
              <a:t>M-AP Coordinated  Transmission framework</a:t>
            </a:r>
          </a:p>
        </p:txBody>
      </p:sp>
      <p:sp>
        <p:nvSpPr>
          <p:cNvPr id="30726" name="Rectangle 6"/>
          <p:cNvSpPr>
            <a:spLocks noGrp="1" noChangeArrowheads="1"/>
          </p:cNvSpPr>
          <p:nvPr>
            <p:ph type="body" idx="1"/>
          </p:nvPr>
        </p:nvSpPr>
        <p:spPr>
          <a:xfrm>
            <a:off x="609600" y="1600200"/>
            <a:ext cx="7772400" cy="381000"/>
          </a:xfrm>
          <a:noFill/>
          <a:ln/>
        </p:spPr>
        <p:txBody>
          <a:bodyPr/>
          <a:lstStyle/>
          <a:p>
            <a:pPr algn="ctr">
              <a:buFontTx/>
              <a:buNone/>
            </a:pPr>
            <a:r>
              <a:rPr lang="en-US" sz="2000" dirty="0"/>
              <a:t>Date:</a:t>
            </a:r>
            <a:r>
              <a:rPr lang="en-US" sz="2000" b="0" dirty="0"/>
              <a:t> 11-01-2023</a:t>
            </a:r>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10" name="Table 12"/>
          <p:cNvGraphicFramePr>
            <a:graphicFrameLocks noGrp="1"/>
          </p:cNvGraphicFramePr>
          <p:nvPr>
            <p:extLst>
              <p:ext uri="{D42A27DB-BD31-4B8C-83A1-F6EECF244321}">
                <p14:modId xmlns:p14="http://schemas.microsoft.com/office/powerpoint/2010/main" val="2335593261"/>
              </p:ext>
            </p:extLst>
          </p:nvPr>
        </p:nvGraphicFramePr>
        <p:xfrm>
          <a:off x="762000" y="2895599"/>
          <a:ext cx="7620000" cy="2617767"/>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57794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796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Arik Klein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Huawei Technologies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3"/>
                        </a:rPr>
                        <a:t>arik.klein@huawei.com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7964">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Genadiy Tsodik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4"/>
                        </a:rPr>
                        <a:t>genadiy.tsodik@huawei.com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796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Shimi Shilo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5"/>
                        </a:rPr>
                        <a:t>Shimi.Shilo@huawei.com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796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Oded Redlich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6"/>
                        </a:rPr>
                        <a:t>oded.redlich@huawei.com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07964">
                <a:tc>
                  <a:txBody>
                    <a:bodyPr/>
                    <a:lstStyle/>
                    <a:p>
                      <a:endParaRPr lang="en-US" sz="12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dirty="0"/>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Footer Placeholder 1"/>
          <p:cNvSpPr>
            <a:spLocks noGrp="1"/>
          </p:cNvSpPr>
          <p:nvPr>
            <p:ph type="ftr" sz="quarter" idx="10"/>
          </p:nvPr>
        </p:nvSpPr>
        <p:spPr>
          <a:xfrm>
            <a:off x="6620384" y="6475412"/>
            <a:ext cx="2218815" cy="306388"/>
          </a:xfrm>
        </p:spPr>
        <p:txBody>
          <a:bodyPr/>
          <a:lstStyle/>
          <a:p>
            <a:r>
              <a:rPr lang="en-US" dirty="0"/>
              <a:t>Arik Klein et al. (Huawei)</a:t>
            </a:r>
          </a:p>
        </p:txBody>
      </p:sp>
      <p:sp>
        <p:nvSpPr>
          <p:cNvPr id="3" name="Slide Number Placeholder 2">
            <a:extLst>
              <a:ext uri="{FF2B5EF4-FFF2-40B4-BE49-F238E27FC236}">
                <a16:creationId xmlns:a16="http://schemas.microsoft.com/office/drawing/2014/main" id="{6F0A2041-2DDF-4BC6-9F0B-10DF9C68FB5C}"/>
              </a:ext>
            </a:extLst>
          </p:cNvPr>
          <p:cNvSpPr>
            <a:spLocks noGrp="1"/>
          </p:cNvSpPr>
          <p:nvPr>
            <p:ph type="sldNum" sz="quarter" idx="11"/>
          </p:nvPr>
        </p:nvSpPr>
        <p:spPr>
          <a:xfrm>
            <a:off x="4344988" y="6475413"/>
            <a:ext cx="530225" cy="182562"/>
          </a:xfrm>
        </p:spPr>
        <p:txBody>
          <a:bodyPr/>
          <a:lstStyle/>
          <a:p>
            <a:r>
              <a:rPr lang="en-US"/>
              <a:t>Slide </a:t>
            </a:r>
            <a:fld id="{303B08C7-0CD1-8846-8502-BF7BB64F440C}"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Stage 4: M-AP Coordinated Transmission initiation</a:t>
            </a:r>
          </a:p>
        </p:txBody>
      </p:sp>
      <p:sp>
        <p:nvSpPr>
          <p:cNvPr id="26" name="Rectangle 3"/>
          <p:cNvSpPr txBox="1">
            <a:spLocks noChangeArrowheads="1"/>
          </p:cNvSpPr>
          <p:nvPr/>
        </p:nvSpPr>
        <p:spPr>
          <a:xfrm>
            <a:off x="381000" y="1574615"/>
            <a:ext cx="8458200" cy="48006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A coordinated transmission that is triggered by the sharing AP.</a:t>
            </a:r>
          </a:p>
          <a:p>
            <a:pPr>
              <a:lnSpc>
                <a:spcPct val="110000"/>
              </a:lnSpc>
              <a:spcBef>
                <a:spcPts val="600"/>
              </a:spcBef>
              <a:spcAft>
                <a:spcPts val="600"/>
              </a:spcAft>
            </a:pPr>
            <a:r>
              <a:rPr lang="en-US" sz="1900" b="0" kern="0" dirty="0"/>
              <a:t>The number of shared APs and their allocated resources for the current TXOP is defined either:</a:t>
            </a:r>
          </a:p>
          <a:p>
            <a:pPr lvl="1">
              <a:lnSpc>
                <a:spcPct val="110000"/>
              </a:lnSpc>
              <a:spcBef>
                <a:spcPts val="600"/>
              </a:spcBef>
              <a:spcAft>
                <a:spcPts val="600"/>
              </a:spcAft>
            </a:pPr>
            <a:r>
              <a:rPr lang="en-US" sz="1500" kern="0" dirty="0"/>
              <a:t>In a predefined assignment included in the coordination agreement</a:t>
            </a:r>
          </a:p>
          <a:p>
            <a:pPr lvl="1">
              <a:lnSpc>
                <a:spcPct val="110000"/>
              </a:lnSpc>
              <a:spcBef>
                <a:spcPts val="600"/>
              </a:spcBef>
              <a:spcAft>
                <a:spcPts val="600"/>
              </a:spcAft>
            </a:pPr>
            <a:r>
              <a:rPr lang="en-US" sz="1500" kern="0" dirty="0"/>
              <a:t>Dynamically assigned by the Sharing AP (per TXOP). </a:t>
            </a:r>
          </a:p>
          <a:p>
            <a:pPr lvl="1">
              <a:lnSpc>
                <a:spcPct val="110000"/>
              </a:lnSpc>
              <a:spcBef>
                <a:spcPts val="600"/>
              </a:spcBef>
              <a:spcAft>
                <a:spcPts val="600"/>
              </a:spcAft>
            </a:pPr>
            <a:endParaRPr lang="en-US" sz="1500" b="0" kern="0" dirty="0"/>
          </a:p>
          <a:p>
            <a:pPr>
              <a:lnSpc>
                <a:spcPct val="110000"/>
              </a:lnSpc>
              <a:spcBef>
                <a:spcPts val="600"/>
              </a:spcBef>
              <a:spcAft>
                <a:spcPts val="600"/>
              </a:spcAft>
            </a:pPr>
            <a:r>
              <a:rPr lang="en-US" sz="1900" b="0" kern="0" dirty="0"/>
              <a:t>The Coordinated transmission occurs on a portion of the TXOP obtained by the Sharing AP.</a:t>
            </a:r>
          </a:p>
          <a:p>
            <a:pPr lvl="1">
              <a:lnSpc>
                <a:spcPct val="110000"/>
              </a:lnSpc>
              <a:spcBef>
                <a:spcPts val="600"/>
              </a:spcBef>
              <a:spcAft>
                <a:spcPts val="600"/>
              </a:spcAft>
            </a:pPr>
            <a:endParaRPr lang="en-US" sz="11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10</a:t>
            </a:fld>
            <a:endParaRPr lang="en-US"/>
          </a:p>
        </p:txBody>
      </p:sp>
      <p:pic>
        <p:nvPicPr>
          <p:cNvPr id="5" name="Picture 4">
            <a:extLst>
              <a:ext uri="{FF2B5EF4-FFF2-40B4-BE49-F238E27FC236}">
                <a16:creationId xmlns:a16="http://schemas.microsoft.com/office/drawing/2014/main" id="{68B5E77A-5EE0-41D4-942C-56BF285F0DF9}"/>
              </a:ext>
            </a:extLst>
          </p:cNvPr>
          <p:cNvPicPr>
            <a:picLocks noChangeAspect="1"/>
          </p:cNvPicPr>
          <p:nvPr/>
        </p:nvPicPr>
        <p:blipFill>
          <a:blip r:embed="rId2"/>
          <a:stretch>
            <a:fillRect/>
          </a:stretch>
        </p:blipFill>
        <p:spPr>
          <a:xfrm>
            <a:off x="3140468" y="5871637"/>
            <a:ext cx="5715000" cy="553676"/>
          </a:xfrm>
          <a:prstGeom prst="rect">
            <a:avLst/>
          </a:prstGeom>
        </p:spPr>
      </p:pic>
    </p:spTree>
    <p:extLst>
      <p:ext uri="{BB962C8B-B14F-4D97-AF65-F5344CB8AC3E}">
        <p14:creationId xmlns:p14="http://schemas.microsoft.com/office/powerpoint/2010/main" val="1229415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t>Summary</a:t>
            </a:r>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dirty="0"/>
              <a:t>This contribution presents a unified framework for an M-AP Coordinated transmission.</a:t>
            </a:r>
          </a:p>
          <a:p>
            <a:pPr lvl="1">
              <a:lnSpc>
                <a:spcPct val="110000"/>
              </a:lnSpc>
              <a:spcBef>
                <a:spcPts val="600"/>
              </a:spcBef>
              <a:spcAft>
                <a:spcPts val="600"/>
              </a:spcAft>
            </a:pPr>
            <a:r>
              <a:rPr lang="en-US" sz="1600" kern="0" dirty="0"/>
              <a:t>It is common for any M-AP coordinated transmission, regardless of the coordination scheme(s) being used.</a:t>
            </a:r>
            <a:endParaRPr lang="en-US" sz="1600" b="0" kern="0" dirty="0"/>
          </a:p>
          <a:p>
            <a:pPr>
              <a:lnSpc>
                <a:spcPct val="110000"/>
              </a:lnSpc>
              <a:spcBef>
                <a:spcPts val="600"/>
              </a:spcBef>
              <a:spcAft>
                <a:spcPts val="600"/>
              </a:spcAft>
            </a:pPr>
            <a:r>
              <a:rPr lang="en-US" sz="2000" b="0" kern="0" dirty="0"/>
              <a:t>The proposed framework includes 4 sequential stages:</a:t>
            </a:r>
          </a:p>
          <a:p>
            <a:pPr lvl="1">
              <a:lnSpc>
                <a:spcPct val="110000"/>
              </a:lnSpc>
              <a:spcBef>
                <a:spcPts val="600"/>
              </a:spcBef>
              <a:spcAft>
                <a:spcPts val="600"/>
              </a:spcAft>
            </a:pPr>
            <a:r>
              <a:rPr lang="en-US" sz="1600" kern="0" dirty="0"/>
              <a:t>M-AP discovery.</a:t>
            </a:r>
          </a:p>
          <a:p>
            <a:pPr lvl="1">
              <a:lnSpc>
                <a:spcPct val="110000"/>
              </a:lnSpc>
              <a:spcBef>
                <a:spcPts val="600"/>
              </a:spcBef>
              <a:spcAft>
                <a:spcPts val="600"/>
              </a:spcAft>
            </a:pPr>
            <a:r>
              <a:rPr lang="en-US" sz="1600" b="0" kern="0" dirty="0"/>
              <a:t>Coordination agreement setting</a:t>
            </a:r>
          </a:p>
          <a:p>
            <a:pPr lvl="1">
              <a:lnSpc>
                <a:spcPct val="110000"/>
              </a:lnSpc>
              <a:spcBef>
                <a:spcPts val="600"/>
              </a:spcBef>
              <a:spcAft>
                <a:spcPts val="600"/>
              </a:spcAft>
            </a:pPr>
            <a:r>
              <a:rPr lang="en-US" sz="1600" b="0" kern="0" dirty="0"/>
              <a:t>Pre-TX BSS operation (an optional stage, relevant for some of the coordination schemes)</a:t>
            </a:r>
          </a:p>
          <a:p>
            <a:pPr lvl="1">
              <a:lnSpc>
                <a:spcPct val="110000"/>
              </a:lnSpc>
              <a:spcBef>
                <a:spcPts val="600"/>
              </a:spcBef>
              <a:spcAft>
                <a:spcPts val="600"/>
              </a:spcAft>
            </a:pPr>
            <a:r>
              <a:rPr lang="en-US" sz="1600" kern="0" dirty="0"/>
              <a:t>M-AP Coordinated transmission initiation.</a:t>
            </a:r>
          </a:p>
          <a:p>
            <a:pPr>
              <a:lnSpc>
                <a:spcPct val="110000"/>
              </a:lnSpc>
              <a:spcBef>
                <a:spcPts val="600"/>
              </a:spcBef>
              <a:spcAft>
                <a:spcPts val="600"/>
              </a:spcAft>
            </a:pPr>
            <a:endParaRPr lang="en-US" sz="2000" b="0" kern="0" dirty="0"/>
          </a:p>
          <a:p>
            <a:pPr>
              <a:lnSpc>
                <a:spcPct val="110000"/>
              </a:lnSpc>
              <a:spcBef>
                <a:spcPts val="600"/>
              </a:spcBef>
              <a:spcAft>
                <a:spcPts val="600"/>
              </a:spcAft>
            </a:pPr>
            <a:r>
              <a:rPr lang="en-US" sz="2000" b="0" kern="0" dirty="0"/>
              <a:t>Need further discussions to refine the unified framework for M-AP coordinated transmission.</a:t>
            </a:r>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4426CA1-DEF3-4792-BFA4-5DA28CEA6FEF}"/>
              </a:ext>
            </a:extLst>
          </p:cNvPr>
          <p:cNvSpPr>
            <a:spLocks noGrp="1"/>
          </p:cNvSpPr>
          <p:nvPr>
            <p:ph type="sldNum" sz="quarter" idx="12"/>
          </p:nvPr>
        </p:nvSpPr>
        <p:spPr/>
        <p:txBody>
          <a:bodyPr/>
          <a:lstStyle/>
          <a:p>
            <a:r>
              <a:rPr lang="en-US"/>
              <a:t>Slide </a:t>
            </a:r>
            <a:fld id="{A5ED327D-21C3-674C-981C-8A8BC9E6D25C}" type="slidenum">
              <a:rPr lang="en-US" smtClean="0"/>
              <a:pPr/>
              <a:t>11</a:t>
            </a:fld>
            <a:endParaRPr lang="en-US"/>
          </a:p>
        </p:txBody>
      </p:sp>
    </p:spTree>
    <p:extLst>
      <p:ext uri="{BB962C8B-B14F-4D97-AF65-F5344CB8AC3E}">
        <p14:creationId xmlns:p14="http://schemas.microsoft.com/office/powerpoint/2010/main" val="1578946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t>SP1</a:t>
            </a:r>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dirty="0"/>
              <a:t>Do you support defining a common framework of a M-AP Coordinated transmission for various coordination schemes?</a:t>
            </a:r>
          </a:p>
          <a:p>
            <a:pPr marL="0" indent="0">
              <a:lnSpc>
                <a:spcPct val="110000"/>
              </a:lnSpc>
              <a:spcBef>
                <a:spcPts val="600"/>
              </a:spcBef>
              <a:spcAft>
                <a:spcPts val="600"/>
              </a:spcAft>
              <a:buNone/>
            </a:pPr>
            <a:endParaRPr lang="en-US" sz="2000" b="0" dirty="0"/>
          </a:p>
          <a:p>
            <a:pPr marL="0" indent="0">
              <a:lnSpc>
                <a:spcPct val="110000"/>
              </a:lnSpc>
              <a:spcBef>
                <a:spcPts val="600"/>
              </a:spcBef>
              <a:spcAft>
                <a:spcPts val="600"/>
              </a:spcAft>
              <a:buNone/>
            </a:pPr>
            <a:r>
              <a:rPr lang="en-US" sz="2000" b="0" dirty="0"/>
              <a:t>Yes / No / Abstain</a:t>
            </a:r>
          </a:p>
          <a:p>
            <a:pPr>
              <a:lnSpc>
                <a:spcPct val="110000"/>
              </a:lnSpc>
              <a:spcBef>
                <a:spcPts val="600"/>
              </a:spcBef>
              <a:spcAft>
                <a:spcPts val="600"/>
              </a:spcAft>
            </a:pPr>
            <a:endParaRPr lang="en-US" sz="2000" b="0" dirty="0"/>
          </a:p>
          <a:p>
            <a:pPr lvl="1">
              <a:lnSpc>
                <a:spcPct val="110000"/>
              </a:lnSpc>
              <a:spcBef>
                <a:spcPts val="600"/>
              </a:spcBef>
              <a:spcAft>
                <a:spcPts val="600"/>
              </a:spcAft>
            </a:pPr>
            <a:endParaRPr lang="en-US" sz="1600" b="0" kern="0" dirty="0"/>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4426CA1-DEF3-4792-BFA4-5DA28CEA6FEF}"/>
              </a:ext>
            </a:extLst>
          </p:cNvPr>
          <p:cNvSpPr>
            <a:spLocks noGrp="1"/>
          </p:cNvSpPr>
          <p:nvPr>
            <p:ph type="sldNum" sz="quarter" idx="12"/>
          </p:nvPr>
        </p:nvSpPr>
        <p:spPr/>
        <p:txBody>
          <a:bodyPr/>
          <a:lstStyle/>
          <a:p>
            <a:r>
              <a:rPr lang="en-US"/>
              <a:t>Slide </a:t>
            </a:r>
            <a:fld id="{A5ED327D-21C3-674C-981C-8A8BC9E6D25C}" type="slidenum">
              <a:rPr lang="en-US" smtClean="0"/>
              <a:pPr/>
              <a:t>12</a:t>
            </a:fld>
            <a:endParaRPr lang="en-US"/>
          </a:p>
        </p:txBody>
      </p:sp>
    </p:spTree>
    <p:extLst>
      <p:ext uri="{BB962C8B-B14F-4D97-AF65-F5344CB8AC3E}">
        <p14:creationId xmlns:p14="http://schemas.microsoft.com/office/powerpoint/2010/main" val="1257471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t>SP2</a:t>
            </a:r>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dirty="0"/>
              <a:t>Do you support defining a common framework of a M-AP Coordinated transmission that includes the following stages:</a:t>
            </a:r>
          </a:p>
          <a:p>
            <a:pPr lvl="1">
              <a:lnSpc>
                <a:spcPct val="110000"/>
              </a:lnSpc>
              <a:spcBef>
                <a:spcPts val="600"/>
              </a:spcBef>
              <a:spcAft>
                <a:spcPts val="600"/>
              </a:spcAft>
            </a:pPr>
            <a:r>
              <a:rPr lang="en-US" dirty="0" smtClean="0"/>
              <a:t>Stage 1: M-AP </a:t>
            </a:r>
            <a:r>
              <a:rPr lang="en-US" dirty="0"/>
              <a:t>Discovery</a:t>
            </a:r>
          </a:p>
          <a:p>
            <a:pPr lvl="1">
              <a:lnSpc>
                <a:spcPct val="110000"/>
              </a:lnSpc>
              <a:spcBef>
                <a:spcPts val="600"/>
              </a:spcBef>
              <a:spcAft>
                <a:spcPts val="600"/>
              </a:spcAft>
            </a:pPr>
            <a:r>
              <a:rPr lang="en-US" dirty="0" smtClean="0"/>
              <a:t>Stage 2: M-AP </a:t>
            </a:r>
            <a:r>
              <a:rPr lang="en-US" dirty="0"/>
              <a:t>Coordination agreement setting</a:t>
            </a:r>
          </a:p>
          <a:p>
            <a:pPr lvl="1">
              <a:lnSpc>
                <a:spcPct val="110000"/>
              </a:lnSpc>
              <a:spcBef>
                <a:spcPts val="600"/>
              </a:spcBef>
              <a:spcAft>
                <a:spcPts val="600"/>
              </a:spcAft>
            </a:pPr>
            <a:r>
              <a:rPr lang="en-US" dirty="0" smtClean="0"/>
              <a:t>Stage 3: Pre-TX operations</a:t>
            </a:r>
            <a:endParaRPr lang="en-US" dirty="0"/>
          </a:p>
          <a:p>
            <a:pPr lvl="1">
              <a:lnSpc>
                <a:spcPct val="110000"/>
              </a:lnSpc>
              <a:spcBef>
                <a:spcPts val="600"/>
              </a:spcBef>
              <a:spcAft>
                <a:spcPts val="600"/>
              </a:spcAft>
            </a:pPr>
            <a:r>
              <a:rPr lang="en-US" dirty="0" smtClean="0"/>
              <a:t>Stage 4: M-AP </a:t>
            </a:r>
            <a:r>
              <a:rPr lang="en-US" dirty="0"/>
              <a:t>Coordinated Transmission initiation</a:t>
            </a:r>
            <a:endParaRPr lang="en-US" sz="2000" b="0" dirty="0"/>
          </a:p>
          <a:p>
            <a:pPr marL="0" indent="0">
              <a:lnSpc>
                <a:spcPct val="110000"/>
              </a:lnSpc>
              <a:spcBef>
                <a:spcPts val="600"/>
              </a:spcBef>
              <a:spcAft>
                <a:spcPts val="600"/>
              </a:spcAft>
              <a:buNone/>
            </a:pPr>
            <a:r>
              <a:rPr lang="en-US" sz="2000" b="0" kern="0" dirty="0"/>
              <a:t>NOTE: </a:t>
            </a:r>
            <a:r>
              <a:rPr lang="en-US" sz="2000" b="0" kern="0" dirty="0" smtClean="0"/>
              <a:t>stages 1-3 can </a:t>
            </a:r>
            <a:r>
              <a:rPr lang="en-US" sz="2000" b="0" kern="0" dirty="0"/>
              <a:t>be implemented in wireless or wireline using different set of exchanged messages</a:t>
            </a:r>
          </a:p>
          <a:p>
            <a:pPr marL="0" indent="0">
              <a:lnSpc>
                <a:spcPct val="110000"/>
              </a:lnSpc>
              <a:spcBef>
                <a:spcPts val="600"/>
              </a:spcBef>
              <a:spcAft>
                <a:spcPts val="600"/>
              </a:spcAft>
              <a:buNone/>
            </a:pPr>
            <a:endParaRPr lang="en-US" sz="2000" b="0" dirty="0"/>
          </a:p>
          <a:p>
            <a:pPr marL="0" indent="0">
              <a:lnSpc>
                <a:spcPct val="110000"/>
              </a:lnSpc>
              <a:spcBef>
                <a:spcPts val="600"/>
              </a:spcBef>
              <a:spcAft>
                <a:spcPts val="600"/>
              </a:spcAft>
              <a:buNone/>
            </a:pPr>
            <a:r>
              <a:rPr lang="en-US" sz="2000" b="0" dirty="0"/>
              <a:t>Yes / No / Abstain</a:t>
            </a:r>
          </a:p>
          <a:p>
            <a:pPr>
              <a:lnSpc>
                <a:spcPct val="110000"/>
              </a:lnSpc>
              <a:spcBef>
                <a:spcPts val="600"/>
              </a:spcBef>
              <a:spcAft>
                <a:spcPts val="600"/>
              </a:spcAft>
            </a:pPr>
            <a:endParaRPr lang="en-US" sz="2000" b="0" dirty="0"/>
          </a:p>
          <a:p>
            <a:pPr lvl="1">
              <a:lnSpc>
                <a:spcPct val="110000"/>
              </a:lnSpc>
              <a:spcBef>
                <a:spcPts val="600"/>
              </a:spcBef>
              <a:spcAft>
                <a:spcPts val="600"/>
              </a:spcAft>
            </a:pPr>
            <a:endParaRPr lang="en-US" sz="1600" b="0" kern="0" dirty="0"/>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4426CA1-DEF3-4792-BFA4-5DA28CEA6FEF}"/>
              </a:ext>
            </a:extLst>
          </p:cNvPr>
          <p:cNvSpPr>
            <a:spLocks noGrp="1"/>
          </p:cNvSpPr>
          <p:nvPr>
            <p:ph type="sldNum" sz="quarter" idx="12"/>
          </p:nvPr>
        </p:nvSpPr>
        <p:spPr/>
        <p:txBody>
          <a:bodyPr/>
          <a:lstStyle/>
          <a:p>
            <a:r>
              <a:rPr lang="en-US"/>
              <a:t>Slide </a:t>
            </a:r>
            <a:fld id="{A5ED327D-21C3-674C-981C-8A8BC9E6D25C}" type="slidenum">
              <a:rPr lang="en-US" smtClean="0"/>
              <a:pPr/>
              <a:t>13</a:t>
            </a:fld>
            <a:endParaRPr lang="en-US"/>
          </a:p>
        </p:txBody>
      </p:sp>
    </p:spTree>
    <p:extLst>
      <p:ext uri="{BB962C8B-B14F-4D97-AF65-F5344CB8AC3E}">
        <p14:creationId xmlns:p14="http://schemas.microsoft.com/office/powerpoint/2010/main" val="1171155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199"/>
            <a:ext cx="7772400" cy="4724401"/>
          </a:xfrm>
        </p:spPr>
        <p:txBody>
          <a:bodyPr>
            <a:normAutofit/>
          </a:bodyPr>
          <a:lstStyle/>
          <a:p>
            <a:pPr marL="0" indent="0">
              <a:buNone/>
            </a:pPr>
            <a:r>
              <a:rPr lang="en-US" sz="2000" b="0" dirty="0"/>
              <a:t>[1] 11-20-0566-99-00be-compendium-of-straw-polls-and-potential-changes-to-the-specification-framework-document</a:t>
            </a:r>
          </a:p>
          <a:p>
            <a:pPr marL="0" indent="0">
              <a:buNone/>
            </a:pPr>
            <a:r>
              <a:rPr lang="en-US" sz="2000" b="0" dirty="0"/>
              <a:t>[2] 11-20-1935-66-00be-compendium-of-straw-polls-and-potential-changes-to-the-specification-framework-document-part-2</a:t>
            </a:r>
          </a:p>
          <a:p>
            <a:pPr marL="0" indent="0">
              <a:buNone/>
            </a:pPr>
            <a:r>
              <a:rPr lang="en-US" sz="2000" b="0" dirty="0"/>
              <a:t>[3] 11-20-1895-02-00be</a:t>
            </a:r>
            <a:r>
              <a:rPr lang="en-GB" sz="2000" b="0" dirty="0"/>
              <a:t>-setup-for-multi-</a:t>
            </a:r>
            <a:r>
              <a:rPr lang="en-GB" sz="2000" b="0" dirty="0" err="1"/>
              <a:t>ap</a:t>
            </a:r>
            <a:r>
              <a:rPr lang="en-GB" sz="2000" b="0" dirty="0"/>
              <a:t>-coordination</a:t>
            </a:r>
            <a:r>
              <a:rPr lang="en-GB" sz="2000" dirty="0"/>
              <a:t> </a:t>
            </a:r>
          </a:p>
          <a:p>
            <a:pPr marL="0" indent="0">
              <a:buNone/>
            </a:pPr>
            <a:r>
              <a:rPr lang="en-US" sz="2000" b="0" dirty="0"/>
              <a:t>[4] 11-20-0560-00-00be-multi-ap-configuration-and-resource-allocation</a:t>
            </a:r>
          </a:p>
          <a:p>
            <a:pPr marL="0" indent="0">
              <a:buNone/>
            </a:pPr>
            <a:r>
              <a:rPr lang="en-US" sz="2000" b="0" dirty="0"/>
              <a:t>[5] 11-19-1931-02-00be-multi-ap-group-formation-follow-up</a:t>
            </a:r>
          </a:p>
          <a:p>
            <a:pPr marL="0" indent="0">
              <a:buNone/>
            </a:pPr>
            <a:r>
              <a:rPr lang="en-US" sz="2000" b="0" dirty="0"/>
              <a:t>[6] 11-19-1582-02-00be-coordinated-ap-time-and-frequency-sharing-in-a-transmit-opportunity-in-11be</a:t>
            </a:r>
          </a:p>
          <a:p>
            <a:pPr marL="0" indent="0">
              <a:buNone/>
            </a:pPr>
            <a:r>
              <a:rPr lang="en-US" sz="2000" b="0" dirty="0"/>
              <a:t>[7] 11-19-1919-03-00be-coordinated-ofdma</a:t>
            </a:r>
          </a:p>
          <a:p>
            <a:pPr marL="0" indent="0">
              <a:buNone/>
            </a:pPr>
            <a:r>
              <a:rPr lang="en-US" sz="2000" b="0" dirty="0"/>
              <a:t>[8] 11-20-0548-02-00be-discussion-on-coordinated-ul-mu-mimo</a:t>
            </a:r>
          </a:p>
          <a:p>
            <a:pPr marL="0" indent="0">
              <a:buNone/>
            </a:pPr>
            <a:r>
              <a:rPr lang="en-US" sz="2000" b="0" dirty="0"/>
              <a:t>[9] 11-22-1895-00-00uhr-thoughts_on_map_assumptions</a:t>
            </a:r>
          </a:p>
        </p:txBody>
      </p:sp>
      <p:sp>
        <p:nvSpPr>
          <p:cNvPr id="5" name="Title 4"/>
          <p:cNvSpPr>
            <a:spLocks noGrp="1"/>
          </p:cNvSpPr>
          <p:nvPr>
            <p:ph type="title"/>
          </p:nvPr>
        </p:nvSpPr>
        <p:spPr>
          <a:xfrm>
            <a:off x="685800" y="685800"/>
            <a:ext cx="7772400" cy="914400"/>
          </a:xfrm>
        </p:spPr>
        <p:txBody>
          <a:bodyPr/>
          <a:lstStyle/>
          <a:p>
            <a:r>
              <a:rPr lang="en-US" dirty="0"/>
              <a:t>References</a:t>
            </a:r>
          </a:p>
        </p:txBody>
      </p:sp>
      <p:sp>
        <p:nvSpPr>
          <p:cNvPr id="9" name="Footer Placeholder 1"/>
          <p:cNvSpPr>
            <a:spLocks noGrp="1"/>
          </p:cNvSpPr>
          <p:nvPr>
            <p:ph type="ftr" sz="quarter" idx="10"/>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FC3ACB75-D44A-4459-AA78-30FC6FEBEC15}"/>
              </a:ext>
            </a:extLst>
          </p:cNvPr>
          <p:cNvSpPr>
            <a:spLocks noGrp="1"/>
          </p:cNvSpPr>
          <p:nvPr>
            <p:ph type="sldNum" sz="quarter" idx="11"/>
          </p:nvPr>
        </p:nvSpPr>
        <p:spPr>
          <a:xfrm>
            <a:off x="4344988" y="6475413"/>
            <a:ext cx="530225" cy="182562"/>
          </a:xfrm>
        </p:spPr>
        <p:txBody>
          <a:bodyPr/>
          <a:lstStyle/>
          <a:p>
            <a:r>
              <a:rPr lang="en-US"/>
              <a:t>Slide </a:t>
            </a:r>
            <a:fld id="{303B08C7-0CD1-8846-8502-BF7BB64F440C}" type="slidenum">
              <a:rPr lang="en-US" smtClean="0"/>
              <a:pPr/>
              <a:t>14</a:t>
            </a:fld>
            <a:endParaRPr lang="en-US" dirty="0"/>
          </a:p>
        </p:txBody>
      </p:sp>
    </p:spTree>
    <p:extLst>
      <p:ext uri="{BB962C8B-B14F-4D97-AF65-F5344CB8AC3E}">
        <p14:creationId xmlns:p14="http://schemas.microsoft.com/office/powerpoint/2010/main" val="3930356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Introduction</a:t>
            </a:r>
            <a:endParaRPr lang="en-US" dirty="0">
              <a:solidFill>
                <a:schemeClr val="tx1"/>
              </a:solidFill>
            </a:endParaRPr>
          </a:p>
        </p:txBody>
      </p:sp>
      <p:sp>
        <p:nvSpPr>
          <p:cNvPr id="5123" name="Rectangle 3"/>
          <p:cNvSpPr>
            <a:spLocks noGrp="1" noChangeArrowheads="1"/>
          </p:cNvSpPr>
          <p:nvPr>
            <p:ph type="body" idx="1"/>
          </p:nvPr>
        </p:nvSpPr>
        <p:spPr>
          <a:xfrm>
            <a:off x="381000" y="1371600"/>
            <a:ext cx="8458200" cy="5029200"/>
          </a:xfrm>
          <a:noFill/>
          <a:ln/>
        </p:spPr>
        <p:txBody>
          <a:bodyPr>
            <a:normAutofit/>
          </a:bodyPr>
          <a:lstStyle/>
          <a:p>
            <a:pPr>
              <a:lnSpc>
                <a:spcPct val="110000"/>
              </a:lnSpc>
              <a:spcBef>
                <a:spcPts val="600"/>
              </a:spcBef>
              <a:spcAft>
                <a:spcPts val="600"/>
              </a:spcAft>
            </a:pPr>
            <a:r>
              <a:rPr lang="en-US" sz="2000" b="0" dirty="0"/>
              <a:t>802.11 UHR SG discussed Multi-AP coordination as a set of features that will yield additional efficiency gain and increased throughput when multiple OBSSs share resources for a coordinated transmission</a:t>
            </a:r>
          </a:p>
          <a:p>
            <a:pPr lvl="1">
              <a:lnSpc>
                <a:spcPct val="110000"/>
              </a:lnSpc>
              <a:spcBef>
                <a:spcPts val="600"/>
              </a:spcBef>
              <a:spcAft>
                <a:spcPts val="600"/>
              </a:spcAft>
            </a:pPr>
            <a:r>
              <a:rPr lang="en-US" sz="1600" b="0" dirty="0"/>
              <a:t>As opposed to current WLAN architecture, where the operation of Overlapping BSSs is not coordinated, thus STAs from different overlapping BSSs might interfere with each other and reduce the total throughput of the WLAN network.</a:t>
            </a:r>
          </a:p>
          <a:p>
            <a:pPr lvl="1">
              <a:lnSpc>
                <a:spcPct val="110000"/>
              </a:lnSpc>
              <a:spcBef>
                <a:spcPts val="600"/>
              </a:spcBef>
              <a:spcAft>
                <a:spcPts val="600"/>
              </a:spcAft>
            </a:pPr>
            <a:r>
              <a:rPr lang="en-US" sz="1600" b="0" dirty="0"/>
              <a:t>The importance of such coordination increases in highly dense WLAN areas where overlapping channels are often used in BSSs with close proximity.</a:t>
            </a:r>
            <a:endParaRPr lang="en-US" sz="2000" b="0" dirty="0"/>
          </a:p>
          <a:p>
            <a:pPr>
              <a:lnSpc>
                <a:spcPct val="110000"/>
              </a:lnSpc>
              <a:spcBef>
                <a:spcPts val="600"/>
              </a:spcBef>
              <a:spcAft>
                <a:spcPts val="600"/>
              </a:spcAft>
            </a:pPr>
            <a:r>
              <a:rPr lang="en-US" sz="2000" b="0" dirty="0"/>
              <a:t>The discussions in the UHR SG show high interest in this topic</a:t>
            </a:r>
          </a:p>
          <a:p>
            <a:pPr>
              <a:lnSpc>
                <a:spcPct val="110000"/>
              </a:lnSpc>
              <a:spcBef>
                <a:spcPts val="600"/>
              </a:spcBef>
              <a:spcAft>
                <a:spcPts val="600"/>
              </a:spcAft>
            </a:pPr>
            <a:r>
              <a:rPr lang="en-US" sz="2000" b="0" dirty="0"/>
              <a:t>In this contribution we want to share our thoughts on the unified framework for M-AP Coordinated transmission for enabling a modular and efficient coordinated transmission in UHR and beyond.</a:t>
            </a:r>
          </a:p>
        </p:txBody>
      </p:sp>
      <p:sp>
        <p:nvSpPr>
          <p:cNvPr id="2" name="Footer Placeholder 1"/>
          <p:cNvSpPr>
            <a:spLocks noGrp="1"/>
          </p:cNvSpPr>
          <p:nvPr>
            <p:ph type="ftr" sz="quarter" idx="10"/>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DC890FD-CEA5-4F51-9286-1D29CE492A79}"/>
              </a:ext>
            </a:extLst>
          </p:cNvPr>
          <p:cNvSpPr>
            <a:spLocks noGrp="1"/>
          </p:cNvSpPr>
          <p:nvPr>
            <p:ph type="sldNum" sz="quarter" idx="11"/>
          </p:nvPr>
        </p:nvSpPr>
        <p:spPr>
          <a:xfrm>
            <a:off x="4344988" y="6475413"/>
            <a:ext cx="530225" cy="182562"/>
          </a:xfrm>
        </p:spPr>
        <p:txBody>
          <a:bodyPr/>
          <a:lstStyle/>
          <a:p>
            <a:r>
              <a:rPr lang="en-US"/>
              <a:t>Slide </a:t>
            </a:r>
            <a:fld id="{303B08C7-0CD1-8846-8502-BF7BB64F440C}"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5" y="626249"/>
            <a:ext cx="7772400" cy="821551"/>
          </a:xfrm>
        </p:spPr>
        <p:txBody>
          <a:bodyPr/>
          <a:lstStyle/>
          <a:p>
            <a:r>
              <a:rPr lang="en-US" dirty="0"/>
              <a:t>Short Recap</a:t>
            </a:r>
          </a:p>
        </p:txBody>
      </p:sp>
      <p:sp>
        <p:nvSpPr>
          <p:cNvPr id="26" name="Rectangle 3"/>
          <p:cNvSpPr txBox="1">
            <a:spLocks noChangeArrowheads="1"/>
          </p:cNvSpPr>
          <p:nvPr/>
        </p:nvSpPr>
        <p:spPr>
          <a:xfrm>
            <a:off x="381000" y="1371600"/>
            <a:ext cx="8458200" cy="4571999"/>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In [1] and [2] </a:t>
            </a:r>
            <a:r>
              <a:rPr lang="en-US" sz="2100" b="0" kern="0" dirty="0" err="1"/>
              <a:t>TGbe</a:t>
            </a:r>
            <a:r>
              <a:rPr lang="en-US" sz="2100" b="0" kern="0" dirty="0"/>
              <a:t> agreed on the following two main roles for APs that participate in a coordination [3]:</a:t>
            </a:r>
          </a:p>
          <a:p>
            <a:pPr lvl="1">
              <a:lnSpc>
                <a:spcPct val="110000"/>
              </a:lnSpc>
              <a:spcBef>
                <a:spcPts val="600"/>
              </a:spcBef>
              <a:spcAft>
                <a:spcPts val="600"/>
              </a:spcAft>
            </a:pPr>
            <a:r>
              <a:rPr lang="en-US" sz="1800" kern="0" dirty="0"/>
              <a:t>Sharing AP – the TXOP holder that shares its resources with other APs</a:t>
            </a:r>
          </a:p>
          <a:p>
            <a:pPr lvl="1">
              <a:lnSpc>
                <a:spcPct val="110000"/>
              </a:lnSpc>
              <a:spcBef>
                <a:spcPts val="600"/>
              </a:spcBef>
              <a:spcAft>
                <a:spcPts val="600"/>
              </a:spcAft>
            </a:pPr>
            <a:r>
              <a:rPr lang="en-US" sz="1800" kern="0" dirty="0"/>
              <a:t>Shared APs – all the APs allocated with resources for coordinated transmission by the Sharing AP</a:t>
            </a:r>
          </a:p>
          <a:p>
            <a:pPr>
              <a:lnSpc>
                <a:spcPct val="110000"/>
              </a:lnSpc>
              <a:spcBef>
                <a:spcPts val="600"/>
              </a:spcBef>
              <a:spcAft>
                <a:spcPts val="600"/>
              </a:spcAft>
            </a:pPr>
            <a:r>
              <a:rPr lang="en-US" sz="2000" b="0" kern="0" dirty="0"/>
              <a:t>The roles above are </a:t>
            </a:r>
            <a:r>
              <a:rPr lang="en-US" sz="2000" b="0" u="sng" kern="0" dirty="0"/>
              <a:t>dynamic</a:t>
            </a:r>
            <a:r>
              <a:rPr lang="en-US" sz="2000" b="0" kern="0" dirty="0"/>
              <a:t>: A single AP is designated as a Sharing AP in a TXOP it obtains and can be designated as a Shared AP in a TXOP obtained by other APs</a:t>
            </a:r>
          </a:p>
          <a:p>
            <a:pPr>
              <a:lnSpc>
                <a:spcPct val="110000"/>
              </a:lnSpc>
              <a:spcBef>
                <a:spcPts val="600"/>
              </a:spcBef>
              <a:spcAft>
                <a:spcPts val="600"/>
              </a:spcAft>
            </a:pPr>
            <a:r>
              <a:rPr lang="en-US" sz="2000" b="0" kern="0" dirty="0"/>
              <a:t>There are several coordination schemes discussed and considered as candidate schemes: Co-TDMA ,Co-OFDMA, Co-SR, Co-BF, JT and Co-UL MU-MIMO [4], [7] – [9]</a:t>
            </a:r>
            <a:endParaRPr lang="en-US" sz="1600" b="0" kern="0" dirty="0"/>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67991EEC-6686-423B-95DA-96A40A207C83}"/>
              </a:ext>
            </a:extLst>
          </p:cNvPr>
          <p:cNvSpPr>
            <a:spLocks noGrp="1"/>
          </p:cNvSpPr>
          <p:nvPr>
            <p:ph type="sldNum" sz="quarter" idx="12"/>
          </p:nvPr>
        </p:nvSpPr>
        <p:spPr/>
        <p:txBody>
          <a:bodyPr/>
          <a:lstStyle/>
          <a:p>
            <a:r>
              <a:rPr lang="en-US"/>
              <a:t>Slide </a:t>
            </a:r>
            <a:fld id="{A5ED327D-21C3-674C-981C-8A8BC9E6D25C}" type="slidenum">
              <a:rPr lang="en-US" smtClean="0"/>
              <a:pPr/>
              <a:t>3</a:t>
            </a:fld>
            <a:endParaRPr lang="en-US"/>
          </a:p>
        </p:txBody>
      </p:sp>
    </p:spTree>
    <p:extLst>
      <p:ext uri="{BB962C8B-B14F-4D97-AF65-F5344CB8AC3E}">
        <p14:creationId xmlns:p14="http://schemas.microsoft.com/office/powerpoint/2010/main" val="3430517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Why a unified framework?</a:t>
            </a:r>
          </a:p>
        </p:txBody>
      </p:sp>
      <p:sp>
        <p:nvSpPr>
          <p:cNvPr id="26" name="Rectangle 3"/>
          <p:cNvSpPr txBox="1">
            <a:spLocks noChangeArrowheads="1"/>
          </p:cNvSpPr>
          <p:nvPr/>
        </p:nvSpPr>
        <p:spPr>
          <a:xfrm>
            <a:off x="381000" y="1371600"/>
            <a:ext cx="86106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The M-AP coordinated transmission is the </a:t>
            </a:r>
            <a:r>
              <a:rPr lang="en-US" sz="2000" kern="0" dirty="0"/>
              <a:t>output of a coordination process </a:t>
            </a:r>
            <a:r>
              <a:rPr lang="en-US" sz="2000" b="0" kern="0" dirty="0"/>
              <a:t>between a group of APs</a:t>
            </a:r>
          </a:p>
          <a:p>
            <a:pPr lvl="1">
              <a:lnSpc>
                <a:spcPct val="110000"/>
              </a:lnSpc>
              <a:spcBef>
                <a:spcPts val="600"/>
              </a:spcBef>
              <a:spcAft>
                <a:spcPts val="600"/>
              </a:spcAft>
            </a:pPr>
            <a:endParaRPr lang="en-US" sz="1600" kern="0" dirty="0"/>
          </a:p>
          <a:p>
            <a:pPr lvl="1">
              <a:lnSpc>
                <a:spcPct val="110000"/>
              </a:lnSpc>
              <a:spcBef>
                <a:spcPts val="600"/>
              </a:spcBef>
              <a:spcAft>
                <a:spcPts val="600"/>
              </a:spcAft>
            </a:pPr>
            <a:r>
              <a:rPr lang="en-US" sz="1600" kern="0" dirty="0"/>
              <a:t>Several preliminary steps</a:t>
            </a:r>
            <a:br>
              <a:rPr lang="en-US" sz="1600" kern="0" dirty="0"/>
            </a:br>
            <a:r>
              <a:rPr lang="en-US" sz="1600" kern="0" dirty="0"/>
              <a:t>are taken by the APs prior to</a:t>
            </a:r>
            <a:br>
              <a:rPr lang="en-US" sz="1600" kern="0" dirty="0"/>
            </a:br>
            <a:r>
              <a:rPr lang="en-US" sz="1600" kern="0" dirty="0"/>
              <a:t>the triggering of the </a:t>
            </a:r>
            <a:br>
              <a:rPr lang="en-US" sz="1600" kern="0" dirty="0"/>
            </a:br>
            <a:r>
              <a:rPr lang="en-US" sz="1600" kern="0" dirty="0"/>
              <a:t>coordinated transmission</a:t>
            </a:r>
          </a:p>
          <a:p>
            <a:pPr lvl="1">
              <a:lnSpc>
                <a:spcPct val="110000"/>
              </a:lnSpc>
              <a:spcBef>
                <a:spcPts val="600"/>
              </a:spcBef>
              <a:spcAft>
                <a:spcPts val="600"/>
              </a:spcAft>
            </a:pPr>
            <a:endParaRPr lang="en-US" sz="1600" kern="0" dirty="0"/>
          </a:p>
          <a:p>
            <a:pPr lvl="1">
              <a:lnSpc>
                <a:spcPct val="110000"/>
              </a:lnSpc>
              <a:spcBef>
                <a:spcPts val="600"/>
              </a:spcBef>
              <a:spcAft>
                <a:spcPts val="600"/>
              </a:spcAft>
            </a:pPr>
            <a:r>
              <a:rPr lang="en-US" sz="1600" kern="0" dirty="0"/>
              <a:t>These steps result in a </a:t>
            </a:r>
            <a:br>
              <a:rPr lang="en-US" sz="1600" kern="0" dirty="0"/>
            </a:br>
            <a:r>
              <a:rPr lang="en-US" sz="1600" kern="0" dirty="0"/>
              <a:t>coordinated transmission, </a:t>
            </a:r>
            <a:br>
              <a:rPr lang="en-US" sz="1600" kern="0" dirty="0"/>
            </a:br>
            <a:r>
              <a:rPr lang="en-US" sz="1600" kern="0" dirty="0"/>
              <a:t>where each participant knows when</a:t>
            </a:r>
            <a:br>
              <a:rPr lang="en-US" sz="1600" kern="0" dirty="0"/>
            </a:br>
            <a:r>
              <a:rPr lang="en-US" sz="1600" kern="0" dirty="0"/>
              <a:t> and with which parameters it should </a:t>
            </a:r>
            <a:br>
              <a:rPr lang="en-US" sz="1600" kern="0" dirty="0"/>
            </a:br>
            <a:r>
              <a:rPr lang="en-US" sz="1600" kern="0" dirty="0"/>
              <a:t>operate within its BSS.</a:t>
            </a:r>
          </a:p>
          <a:p>
            <a:pPr>
              <a:lnSpc>
                <a:spcPct val="110000"/>
              </a:lnSpc>
              <a:spcBef>
                <a:spcPts val="600"/>
              </a:spcBef>
              <a:spcAft>
                <a:spcPts val="600"/>
              </a:spcAft>
            </a:pPr>
            <a:endParaRPr lang="en-US" sz="16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4</a:t>
            </a:fld>
            <a:endParaRPr lang="en-US"/>
          </a:p>
        </p:txBody>
      </p:sp>
      <p:pic>
        <p:nvPicPr>
          <p:cNvPr id="5" name="Picture 4">
            <a:extLst>
              <a:ext uri="{FF2B5EF4-FFF2-40B4-BE49-F238E27FC236}">
                <a16:creationId xmlns:a16="http://schemas.microsoft.com/office/drawing/2014/main" id="{140FE1A3-B310-42C4-AE99-FCC7F11B4114}"/>
              </a:ext>
            </a:extLst>
          </p:cNvPr>
          <p:cNvPicPr>
            <a:picLocks noChangeAspect="1"/>
          </p:cNvPicPr>
          <p:nvPr/>
        </p:nvPicPr>
        <p:blipFill>
          <a:blip r:embed="rId2"/>
          <a:stretch>
            <a:fillRect/>
          </a:stretch>
        </p:blipFill>
        <p:spPr>
          <a:xfrm>
            <a:off x="3352800" y="1752600"/>
            <a:ext cx="5715000" cy="4356083"/>
          </a:xfrm>
          <a:prstGeom prst="rect">
            <a:avLst/>
          </a:prstGeom>
        </p:spPr>
      </p:pic>
    </p:spTree>
    <p:extLst>
      <p:ext uri="{BB962C8B-B14F-4D97-AF65-F5344CB8AC3E}">
        <p14:creationId xmlns:p14="http://schemas.microsoft.com/office/powerpoint/2010/main" val="439075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Why a unified framework?</a:t>
            </a:r>
          </a:p>
        </p:txBody>
      </p:sp>
      <p:sp>
        <p:nvSpPr>
          <p:cNvPr id="26" name="Rectangle 3"/>
          <p:cNvSpPr txBox="1">
            <a:spLocks noChangeArrowheads="1"/>
          </p:cNvSpPr>
          <p:nvPr/>
        </p:nvSpPr>
        <p:spPr>
          <a:xfrm>
            <a:off x="381000" y="1371600"/>
            <a:ext cx="86106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The coordination scheme only defines the technique being used to share the resources between the participant OBSSs (i.e. Sharing AP and Shared APs)</a:t>
            </a:r>
          </a:p>
          <a:p>
            <a:pPr lvl="1">
              <a:lnSpc>
                <a:spcPct val="110000"/>
              </a:lnSpc>
              <a:spcBef>
                <a:spcPts val="600"/>
              </a:spcBef>
              <a:spcAft>
                <a:spcPts val="600"/>
              </a:spcAft>
            </a:pPr>
            <a:r>
              <a:rPr lang="en-US" sz="1600" b="0" kern="0" dirty="0"/>
              <a:t>It does not define the exact parameter values that will be used by each participant OBSS</a:t>
            </a:r>
          </a:p>
          <a:p>
            <a:pPr lvl="1">
              <a:lnSpc>
                <a:spcPct val="110000"/>
              </a:lnSpc>
              <a:spcBef>
                <a:spcPts val="600"/>
              </a:spcBef>
              <a:spcAft>
                <a:spcPts val="600"/>
              </a:spcAft>
            </a:pPr>
            <a:r>
              <a:rPr lang="en-US" sz="1600" b="0" kern="0" dirty="0"/>
              <a:t>It does define a different set of parameters that have to be defined before that coordination scheme is used.</a:t>
            </a:r>
          </a:p>
          <a:p>
            <a:pPr lvl="1">
              <a:lnSpc>
                <a:spcPct val="110000"/>
              </a:lnSpc>
              <a:spcBef>
                <a:spcPts val="600"/>
              </a:spcBef>
              <a:spcAft>
                <a:spcPts val="600"/>
              </a:spcAft>
            </a:pPr>
            <a:r>
              <a:rPr lang="en-US" sz="1600" b="0" kern="0" dirty="0"/>
              <a:t>Each coordination sche</a:t>
            </a:r>
            <a:r>
              <a:rPr lang="en-US" sz="1600" kern="0" dirty="0"/>
              <a:t>me has its gain vs. complexity tradeoff ,which affects how and when it will be used.</a:t>
            </a:r>
          </a:p>
          <a:p>
            <a:pPr lvl="1">
              <a:lnSpc>
                <a:spcPct val="110000"/>
              </a:lnSpc>
              <a:spcBef>
                <a:spcPts val="600"/>
              </a:spcBef>
              <a:spcAft>
                <a:spcPts val="600"/>
              </a:spcAft>
            </a:pPr>
            <a:r>
              <a:rPr lang="en-US" sz="1600" kern="0" dirty="0"/>
              <a:t>A UHR AP may support more than a single coordination scheme.</a:t>
            </a:r>
            <a:endParaRPr lang="en-US" sz="1600" b="0" kern="0" dirty="0"/>
          </a:p>
          <a:p>
            <a:pPr>
              <a:lnSpc>
                <a:spcPct val="110000"/>
              </a:lnSpc>
              <a:spcBef>
                <a:spcPts val="600"/>
              </a:spcBef>
              <a:spcAft>
                <a:spcPts val="600"/>
              </a:spcAft>
            </a:pPr>
            <a:endParaRPr lang="en-US" sz="2000" b="0" kern="0" dirty="0"/>
          </a:p>
          <a:p>
            <a:pPr>
              <a:lnSpc>
                <a:spcPct val="110000"/>
              </a:lnSpc>
              <a:spcBef>
                <a:spcPts val="600"/>
              </a:spcBef>
              <a:spcAft>
                <a:spcPts val="600"/>
              </a:spcAft>
            </a:pPr>
            <a:r>
              <a:rPr lang="en-US" sz="2000" b="0" kern="0" dirty="0"/>
              <a:t>The unified framework defines the various stages the OBSS APs need to take prior to the initiation of a coordinated transmission.</a:t>
            </a:r>
          </a:p>
          <a:p>
            <a:pPr lvl="1">
              <a:lnSpc>
                <a:spcPct val="110000"/>
              </a:lnSpc>
              <a:spcBef>
                <a:spcPts val="600"/>
              </a:spcBef>
              <a:spcAft>
                <a:spcPts val="600"/>
              </a:spcAft>
            </a:pPr>
            <a:r>
              <a:rPr lang="en-US" sz="1600" b="0" kern="0" dirty="0"/>
              <a:t>This framework includes stages that are common for all the coordination schemes.</a:t>
            </a:r>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5</a:t>
            </a:fld>
            <a:endParaRPr lang="en-US"/>
          </a:p>
        </p:txBody>
      </p:sp>
    </p:spTree>
    <p:extLst>
      <p:ext uri="{BB962C8B-B14F-4D97-AF65-F5344CB8AC3E}">
        <p14:creationId xmlns:p14="http://schemas.microsoft.com/office/powerpoint/2010/main" val="1013489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M-AP coordinated transmission framework</a:t>
            </a:r>
          </a:p>
        </p:txBody>
      </p:sp>
      <p:sp>
        <p:nvSpPr>
          <p:cNvPr id="26" name="Rectangle 3"/>
          <p:cNvSpPr txBox="1">
            <a:spLocks noChangeArrowheads="1"/>
          </p:cNvSpPr>
          <p:nvPr/>
        </p:nvSpPr>
        <p:spPr>
          <a:xfrm>
            <a:off x="381000" y="1371600"/>
            <a:ext cx="8458200" cy="48006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The M-AP coordinated transmission includes the following sequential stages:</a:t>
            </a:r>
          </a:p>
          <a:p>
            <a:pPr lvl="1">
              <a:lnSpc>
                <a:spcPct val="110000"/>
              </a:lnSpc>
              <a:spcBef>
                <a:spcPts val="600"/>
              </a:spcBef>
              <a:spcAft>
                <a:spcPts val="600"/>
              </a:spcAft>
            </a:pPr>
            <a:r>
              <a:rPr lang="en-US" sz="1500" kern="0" dirty="0"/>
              <a:t>M-AP Discovery</a:t>
            </a:r>
          </a:p>
          <a:p>
            <a:pPr lvl="1">
              <a:lnSpc>
                <a:spcPct val="110000"/>
              </a:lnSpc>
              <a:spcBef>
                <a:spcPts val="600"/>
              </a:spcBef>
              <a:spcAft>
                <a:spcPts val="600"/>
              </a:spcAft>
            </a:pPr>
            <a:r>
              <a:rPr lang="en-US" sz="1500" b="0" kern="0" dirty="0"/>
              <a:t>M-</a:t>
            </a:r>
            <a:r>
              <a:rPr lang="en-US" sz="1500" kern="0" dirty="0"/>
              <a:t>AP Coordination Agreement setting</a:t>
            </a:r>
          </a:p>
          <a:p>
            <a:pPr lvl="1">
              <a:lnSpc>
                <a:spcPct val="110000"/>
              </a:lnSpc>
              <a:spcBef>
                <a:spcPts val="600"/>
              </a:spcBef>
              <a:spcAft>
                <a:spcPts val="600"/>
              </a:spcAft>
            </a:pPr>
            <a:r>
              <a:rPr lang="en-US" sz="1500" b="0" kern="0" dirty="0"/>
              <a:t>Pre-Tx</a:t>
            </a:r>
          </a:p>
          <a:p>
            <a:pPr lvl="1">
              <a:lnSpc>
                <a:spcPct val="110000"/>
              </a:lnSpc>
              <a:spcBef>
                <a:spcPts val="600"/>
              </a:spcBef>
              <a:spcAft>
                <a:spcPts val="600"/>
              </a:spcAft>
            </a:pPr>
            <a:r>
              <a:rPr lang="en-US" sz="1500" kern="0" dirty="0"/>
              <a:t>M-AP Coordinated transmission initiation</a:t>
            </a:r>
            <a:endParaRPr lang="en-US" sz="15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6</a:t>
            </a:fld>
            <a:endParaRPr lang="en-US"/>
          </a:p>
        </p:txBody>
      </p:sp>
      <p:pic>
        <p:nvPicPr>
          <p:cNvPr id="4" name="Picture 3">
            <a:extLst>
              <a:ext uri="{FF2B5EF4-FFF2-40B4-BE49-F238E27FC236}">
                <a16:creationId xmlns:a16="http://schemas.microsoft.com/office/drawing/2014/main" id="{DFC29715-C098-4793-A6B3-06570593F1EB}"/>
              </a:ext>
            </a:extLst>
          </p:cNvPr>
          <p:cNvPicPr>
            <a:picLocks noChangeAspect="1"/>
          </p:cNvPicPr>
          <p:nvPr/>
        </p:nvPicPr>
        <p:blipFill>
          <a:blip r:embed="rId2"/>
          <a:stretch>
            <a:fillRect/>
          </a:stretch>
        </p:blipFill>
        <p:spPr>
          <a:xfrm>
            <a:off x="0" y="3886200"/>
            <a:ext cx="9144000" cy="885882"/>
          </a:xfrm>
          <a:prstGeom prst="rect">
            <a:avLst/>
          </a:prstGeom>
        </p:spPr>
      </p:pic>
    </p:spTree>
    <p:extLst>
      <p:ext uri="{BB962C8B-B14F-4D97-AF65-F5344CB8AC3E}">
        <p14:creationId xmlns:p14="http://schemas.microsoft.com/office/powerpoint/2010/main" val="917964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Stage 1: M-AP Discovery</a:t>
            </a:r>
          </a:p>
        </p:txBody>
      </p:sp>
      <p:sp>
        <p:nvSpPr>
          <p:cNvPr id="26" name="Rectangle 3"/>
          <p:cNvSpPr txBox="1">
            <a:spLocks noChangeArrowheads="1"/>
          </p:cNvSpPr>
          <p:nvPr/>
        </p:nvSpPr>
        <p:spPr>
          <a:xfrm>
            <a:off x="381000" y="1295400"/>
            <a:ext cx="8458200" cy="4267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1900" b="0" kern="0" dirty="0"/>
              <a:t>Add a new information element for M-AP Coordination</a:t>
            </a:r>
          </a:p>
          <a:p>
            <a:pPr lvl="1">
              <a:lnSpc>
                <a:spcPct val="110000"/>
              </a:lnSpc>
              <a:spcBef>
                <a:spcPts val="600"/>
              </a:spcBef>
              <a:spcAft>
                <a:spcPts val="600"/>
              </a:spcAft>
            </a:pPr>
            <a:r>
              <a:rPr lang="en-US" sz="1500" kern="0" dirty="0"/>
              <a:t>Includes all the parameters and capabilities supported by the AP for the purpose of M-AP coordinated transmission.</a:t>
            </a:r>
          </a:p>
          <a:p>
            <a:pPr lvl="1">
              <a:lnSpc>
                <a:spcPct val="110000"/>
              </a:lnSpc>
              <a:spcBef>
                <a:spcPts val="600"/>
              </a:spcBef>
              <a:spcAft>
                <a:spcPts val="600"/>
              </a:spcAft>
            </a:pPr>
            <a:r>
              <a:rPr lang="en-US" sz="1500" b="0" kern="0" dirty="0"/>
              <a:t>The element will be received only by UHR APs that support M-AP Coordinated transmission operation.</a:t>
            </a:r>
          </a:p>
          <a:p>
            <a:pPr>
              <a:lnSpc>
                <a:spcPct val="110000"/>
              </a:lnSpc>
              <a:spcBef>
                <a:spcPts val="600"/>
              </a:spcBef>
              <a:spcAft>
                <a:spcPts val="600"/>
              </a:spcAft>
            </a:pPr>
            <a:r>
              <a:rPr lang="en-US" sz="1900" b="0" kern="0" dirty="0"/>
              <a:t>An AP that supports M-AP coordinated transmission can be discovered</a:t>
            </a:r>
          </a:p>
          <a:p>
            <a:pPr lvl="1">
              <a:lnSpc>
                <a:spcPct val="110000"/>
              </a:lnSpc>
              <a:spcBef>
                <a:spcPts val="600"/>
              </a:spcBef>
              <a:spcAft>
                <a:spcPts val="600"/>
              </a:spcAft>
            </a:pPr>
            <a:r>
              <a:rPr lang="en-US" sz="1500" b="0" kern="0" dirty="0"/>
              <a:t>Passively (i.e. using Beacon frames) or </a:t>
            </a:r>
          </a:p>
          <a:p>
            <a:pPr lvl="1">
              <a:lnSpc>
                <a:spcPct val="110000"/>
              </a:lnSpc>
              <a:spcBef>
                <a:spcPts val="600"/>
              </a:spcBef>
              <a:spcAft>
                <a:spcPts val="600"/>
              </a:spcAft>
            </a:pPr>
            <a:r>
              <a:rPr lang="en-US" sz="1500" b="0" kern="0" dirty="0"/>
              <a:t>Actively (i.e. sending dedicated management frames among APs, such as: M-AP Probe Request</a:t>
            </a:r>
            <a:r>
              <a:rPr lang="en-US" sz="1500" b="0" kern="0" dirty="0" smtClean="0"/>
              <a:t>).</a:t>
            </a:r>
          </a:p>
          <a:p>
            <a:pPr>
              <a:lnSpc>
                <a:spcPct val="110000"/>
              </a:lnSpc>
              <a:spcBef>
                <a:spcPts val="600"/>
              </a:spcBef>
              <a:spcAft>
                <a:spcPts val="600"/>
              </a:spcAft>
            </a:pPr>
            <a:r>
              <a:rPr lang="en-US" sz="1900" b="0" kern="0" dirty="0">
                <a:solidFill>
                  <a:srgbClr val="FF0000"/>
                </a:solidFill>
              </a:rPr>
              <a:t>NOTE</a:t>
            </a:r>
            <a:r>
              <a:rPr lang="en-US" sz="1900" b="0" kern="0" dirty="0" smtClean="0">
                <a:solidFill>
                  <a:srgbClr val="FF0000"/>
                </a:solidFill>
              </a:rPr>
              <a:t>: This stage can be implemented in wireless or wireline using different set of exchanged messages</a:t>
            </a:r>
            <a:endParaRPr lang="en-US" sz="1900" b="0" kern="0" dirty="0">
              <a:solidFill>
                <a:srgbClr val="FF0000"/>
              </a:solidFill>
            </a:endParaRPr>
          </a:p>
          <a:p>
            <a:pPr lvl="1">
              <a:lnSpc>
                <a:spcPct val="110000"/>
              </a:lnSpc>
              <a:spcBef>
                <a:spcPts val="600"/>
              </a:spcBef>
              <a:spcAft>
                <a:spcPts val="600"/>
              </a:spcAft>
            </a:pPr>
            <a:endParaRPr lang="en-US" sz="11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7</a:t>
            </a:fld>
            <a:endParaRPr lang="en-US"/>
          </a:p>
        </p:txBody>
      </p:sp>
      <p:pic>
        <p:nvPicPr>
          <p:cNvPr id="5" name="Picture 4">
            <a:extLst>
              <a:ext uri="{FF2B5EF4-FFF2-40B4-BE49-F238E27FC236}">
                <a16:creationId xmlns:a16="http://schemas.microsoft.com/office/drawing/2014/main" id="{DAC00E34-D758-4320-9346-510E4D50CCF0}"/>
              </a:ext>
            </a:extLst>
          </p:cNvPr>
          <p:cNvPicPr>
            <a:picLocks noChangeAspect="1"/>
          </p:cNvPicPr>
          <p:nvPr/>
        </p:nvPicPr>
        <p:blipFill>
          <a:blip r:embed="rId2"/>
          <a:stretch>
            <a:fillRect/>
          </a:stretch>
        </p:blipFill>
        <p:spPr>
          <a:xfrm>
            <a:off x="3962400" y="5976030"/>
            <a:ext cx="5164822" cy="499381"/>
          </a:xfrm>
          <a:prstGeom prst="rect">
            <a:avLst/>
          </a:prstGeom>
        </p:spPr>
      </p:pic>
    </p:spTree>
    <p:extLst>
      <p:ext uri="{BB962C8B-B14F-4D97-AF65-F5344CB8AC3E}">
        <p14:creationId xmlns:p14="http://schemas.microsoft.com/office/powerpoint/2010/main" val="1831448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762000"/>
            <a:ext cx="7924800" cy="821551"/>
          </a:xfrm>
        </p:spPr>
        <p:txBody>
          <a:bodyPr/>
          <a:lstStyle/>
          <a:p>
            <a:r>
              <a:rPr lang="en-US" dirty="0"/>
              <a:t> Stage 2: M-AP Coordination agreement setting</a:t>
            </a:r>
          </a:p>
        </p:txBody>
      </p:sp>
      <p:sp>
        <p:nvSpPr>
          <p:cNvPr id="26" name="Rectangle 3"/>
          <p:cNvSpPr txBox="1">
            <a:spLocks noChangeArrowheads="1"/>
          </p:cNvSpPr>
          <p:nvPr/>
        </p:nvSpPr>
        <p:spPr>
          <a:xfrm>
            <a:off x="381000" y="1803215"/>
            <a:ext cx="8458200" cy="3759385"/>
          </a:xfrm>
          <a:prstGeom prst="rect">
            <a:avLst/>
          </a:prstGeom>
          <a:noFill/>
          <a:ln/>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1800" b="0" kern="0" dirty="0"/>
              <a:t>M-AP coordination agreement: agreement that is established between two or more OBSS APs. </a:t>
            </a:r>
          </a:p>
          <a:p>
            <a:pPr lvl="1">
              <a:lnSpc>
                <a:spcPct val="110000"/>
              </a:lnSpc>
              <a:spcBef>
                <a:spcPts val="600"/>
              </a:spcBef>
              <a:spcAft>
                <a:spcPts val="600"/>
              </a:spcAft>
            </a:pPr>
            <a:r>
              <a:rPr lang="en-US" sz="1600" b="0" kern="0" dirty="0"/>
              <a:t>This set of APs will participate in the coordinated transmission</a:t>
            </a:r>
          </a:p>
          <a:p>
            <a:pPr>
              <a:lnSpc>
                <a:spcPct val="110000"/>
              </a:lnSpc>
              <a:spcBef>
                <a:spcPts val="600"/>
              </a:spcBef>
              <a:spcAft>
                <a:spcPts val="600"/>
              </a:spcAft>
            </a:pPr>
            <a:endParaRPr lang="en-US" sz="2000" b="0" kern="0" dirty="0"/>
          </a:p>
          <a:p>
            <a:pPr>
              <a:lnSpc>
                <a:spcPct val="110000"/>
              </a:lnSpc>
              <a:spcBef>
                <a:spcPts val="600"/>
              </a:spcBef>
              <a:spcAft>
                <a:spcPts val="600"/>
              </a:spcAft>
            </a:pPr>
            <a:r>
              <a:rPr lang="en-US" sz="2000" b="0" kern="0" dirty="0"/>
              <a:t>An M-AP Coordination agreement is  required since an AP would agree to become a sharing AP and “give up” some of the resources in the TXOP it obtains only if there is a guarantee – by other APs - that each of these APs will share some of their resources with the AP when it will obtain a TXOP (and will become a sharing AP)</a:t>
            </a:r>
            <a:r>
              <a:rPr lang="en-US" sz="1800" b="0" kern="0" dirty="0"/>
              <a:t> </a:t>
            </a:r>
            <a:endParaRPr lang="en-US" sz="1600" b="0" kern="0" dirty="0"/>
          </a:p>
          <a:p>
            <a:pPr>
              <a:lnSpc>
                <a:spcPct val="110000"/>
              </a:lnSpc>
              <a:spcBef>
                <a:spcPts val="600"/>
              </a:spcBef>
              <a:spcAft>
                <a:spcPts val="600"/>
              </a:spcAft>
            </a:pPr>
            <a:r>
              <a:rPr lang="en-US" sz="1800" b="0" kern="0" dirty="0">
                <a:solidFill>
                  <a:srgbClr val="FF0000"/>
                </a:solidFill>
              </a:rPr>
              <a:t>NOTE: This stage can be implemented in wireless or wireline using different set of exchanged </a:t>
            </a:r>
            <a:r>
              <a:rPr lang="en-US" sz="1800" b="0" kern="0" dirty="0" smtClean="0">
                <a:solidFill>
                  <a:srgbClr val="FF0000"/>
                </a:solidFill>
              </a:rPr>
              <a:t>messages</a:t>
            </a:r>
            <a:endParaRPr lang="en-US" sz="11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8</a:t>
            </a:fld>
            <a:endParaRPr lang="en-US"/>
          </a:p>
        </p:txBody>
      </p:sp>
      <p:pic>
        <p:nvPicPr>
          <p:cNvPr id="6" name="Picture 5">
            <a:extLst>
              <a:ext uri="{FF2B5EF4-FFF2-40B4-BE49-F238E27FC236}">
                <a16:creationId xmlns:a16="http://schemas.microsoft.com/office/drawing/2014/main" id="{1FEDE057-69DD-4292-9A98-B228C8406C90}"/>
              </a:ext>
            </a:extLst>
          </p:cNvPr>
          <p:cNvPicPr>
            <a:picLocks noChangeAspect="1"/>
          </p:cNvPicPr>
          <p:nvPr/>
        </p:nvPicPr>
        <p:blipFill>
          <a:blip r:embed="rId2"/>
          <a:stretch>
            <a:fillRect/>
          </a:stretch>
        </p:blipFill>
        <p:spPr>
          <a:xfrm>
            <a:off x="3657600" y="5830412"/>
            <a:ext cx="5486400" cy="531176"/>
          </a:xfrm>
          <a:prstGeom prst="rect">
            <a:avLst/>
          </a:prstGeom>
        </p:spPr>
      </p:pic>
    </p:spTree>
    <p:extLst>
      <p:ext uri="{BB962C8B-B14F-4D97-AF65-F5344CB8AC3E}">
        <p14:creationId xmlns:p14="http://schemas.microsoft.com/office/powerpoint/2010/main" val="3544746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Stage 3: Pre-TX operation</a:t>
            </a:r>
          </a:p>
        </p:txBody>
      </p:sp>
      <p:sp>
        <p:nvSpPr>
          <p:cNvPr id="26" name="Rectangle 3"/>
          <p:cNvSpPr txBox="1">
            <a:spLocks noChangeArrowheads="1"/>
          </p:cNvSpPr>
          <p:nvPr/>
        </p:nvSpPr>
        <p:spPr>
          <a:xfrm>
            <a:off x="381000" y="1574615"/>
            <a:ext cx="8458200" cy="4800600"/>
          </a:xfrm>
          <a:prstGeom prst="rect">
            <a:avLst/>
          </a:prstGeom>
          <a:noFill/>
          <a:ln/>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An optional stage that includes operations performed in each BSS prior to the coordinated transmission.</a:t>
            </a:r>
          </a:p>
          <a:p>
            <a:pPr>
              <a:lnSpc>
                <a:spcPct val="110000"/>
              </a:lnSpc>
              <a:spcBef>
                <a:spcPts val="600"/>
              </a:spcBef>
              <a:spcAft>
                <a:spcPts val="600"/>
              </a:spcAft>
            </a:pPr>
            <a:r>
              <a:rPr lang="en-US" sz="2100" b="0" kern="0" dirty="0"/>
              <a:t>These operations may include (but are not limited to): </a:t>
            </a:r>
          </a:p>
          <a:p>
            <a:pPr lvl="1">
              <a:lnSpc>
                <a:spcPct val="110000"/>
              </a:lnSpc>
              <a:spcBef>
                <a:spcPts val="600"/>
              </a:spcBef>
              <a:spcAft>
                <a:spcPts val="600"/>
              </a:spcAft>
            </a:pPr>
            <a:r>
              <a:rPr lang="en-US" sz="1700" b="0" kern="0" dirty="0"/>
              <a:t>Sequential sounding in Coordinated BF (C-BF) or  Joint Transmission (JT) coordination schemes, </a:t>
            </a:r>
          </a:p>
          <a:p>
            <a:pPr lvl="1">
              <a:lnSpc>
                <a:spcPct val="110000"/>
              </a:lnSpc>
              <a:spcBef>
                <a:spcPts val="600"/>
              </a:spcBef>
              <a:spcAft>
                <a:spcPts val="600"/>
              </a:spcAft>
            </a:pPr>
            <a:r>
              <a:rPr lang="en-US" sz="1700" b="0" kern="0" dirty="0"/>
              <a:t>Switching primary channel in Co-OFDMA coordination scheme</a:t>
            </a:r>
          </a:p>
          <a:p>
            <a:pPr lvl="1">
              <a:lnSpc>
                <a:spcPct val="110000"/>
              </a:lnSpc>
              <a:spcBef>
                <a:spcPts val="600"/>
              </a:spcBef>
              <a:spcAft>
                <a:spcPts val="600"/>
              </a:spcAft>
            </a:pPr>
            <a:r>
              <a:rPr lang="en-US" sz="1700" b="0" kern="0" dirty="0"/>
              <a:t> etc.</a:t>
            </a:r>
          </a:p>
          <a:p>
            <a:pPr>
              <a:lnSpc>
                <a:spcPct val="110000"/>
              </a:lnSpc>
              <a:spcBef>
                <a:spcPts val="600"/>
              </a:spcBef>
              <a:spcAft>
                <a:spcPts val="600"/>
              </a:spcAft>
            </a:pPr>
            <a:r>
              <a:rPr lang="en-US" sz="1900" b="0" kern="0" dirty="0"/>
              <a:t>If carried out, the Pre-TX operation is required to be executed in the first TXOP obtained by an AP that is a member of the coordination agreement, once an agreement has been established</a:t>
            </a:r>
            <a:r>
              <a:rPr lang="en-US" sz="1900" b="0" kern="0" dirty="0" smtClean="0"/>
              <a:t>.</a:t>
            </a:r>
          </a:p>
          <a:p>
            <a:pPr>
              <a:lnSpc>
                <a:spcPct val="110000"/>
              </a:lnSpc>
              <a:spcBef>
                <a:spcPts val="600"/>
              </a:spcBef>
              <a:spcAft>
                <a:spcPts val="600"/>
              </a:spcAft>
            </a:pPr>
            <a:r>
              <a:rPr lang="en-US" sz="1900" b="0" kern="0" dirty="0">
                <a:solidFill>
                  <a:srgbClr val="FF0000"/>
                </a:solidFill>
              </a:rPr>
              <a:t>NOTE: This stage can be implemented in wireless or wireline using different set of exchanged messages</a:t>
            </a:r>
          </a:p>
          <a:p>
            <a:pPr>
              <a:lnSpc>
                <a:spcPct val="110000"/>
              </a:lnSpc>
              <a:spcBef>
                <a:spcPts val="600"/>
              </a:spcBef>
              <a:spcAft>
                <a:spcPts val="600"/>
              </a:spcAft>
            </a:pPr>
            <a:endParaRPr lang="en-US" sz="1900" b="0" kern="0" dirty="0"/>
          </a:p>
          <a:p>
            <a:pPr>
              <a:lnSpc>
                <a:spcPct val="110000"/>
              </a:lnSpc>
              <a:spcBef>
                <a:spcPts val="600"/>
              </a:spcBef>
              <a:spcAft>
                <a:spcPts val="600"/>
              </a:spcAft>
            </a:pPr>
            <a:endParaRPr lang="en-US" sz="1900" b="0" kern="0" dirty="0"/>
          </a:p>
          <a:p>
            <a:pPr lvl="1">
              <a:lnSpc>
                <a:spcPct val="110000"/>
              </a:lnSpc>
              <a:spcBef>
                <a:spcPts val="600"/>
              </a:spcBef>
              <a:spcAft>
                <a:spcPts val="600"/>
              </a:spcAft>
            </a:pPr>
            <a:endParaRPr lang="en-US" sz="11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9</a:t>
            </a:fld>
            <a:endParaRPr lang="en-US"/>
          </a:p>
        </p:txBody>
      </p:sp>
      <p:pic>
        <p:nvPicPr>
          <p:cNvPr id="5" name="Picture 4">
            <a:extLst>
              <a:ext uri="{FF2B5EF4-FFF2-40B4-BE49-F238E27FC236}">
                <a16:creationId xmlns:a16="http://schemas.microsoft.com/office/drawing/2014/main" id="{F242EC89-2F1B-4F4E-9427-A876CF10AF07}"/>
              </a:ext>
            </a:extLst>
          </p:cNvPr>
          <p:cNvPicPr>
            <a:picLocks noChangeAspect="1"/>
          </p:cNvPicPr>
          <p:nvPr/>
        </p:nvPicPr>
        <p:blipFill>
          <a:blip r:embed="rId2"/>
          <a:stretch>
            <a:fillRect/>
          </a:stretch>
        </p:blipFill>
        <p:spPr>
          <a:xfrm>
            <a:off x="3359791" y="5865739"/>
            <a:ext cx="5791200" cy="559574"/>
          </a:xfrm>
          <a:prstGeom prst="rect">
            <a:avLst/>
          </a:prstGeom>
        </p:spPr>
      </p:pic>
    </p:spTree>
    <p:extLst>
      <p:ext uri="{BB962C8B-B14F-4D97-AF65-F5344CB8AC3E}">
        <p14:creationId xmlns:p14="http://schemas.microsoft.com/office/powerpoint/2010/main" val="93537608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198219</TotalTime>
  <Words>1250</Words>
  <Application>Microsoft Office PowerPoint</Application>
  <PresentationFormat>On-screen Show (4:3)</PresentationFormat>
  <Paragraphs>152</Paragraphs>
  <Slides>14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ＭＳ Ｐゴシック</vt:lpstr>
      <vt:lpstr>굴림</vt:lpstr>
      <vt:lpstr>Times New Roman</vt:lpstr>
      <vt:lpstr>802-11-Submission</vt:lpstr>
      <vt:lpstr>M-AP Coordinated  Transmission framework</vt:lpstr>
      <vt:lpstr>Introduction</vt:lpstr>
      <vt:lpstr>Short Recap</vt:lpstr>
      <vt:lpstr> Why a unified framework?</vt:lpstr>
      <vt:lpstr> Why a unified framework?</vt:lpstr>
      <vt:lpstr> M-AP coordinated transmission framework</vt:lpstr>
      <vt:lpstr> Stage 1: M-AP Discovery</vt:lpstr>
      <vt:lpstr> Stage 2: M-AP Coordination agreement setting</vt:lpstr>
      <vt:lpstr> Stage 3: Pre-TX operation</vt:lpstr>
      <vt:lpstr> Stage 4: M-AP Coordinated Transmission initiation</vt:lpstr>
      <vt:lpstr>Summary</vt:lpstr>
      <vt:lpstr>SP1</vt:lpstr>
      <vt:lpstr>SP2</vt:lpstr>
      <vt:lpstr>References</vt:lpstr>
    </vt:vector>
  </TitlesOfParts>
  <Company>Huawei Technologies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Yan Xin</dc:creator>
  <cp:lastModifiedBy>Arik Klein</cp:lastModifiedBy>
  <cp:revision>930</cp:revision>
  <cp:lastPrinted>1998-02-10T13:28:06Z</cp:lastPrinted>
  <dcterms:created xsi:type="dcterms:W3CDTF">2013-11-12T18:41:50Z</dcterms:created>
  <dcterms:modified xsi:type="dcterms:W3CDTF">2024-01-17T00:33:16Z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(3)ZxzF6rpkeurJ7pmtW0hcUZFQ63CBeZN21sx8y01OgN0ZJgwGIJqrF3KzCyF9Xftxh3fdXjlZ
Q3unxWFe9Ehcw4cnXY6zDGxxjc+aTqAIRrrcDaOF0z5q0LrYqyIAouOp7xxfit9igRL0oVhU
7ya1qrosiIW46tVMnlPsg4b0X7Klslm3PMVIAsqgKwxQ5lBcGYUEflpT9u3XqJszq2jz9VfR
5Lz9K68M4kHy2tyX8w</vt:lpwstr>
  </property>
  <property fmtid="{D5CDD505-2E9C-101B-9397-08002B2CF9AE}" pid="4" name="_2015_ms_pID_7253431">
    <vt:lpwstr>ocPlxfgUmp0H8f+CcMSydeN6OpsvuftHHG6/5774Z2jmKgnJqiI77/
RQBZ1Yim5ZIAAxRs/pOPHK8XVYeD54SA6HBtsJDb0466Iz+Olvm/jPGZXu3H3z+5x/pU2Xe0
k0EY7LvrCXcHaGdKofKf5jsMfBfvuyjeQuu+gjrtpBjftu0WOhT/Dc9EzWR5XnYSAEcad/xt
x82pIBFLvnkJwpj/k7zwEc8xKTkjYiYd7XRS</vt:lpwstr>
  </property>
  <property fmtid="{D5CDD505-2E9C-101B-9397-08002B2CF9AE}" pid="5" name="_2015_ms_pID_7253432">
    <vt:lpwstr>rA==</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1580690846</vt:lpwstr>
  </property>
</Properties>
</file>