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89" r:id="rId4"/>
    <p:sldId id="293" r:id="rId5"/>
    <p:sldId id="294" r:id="rId6"/>
    <p:sldId id="295" r:id="rId7"/>
    <p:sldId id="291" r:id="rId8"/>
    <p:sldId id="296"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Coordinated Spatial Reuse Design</a:t>
            </a:r>
            <a:endParaRPr lang="en-GB" dirty="0"/>
          </a:p>
        </p:txBody>
      </p:sp>
      <p:sp>
        <p:nvSpPr>
          <p:cNvPr id="3074" name="Rectangle 2"/>
          <p:cNvSpPr>
            <a:spLocks noGrp="1" noChangeArrowheads="1"/>
          </p:cNvSpPr>
          <p:nvPr>
            <p:ph idx="1"/>
          </p:nvPr>
        </p:nvSpPr>
        <p:spPr/>
        <p:txBody>
          <a:bodyPr/>
          <a:lstStyle/>
          <a:p>
            <a:pPr algn="ctr"/>
            <a:r>
              <a:rPr lang="en-GB" dirty="0"/>
              <a:t>Date: 2023-10-18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Multi-AP coordination has been extensively discussed in TGbe, as well as the EHT SG [1-33].</a:t>
            </a:r>
          </a:p>
          <a:p>
            <a:pPr>
              <a:buFont typeface="Arial" pitchFamily="34" charset="0"/>
              <a:buChar char="•"/>
            </a:pPr>
            <a:r>
              <a:rPr lang="en-US" altLang="zh-CN" sz="1800" b="0" dirty="0"/>
              <a:t>Many modes of multi-AP coordination have been proposed and analyzed, including:</a:t>
            </a:r>
          </a:p>
          <a:p>
            <a:pPr lvl="1">
              <a:buFont typeface="Arial" pitchFamily="34" charset="0"/>
              <a:buChar char="•"/>
            </a:pPr>
            <a:r>
              <a:rPr lang="en-US" altLang="zh-CN" sz="1600" dirty="0"/>
              <a:t>Joint transmission (JT) ; Coordinated Beamforming (CBF) ; Coordinated UL MU MIMO (co-UL-MU-MIMO) ; Coordinated Spatial Reuse (CSR) ; Coordinated OFDMA (COFDMA), Coordinated TDMA (CTDMA), Coordinated RTWT</a:t>
            </a:r>
            <a:endParaRPr lang="en-US" altLang="zh-CN" sz="1600" b="0" dirty="0"/>
          </a:p>
          <a:p>
            <a:pPr>
              <a:buFont typeface="Arial" pitchFamily="34" charset="0"/>
              <a:buChar char="•"/>
            </a:pPr>
            <a:r>
              <a:rPr lang="en-US" altLang="zh-CN" sz="1800" b="0" dirty="0"/>
              <a:t>Among all the multi-AP coordination modes, Coordinated Spatial Reuse [16] is considered as the mode to provide throughput gain as well as latency gain, without bringing much complexity</a:t>
            </a:r>
          </a:p>
          <a:p>
            <a:pPr>
              <a:buFont typeface="Arial" pitchFamily="34" charset="0"/>
              <a:buChar char="•"/>
            </a:pPr>
            <a:r>
              <a:rPr lang="en-US" altLang="zh-CN" sz="1800" b="0" dirty="0"/>
              <a:t>In this contribution, we discuss a detailed design of the CSR mode.</a:t>
            </a:r>
          </a:p>
          <a:p>
            <a:pPr>
              <a:buFont typeface="Arial" pitchFamily="34" charset="0"/>
              <a:buChar char="•"/>
            </a:pPr>
            <a:endParaRPr lang="en-US" altLang="zh-CN"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685800" y="1981200"/>
            <a:ext cx="7770813" cy="4191000"/>
          </a:xfrm>
        </p:spPr>
        <p:txBody>
          <a:bodyPr/>
          <a:lstStyle/>
          <a:p>
            <a:pPr>
              <a:buFont typeface="Arial" pitchFamily="34" charset="0"/>
              <a:buChar char="•"/>
            </a:pPr>
            <a:r>
              <a:rPr lang="en-US" altLang="zh-CN" sz="1800" b="0" dirty="0"/>
              <a:t>One AP needs to setup CSR with another AP before the CSR transmission between the two APs</a:t>
            </a:r>
            <a:endParaRPr lang="en-US" altLang="zh-CN" sz="1600" dirty="0"/>
          </a:p>
          <a:p>
            <a:pPr>
              <a:buFont typeface="Arial" pitchFamily="34" charset="0"/>
              <a:buChar char="•"/>
            </a:pPr>
            <a:r>
              <a:rPr lang="en-US" altLang="zh-CN" sz="1800" b="0" dirty="0"/>
              <a:t>The CSR setup procedure is performed by exchanging request/response frames</a:t>
            </a:r>
          </a:p>
          <a:p>
            <a:pPr>
              <a:buFont typeface="Arial" pitchFamily="34" charset="0"/>
              <a:buChar char="•"/>
            </a:pPr>
            <a:r>
              <a:rPr lang="en-US" altLang="zh-CN" sz="1800" b="0" dirty="0"/>
              <a:t>Several parameters need to be determined during the CSR setup</a:t>
            </a:r>
          </a:p>
          <a:p>
            <a:pPr lvl="1">
              <a:buFont typeface="Arial" pitchFamily="34" charset="0"/>
              <a:buChar char="•"/>
            </a:pPr>
            <a:r>
              <a:rPr lang="en-US" altLang="zh-CN" sz="1600" dirty="0"/>
              <a:t>CSR Padding Delay: the time needed for the AP to transmit after receiving the CSR Trigger frame</a:t>
            </a:r>
          </a:p>
          <a:p>
            <a:pPr lvl="1">
              <a:buFont typeface="Arial" pitchFamily="34" charset="0"/>
              <a:buChar char="•"/>
            </a:pPr>
            <a:r>
              <a:rPr lang="en-US" altLang="zh-CN" sz="1600" dirty="0"/>
              <a:t>AP ID: a short identifier of the AP used for responding to the CSR Trigger frame as a shared AP</a:t>
            </a:r>
          </a:p>
          <a:p>
            <a:pPr marL="342900" lvl="1" indent="-342900">
              <a:spcBef>
                <a:spcPts val="600"/>
              </a:spcBef>
              <a:buFont typeface="Arial" pitchFamily="34" charset="0"/>
              <a:buChar char="•"/>
            </a:pPr>
            <a:r>
              <a:rPr lang="en-US" altLang="zh-CN" sz="1800" dirty="0">
                <a:cs typeface="+mn-cs"/>
              </a:rPr>
              <a:t>Other parameters may also be needed</a:t>
            </a:r>
          </a:p>
          <a:p>
            <a:pPr lvl="1">
              <a:buFont typeface="Arial" pitchFamily="34" charset="0"/>
              <a:buChar char="•"/>
            </a:pPr>
            <a:r>
              <a:rPr lang="en-US" altLang="zh-CN" sz="1600" dirty="0"/>
              <a:t>Timeout duration: the valid duration of the MAP coordination agreement for CSR</a:t>
            </a:r>
          </a:p>
          <a:p>
            <a:pPr lvl="1">
              <a:buFont typeface="Arial" pitchFamily="34" charset="0"/>
              <a:buChar char="•"/>
            </a:pPr>
            <a:r>
              <a:rPr lang="en-US" altLang="zh-CN" sz="1600" dirty="0"/>
              <a:t>Minimum TX power: the minimum TX power to use as a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3614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457200" y="1981200"/>
            <a:ext cx="8153400" cy="3030380"/>
          </a:xfrm>
        </p:spPr>
        <p:txBody>
          <a:bodyPr/>
          <a:lstStyle/>
          <a:p>
            <a:pPr>
              <a:buFont typeface="Arial" pitchFamily="34" charset="0"/>
              <a:buChar char="•"/>
            </a:pPr>
            <a:r>
              <a:rPr lang="en-US" altLang="zh-CN" sz="1800" b="0" dirty="0"/>
              <a:t>Considering the setup procedure is also needed for other multi-AP coordination schemes, we assume a unified setup procedure can be used for all the schemes</a:t>
            </a:r>
          </a:p>
          <a:p>
            <a:pPr>
              <a:buFont typeface="Arial" pitchFamily="34" charset="0"/>
              <a:buChar char="•"/>
            </a:pPr>
            <a:r>
              <a:rPr lang="en-US" altLang="zh-CN" sz="1800" b="0" dirty="0"/>
              <a:t>We can define MAP Coordination Setup Request/Response frames to setup a MAP Coordination agreement</a:t>
            </a:r>
          </a:p>
          <a:p>
            <a:pPr lvl="1">
              <a:buFont typeface="Arial" pitchFamily="34" charset="0"/>
              <a:buChar char="•"/>
            </a:pPr>
            <a:r>
              <a:rPr lang="en-US" altLang="zh-CN" sz="1600" dirty="0"/>
              <a:t>Defined as a UHR Action frame</a:t>
            </a:r>
          </a:p>
          <a:p>
            <a:pPr lvl="1">
              <a:buFont typeface="Arial" pitchFamily="34" charset="0"/>
              <a:buChar char="•"/>
            </a:pPr>
            <a:r>
              <a:rPr lang="en-US" altLang="zh-CN" sz="1600" dirty="0"/>
              <a:t>The enabled schemes are indicated</a:t>
            </a:r>
          </a:p>
          <a:p>
            <a:pPr lvl="1">
              <a:buFont typeface="Arial" pitchFamily="34" charset="0"/>
              <a:buChar char="•"/>
            </a:pPr>
            <a:r>
              <a:rPr lang="en-US" altLang="zh-CN" sz="1600" dirty="0"/>
              <a:t>Corresponding parameters are carried</a:t>
            </a:r>
          </a:p>
          <a:p>
            <a:pPr lvl="2">
              <a:buFont typeface="Arial" pitchFamily="34" charset="0"/>
              <a:buChar char="•"/>
            </a:pPr>
            <a:r>
              <a:rPr lang="en-US" altLang="zh-CN" sz="1400" dirty="0"/>
              <a:t>Common parameters:</a:t>
            </a:r>
            <a:r>
              <a:rPr lang="zh-CN" altLang="en-US" sz="1400" dirty="0"/>
              <a:t> </a:t>
            </a:r>
            <a:r>
              <a:rPr lang="en-US" altLang="zh-CN" sz="1400" dirty="0"/>
              <a:t>AP</a:t>
            </a:r>
            <a:r>
              <a:rPr lang="zh-CN" altLang="en-US" sz="1400" dirty="0"/>
              <a:t> </a:t>
            </a:r>
            <a:r>
              <a:rPr lang="en-US" altLang="zh-CN" sz="1400" dirty="0"/>
              <a:t>ID;</a:t>
            </a:r>
            <a:r>
              <a:rPr lang="zh-CN" altLang="en-US" sz="1400" dirty="0"/>
              <a:t> </a:t>
            </a:r>
            <a:r>
              <a:rPr lang="en-US" altLang="zh-CN" sz="1400" dirty="0"/>
              <a:t>timeout</a:t>
            </a:r>
            <a:r>
              <a:rPr lang="zh-CN" altLang="en-US" sz="1400" dirty="0"/>
              <a:t> </a:t>
            </a:r>
            <a:r>
              <a:rPr lang="en-US" altLang="zh-CN" sz="1400" dirty="0"/>
              <a:t>value</a:t>
            </a:r>
          </a:p>
          <a:p>
            <a:pPr lvl="2">
              <a:buFont typeface="Arial" pitchFamily="34" charset="0"/>
              <a:buChar char="•"/>
            </a:pPr>
            <a:r>
              <a:rPr lang="en-US" altLang="zh-CN" sz="1400" dirty="0"/>
              <a:t>Specific parameters for CSR: CSR padding delay, min PWR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00B046CF-A521-45FD-AACB-9B50CD64F06F}"/>
              </a:ext>
            </a:extLst>
          </p:cNvPr>
          <p:cNvGraphicFramePr>
            <a:graphicFrameLocks noGrp="1"/>
          </p:cNvGraphicFramePr>
          <p:nvPr>
            <p:extLst>
              <p:ext uri="{D42A27DB-BD31-4B8C-83A1-F6EECF244321}">
                <p14:modId xmlns:p14="http://schemas.microsoft.com/office/powerpoint/2010/main" val="2113022276"/>
              </p:ext>
            </p:extLst>
          </p:nvPr>
        </p:nvGraphicFramePr>
        <p:xfrm>
          <a:off x="6105135" y="3657233"/>
          <a:ext cx="2819400" cy="2346960"/>
        </p:xfrm>
        <a:graphic>
          <a:graphicData uri="http://schemas.openxmlformats.org/drawingml/2006/table">
            <a:tbl>
              <a:tblPr firstRow="1" bandRow="1">
                <a:tableStyleId>{72833802-FEF1-4C79-8D5D-14CF1EAF98D9}</a:tableStyleId>
              </a:tblPr>
              <a:tblGrid>
                <a:gridCol w="856726">
                  <a:extLst>
                    <a:ext uri="{9D8B030D-6E8A-4147-A177-3AD203B41FA5}">
                      <a16:colId xmlns:a16="http://schemas.microsoft.com/office/drawing/2014/main" val="3857001691"/>
                    </a:ext>
                  </a:extLst>
                </a:gridCol>
                <a:gridCol w="1962674">
                  <a:extLst>
                    <a:ext uri="{9D8B030D-6E8A-4147-A177-3AD203B41FA5}">
                      <a16:colId xmlns:a16="http://schemas.microsoft.com/office/drawing/2014/main" val="4194491176"/>
                    </a:ext>
                  </a:extLst>
                </a:gridCol>
              </a:tblGrid>
              <a:tr h="202378">
                <a:tc>
                  <a:txBody>
                    <a:bodyPr/>
                    <a:lstStyle/>
                    <a:p>
                      <a:pPr algn="ctr"/>
                      <a:r>
                        <a:rPr lang="en-US" altLang="zh-CN" sz="1600" dirty="0">
                          <a:solidFill>
                            <a:schemeClr val="bg1"/>
                          </a:solidFill>
                        </a:rPr>
                        <a:t>Order</a:t>
                      </a:r>
                      <a:endParaRPr lang="zh-CN" altLang="en-US" sz="1600" dirty="0">
                        <a:solidFill>
                          <a:schemeClr val="bg1"/>
                        </a:solidFill>
                      </a:endParaRPr>
                    </a:p>
                  </a:txBody>
                  <a:tcPr/>
                </a:tc>
                <a:tc>
                  <a:txBody>
                    <a:bodyPr/>
                    <a:lstStyle/>
                    <a:p>
                      <a:pPr algn="ctr"/>
                      <a:r>
                        <a:rPr lang="en-US" altLang="zh-CN" sz="1600" dirty="0">
                          <a:solidFill>
                            <a:schemeClr val="bg1"/>
                          </a:solidFill>
                        </a:rPr>
                        <a:t>Meaning</a:t>
                      </a:r>
                      <a:endParaRPr lang="zh-CN" altLang="en-US" sz="1600" dirty="0">
                        <a:solidFill>
                          <a:schemeClr val="bg1"/>
                        </a:solidFill>
                      </a:endParaRPr>
                    </a:p>
                  </a:txBody>
                  <a:tcPr/>
                </a:tc>
                <a:extLst>
                  <a:ext uri="{0D108BD9-81ED-4DB2-BD59-A6C34878D82A}">
                    <a16:rowId xmlns:a16="http://schemas.microsoft.com/office/drawing/2014/main" val="689951185"/>
                  </a:ext>
                </a:extLst>
              </a:tr>
              <a:tr h="205189">
                <a:tc>
                  <a:txBody>
                    <a:bodyPr/>
                    <a:lstStyle/>
                    <a:p>
                      <a:pPr algn="ctr"/>
                      <a:r>
                        <a:rPr lang="en-US" altLang="zh-CN" sz="1600" dirty="0"/>
                        <a:t>1</a:t>
                      </a:r>
                      <a:endParaRPr lang="zh-CN" altLang="en-US" sz="1600" dirty="0"/>
                    </a:p>
                  </a:txBody>
                  <a:tcPr/>
                </a:tc>
                <a:tc>
                  <a:txBody>
                    <a:bodyPr/>
                    <a:lstStyle/>
                    <a:p>
                      <a:r>
                        <a:rPr lang="en-US" altLang="zh-CN" sz="1600" dirty="0"/>
                        <a:t>Category</a:t>
                      </a:r>
                      <a:endParaRPr lang="zh-CN" altLang="en-US" sz="1600" dirty="0"/>
                    </a:p>
                  </a:txBody>
                  <a:tcPr/>
                </a:tc>
                <a:extLst>
                  <a:ext uri="{0D108BD9-81ED-4DB2-BD59-A6C34878D82A}">
                    <a16:rowId xmlns:a16="http://schemas.microsoft.com/office/drawing/2014/main" val="3368413714"/>
                  </a:ext>
                </a:extLst>
              </a:tr>
              <a:tr h="205189">
                <a:tc>
                  <a:txBody>
                    <a:bodyPr/>
                    <a:lstStyle/>
                    <a:p>
                      <a:pPr algn="ctr"/>
                      <a:r>
                        <a:rPr lang="en-US" altLang="zh-CN" sz="1600" dirty="0"/>
                        <a:t>2</a:t>
                      </a:r>
                      <a:endParaRPr lang="zh-CN" altLang="en-US" sz="1600" dirty="0"/>
                    </a:p>
                  </a:txBody>
                  <a:tcPr/>
                </a:tc>
                <a:tc>
                  <a:txBody>
                    <a:bodyPr/>
                    <a:lstStyle/>
                    <a:p>
                      <a:r>
                        <a:rPr lang="en-US" altLang="zh-CN" sz="1600" dirty="0"/>
                        <a:t>UHR Action</a:t>
                      </a:r>
                      <a:endParaRPr lang="zh-CN" altLang="en-US" sz="1600" dirty="0"/>
                    </a:p>
                  </a:txBody>
                  <a:tcPr/>
                </a:tc>
                <a:extLst>
                  <a:ext uri="{0D108BD9-81ED-4DB2-BD59-A6C34878D82A}">
                    <a16:rowId xmlns:a16="http://schemas.microsoft.com/office/drawing/2014/main" val="37773031"/>
                  </a:ext>
                </a:extLst>
              </a:tr>
              <a:tr h="205189">
                <a:tc>
                  <a:txBody>
                    <a:bodyPr/>
                    <a:lstStyle/>
                    <a:p>
                      <a:pPr algn="ctr"/>
                      <a:r>
                        <a:rPr lang="en-US" altLang="zh-CN" sz="1600" dirty="0"/>
                        <a:t>3</a:t>
                      </a:r>
                      <a:endParaRPr lang="zh-CN" altLang="en-US" sz="1600" dirty="0"/>
                    </a:p>
                  </a:txBody>
                  <a:tcPr/>
                </a:tc>
                <a:tc>
                  <a:txBody>
                    <a:bodyPr/>
                    <a:lstStyle/>
                    <a:p>
                      <a:r>
                        <a:rPr lang="en-US" altLang="zh-CN" sz="1600" dirty="0"/>
                        <a:t>Dialog Token</a:t>
                      </a:r>
                      <a:endParaRPr lang="zh-CN" altLang="en-US" sz="1600" dirty="0"/>
                    </a:p>
                  </a:txBody>
                  <a:tcPr/>
                </a:tc>
                <a:extLst>
                  <a:ext uri="{0D108BD9-81ED-4DB2-BD59-A6C34878D82A}">
                    <a16:rowId xmlns:a16="http://schemas.microsoft.com/office/drawing/2014/main" val="2815933566"/>
                  </a:ext>
                </a:extLst>
              </a:tr>
              <a:tr h="205189">
                <a:tc>
                  <a:txBody>
                    <a:bodyPr/>
                    <a:lstStyle/>
                    <a:p>
                      <a:pPr algn="ctr"/>
                      <a:r>
                        <a:rPr lang="en-US" altLang="zh-CN" sz="1600" dirty="0"/>
                        <a:t>4</a:t>
                      </a:r>
                      <a:endParaRPr lang="zh-CN" altLang="en-US" sz="1600" dirty="0"/>
                    </a:p>
                  </a:txBody>
                  <a:tcPr/>
                </a:tc>
                <a:tc>
                  <a:txBody>
                    <a:bodyPr/>
                    <a:lstStyle/>
                    <a:p>
                      <a:r>
                        <a:rPr lang="en-US" altLang="zh-CN" sz="1600" dirty="0"/>
                        <a:t>MAP Control</a:t>
                      </a:r>
                      <a:endParaRPr lang="zh-CN" altLang="en-US" sz="1600" dirty="0"/>
                    </a:p>
                  </a:txBody>
                  <a:tcPr/>
                </a:tc>
                <a:extLst>
                  <a:ext uri="{0D108BD9-81ED-4DB2-BD59-A6C34878D82A}">
                    <a16:rowId xmlns:a16="http://schemas.microsoft.com/office/drawing/2014/main" val="199533218"/>
                  </a:ext>
                </a:extLst>
              </a:tr>
              <a:tr h="205189">
                <a:tc>
                  <a:txBody>
                    <a:bodyPr/>
                    <a:lstStyle/>
                    <a:p>
                      <a:pPr algn="ctr"/>
                      <a:r>
                        <a:rPr lang="en-US" altLang="zh-CN" sz="1600" dirty="0"/>
                        <a:t>5</a:t>
                      </a:r>
                      <a:endParaRPr lang="zh-CN" altLang="en-US" sz="1600" dirty="0"/>
                    </a:p>
                  </a:txBody>
                  <a:tcPr/>
                </a:tc>
                <a:tc>
                  <a:txBody>
                    <a:bodyPr/>
                    <a:lstStyle/>
                    <a:p>
                      <a:r>
                        <a:rPr lang="en-US" altLang="zh-CN" sz="1600" dirty="0"/>
                        <a:t>CSR Parameter Set</a:t>
                      </a:r>
                      <a:endParaRPr lang="zh-CN" altLang="en-US" sz="1600" dirty="0"/>
                    </a:p>
                  </a:txBody>
                  <a:tcPr/>
                </a:tc>
                <a:extLst>
                  <a:ext uri="{0D108BD9-81ED-4DB2-BD59-A6C34878D82A}">
                    <a16:rowId xmlns:a16="http://schemas.microsoft.com/office/drawing/2014/main" val="4261911844"/>
                  </a:ext>
                </a:extLst>
              </a:tr>
              <a:tr h="205189">
                <a:tc>
                  <a:txBody>
                    <a:bodyPr/>
                    <a:lstStyle/>
                    <a:p>
                      <a:pPr algn="ctr"/>
                      <a:endParaRPr lang="zh-CN" altLang="en-US" sz="1600" dirty="0"/>
                    </a:p>
                  </a:txBody>
                  <a:tcPr/>
                </a:tc>
                <a:tc>
                  <a:txBody>
                    <a:bodyPr/>
                    <a:lstStyle/>
                    <a:p>
                      <a:r>
                        <a:rPr lang="en-US" altLang="zh-CN" sz="1600" dirty="0"/>
                        <a:t>……</a:t>
                      </a:r>
                      <a:endParaRPr lang="zh-CN" altLang="en-US" sz="1600" dirty="0"/>
                    </a:p>
                  </a:txBody>
                  <a:tcPr/>
                </a:tc>
                <a:extLst>
                  <a:ext uri="{0D108BD9-81ED-4DB2-BD59-A6C34878D82A}">
                    <a16:rowId xmlns:a16="http://schemas.microsoft.com/office/drawing/2014/main" val="3371191306"/>
                  </a:ext>
                </a:extLst>
              </a:tr>
            </a:tbl>
          </a:graphicData>
        </a:graphic>
      </p:graphicFrame>
      <p:sp>
        <p:nvSpPr>
          <p:cNvPr id="6" name="矩形 5">
            <a:extLst>
              <a:ext uri="{FF2B5EF4-FFF2-40B4-BE49-F238E27FC236}">
                <a16:creationId xmlns:a16="http://schemas.microsoft.com/office/drawing/2014/main" id="{81692922-D40D-499C-A45D-22DA0642A59E}"/>
              </a:ext>
            </a:extLst>
          </p:cNvPr>
          <p:cNvSpPr/>
          <p:nvPr/>
        </p:nvSpPr>
        <p:spPr>
          <a:xfrm>
            <a:off x="2106283" y="5257801"/>
            <a:ext cx="1017917"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CSR Enabled</a:t>
            </a:r>
            <a:endParaRPr lang="zh-CN" altLang="en-US" sz="1400" dirty="0">
              <a:solidFill>
                <a:schemeClr val="tx1"/>
              </a:solidFill>
            </a:endParaRPr>
          </a:p>
        </p:txBody>
      </p:sp>
      <p:sp>
        <p:nvSpPr>
          <p:cNvPr id="7" name="矩形 6">
            <a:extLst>
              <a:ext uri="{FF2B5EF4-FFF2-40B4-BE49-F238E27FC236}">
                <a16:creationId xmlns:a16="http://schemas.microsoft.com/office/drawing/2014/main" id="{B744E094-87F1-4743-822B-325F2F912C61}"/>
              </a:ext>
            </a:extLst>
          </p:cNvPr>
          <p:cNvSpPr/>
          <p:nvPr/>
        </p:nvSpPr>
        <p:spPr>
          <a:xfrm>
            <a:off x="3124200" y="5257800"/>
            <a:ext cx="1017917"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t>
            </a:r>
            <a:endParaRPr lang="zh-CN" altLang="en-US" sz="1400" dirty="0">
              <a:solidFill>
                <a:schemeClr val="tx1"/>
              </a:solidFill>
            </a:endParaRPr>
          </a:p>
        </p:txBody>
      </p:sp>
      <p:sp>
        <p:nvSpPr>
          <p:cNvPr id="8" name="矩形 7">
            <a:extLst>
              <a:ext uri="{FF2B5EF4-FFF2-40B4-BE49-F238E27FC236}">
                <a16:creationId xmlns:a16="http://schemas.microsoft.com/office/drawing/2014/main" id="{525354CA-1942-4C9B-B54A-B3BB30D3CBCE}"/>
              </a:ext>
            </a:extLst>
          </p:cNvPr>
          <p:cNvSpPr/>
          <p:nvPr/>
        </p:nvSpPr>
        <p:spPr>
          <a:xfrm>
            <a:off x="2357131" y="5963553"/>
            <a:ext cx="1534138" cy="307777"/>
          </a:xfrm>
          <a:prstGeom prst="rect">
            <a:avLst/>
          </a:prstGeom>
        </p:spPr>
        <p:txBody>
          <a:bodyPr wrap="none">
            <a:spAutoFit/>
          </a:bodyPr>
          <a:lstStyle/>
          <a:p>
            <a:r>
              <a:rPr lang="en-US" altLang="zh-CN" sz="1400" dirty="0">
                <a:solidFill>
                  <a:schemeClr val="tx1"/>
                </a:solidFill>
              </a:rPr>
              <a:t>MAP Control field</a:t>
            </a:r>
            <a:endParaRPr lang="zh-CN" altLang="en-US" sz="1400" dirty="0">
              <a:solidFill>
                <a:schemeClr val="tx1"/>
              </a:solidFill>
            </a:endParaRPr>
          </a:p>
        </p:txBody>
      </p:sp>
      <p:sp>
        <p:nvSpPr>
          <p:cNvPr id="9" name="矩形 8">
            <a:extLst>
              <a:ext uri="{FF2B5EF4-FFF2-40B4-BE49-F238E27FC236}">
                <a16:creationId xmlns:a16="http://schemas.microsoft.com/office/drawing/2014/main" id="{5C69FEE0-75C2-4005-BC95-4E10F8807D4F}"/>
              </a:ext>
            </a:extLst>
          </p:cNvPr>
          <p:cNvSpPr/>
          <p:nvPr/>
        </p:nvSpPr>
        <p:spPr>
          <a:xfrm>
            <a:off x="1690785" y="5749505"/>
            <a:ext cx="425116" cy="246221"/>
          </a:xfrm>
          <a:prstGeom prst="rect">
            <a:avLst/>
          </a:prstGeom>
        </p:spPr>
        <p:txBody>
          <a:bodyPr wrap="none">
            <a:spAutoFit/>
          </a:bodyPr>
          <a:lstStyle/>
          <a:p>
            <a:r>
              <a:rPr lang="en-US" altLang="zh-CN" sz="1000" dirty="0">
                <a:solidFill>
                  <a:schemeClr val="tx1"/>
                </a:solidFill>
              </a:rPr>
              <a:t>Bits:</a:t>
            </a:r>
            <a:endParaRPr lang="zh-CN" altLang="en-US" sz="1000" dirty="0">
              <a:solidFill>
                <a:schemeClr val="tx1"/>
              </a:solidFill>
            </a:endParaRPr>
          </a:p>
        </p:txBody>
      </p:sp>
      <p:sp>
        <p:nvSpPr>
          <p:cNvPr id="10" name="矩形 9">
            <a:extLst>
              <a:ext uri="{FF2B5EF4-FFF2-40B4-BE49-F238E27FC236}">
                <a16:creationId xmlns:a16="http://schemas.microsoft.com/office/drawing/2014/main" id="{740C4750-47C9-491D-AAD6-C7CDDF9A94E6}"/>
              </a:ext>
            </a:extLst>
          </p:cNvPr>
          <p:cNvSpPr/>
          <p:nvPr/>
        </p:nvSpPr>
        <p:spPr>
          <a:xfrm>
            <a:off x="2407492" y="5749505"/>
            <a:ext cx="248786" cy="246221"/>
          </a:xfrm>
          <a:prstGeom prst="rect">
            <a:avLst/>
          </a:prstGeom>
        </p:spPr>
        <p:txBody>
          <a:bodyPr wrap="none">
            <a:spAutoFit/>
          </a:bodyPr>
          <a:lstStyle/>
          <a:p>
            <a:r>
              <a:rPr lang="en-US" altLang="zh-CN" sz="1000" dirty="0">
                <a:solidFill>
                  <a:schemeClr val="tx1"/>
                </a:solidFill>
              </a:rPr>
              <a:t>1</a:t>
            </a:r>
            <a:endParaRPr lang="zh-CN" altLang="en-US" sz="1000" dirty="0">
              <a:solidFill>
                <a:schemeClr val="tx1"/>
              </a:solidFill>
            </a:endParaRPr>
          </a:p>
        </p:txBody>
      </p:sp>
    </p:spTree>
    <p:extLst>
      <p:ext uri="{BB962C8B-B14F-4D97-AF65-F5344CB8AC3E}">
        <p14:creationId xmlns:p14="http://schemas.microsoft.com/office/powerpoint/2010/main" val="407018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Measurement</a:t>
            </a:r>
            <a:endParaRPr lang="zh-CN" altLang="en-US" dirty="0"/>
          </a:p>
        </p:txBody>
      </p:sp>
      <p:sp>
        <p:nvSpPr>
          <p:cNvPr id="3" name="内容占位符 2"/>
          <p:cNvSpPr>
            <a:spLocks noGrp="1"/>
          </p:cNvSpPr>
          <p:nvPr>
            <p:ph idx="1"/>
          </p:nvPr>
        </p:nvSpPr>
        <p:spPr>
          <a:xfrm>
            <a:off x="685800" y="1981201"/>
            <a:ext cx="7770813" cy="3142455"/>
          </a:xfrm>
        </p:spPr>
        <p:txBody>
          <a:bodyPr/>
          <a:lstStyle/>
          <a:p>
            <a:pPr>
              <a:buFont typeface="Arial" pitchFamily="34" charset="0"/>
              <a:buChar char="•"/>
            </a:pPr>
            <a:r>
              <a:rPr lang="en-US" altLang="zh-CN" sz="1800" b="0" dirty="0"/>
              <a:t>In CSR transmission, APs need to know the pathloss between the scheduled STAs and the interfering APs. Hence, a pathloss measurement needs to be done before the CSR transmission</a:t>
            </a:r>
          </a:p>
          <a:p>
            <a:pPr lvl="1">
              <a:buFont typeface="Arial" pitchFamily="34" charset="0"/>
              <a:buChar char="•"/>
            </a:pPr>
            <a:r>
              <a:rPr lang="en-US" altLang="zh-CN" sz="1400" dirty="0"/>
              <a:t>AP1 needs to know the pathloss between AP2 and its non-AP STA</a:t>
            </a:r>
          </a:p>
          <a:p>
            <a:pPr lvl="1">
              <a:buFont typeface="Arial" pitchFamily="34" charset="0"/>
              <a:buChar char="•"/>
            </a:pPr>
            <a:r>
              <a:rPr lang="en-US" altLang="zh-CN" sz="1400" b="0" dirty="0"/>
              <a:t>If AP1 is the sharing AP, AP1 needs to use the pathloss to control the power of AP2</a:t>
            </a:r>
          </a:p>
          <a:p>
            <a:pPr lvl="1">
              <a:buFont typeface="Arial" pitchFamily="34" charset="0"/>
              <a:buChar char="•"/>
            </a:pPr>
            <a:r>
              <a:rPr lang="en-US" altLang="zh-CN" sz="1400" dirty="0"/>
              <a:t>If AP1 is the shared AP, AP1 needs to use the pathloss to estimate the SINR at the non-AP STA</a:t>
            </a:r>
            <a:endParaRPr lang="en-US" altLang="zh-CN" sz="1400" b="0" dirty="0"/>
          </a:p>
          <a:p>
            <a:pPr>
              <a:buFont typeface="Arial" pitchFamily="34" charset="0"/>
              <a:buChar char="•"/>
            </a:pPr>
            <a:r>
              <a:rPr lang="en-US" altLang="zh-CN" sz="1800" b="0" dirty="0"/>
              <a:t>Existing measurement protocol can be used</a:t>
            </a:r>
          </a:p>
          <a:p>
            <a:pPr lvl="1">
              <a:buFont typeface="Arial" pitchFamily="34" charset="0"/>
              <a:buChar char="•"/>
            </a:pPr>
            <a:r>
              <a:rPr lang="en-US" altLang="zh-CN" sz="1600" dirty="0"/>
              <a:t>Beacon Request/Response</a:t>
            </a:r>
          </a:p>
          <a:p>
            <a:pPr marL="342900" lvl="1" indent="-342900">
              <a:spcBef>
                <a:spcPts val="600"/>
              </a:spcBef>
              <a:buFont typeface="Arial" pitchFamily="34" charset="0"/>
              <a:buChar char="•"/>
            </a:pPr>
            <a:r>
              <a:rPr lang="en-US" altLang="zh-CN" sz="1800" dirty="0">
                <a:cs typeface="+mn-cs"/>
              </a:rPr>
              <a:t>Other procedures can also be defined</a:t>
            </a:r>
          </a:p>
          <a:p>
            <a:pPr lvl="1">
              <a:buFont typeface="Arial" pitchFamily="34" charset="0"/>
              <a:buChar char="•"/>
            </a:pPr>
            <a:r>
              <a:rPr lang="en-US" altLang="zh-CN" sz="1600" dirty="0"/>
              <a:t>NDP based measurement</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20" name="图片 19">
            <a:extLst>
              <a:ext uri="{FF2B5EF4-FFF2-40B4-BE49-F238E27FC236}">
                <a16:creationId xmlns:a16="http://schemas.microsoft.com/office/drawing/2014/main" id="{444A3B7D-083A-4B57-A885-5702E3B9E7D7}"/>
              </a:ext>
            </a:extLst>
          </p:cNvPr>
          <p:cNvPicPr>
            <a:picLocks noChangeAspect="1"/>
          </p:cNvPicPr>
          <p:nvPr/>
        </p:nvPicPr>
        <p:blipFill>
          <a:blip r:embed="rId2"/>
          <a:stretch>
            <a:fillRect/>
          </a:stretch>
        </p:blipFill>
        <p:spPr>
          <a:xfrm>
            <a:off x="6400800" y="3850670"/>
            <a:ext cx="239197" cy="646718"/>
          </a:xfrm>
          <a:prstGeom prst="rect">
            <a:avLst/>
          </a:prstGeom>
        </p:spPr>
      </p:pic>
      <p:pic>
        <p:nvPicPr>
          <p:cNvPr id="21" name="图片 20">
            <a:extLst>
              <a:ext uri="{FF2B5EF4-FFF2-40B4-BE49-F238E27FC236}">
                <a16:creationId xmlns:a16="http://schemas.microsoft.com/office/drawing/2014/main" id="{47A7E528-7D62-47F3-A8C8-EAD28E4808E1}"/>
              </a:ext>
            </a:extLst>
          </p:cNvPr>
          <p:cNvPicPr>
            <a:picLocks noChangeAspect="1"/>
          </p:cNvPicPr>
          <p:nvPr/>
        </p:nvPicPr>
        <p:blipFill>
          <a:blip r:embed="rId3"/>
          <a:stretch>
            <a:fillRect/>
          </a:stretch>
        </p:blipFill>
        <p:spPr>
          <a:xfrm>
            <a:off x="6261982" y="4876006"/>
            <a:ext cx="516835" cy="495300"/>
          </a:xfrm>
          <a:prstGeom prst="rect">
            <a:avLst/>
          </a:prstGeom>
        </p:spPr>
      </p:pic>
      <p:pic>
        <p:nvPicPr>
          <p:cNvPr id="22" name="图片 21">
            <a:extLst>
              <a:ext uri="{FF2B5EF4-FFF2-40B4-BE49-F238E27FC236}">
                <a16:creationId xmlns:a16="http://schemas.microsoft.com/office/drawing/2014/main" id="{BAE4529C-BD44-4B5B-80E2-CF57ACC21009}"/>
              </a:ext>
            </a:extLst>
          </p:cNvPr>
          <p:cNvPicPr>
            <a:picLocks noChangeAspect="1"/>
          </p:cNvPicPr>
          <p:nvPr/>
        </p:nvPicPr>
        <p:blipFill>
          <a:blip r:embed="rId2"/>
          <a:stretch>
            <a:fillRect/>
          </a:stretch>
        </p:blipFill>
        <p:spPr>
          <a:xfrm>
            <a:off x="7958614" y="3850670"/>
            <a:ext cx="239197" cy="646718"/>
          </a:xfrm>
          <a:prstGeom prst="rect">
            <a:avLst/>
          </a:prstGeom>
        </p:spPr>
      </p:pic>
      <p:cxnSp>
        <p:nvCxnSpPr>
          <p:cNvPr id="14" name="直接箭头连接符 13">
            <a:extLst>
              <a:ext uri="{FF2B5EF4-FFF2-40B4-BE49-F238E27FC236}">
                <a16:creationId xmlns:a16="http://schemas.microsoft.com/office/drawing/2014/main" id="{48013C44-9D2F-4A48-9AB0-DCA7B66BA90A}"/>
              </a:ext>
            </a:extLst>
          </p:cNvPr>
          <p:cNvCxnSpPr>
            <a:stCxn id="22" idx="2"/>
            <a:endCxn id="21" idx="3"/>
          </p:cNvCxnSpPr>
          <p:nvPr/>
        </p:nvCxnSpPr>
        <p:spPr bwMode="auto">
          <a:xfrm flipH="1">
            <a:off x="6778817" y="4497388"/>
            <a:ext cx="1299396" cy="6262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直接箭头连接符 23">
            <a:extLst>
              <a:ext uri="{FF2B5EF4-FFF2-40B4-BE49-F238E27FC236}">
                <a16:creationId xmlns:a16="http://schemas.microsoft.com/office/drawing/2014/main" id="{5DCC86CE-01DF-4113-83F1-AC8917632598}"/>
              </a:ext>
            </a:extLst>
          </p:cNvPr>
          <p:cNvCxnSpPr>
            <a:stCxn id="20" idx="2"/>
            <a:endCxn id="21" idx="0"/>
          </p:cNvCxnSpPr>
          <p:nvPr/>
        </p:nvCxnSpPr>
        <p:spPr bwMode="auto">
          <a:xfrm>
            <a:off x="6520399" y="4497388"/>
            <a:ext cx="1" cy="3786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矩形 24">
            <a:extLst>
              <a:ext uri="{FF2B5EF4-FFF2-40B4-BE49-F238E27FC236}">
                <a16:creationId xmlns:a16="http://schemas.microsoft.com/office/drawing/2014/main" id="{B9AF4438-0E68-4FC1-872A-B0E9D1B511D8}"/>
              </a:ext>
            </a:extLst>
          </p:cNvPr>
          <p:cNvSpPr/>
          <p:nvPr/>
        </p:nvSpPr>
        <p:spPr>
          <a:xfrm>
            <a:off x="6898585" y="4657418"/>
            <a:ext cx="1179627" cy="400110"/>
          </a:xfrm>
          <a:prstGeom prst="rect">
            <a:avLst/>
          </a:prstGeom>
        </p:spPr>
        <p:txBody>
          <a:bodyPr wrap="square">
            <a:spAutoFit/>
          </a:bodyPr>
          <a:lstStyle/>
          <a:p>
            <a:r>
              <a:rPr lang="en-US" altLang="zh-CN" sz="1000" dirty="0">
                <a:solidFill>
                  <a:schemeClr val="tx1"/>
                </a:solidFill>
              </a:rPr>
              <a:t>Pathloss needs to be  measured </a:t>
            </a:r>
            <a:endParaRPr lang="zh-CN" altLang="en-US" sz="1000" dirty="0">
              <a:solidFill>
                <a:schemeClr val="tx1"/>
              </a:solidFill>
            </a:endParaRPr>
          </a:p>
        </p:txBody>
      </p:sp>
      <p:sp>
        <p:nvSpPr>
          <p:cNvPr id="26" name="矩形 25">
            <a:extLst>
              <a:ext uri="{FF2B5EF4-FFF2-40B4-BE49-F238E27FC236}">
                <a16:creationId xmlns:a16="http://schemas.microsoft.com/office/drawing/2014/main" id="{3A6F85AE-A51E-4F49-B605-34403DD1AA4F}"/>
              </a:ext>
            </a:extLst>
          </p:cNvPr>
          <p:cNvSpPr/>
          <p:nvPr/>
        </p:nvSpPr>
        <p:spPr>
          <a:xfrm>
            <a:off x="6470210" y="4330184"/>
            <a:ext cx="239197" cy="184666"/>
          </a:xfrm>
          <a:prstGeom prst="rect">
            <a:avLst/>
          </a:prstGeom>
        </p:spPr>
        <p:txBody>
          <a:bodyPr wrap="square">
            <a:spAutoFit/>
          </a:bodyPr>
          <a:lstStyle/>
          <a:p>
            <a:r>
              <a:rPr lang="en-US" altLang="zh-CN" sz="600" dirty="0">
                <a:solidFill>
                  <a:schemeClr val="tx1"/>
                </a:solidFill>
              </a:rPr>
              <a:t>1</a:t>
            </a:r>
            <a:endParaRPr lang="zh-CN" altLang="en-US" sz="600" dirty="0">
              <a:solidFill>
                <a:schemeClr val="tx1"/>
              </a:solidFill>
            </a:endParaRPr>
          </a:p>
        </p:txBody>
      </p:sp>
      <p:sp>
        <p:nvSpPr>
          <p:cNvPr id="27" name="矩形 26">
            <a:extLst>
              <a:ext uri="{FF2B5EF4-FFF2-40B4-BE49-F238E27FC236}">
                <a16:creationId xmlns:a16="http://schemas.microsoft.com/office/drawing/2014/main" id="{972043F3-E0AF-40DC-B6DE-77BC001A854F}"/>
              </a:ext>
            </a:extLst>
          </p:cNvPr>
          <p:cNvSpPr/>
          <p:nvPr/>
        </p:nvSpPr>
        <p:spPr>
          <a:xfrm>
            <a:off x="8028024" y="4330184"/>
            <a:ext cx="239197" cy="184666"/>
          </a:xfrm>
          <a:prstGeom prst="rect">
            <a:avLst/>
          </a:prstGeom>
        </p:spPr>
        <p:txBody>
          <a:bodyPr wrap="square">
            <a:spAutoFit/>
          </a:bodyPr>
          <a:lstStyle/>
          <a:p>
            <a:r>
              <a:rPr lang="en-US" altLang="zh-CN" sz="600" dirty="0">
                <a:solidFill>
                  <a:schemeClr val="tx1"/>
                </a:solidFill>
              </a:rPr>
              <a:t>2</a:t>
            </a:r>
            <a:endParaRPr lang="zh-CN" altLang="en-US" sz="600" dirty="0">
              <a:solidFill>
                <a:schemeClr val="tx1"/>
              </a:solidFill>
            </a:endParaRPr>
          </a:p>
        </p:txBody>
      </p:sp>
    </p:spTree>
    <p:extLst>
      <p:ext uri="{BB962C8B-B14F-4D97-AF65-F5344CB8AC3E}">
        <p14:creationId xmlns:p14="http://schemas.microsoft.com/office/powerpoint/2010/main" val="239149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Data Transmission</a:t>
            </a:r>
            <a:endParaRPr lang="zh-CN" altLang="en-US" dirty="0"/>
          </a:p>
        </p:txBody>
      </p:sp>
      <p:sp>
        <p:nvSpPr>
          <p:cNvPr id="3" name="内容占位符 2"/>
          <p:cNvSpPr>
            <a:spLocks noGrp="1"/>
          </p:cNvSpPr>
          <p:nvPr>
            <p:ph idx="1"/>
          </p:nvPr>
        </p:nvSpPr>
        <p:spPr>
          <a:xfrm>
            <a:off x="533400" y="1828799"/>
            <a:ext cx="8077200" cy="4646613"/>
          </a:xfrm>
        </p:spPr>
        <p:txBody>
          <a:bodyPr/>
          <a:lstStyle/>
          <a:p>
            <a:pPr>
              <a:buFont typeface="Arial" pitchFamily="34" charset="0"/>
              <a:buChar char="•"/>
            </a:pPr>
            <a:r>
              <a:rPr lang="en-US" altLang="zh-CN" sz="1600" b="0" dirty="0"/>
              <a:t>If an MAP coordination agreement has been setup between two APs, one AP may transmit a CSR Trigger frame to the other AP to initiate CSR transmission within its TXOP.</a:t>
            </a:r>
          </a:p>
          <a:p>
            <a:pPr lvl="1">
              <a:buFont typeface="Arial" pitchFamily="34" charset="0"/>
              <a:buChar char="•"/>
            </a:pPr>
            <a:r>
              <a:rPr lang="en-US" altLang="zh-CN" sz="1200" b="0" dirty="0"/>
              <a:t>Note that if an AP has setup CSR with two or more other APs, then the AP may initiate CSR transmission with two or more APs using one CSR Trigger frame</a:t>
            </a:r>
          </a:p>
          <a:p>
            <a:pPr>
              <a:buFont typeface="Arial" pitchFamily="34" charset="0"/>
              <a:buChar char="•"/>
            </a:pPr>
            <a:r>
              <a:rPr lang="en-US" altLang="zh-CN" sz="1600" b="0" dirty="0"/>
              <a:t>The AP that transmits the CSR Trigger frame is the sharing AP, the AP that receives the CSR Trigger frame is the shared AP.</a:t>
            </a:r>
          </a:p>
          <a:p>
            <a:pPr>
              <a:buFont typeface="Arial" pitchFamily="34" charset="0"/>
              <a:buChar char="•"/>
            </a:pPr>
            <a:r>
              <a:rPr lang="en-US" altLang="zh-CN" sz="1600" b="0" dirty="0"/>
              <a:t>The CSR Trigger frame is a new type of Trigger frame, </a:t>
            </a:r>
          </a:p>
          <a:p>
            <a:pPr lvl="1">
              <a:buFont typeface="Arial" pitchFamily="34" charset="0"/>
              <a:buChar char="•"/>
            </a:pPr>
            <a:r>
              <a:rPr lang="en-US" altLang="zh-CN" sz="1400" dirty="0"/>
              <a:t>In the Common Info field:</a:t>
            </a:r>
          </a:p>
          <a:p>
            <a:pPr lvl="2">
              <a:buFont typeface="Arial" pitchFamily="34" charset="0"/>
              <a:buChar char="•"/>
            </a:pPr>
            <a:r>
              <a:rPr lang="en-US" altLang="zh-CN" sz="1200" dirty="0"/>
              <a:t>The Trigger Type field is set to a new value, e.g., 9</a:t>
            </a:r>
          </a:p>
          <a:p>
            <a:pPr lvl="2">
              <a:buFont typeface="Arial" pitchFamily="34" charset="0"/>
              <a:buChar char="•"/>
            </a:pPr>
            <a:r>
              <a:rPr lang="en-US" altLang="zh-CN" sz="1200" dirty="0"/>
              <a:t>The UL Length field (needs to be renamed) is set to the PPDU length of the PPDU transmitted by the shared AP</a:t>
            </a:r>
          </a:p>
          <a:p>
            <a:pPr lvl="2">
              <a:buFont typeface="Arial" pitchFamily="34" charset="0"/>
              <a:buChar char="•"/>
            </a:pPr>
            <a:r>
              <a:rPr lang="en-US" altLang="zh-CN" sz="1200" dirty="0"/>
              <a:t>The AP TX Power field is set to the sharing AP’s transmit power</a:t>
            </a:r>
          </a:p>
          <a:p>
            <a:pPr lvl="2">
              <a:buFont typeface="Arial" pitchFamily="34" charset="0"/>
              <a:buChar char="•"/>
            </a:pPr>
            <a:r>
              <a:rPr lang="en-US" altLang="zh-CN" sz="1200" dirty="0"/>
              <a:t>The settings of the other fields are TBD</a:t>
            </a:r>
          </a:p>
          <a:p>
            <a:pPr lvl="1">
              <a:buFont typeface="Arial" pitchFamily="34" charset="0"/>
              <a:buChar char="•"/>
            </a:pPr>
            <a:r>
              <a:rPr lang="en-US" altLang="zh-CN" sz="1400" dirty="0"/>
              <a:t>In the User Info field:</a:t>
            </a:r>
          </a:p>
          <a:p>
            <a:pPr lvl="2">
              <a:buFont typeface="Arial" pitchFamily="34" charset="0"/>
              <a:buChar char="•"/>
            </a:pPr>
            <a:r>
              <a:rPr lang="en-US" altLang="zh-CN" sz="1200" dirty="0"/>
              <a:t>The AID12 field is set to the AP ID of the shared AP</a:t>
            </a:r>
          </a:p>
          <a:p>
            <a:pPr lvl="2">
              <a:buFont typeface="Arial" pitchFamily="34" charset="0"/>
              <a:buChar char="•"/>
            </a:pPr>
            <a:r>
              <a:rPr lang="en-US" altLang="zh-CN" sz="1200" dirty="0"/>
              <a:t>Other bits (e.g., bits [20:38]) can be redefined to carry the Max TX power of the shared AP</a:t>
            </a:r>
          </a:p>
          <a:p>
            <a:pPr lvl="1">
              <a:buFont typeface="Arial" pitchFamily="34" charset="0"/>
              <a:buChar char="•"/>
            </a:pPr>
            <a:r>
              <a:rPr lang="en-US" altLang="zh-CN" sz="1400" dirty="0"/>
              <a:t>Dummy user info fields can serve as padding to satisfy the CSR padding delay indicated by the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183105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design aspects of CSR, including setup, measurement and data transmission</a:t>
            </a:r>
          </a:p>
          <a:p>
            <a:pPr>
              <a:buFont typeface="Arial" pitchFamily="34" charset="0"/>
              <a:buChar char="•"/>
            </a:pPr>
            <a:r>
              <a:rPr lang="en-US" altLang="zh-CN" sz="1800" b="0" dirty="0"/>
              <a:t>A unified setup procedure for multi-AP coordination can be defined to support CSR, as well as other modes</a:t>
            </a:r>
          </a:p>
          <a:p>
            <a:pPr>
              <a:buFont typeface="Arial" pitchFamily="34" charset="0"/>
              <a:buChar char="•"/>
            </a:pPr>
            <a:r>
              <a:rPr lang="en-US" altLang="zh-CN" sz="1800" b="0" dirty="0"/>
              <a:t>For measurement, the existing Beacon request/response procedure can be used, other procedures (NDP based measurement) may also need to be defined</a:t>
            </a:r>
          </a:p>
          <a:p>
            <a:pPr>
              <a:buFont typeface="Arial" pitchFamily="34" charset="0"/>
              <a:buChar char="•"/>
            </a:pPr>
            <a:r>
              <a:rPr lang="en-US" altLang="zh-CN" sz="1800" b="0" dirty="0"/>
              <a:t>For data transmission, we propose to define a new type of Trigger frame as CSR Trigger frame to initiate the CSR transmission</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Coordinated Spatial Reuse as a Multi-AP Coordination mode where</a:t>
            </a:r>
          </a:p>
          <a:p>
            <a:pPr lvl="1">
              <a:buFont typeface="Arial" pitchFamily="34" charset="0"/>
              <a:buChar char="•"/>
            </a:pPr>
            <a:r>
              <a:rPr lang="en-US" altLang="zh-CN" sz="1400" dirty="0"/>
              <a:t>A sharing AP can initiate simultaneous transmissions of more than one APs on the same frequency resource within its obtained TXOP</a:t>
            </a:r>
          </a:p>
          <a:p>
            <a:pPr lvl="1">
              <a:buFont typeface="Arial" pitchFamily="34" charset="0"/>
              <a:buChar char="•"/>
            </a:pPr>
            <a:r>
              <a:rPr lang="en-US" altLang="zh-CN" sz="1400" dirty="0"/>
              <a:t>The transmission duration and the transmit power of the APs are specified by the sharing AP</a:t>
            </a:r>
          </a:p>
          <a:p>
            <a:pPr lvl="1">
              <a:buFont typeface="Arial" pitchFamily="34" charset="0"/>
              <a:buChar char="•"/>
            </a:pPr>
            <a:r>
              <a:rPr lang="en-US" altLang="zh-CN" sz="1400" dirty="0"/>
              <a:t>The simultaneous transmissions are initiated by a CSR Trigger frame transmitted by the sharing AP</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5990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4187825" cy="4875213"/>
          </a:xfrm>
        </p:spPr>
        <p:txBody>
          <a:bodyPr/>
          <a:lstStyle/>
          <a:p>
            <a:r>
              <a:rPr lang="en-US" altLang="zh-CN" sz="1000" dirty="0"/>
              <a:t>[1] 11-20-1935-66-00be-Compendium of straw polls and potential changes to the Specification Framework Document - Part 2</a:t>
            </a:r>
          </a:p>
          <a:p>
            <a:r>
              <a:rPr lang="en-US" altLang="zh-CN" sz="1000" dirty="0"/>
              <a:t>[2] 11-22-1512-00-0uhr-Multi-AP Coordination for UHR</a:t>
            </a:r>
          </a:p>
          <a:p>
            <a:r>
              <a:rPr lang="en-US" altLang="zh-CN" sz="1000" dirty="0"/>
              <a:t>[3] 11-22-1515-00-0uhr-A candidate feature: Multi-AP</a:t>
            </a:r>
          </a:p>
          <a:p>
            <a:r>
              <a:rPr lang="en-US" altLang="zh-CN" sz="1000" dirty="0"/>
              <a:t>[4] 11-22-1516-00-0uhr-Considerations on Multi-AP Coordination</a:t>
            </a:r>
            <a:endParaRPr lang="zh-CN" altLang="en-US" sz="1000" dirty="0"/>
          </a:p>
          <a:p>
            <a:r>
              <a:rPr lang="en-US" altLang="zh-CN" sz="1000" dirty="0"/>
              <a:t>[5] 11-22-1567-00-0uhr-C-OFDMA throughput analysis in various mesh backhaul scenarios</a:t>
            </a:r>
            <a:endParaRPr lang="zh-CN" altLang="en-US" sz="1000" dirty="0"/>
          </a:p>
          <a:p>
            <a:r>
              <a:rPr lang="en-US" altLang="zh-CN" sz="1000" dirty="0"/>
              <a:t>[6] 11-22-1530-00-0uhr-Multi AP coordination for next-generation Wi-Fi</a:t>
            </a:r>
            <a:endParaRPr lang="zh-CN" altLang="en-US" sz="1000" dirty="0"/>
          </a:p>
          <a:p>
            <a:r>
              <a:rPr lang="en-US" altLang="zh-CN" sz="1000" dirty="0"/>
              <a:t>[7] 11-22-1556-00-0uhr-Multi-AP Coordination for Low Latency Traffic Delivery</a:t>
            </a:r>
            <a:endParaRPr lang="zh-CN" altLang="en-US" sz="1000" dirty="0"/>
          </a:p>
          <a:p>
            <a:r>
              <a:rPr lang="en-US" altLang="zh-CN" sz="1000" dirty="0"/>
              <a:t>[8] 11-22-1394-00-0uhr-Virtual BSS And Multi AP Transmissions</a:t>
            </a:r>
            <a:endParaRPr lang="zh-CN" altLang="en-US" sz="1000" dirty="0"/>
          </a:p>
          <a:p>
            <a:r>
              <a:rPr lang="en-US" altLang="zh-CN" sz="1000" dirty="0"/>
              <a:t>[9] 11-22-1822-00-0uhr-Recap on Coordinated Spatial Reuse Operation</a:t>
            </a:r>
          </a:p>
          <a:p>
            <a:r>
              <a:rPr lang="en-US" altLang="zh-CN" sz="1000" dirty="0"/>
              <a:t>[10] 11-22-1895-00-0uhr-Thoughts on M-AP Coordination Principles</a:t>
            </a:r>
            <a:endParaRPr lang="zh-CN" altLang="en-US" sz="1000" dirty="0"/>
          </a:p>
          <a:p>
            <a:r>
              <a:rPr lang="en-US" altLang="zh-CN" sz="1000" dirty="0"/>
              <a:t>[11] 11-22-1899-00-0uhr-Multi-AP Operation for Low Latency Traffic Delivery - Follow up</a:t>
            </a:r>
            <a:endParaRPr lang="zh-CN" altLang="en-US" sz="1000" dirty="0"/>
          </a:p>
          <a:p>
            <a:r>
              <a:rPr lang="en-US" altLang="zh-CN" sz="1000" dirty="0"/>
              <a:t>[12] 11-22-1821-00-0uhr-System Level Simulation of Co-BF and Joint Tx</a:t>
            </a:r>
            <a:endParaRPr lang="zh-CN" altLang="en-US" sz="1000" dirty="0"/>
          </a:p>
          <a:p>
            <a:r>
              <a:rPr lang="en-US" altLang="zh-CN" sz="1000" dirty="0"/>
              <a:t>[13] 11-22-2188-00-0uhr-Joint Transmission for UHR -A Refresher and New Results</a:t>
            </a:r>
            <a:endParaRPr lang="zh-CN" altLang="en-US" sz="1000" dirty="0"/>
          </a:p>
          <a:p>
            <a:r>
              <a:rPr lang="en-US" altLang="zh-CN" sz="1000" dirty="0"/>
              <a:t>[14] 11-23-0041-00-0uhr-Considerations on Coordinated TDMA</a:t>
            </a:r>
          </a:p>
          <a:p>
            <a:r>
              <a:rPr lang="en-US" altLang="zh-CN" sz="1000" dirty="0"/>
              <a:t>[15] 11-23-0058-00-0uhr-Spatial Reuse in Coordinated M-AP for UHR</a:t>
            </a:r>
          </a:p>
          <a:p>
            <a:endParaRPr lang="zh-CN" altLang="en-US" sz="1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内容占位符 2">
            <a:extLst>
              <a:ext uri="{FF2B5EF4-FFF2-40B4-BE49-F238E27FC236}">
                <a16:creationId xmlns:a16="http://schemas.microsoft.com/office/drawing/2014/main" id="{55FDEAAA-0603-4C36-83C5-62282349145A}"/>
              </a:ext>
            </a:extLst>
          </p:cNvPr>
          <p:cNvSpPr txBox="1">
            <a:spLocks/>
          </p:cNvSpPr>
          <p:nvPr/>
        </p:nvSpPr>
        <p:spPr bwMode="auto">
          <a:xfrm>
            <a:off x="4873625" y="1600199"/>
            <a:ext cx="4187825" cy="4875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sz="1000" kern="0" dirty="0"/>
              <a:t>[16] 11-19-0103-01-0eht-ap-coordination-in-eht</a:t>
            </a:r>
          </a:p>
          <a:p>
            <a:r>
              <a:rPr lang="en-US" altLang="zh-CN" sz="1000" kern="0" dirty="0"/>
              <a:t>[17] 11-20-0576-01-00be-coordinated-spatial-reuse-protocol</a:t>
            </a:r>
          </a:p>
          <a:p>
            <a:r>
              <a:rPr lang="en-US" altLang="zh-CN" sz="1000" kern="0" dirty="0"/>
              <a:t>[18] 11-20-0107-01-00be-multi-ap-coordination-for-spatial-reuse</a:t>
            </a:r>
          </a:p>
          <a:p>
            <a:r>
              <a:rPr lang="en-US" altLang="zh-CN" sz="1000" kern="0" dirty="0"/>
              <a:t>[19] 11-23-0739-01-0uhr-follow-up-on-coordinated-tdma-c-tdma</a:t>
            </a:r>
          </a:p>
          <a:p>
            <a:r>
              <a:rPr lang="en-US" altLang="zh-CN" sz="1000" kern="0" dirty="0"/>
              <a:t>[20] 11-23-0226-02-0uhr-coordination-of-r-twt-for-multi-ap-deployment</a:t>
            </a:r>
          </a:p>
          <a:p>
            <a:r>
              <a:rPr lang="en-US" altLang="zh-CN" sz="1000" kern="0" dirty="0"/>
              <a:t>[21] 11-23-1037-00-0uhr-performance-of-coordinated-spatial-reuse</a:t>
            </a:r>
          </a:p>
          <a:p>
            <a:r>
              <a:rPr lang="en-US" altLang="zh-CN" sz="1000" kern="0" dirty="0"/>
              <a:t>[22] 11-23-0297-00-0uhr-rtwt-for-multi-ap</a:t>
            </a:r>
          </a:p>
          <a:p>
            <a:r>
              <a:rPr lang="en-US" altLang="zh-CN" sz="1000" kern="0" dirty="0"/>
              <a:t>[23] 11-23-0261-00-0uhr-tdma-for-wifi-8</a:t>
            </a:r>
          </a:p>
          <a:p>
            <a:r>
              <a:rPr lang="en-US" altLang="zh-CN" sz="1000" kern="0" dirty="0"/>
              <a:t>[24] 11-23-0776-01-0uhr-performance-of-c-bf-and-c-sr</a:t>
            </a:r>
          </a:p>
          <a:p>
            <a:r>
              <a:rPr lang="en-US" altLang="zh-CN" sz="1000" kern="0" dirty="0"/>
              <a:t>[25] 11-23-0250-00-0uhr-ap-coordination-with-r-twt</a:t>
            </a:r>
          </a:p>
          <a:p>
            <a:r>
              <a:rPr lang="en-US" altLang="zh-CN" sz="1000" kern="0" dirty="0"/>
              <a:t>[26] 11-23-1023-02-0uhr-coordinated-spatial-reuse-in-a-4-ap-topoplogy</a:t>
            </a:r>
          </a:p>
          <a:p>
            <a:r>
              <a:rPr lang="en-US" altLang="zh-CN" sz="1000" kern="0" dirty="0"/>
              <a:t>[27] 11-23-1085-00-0uhr-thoughts-on-coordinated-tdma</a:t>
            </a:r>
          </a:p>
          <a:p>
            <a:r>
              <a:rPr lang="en-US" altLang="zh-CN" sz="1000" kern="0" dirty="0"/>
              <a:t>[28] 11-23-1087-00-0uhr-announcement-for-r-twt-coordination</a:t>
            </a:r>
          </a:p>
          <a:p>
            <a:r>
              <a:rPr lang="en-US" altLang="zh-CN" sz="1000" kern="0" dirty="0"/>
              <a:t>[29] 11-22-1822-00-0uhr-recap-on-coordinated-spatial-reuse-operation</a:t>
            </a:r>
          </a:p>
          <a:p>
            <a:r>
              <a:rPr lang="en-US" altLang="zh-CN" sz="1000" kern="0" dirty="0"/>
              <a:t>[30] 11-23-0616-00-0uhr-overhead-analysis-of-coordinated-spatial-reuse</a:t>
            </a:r>
          </a:p>
          <a:p>
            <a:r>
              <a:rPr lang="en-US" altLang="zh-CN" sz="1000" kern="0" dirty="0"/>
              <a:t>[31] 11-23-0668-02-0uhr-coordinated-measurement</a:t>
            </a:r>
          </a:p>
          <a:p>
            <a:r>
              <a:rPr lang="en-US" altLang="zh-CN" sz="1000" kern="0" dirty="0"/>
              <a:t>[32] 11-23-0860-00-0uhr-further-thoughts-on-coordinated-twt</a:t>
            </a:r>
          </a:p>
          <a:p>
            <a:r>
              <a:rPr lang="en-US" altLang="zh-CN" sz="1000" kern="0" dirty="0"/>
              <a:t>[33] 11-23-0768-00-0uhr-discussion-on-c-ofdma-operation</a:t>
            </a:r>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57576</TotalTime>
  <Words>1125</Words>
  <Application>Microsoft Office PowerPoint</Application>
  <PresentationFormat>全屏显示(4:3)</PresentationFormat>
  <Paragraphs>141</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Coordinated Spatial Reuse Design</vt:lpstr>
      <vt:lpstr>Introduction</vt:lpstr>
      <vt:lpstr>CSR Setup</vt:lpstr>
      <vt:lpstr>CSR Setup</vt:lpstr>
      <vt:lpstr>Measurement</vt:lpstr>
      <vt:lpstr>Data Transmission</vt:lpstr>
      <vt:lpstr>Conclusion</vt:lpstr>
      <vt:lpstr>Straw Poll</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1282</cp:revision>
  <cp:lastPrinted>1601-01-01T00:00:00Z</cp:lastPrinted>
  <dcterms:created xsi:type="dcterms:W3CDTF">2015-10-31T00:33:08Z</dcterms:created>
  <dcterms:modified xsi:type="dcterms:W3CDTF">2023-11-01T03:00:01Z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(3)IbRSIsEoy/EKk1CKY0QjA2uFvXVJZxJLaJu6McUGcNjkJRaFjVn4Ih38FEYbXM+m0B8ruR8Y
q7Ff02RIUTefElUkYdixRdLeEkoXnbgDC8oqM4aQy6EETrM+Y2wFkZ2+FNwmSZE02naaoI/9
jZkdUXtIATVhIBzW7eUogp2PmzY/JBHdRelpziGpiMwgF66rhsF5jgNnYUSkKVbR/cim0pUD
IQWtfgxFtVIKh+iVqr</vt:lpwstr>
  </property>
  <property fmtid="{D5CDD505-2E9C-101B-9397-08002B2CF9AE}" pid="3" name="_2015_ms_pID_7253431">
    <vt:lpwstr>QFiLNo2Liutzjv5hknNcbhKFKMo8pohax3o1z87zKVvQXqH8hQAY+m
FsDTjOeOOY+e9rnQvaNMo0houFsJinhAMQDUvKkHMXVLywBDt6WyhXISmaHVeNhHzOZa32mj
DFCe2z+tiJ4E3T0Obc8EjW3K+voxTZU6sx4BnrKNN3AkfuQsLAYs9vb9xFIHOAAhlfRXz4wh
tig3QT4T23xmUJzPerqFAv5argBPoIhQwfH8</vt:lpwstr>
  </property>
  <property fmtid="{D5CDD505-2E9C-101B-9397-08002B2CF9AE}" pid="4" name="_2015_ms_pID_7253432">
    <vt:lpwstr>CmtxIrDuefQmMPhQRGHIUxI=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1698751254</vt:lpwstr>
  </property>
</Properties>
</file>