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40" r:id="rId3"/>
    <p:sldId id="350" r:id="rId4"/>
    <p:sldId id="341" r:id="rId5"/>
    <p:sldId id="354" r:id="rId6"/>
    <p:sldId id="355" r:id="rId7"/>
    <p:sldId id="352" r:id="rId8"/>
    <p:sldId id="356" r:id="rId9"/>
    <p:sldId id="357" r:id="rId10"/>
    <p:sldId id="358" r:id="rId11"/>
    <p:sldId id="359" r:id="rId12"/>
    <p:sldId id="360" r:id="rId13"/>
    <p:sldId id="343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8" d="100"/>
          <a:sy n="108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82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74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12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32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01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11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802.11-23/1865r0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Nov</a:t>
            </a:r>
            <a:r>
              <a:rPr lang="en-US" sz="1800" b="1" dirty="0"/>
              <a:t> 2023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package" Target="../embeddings/Microsoft_Visio___1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package" Target="../embeddings/Microsoft_Visio___2.vsd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__3.vsd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SST and A-PPDU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2023-10-27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795810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Mengshi</a:t>
                      </a:r>
                      <a:r>
                        <a:rPr lang="en-US" altLang="zh-CN" sz="1400" dirty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/>
              <a:t>Within A-PPDU, each PPDU indicates its own bandwidth.</a:t>
            </a:r>
          </a:p>
          <a:p>
            <a:r>
              <a:rPr lang="en-US" altLang="zh-CN" sz="1800" dirty="0"/>
              <a:t>Moreover, the aggregated bandwidth, or exact bandwidth combinations may also be signaled (needs further study).</a:t>
            </a:r>
            <a:endParaRPr lang="zh-CN" altLang="en-US" sz="1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non-TB transmission</a:t>
            </a:r>
            <a:endParaRPr lang="zh-CN" altLang="en-US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2078CCC-08BF-4033-9FC5-8E6F57DBD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78993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AC2E3D46-80DD-4BAF-97E4-ECB1600B86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123052"/>
              </p:ext>
            </p:extLst>
          </p:nvPr>
        </p:nvGraphicFramePr>
        <p:xfrm>
          <a:off x="452438" y="2738438"/>
          <a:ext cx="7785100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Visio" r:id="rId4" imgW="9158760" imgH="3430440" progId="Visio.Drawing.15">
                  <p:embed/>
                </p:oleObj>
              </mc:Choice>
              <mc:Fallback>
                <p:oleObj name="Visio" r:id="rId4" imgW="9158760" imgH="3430440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738438"/>
                        <a:ext cx="7785100" cy="2919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222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/>
              <a:t>802.11be already defines a single trigger frame which can enable A-PPDU of HE + EHT PPDU, whilst the spec disallows the AP to trigger such combinations. </a:t>
            </a:r>
          </a:p>
          <a:p>
            <a:r>
              <a:rPr lang="en-US" altLang="zh-CN" sz="1800" dirty="0"/>
              <a:t>EHT PPDU can be simply changed to UHR PPDU by changing PHY version ID, and hence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(a) can be supported .</a:t>
            </a:r>
          </a:p>
          <a:p>
            <a:r>
              <a:rPr lang="en-US" altLang="zh-CN" sz="1800" dirty="0"/>
              <a:t>Regarding the preferred mode, some further work is needed to support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(1) and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(d).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TB transmission (1/2)</a:t>
            </a:r>
            <a:endParaRPr lang="zh-CN" altLang="en-US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407D6D9-0306-45E0-84C7-C8DB2E8E5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30ABFAB4-A1F9-4690-B3CC-1AF31051C2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12876"/>
              </p:ext>
            </p:extLst>
          </p:nvPr>
        </p:nvGraphicFramePr>
        <p:xfrm>
          <a:off x="685800" y="3429000"/>
          <a:ext cx="79962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Visio" r:id="rId4" imgW="7215120" imgH="2266200" progId="Visio.Drawing.15">
                  <p:embed/>
                </p:oleObj>
              </mc:Choice>
              <mc:Fallback>
                <p:oleObj name="Visio" r:id="rId4" imgW="7215120" imgH="2266200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0"/>
                        <a:ext cx="7996238" cy="251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070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1430376"/>
          </a:xfrm>
        </p:spPr>
        <p:txBody>
          <a:bodyPr/>
          <a:lstStyle/>
          <a:p>
            <a:r>
              <a:rPr lang="en-US" altLang="zh-CN" sz="1800" dirty="0"/>
              <a:t>An alternative way of transmitting trigger frame is to use DL A-PPDU to transmit several trigger frames, one trigger corresponds to one TB PPDU.</a:t>
            </a:r>
          </a:p>
          <a:p>
            <a:pPr lvl="1"/>
            <a:r>
              <a:rPr lang="en-US" altLang="zh-CN" sz="1400" dirty="0"/>
              <a:t>Need to define temporary primary channel.</a:t>
            </a:r>
          </a:p>
          <a:p>
            <a:pPr lvl="1"/>
            <a:r>
              <a:rPr lang="en-US" altLang="zh-CN" sz="1400" dirty="0"/>
              <a:t>Moreover, the aggregated bandwidth, or exact bandwidth combinations may also be signaled (needs further study).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TB transmission (2/2)</a:t>
            </a:r>
            <a:endParaRPr lang="zh-CN" altLang="en-US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5014075-2EB1-4CE5-A448-A7095B5CD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562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4B101225-79C1-492D-8266-5A9CC2FEFF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810311"/>
              </p:ext>
            </p:extLst>
          </p:nvPr>
        </p:nvGraphicFramePr>
        <p:xfrm>
          <a:off x="252412" y="2743193"/>
          <a:ext cx="8891588" cy="261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Visio" r:id="rId4" imgW="7677143" imgH="2257579" progId="Visio.Drawing.15">
                  <p:embed/>
                </p:oleObj>
              </mc:Choice>
              <mc:Fallback>
                <p:oleObj name="Visio" r:id="rId4" imgW="7677143" imgH="225757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" y="2743193"/>
                        <a:ext cx="8891588" cy="2617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7611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different possible A-PPDU combinations are firstly discussed. The preferred modes at this stage are shown.</a:t>
            </a:r>
          </a:p>
          <a:p>
            <a:endParaRPr lang="en-US" altLang="zh-CN" sz="1800" dirty="0"/>
          </a:p>
          <a:p>
            <a:r>
              <a:rPr lang="en-US" altLang="zh-CN" sz="1800" dirty="0"/>
              <a:t>Signaling regarding SST, non-TB transmissions and TB transmissions are discussed in high level.</a:t>
            </a:r>
          </a:p>
          <a:p>
            <a:endParaRPr lang="en-US" altLang="zh-CN" sz="1800" dirty="0"/>
          </a:p>
          <a:p>
            <a:r>
              <a:rPr lang="en-US" altLang="zh-CN" sz="1800" dirty="0"/>
              <a:t>Detailed signaling, sequence design, phase rotation, spectral mask etc. can be further studied.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11-20-1935-66-00be-compendium-of-straw-polls-and-potential-changes-to-the-specification-framework-document-part-2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11-22-1416-01-00be-discussion-on-sst-and-a-ppdu</a:t>
            </a: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371600"/>
            <a:ext cx="7772400" cy="422413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Agreed SPs for “11be R2” [1]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494561"/>
            <a:ext cx="7288484" cy="98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US" altLang="zh-CN" dirty="0"/>
              <a:t>Agreed SPs for “11be R2” [1]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9602" y="1125874"/>
            <a:ext cx="6760995" cy="41148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19100" y="5264034"/>
            <a:ext cx="8305800" cy="118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1800" b="1" dirty="0">
                <a:latin typeface="+mn-lt"/>
              </a:rPr>
              <a:t>The current situation is that 11be doesn’t support SST on S160. In general, 11be AP and STA doesn’t support A-PPDU.</a:t>
            </a:r>
          </a:p>
          <a:p>
            <a:pPr marL="800100" lvl="1" indent="-342900">
              <a:spcBef>
                <a:spcPct val="20000"/>
              </a:spcBef>
              <a:buChar char="•"/>
            </a:pPr>
            <a:r>
              <a:rPr lang="en-US" altLang="zh-CN" sz="1600" dirty="0">
                <a:latin typeface="+mn-lt"/>
              </a:rPr>
              <a:t>Whilst in the spec, an EHT non-AP STA capable of 320 MHz supports transmission of an EHT PPDU in S160, with an HE PPDU in P160.</a:t>
            </a:r>
            <a:endParaRPr lang="zh-CN" alt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852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724401"/>
          </a:xfrm>
        </p:spPr>
        <p:txBody>
          <a:bodyPr/>
          <a:lstStyle/>
          <a:p>
            <a:r>
              <a:rPr lang="en-US" altLang="zh-CN" sz="1800" dirty="0"/>
              <a:t>Non-UHR HE and EHT STAs don’t support A-PPDU. Assuming UHR STA supports A-PPDU, we may have the following possible combinations when the aggregated bandwidth is 160 MHz:</a:t>
            </a:r>
          </a:p>
          <a:p>
            <a:pPr lvl="1"/>
            <a:r>
              <a:rPr lang="en-US" altLang="zh-CN" sz="1400" dirty="0"/>
              <a:t>As it is optional for non-EHT HE STA to support large bandwidth OFDMA, hence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(1) enhances maximum bandwidth from 80 MHz to 160 MHz, twice </a:t>
            </a:r>
            <a:r>
              <a:rPr lang="en-US" altLang="zh-CN" sz="1400" dirty="0" err="1"/>
              <a:t>Tput</a:t>
            </a:r>
            <a:r>
              <a:rPr lang="en-US" altLang="zh-CN" sz="1400" dirty="0"/>
              <a:t> gain, when there exists 80 MHz capable only non-EHT HE STA.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(2) is beneficial if some potential UHR feature makes UHR PPDU better than EHT PPDU in A-PPDU scenario, exact feature or gain needs further study.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80 MHz HE + 80 MHz EHT/UHR PPDU makes L-length in different 80 MHz different, and will lead to L-SIG Reception error by non-EHT HE STA.</a:t>
            </a:r>
          </a:p>
          <a:p>
            <a:pPr lvl="2"/>
            <a:r>
              <a:rPr lang="en-US" altLang="zh-CN" sz="1200" dirty="0"/>
              <a:t>HE-SIG-A difference in different 80 MHz may lead to HE-SIG-A reception error, needs further implementation check</a:t>
            </a:r>
          </a:p>
          <a:p>
            <a:pPr lvl="1"/>
            <a:r>
              <a:rPr lang="en-US" altLang="zh-CN" sz="1400" dirty="0"/>
              <a:t>80 MHz EHT + 80 MHz EHT or 80 MHz UHR + 80 MHz UHR doesn’t show obvious benefits compared with 160 MHz EHT or UHR PPDU.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UHR A-PPDU combinations (1/3)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CB68A2D-6E26-4487-A667-90330DCADA12}"/>
              </a:ext>
            </a:extLst>
          </p:cNvPr>
          <p:cNvSpPr/>
          <p:nvPr/>
        </p:nvSpPr>
        <p:spPr bwMode="auto">
          <a:xfrm>
            <a:off x="2057400" y="3810000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E1D9C89-D5D3-4E40-B501-72E162D8D0C2}"/>
              </a:ext>
            </a:extLst>
          </p:cNvPr>
          <p:cNvSpPr/>
          <p:nvPr/>
        </p:nvSpPr>
        <p:spPr bwMode="auto">
          <a:xfrm>
            <a:off x="2057400" y="4229077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C48BDF9-6E6F-4B68-BFB7-BD7BB1A2AFB7}"/>
              </a:ext>
            </a:extLst>
          </p:cNvPr>
          <p:cNvSpPr/>
          <p:nvPr/>
        </p:nvSpPr>
        <p:spPr bwMode="auto">
          <a:xfrm>
            <a:off x="5105400" y="3810000"/>
            <a:ext cx="2133600" cy="4190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9979442-982E-49EF-A080-DFC654902721}"/>
              </a:ext>
            </a:extLst>
          </p:cNvPr>
          <p:cNvSpPr txBox="1"/>
          <p:nvPr/>
        </p:nvSpPr>
        <p:spPr>
          <a:xfrm>
            <a:off x="1600200" y="3810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A68DC5A-DC12-4A2F-83EC-F84F6E54235C}"/>
              </a:ext>
            </a:extLst>
          </p:cNvPr>
          <p:cNvSpPr txBox="1"/>
          <p:nvPr/>
        </p:nvSpPr>
        <p:spPr>
          <a:xfrm>
            <a:off x="1600200" y="420778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7D22C91-8C66-41D4-83A6-FE6E6B104FE4}"/>
              </a:ext>
            </a:extLst>
          </p:cNvPr>
          <p:cNvSpPr/>
          <p:nvPr/>
        </p:nvSpPr>
        <p:spPr bwMode="auto">
          <a:xfrm>
            <a:off x="5105400" y="4229077"/>
            <a:ext cx="2133600" cy="4190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FA1F9B5-9C7C-49D0-B7C3-CF897430C295}"/>
              </a:ext>
            </a:extLst>
          </p:cNvPr>
          <p:cNvSpPr txBox="1"/>
          <p:nvPr/>
        </p:nvSpPr>
        <p:spPr>
          <a:xfrm>
            <a:off x="2971800" y="466944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</a:t>
            </a:r>
            <a:endParaRPr lang="zh-CN" alt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E0CB8D4-944B-4CC0-A868-7BFA2BE6A556}"/>
              </a:ext>
            </a:extLst>
          </p:cNvPr>
          <p:cNvSpPr txBox="1"/>
          <p:nvPr/>
        </p:nvSpPr>
        <p:spPr>
          <a:xfrm>
            <a:off x="6019800" y="466944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(2)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43612"/>
            <a:ext cx="7772400" cy="1066801"/>
          </a:xfrm>
        </p:spPr>
        <p:txBody>
          <a:bodyPr/>
          <a:lstStyle/>
          <a:p>
            <a:r>
              <a:rPr lang="en-US" altLang="zh-CN" sz="1800" dirty="0"/>
              <a:t>Non-UHR HE and EHT STAs don’t support A-PPDU. Assuming UHR STA supports A-PPDU, assuming the maximum bandwidth for UHR is 320 MHz, we may have the following possible 160 MHz + 160 MHz combinations: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(a) enhances maximum bandwidth from 160 MHz to 320 MHz, twice </a:t>
            </a:r>
            <a:r>
              <a:rPr lang="en-US" altLang="zh-CN" sz="1400" dirty="0" err="1"/>
              <a:t>Tput</a:t>
            </a:r>
            <a:r>
              <a:rPr lang="en-US" altLang="zh-CN" sz="1400" dirty="0"/>
              <a:t> gain.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(b) is beneficial if some potential UHR feature (e.g., UEQM, higher coding rate) makes UHR PPDU better than EHT PPDU, exact feature or gain needs further study.</a:t>
            </a:r>
          </a:p>
          <a:p>
            <a:pPr lvl="1"/>
            <a:r>
              <a:rPr lang="en-US" altLang="zh-CN" sz="1400" dirty="0"/>
              <a:t>Compared with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(a),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(c) is beneficial if some non-UHR EHT STA can transmit EHT TB PPDU in S160 according to 11be spec. Exact implementation status TBD.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Other 160 MHz + 160 MHz options include HE+HE, EHT+EHT, UHR+UHR, the gain compared with the above options or a 320 MHz EHT or UHR PPDU are not clear.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UHR A-PPDU combinations (2/3)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002FCCA-0926-411D-9AC3-BE9399EA9748}"/>
              </a:ext>
            </a:extLst>
          </p:cNvPr>
          <p:cNvSpPr/>
          <p:nvPr/>
        </p:nvSpPr>
        <p:spPr bwMode="auto">
          <a:xfrm>
            <a:off x="533400" y="3886200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25807F5-29F0-4A28-8066-0625480302DA}"/>
              </a:ext>
            </a:extLst>
          </p:cNvPr>
          <p:cNvSpPr/>
          <p:nvPr/>
        </p:nvSpPr>
        <p:spPr bwMode="auto">
          <a:xfrm>
            <a:off x="533400" y="4693127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91DE40E-26FB-4BE8-8E8E-387014B25E1B}"/>
              </a:ext>
            </a:extLst>
          </p:cNvPr>
          <p:cNvSpPr/>
          <p:nvPr/>
        </p:nvSpPr>
        <p:spPr bwMode="auto">
          <a:xfrm>
            <a:off x="3592127" y="3886200"/>
            <a:ext cx="2133600" cy="8381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DA6BE23-3C73-49A1-8198-33F119C983DA}"/>
              </a:ext>
            </a:extLst>
          </p:cNvPr>
          <p:cNvSpPr/>
          <p:nvPr/>
        </p:nvSpPr>
        <p:spPr bwMode="auto">
          <a:xfrm>
            <a:off x="3592127" y="4724353"/>
            <a:ext cx="2133600" cy="7823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47699DE-CCE3-486C-ABF3-85EDC3AD1AA0}"/>
              </a:ext>
            </a:extLst>
          </p:cNvPr>
          <p:cNvSpPr/>
          <p:nvPr/>
        </p:nvSpPr>
        <p:spPr bwMode="auto">
          <a:xfrm>
            <a:off x="6640127" y="3905049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36B7A1E-1D51-4FDD-BE5E-B5140C620E07}"/>
              </a:ext>
            </a:extLst>
          </p:cNvPr>
          <p:cNvSpPr/>
          <p:nvPr/>
        </p:nvSpPr>
        <p:spPr bwMode="auto">
          <a:xfrm>
            <a:off x="6640127" y="4711976"/>
            <a:ext cx="2133600" cy="7961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 (by UHR STA)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E10EA4B-B6FB-4CB2-A3F8-B3FE177DF319}"/>
              </a:ext>
            </a:extLst>
          </p:cNvPr>
          <p:cNvSpPr txBox="1"/>
          <p:nvPr/>
        </p:nvSpPr>
        <p:spPr>
          <a:xfrm>
            <a:off x="86927" y="409329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AFC9B31-2097-40DE-8258-71953C6B601A}"/>
              </a:ext>
            </a:extLst>
          </p:cNvPr>
          <p:cNvSpPr txBox="1"/>
          <p:nvPr/>
        </p:nvSpPr>
        <p:spPr>
          <a:xfrm>
            <a:off x="86927" y="486718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09588AD2-A2EC-4E66-A3C6-A9E3BD501D89}"/>
              </a:ext>
            </a:extLst>
          </p:cNvPr>
          <p:cNvSpPr txBox="1"/>
          <p:nvPr/>
        </p:nvSpPr>
        <p:spPr>
          <a:xfrm>
            <a:off x="1382327" y="547769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(a)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DAD6A07-39F0-4A34-B9D6-4D2FE6557DEC}"/>
              </a:ext>
            </a:extLst>
          </p:cNvPr>
          <p:cNvSpPr txBox="1"/>
          <p:nvPr/>
        </p:nvSpPr>
        <p:spPr>
          <a:xfrm>
            <a:off x="4430327" y="547769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(b)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0B161C2-577F-4C46-A321-9FBF14B9B4B0}"/>
              </a:ext>
            </a:extLst>
          </p:cNvPr>
          <p:cNvSpPr txBox="1"/>
          <p:nvPr/>
        </p:nvSpPr>
        <p:spPr>
          <a:xfrm>
            <a:off x="7668827" y="547769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(c)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779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43612"/>
            <a:ext cx="7772400" cy="2194590"/>
          </a:xfrm>
        </p:spPr>
        <p:txBody>
          <a:bodyPr/>
          <a:lstStyle/>
          <a:p>
            <a:r>
              <a:rPr lang="en-US" altLang="zh-CN" sz="1800" dirty="0"/>
              <a:t>Non-UHR HE and EHT STAs don’t support A-PPDU. Assuming UHR STA supports A-PPDU, assuming the maximum bandwidth for UHR is 320 MHz, we may have the following 80 MHz + 80 MHz + 160 MHz possible combinations: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(d) enhances maximum bandwidth from 80 MHz to 320 MHz, Four times </a:t>
            </a:r>
            <a:r>
              <a:rPr lang="en-US" altLang="zh-CN" sz="1400" dirty="0" err="1"/>
              <a:t>Tput</a:t>
            </a:r>
            <a:r>
              <a:rPr lang="en-US" altLang="zh-CN" sz="1400" dirty="0"/>
              <a:t> gain.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(e) doesn’t show obvious gain compared with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(b).</a:t>
            </a:r>
          </a:p>
          <a:p>
            <a:pPr lvl="1"/>
            <a:r>
              <a:rPr lang="en-US" altLang="zh-CN" sz="1400" dirty="0"/>
              <a:t>Compared with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(d),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(f) is beneficial if some non-UHR EHT STA can transmit EHT TB PPDU in S160 according to 11be spec. Exact implementation status TBD.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Other 80 MHz + 80 MHz+ 160 MHz options, and other 80 MHz *4 options, the gain compared with the above options or a 320 MHz EHT or UHR PPDU are not clear.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UHR A-PPDU combinations (3/3)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CB68A2D-6E26-4487-A667-90330DCADA12}"/>
              </a:ext>
            </a:extLst>
          </p:cNvPr>
          <p:cNvSpPr/>
          <p:nvPr/>
        </p:nvSpPr>
        <p:spPr bwMode="auto">
          <a:xfrm>
            <a:off x="613299" y="3697054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E1D9C89-D5D3-4E40-B501-72E162D8D0C2}"/>
              </a:ext>
            </a:extLst>
          </p:cNvPr>
          <p:cNvSpPr/>
          <p:nvPr/>
        </p:nvSpPr>
        <p:spPr bwMode="auto">
          <a:xfrm>
            <a:off x="613299" y="411613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C48BDF9-6E6F-4B68-BFB7-BD7BB1A2AFB7}"/>
              </a:ext>
            </a:extLst>
          </p:cNvPr>
          <p:cNvSpPr/>
          <p:nvPr/>
        </p:nvSpPr>
        <p:spPr bwMode="auto">
          <a:xfrm>
            <a:off x="613299" y="4518449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9979442-982E-49EF-A080-DFC654902721}"/>
              </a:ext>
            </a:extLst>
          </p:cNvPr>
          <p:cNvSpPr txBox="1"/>
          <p:nvPr/>
        </p:nvSpPr>
        <p:spPr>
          <a:xfrm>
            <a:off x="156099" y="369705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A68DC5A-DC12-4A2F-83EC-F84F6E54235C}"/>
              </a:ext>
            </a:extLst>
          </p:cNvPr>
          <p:cNvSpPr txBox="1"/>
          <p:nvPr/>
        </p:nvSpPr>
        <p:spPr>
          <a:xfrm>
            <a:off x="156099" y="409483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5417BEE-CD2B-4ED2-A95D-CDCCBEB21372}"/>
              </a:ext>
            </a:extLst>
          </p:cNvPr>
          <p:cNvSpPr txBox="1"/>
          <p:nvPr/>
        </p:nvSpPr>
        <p:spPr>
          <a:xfrm>
            <a:off x="156099" y="469406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7AE3C7F-1EB2-475F-8E3F-178476428665}"/>
              </a:ext>
            </a:extLst>
          </p:cNvPr>
          <p:cNvSpPr/>
          <p:nvPr/>
        </p:nvSpPr>
        <p:spPr bwMode="auto">
          <a:xfrm>
            <a:off x="3661299" y="3697054"/>
            <a:ext cx="2133600" cy="4190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/>
              <a:t>EHT </a:t>
            </a:r>
            <a:r>
              <a:rPr lang="en-US" altLang="zh-CN" dirty="0"/>
              <a:t>PPDU</a:t>
            </a:r>
            <a:endParaRPr lang="zh-CN" altLang="en-US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A0D6BDE-7BAA-4887-90BA-A9495D2895E9}"/>
              </a:ext>
            </a:extLst>
          </p:cNvPr>
          <p:cNvSpPr/>
          <p:nvPr/>
        </p:nvSpPr>
        <p:spPr bwMode="auto">
          <a:xfrm>
            <a:off x="3661299" y="4116131"/>
            <a:ext cx="2133600" cy="4190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 (by UHR STA)</a:t>
            </a:r>
            <a:endParaRPr lang="zh-CN" altLang="en-US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25AE67F-11B5-420C-8E56-08DCD1D72310}"/>
              </a:ext>
            </a:extLst>
          </p:cNvPr>
          <p:cNvSpPr/>
          <p:nvPr/>
        </p:nvSpPr>
        <p:spPr bwMode="auto">
          <a:xfrm>
            <a:off x="3661299" y="4518449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F07ADAD-07BC-49B6-B315-9368CB360AAA}"/>
              </a:ext>
            </a:extLst>
          </p:cNvPr>
          <p:cNvSpPr/>
          <p:nvPr/>
        </p:nvSpPr>
        <p:spPr bwMode="auto">
          <a:xfrm>
            <a:off x="6705600" y="3697054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706A6964-4884-453E-BB92-ED5B2DB0D3BA}"/>
              </a:ext>
            </a:extLst>
          </p:cNvPr>
          <p:cNvSpPr/>
          <p:nvPr/>
        </p:nvSpPr>
        <p:spPr bwMode="auto">
          <a:xfrm>
            <a:off x="6705600" y="411613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EAEACD2-2906-4DBD-B6C2-E5E5481E0D21}"/>
              </a:ext>
            </a:extLst>
          </p:cNvPr>
          <p:cNvSpPr/>
          <p:nvPr/>
        </p:nvSpPr>
        <p:spPr bwMode="auto">
          <a:xfrm>
            <a:off x="6705600" y="4518449"/>
            <a:ext cx="2133600" cy="7961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 (by UHR STA)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09588AD2-A2EC-4E66-A3C6-A9E3BD501D89}"/>
              </a:ext>
            </a:extLst>
          </p:cNvPr>
          <p:cNvSpPr txBox="1"/>
          <p:nvPr/>
        </p:nvSpPr>
        <p:spPr>
          <a:xfrm>
            <a:off x="1451499" y="5285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(d)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DAD6A07-39F0-4A34-B9D6-4D2FE6557DEC}"/>
              </a:ext>
            </a:extLst>
          </p:cNvPr>
          <p:cNvSpPr txBox="1"/>
          <p:nvPr/>
        </p:nvSpPr>
        <p:spPr>
          <a:xfrm>
            <a:off x="4499499" y="5285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(e)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0B161C2-577F-4C46-A321-9FBF14B9B4B0}"/>
              </a:ext>
            </a:extLst>
          </p:cNvPr>
          <p:cNvSpPr txBox="1"/>
          <p:nvPr/>
        </p:nvSpPr>
        <p:spPr>
          <a:xfrm>
            <a:off x="7737999" y="5285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(f)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031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5162596"/>
          </a:xfrm>
        </p:spPr>
        <p:txBody>
          <a:bodyPr/>
          <a:lstStyle/>
          <a:p>
            <a:r>
              <a:rPr lang="en-US" altLang="zh-CN" sz="1800" dirty="0"/>
              <a:t>As a summary, the current preferred combinations include: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Other modes need further study.</a:t>
            </a:r>
          </a:p>
          <a:p>
            <a:r>
              <a:rPr lang="en-US" altLang="zh-CN" sz="1800" dirty="0"/>
              <a:t>More options are possible assuming preamble puncturing.</a:t>
            </a:r>
          </a:p>
          <a:p>
            <a:pPr lvl="1"/>
            <a:r>
              <a:rPr lang="en-US" altLang="zh-CN" sz="1400" dirty="0"/>
              <a:t>E.g., (80 + X + 160)*4</a:t>
            </a:r>
            <a:endParaRPr lang="zh-CN" alt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Preferred combinations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F2AD6B9-814A-4BB5-9192-6305E5E97394}"/>
              </a:ext>
            </a:extLst>
          </p:cNvPr>
          <p:cNvSpPr/>
          <p:nvPr/>
        </p:nvSpPr>
        <p:spPr bwMode="auto">
          <a:xfrm>
            <a:off x="2057400" y="1828800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EC6F371-3D9A-4F52-9F2B-39EB5953E4BD}"/>
              </a:ext>
            </a:extLst>
          </p:cNvPr>
          <p:cNvSpPr/>
          <p:nvPr/>
        </p:nvSpPr>
        <p:spPr bwMode="auto">
          <a:xfrm>
            <a:off x="2057400" y="2247877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5B95A94-7430-4832-833C-60789ED2CF7C}"/>
              </a:ext>
            </a:extLst>
          </p:cNvPr>
          <p:cNvSpPr txBox="1"/>
          <p:nvPr/>
        </p:nvSpPr>
        <p:spPr>
          <a:xfrm>
            <a:off x="1600200" y="1828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B017A73-17D7-4624-B0D8-A83656F18EDE}"/>
              </a:ext>
            </a:extLst>
          </p:cNvPr>
          <p:cNvSpPr txBox="1"/>
          <p:nvPr/>
        </p:nvSpPr>
        <p:spPr>
          <a:xfrm>
            <a:off x="1600200" y="222658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77E5D40-7C2E-45BA-931E-E29BDC33DCE6}"/>
              </a:ext>
            </a:extLst>
          </p:cNvPr>
          <p:cNvSpPr txBox="1"/>
          <p:nvPr/>
        </p:nvSpPr>
        <p:spPr>
          <a:xfrm>
            <a:off x="2971800" y="268824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5DCBF46-80D5-44B9-AD2F-72DFA50B5659}"/>
              </a:ext>
            </a:extLst>
          </p:cNvPr>
          <p:cNvSpPr/>
          <p:nvPr/>
        </p:nvSpPr>
        <p:spPr bwMode="auto">
          <a:xfrm>
            <a:off x="2066185" y="3137688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942EA0E-8110-470F-825C-89421A56A496}"/>
              </a:ext>
            </a:extLst>
          </p:cNvPr>
          <p:cNvSpPr/>
          <p:nvPr/>
        </p:nvSpPr>
        <p:spPr bwMode="auto">
          <a:xfrm>
            <a:off x="2066185" y="3944615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8631579-1D58-4B6B-8F6A-6EAF3EBCAD2D}"/>
              </a:ext>
            </a:extLst>
          </p:cNvPr>
          <p:cNvSpPr txBox="1"/>
          <p:nvPr/>
        </p:nvSpPr>
        <p:spPr>
          <a:xfrm>
            <a:off x="1619712" y="334478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D704B17-D096-4B6F-9C13-44918B5695CB}"/>
              </a:ext>
            </a:extLst>
          </p:cNvPr>
          <p:cNvSpPr txBox="1"/>
          <p:nvPr/>
        </p:nvSpPr>
        <p:spPr>
          <a:xfrm>
            <a:off x="1619712" y="411867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479A76B-FE85-4589-B339-64FB79797894}"/>
              </a:ext>
            </a:extLst>
          </p:cNvPr>
          <p:cNvSpPr txBox="1"/>
          <p:nvPr/>
        </p:nvSpPr>
        <p:spPr>
          <a:xfrm>
            <a:off x="2915112" y="4729183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(a)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34D9B54-4866-40AE-B9DE-A7970D27FB52}"/>
              </a:ext>
            </a:extLst>
          </p:cNvPr>
          <p:cNvSpPr/>
          <p:nvPr/>
        </p:nvSpPr>
        <p:spPr bwMode="auto">
          <a:xfrm>
            <a:off x="5666357" y="3163654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8EF163B-3219-46FB-9DEF-0E07F393232E}"/>
              </a:ext>
            </a:extLst>
          </p:cNvPr>
          <p:cNvSpPr/>
          <p:nvPr/>
        </p:nvSpPr>
        <p:spPr bwMode="auto">
          <a:xfrm>
            <a:off x="5666357" y="358273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C803BFF-CB77-41FC-B9D9-2DD82FDCFCDA}"/>
              </a:ext>
            </a:extLst>
          </p:cNvPr>
          <p:cNvSpPr/>
          <p:nvPr/>
        </p:nvSpPr>
        <p:spPr bwMode="auto">
          <a:xfrm>
            <a:off x="5666357" y="3985049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8AD16AF-8C6F-4559-8C64-48BDB9273529}"/>
              </a:ext>
            </a:extLst>
          </p:cNvPr>
          <p:cNvSpPr txBox="1"/>
          <p:nvPr/>
        </p:nvSpPr>
        <p:spPr>
          <a:xfrm>
            <a:off x="5209157" y="316365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64D6660-E7D5-46DE-9DDE-5B24B64C2F74}"/>
              </a:ext>
            </a:extLst>
          </p:cNvPr>
          <p:cNvSpPr txBox="1"/>
          <p:nvPr/>
        </p:nvSpPr>
        <p:spPr>
          <a:xfrm>
            <a:off x="5209157" y="356143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E546FE8-3DC0-47D8-B936-6AE050B3CCD2}"/>
              </a:ext>
            </a:extLst>
          </p:cNvPr>
          <p:cNvSpPr txBox="1"/>
          <p:nvPr/>
        </p:nvSpPr>
        <p:spPr>
          <a:xfrm>
            <a:off x="5209157" y="416066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37E9C4C-D2FA-4D8C-B8B4-C47A47CDB1F4}"/>
              </a:ext>
            </a:extLst>
          </p:cNvPr>
          <p:cNvSpPr txBox="1"/>
          <p:nvPr/>
        </p:nvSpPr>
        <p:spPr>
          <a:xfrm>
            <a:off x="6504557" y="47522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768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/>
              <a:t>There exists signaling which moves the non-AP UHR STA to S160 channel.</a:t>
            </a:r>
            <a:r>
              <a:rPr lang="zh-CN" altLang="en-US" sz="1800" dirty="0"/>
              <a:t> </a:t>
            </a:r>
            <a:r>
              <a:rPr lang="en-US" altLang="zh-CN" sz="1800" dirty="0"/>
              <a:t>The</a:t>
            </a:r>
            <a:r>
              <a:rPr lang="zh-CN" altLang="en-US" sz="1800" dirty="0"/>
              <a:t> </a:t>
            </a:r>
            <a:r>
              <a:rPr lang="en-US" altLang="zh-CN" sz="1800" dirty="0"/>
              <a:t>signaling for SST can be combined with TWT, or exists separately at the beginning of a TXOP.</a:t>
            </a:r>
          </a:p>
          <a:p>
            <a:pPr lvl="1"/>
            <a:r>
              <a:rPr lang="en-US" altLang="zh-CN" sz="1400" dirty="0"/>
              <a:t>With preamble puncture, anchor channel, or temporary primary channels need to be defined for each 80 MHz subchannels.</a:t>
            </a:r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SST (1/2)</a:t>
            </a:r>
            <a:endParaRPr lang="zh-CN" altLang="en-US" dirty="0"/>
          </a:p>
        </p:txBody>
      </p:sp>
      <p:graphicFrame>
        <p:nvGraphicFramePr>
          <p:cNvPr id="23" name="对象 22">
            <a:extLst>
              <a:ext uri="{FF2B5EF4-FFF2-40B4-BE49-F238E27FC236}">
                <a16:creationId xmlns:a16="http://schemas.microsoft.com/office/drawing/2014/main" id="{1851213A-EA95-449F-AE2A-3B4F5C3E3A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304274"/>
              </p:ext>
            </p:extLst>
          </p:nvPr>
        </p:nvGraphicFramePr>
        <p:xfrm>
          <a:off x="277548" y="2971800"/>
          <a:ext cx="815196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Visio" r:id="rId4" imgW="6858174" imgH="2238465" progId="Visio.Drawing.11">
                  <p:embed/>
                </p:oleObj>
              </mc:Choice>
              <mc:Fallback>
                <p:oleObj name="Visio" r:id="rId4" imgW="6858174" imgH="223846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548" y="2971800"/>
                        <a:ext cx="8151962" cy="2667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278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/>
              <a:t>There exists signaling which moves the non-AP UHR STA to S160 channel.</a:t>
            </a:r>
            <a:r>
              <a:rPr lang="zh-CN" altLang="en-US" sz="1800" dirty="0"/>
              <a:t> </a:t>
            </a:r>
            <a:r>
              <a:rPr lang="en-US" altLang="zh-CN" sz="1800" dirty="0"/>
              <a:t>The</a:t>
            </a:r>
            <a:r>
              <a:rPr lang="zh-CN" altLang="en-US" sz="1800" dirty="0"/>
              <a:t> </a:t>
            </a:r>
            <a:r>
              <a:rPr lang="en-US" altLang="zh-CN" sz="1800" dirty="0"/>
              <a:t>signaling for SST can be combined with TWT, or exists separately at the beginning of a TXOP.</a:t>
            </a:r>
          </a:p>
          <a:p>
            <a:pPr lvl="1"/>
            <a:r>
              <a:rPr lang="en-US" altLang="zh-CN" sz="1400" dirty="0"/>
              <a:t>With preamble puncture, anchor channel, or temporary primary channels need to be defined for each 80 MHz subchannels.</a:t>
            </a:r>
            <a:endParaRPr lang="zh-CN" altLang="en-US" sz="1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SST (2/2)</a:t>
            </a:r>
            <a:endParaRPr lang="zh-CN" altLang="en-US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A3904F1C-3E60-4E19-AA5D-984D447152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129428"/>
              </p:ext>
            </p:extLst>
          </p:nvPr>
        </p:nvGraphicFramePr>
        <p:xfrm>
          <a:off x="1229046" y="2743200"/>
          <a:ext cx="6762107" cy="351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Visio" r:id="rId4" imgW="10649030" imgH="5543511" progId="Visio.Drawing.15">
                  <p:embed/>
                </p:oleObj>
              </mc:Choice>
              <mc:Fallback>
                <p:oleObj name="Visio" r:id="rId4" imgW="10649030" imgH="554351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9046" y="2743200"/>
                        <a:ext cx="6762107" cy="35167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1481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103896</TotalTime>
  <Words>1275</Words>
  <Application>Microsoft Office PowerPoint</Application>
  <PresentationFormat>全屏显示(4:3)</PresentationFormat>
  <Paragraphs>195</Paragraphs>
  <Slides>14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ＭＳ Ｐゴシック</vt:lpstr>
      <vt:lpstr>宋体</vt:lpstr>
      <vt:lpstr>Times New Roman</vt:lpstr>
      <vt:lpstr>802-11-Submission</vt:lpstr>
      <vt:lpstr>Visio</vt:lpstr>
      <vt:lpstr>Discussion on SST and A-PPDU</vt:lpstr>
      <vt:lpstr>Agreed SPs for “11be R2” [1]</vt:lpstr>
      <vt:lpstr>Agreed SPs for “11be R2” [1]</vt:lpstr>
      <vt:lpstr>UHR A-PPDU combinations (1/3)</vt:lpstr>
      <vt:lpstr>UHR A-PPDU combinations (2/3)</vt:lpstr>
      <vt:lpstr>UHR A-PPDU combinations (3/3)</vt:lpstr>
      <vt:lpstr>Preferred combinations</vt:lpstr>
      <vt:lpstr>Signaling for SST (1/2)</vt:lpstr>
      <vt:lpstr>Signaling for SST (2/2)</vt:lpstr>
      <vt:lpstr>Signaling for non-TB transmission</vt:lpstr>
      <vt:lpstr>Signaling for TB transmission (1/2)</vt:lpstr>
      <vt:lpstr>Signaling for TB transmission (2/2)</vt:lpstr>
      <vt:lpstr>Summary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1693</cp:revision>
  <cp:lastPrinted>1998-02-10T13:28:06Z</cp:lastPrinted>
  <dcterms:created xsi:type="dcterms:W3CDTF">2013-11-12T18:41:50Z</dcterms:created>
  <dcterms:modified xsi:type="dcterms:W3CDTF">2023-11-09T00:13:43Z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(3)IuKEVwWMPnHDt/jApVkH7HcYaa0nf2NeT81Aa1X4ExCfe2VOHwhcbmidYK6zcpLwd0FARiMC
qDVwWzKSYontm6clFpwnW2g/4ImPcCo69G9MBiOQ72dkHlU2BsqG1VKBzyHZhbBXcq/lRIC0
HV2nSGHNWUMjh+dL9VXkvbe3sNmWHiBg4paWdLqpnbwPHAoZiLdkVSvaA8fIdNWG/RpRJLom
/UtzZU9BBavfTLibUx</vt:lpwstr>
  </property>
  <property fmtid="{D5CDD505-2E9C-101B-9397-08002B2CF9AE}" pid="4" name="_2015_ms_pID_7253431">
    <vt:lpwstr>zXgPAV8NZ06JW5pViYOag7HtahoetbHWWry/XAtKCxXQKCjPWlLjWY
ueVWxtvBaZme5WGmU3/CTai+20WdWTD4wHEd1yvr6kNOe47Wx/TI00z+aeeR6TKU3SVbddMs
0lh79ivFX6tX0wBZxBmA9NekzzSZ2tl+jaBmRNjsOnen2hFqRJ2j5h8TUhh4gcy9LVcRbFM5
ZAN7rvtp/mlZtaDD/CLxTkz2nRSqiy3uk5Du</vt:lpwstr>
  </property>
  <property fmtid="{D5CDD505-2E9C-101B-9397-08002B2CF9AE}" pid="5" name="_2015_ms_pID_7253432">
    <vt:lpwstr>Cm7k9CEdYbotROtFBvrVBBU=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