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3"/>
    <p:sldId id="366" r:id="rId4"/>
    <p:sldId id="312" r:id="rId5"/>
    <p:sldId id="367" r:id="rId6"/>
    <p:sldId id="368" r:id="rId7"/>
    <p:sldId id="369" r:id="rId8"/>
    <p:sldId id="353" r:id="rId9"/>
    <p:sldId id="337" r:id="rId10"/>
    <p:sldId id="370" r:id="rId11"/>
    <p:sldId id="378" r:id="rId12"/>
    <p:sldId id="379" r:id="rId13"/>
    <p:sldId id="380" r:id="rId14"/>
    <p:sldId id="358" r:id="rId15"/>
    <p:sldId id="362" r:id="rId16"/>
    <p:sldId id="265" r:id="rId17"/>
    <p:sldId id="29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5" clrIdx="2"/>
  <p:cmAuthor id="4" name="Yan Li" initials="Yan" lastIdx="3"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530436" y="6481446"/>
            <a:ext cx="1805305" cy="276860"/>
          </a:xfrm>
        </p:spPr>
        <p:txBody>
          <a:bodyPr/>
          <a:lstStyle>
            <a:lvl1pPr>
              <a:defRPr/>
            </a:lvl1pPr>
          </a:lstStyle>
          <a:p>
            <a:pPr>
              <a:defRPr/>
            </a:pPr>
            <a:r>
              <a:rPr lang="en-US" dirty="0"/>
              <a:t>Yan Li,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586595" y="6475413"/>
            <a:ext cx="180530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802.11-23/1</a:t>
            </a:r>
            <a:r>
              <a:rPr lang="en-US" altLang="en-GB" sz="1800" b="1" kern="1200" dirty="0">
                <a:solidFill>
                  <a:schemeClr val="tx1"/>
                </a:solidFill>
                <a:latin typeface="Times New Roman" panose="02020603050405020304" pitchFamily="18" charset="0"/>
                <a:ea typeface="+mn-ea"/>
                <a:cs typeface="Arial" panose="020B0604020202020204" pitchFamily="34" charset="0"/>
              </a:rPr>
              <a:t>852</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png"/><Relationship Id="rId1"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CR for FT case</a:t>
            </a:r>
            <a:endParaRPr lang="zh-CN" altLang="en-US" dirty="0"/>
          </a:p>
        </p:txBody>
      </p:sp>
      <p:sp>
        <p:nvSpPr>
          <p:cNvPr id="7" name="页脚占位符 4"/>
          <p:cNvSpPr>
            <a:spLocks noGrp="1"/>
          </p:cNvSpPr>
          <p:nvPr>
            <p:ph type="ftr" sz="quarter" idx="11"/>
          </p:nvPr>
        </p:nvSpPr>
        <p:spPr>
          <a:xfrm>
            <a:off x="9809836" y="6481446"/>
            <a:ext cx="1525905" cy="276860"/>
          </a:xfrm>
        </p:spPr>
        <p:txBody>
          <a:bodyPr/>
          <a:lstStyle/>
          <a:p>
            <a:r>
              <a:rPr lang="da-DK" dirty="0"/>
              <a:t>Yan Li al. (ZTE)</a:t>
            </a:r>
            <a:endParaRPr lang="en-GB" dirty="0"/>
          </a:p>
        </p:txBody>
      </p:sp>
      <p:graphicFrame>
        <p:nvGraphicFramePr>
          <p:cNvPr id="3" name="表格 2"/>
          <p:cNvGraphicFramePr/>
          <p:nvPr>
            <p:custDataLst>
              <p:tags r:id="rId1"/>
            </p:custDataLst>
          </p:nvPr>
        </p:nvGraphicFramePr>
        <p:xfrm>
          <a:off x="1384300" y="2362200"/>
          <a:ext cx="9215120" cy="2373630"/>
        </p:xfrm>
        <a:graphic>
          <a:graphicData uri="http://schemas.openxmlformats.org/drawingml/2006/table">
            <a:tbl>
              <a:tblPr firstRow="1" bandRow="1">
                <a:tableStyleId>{5940675A-B579-460E-94D1-54222C63F5DA}</a:tableStyleId>
              </a:tblPr>
              <a:tblGrid>
                <a:gridCol w="1489710"/>
                <a:gridCol w="1386205"/>
                <a:gridCol w="1996440"/>
                <a:gridCol w="1542415"/>
                <a:gridCol w="2800350"/>
              </a:tblGrid>
              <a:tr h="591820">
                <a:tc>
                  <a:txBody>
                    <a:bodyPr/>
                    <a:p>
                      <a:pPr indent="0">
                        <a:buNone/>
                      </a:pPr>
                      <a:r>
                        <a:rPr lang="en-US" sz="1800" b="1">
                          <a:latin typeface="Times New Roman" panose="02020603050405020304" pitchFamily="18" charset="0"/>
                          <a:cs typeface="Times New Roman" panose="02020603050405020304" pitchFamily="18" charset="0"/>
                        </a:rPr>
                        <a:t>Name</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Affiliation</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Address</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Phone</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Times New Roman" panose="02020603050405020304" pitchFamily="18" charset="0"/>
                          <a:cs typeface="Times New Roman" panose="02020603050405020304" pitchFamily="18" charset="0"/>
                        </a:rPr>
                        <a:t>email</a:t>
                      </a:r>
                      <a:endParaRPr lang="en-US" altLang="en-US" sz="18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16915">
                <a:tc>
                  <a:txBody>
                    <a:bodyPr/>
                    <a:p>
                      <a:pPr indent="0" algn="l">
                        <a:buNone/>
                      </a:pPr>
                      <a:r>
                        <a:rPr lang="en-US" sz="1800" b="0">
                          <a:ea typeface="宋体" panose="02010600030101010101" pitchFamily="2" charset="-122"/>
                          <a:cs typeface="+mn-lt"/>
                        </a:rPr>
                        <a:t>Yan Li</a:t>
                      </a: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a:buNone/>
                      </a:pPr>
                      <a:r>
                        <a:rPr lang="en-US" sz="1800" b="0">
                          <a:ea typeface="宋体" panose="02010600030101010101" pitchFamily="2" charset="-122"/>
                          <a:cs typeface="+mn-lt"/>
                        </a:rPr>
                        <a:t>ZTE </a:t>
                      </a:r>
                      <a:r>
                        <a:rPr lang="en-US" sz="1800" b="0">
                          <a:cs typeface="+mn-lt"/>
                        </a:rPr>
                        <a:t>Corporation</a:t>
                      </a:r>
                      <a:endParaRPr lang="en-US" sz="1800" b="0">
                        <a:cs typeface="+mn-lt"/>
                      </a:endParaRPr>
                    </a:p>
                    <a:p>
                      <a:pPr indent="0" algn="ctr">
                        <a:buNone/>
                      </a:pPr>
                      <a:r>
                        <a:rPr lang="en-US" altLang="zh-CN">
                          <a:cs typeface="+mn-lt"/>
                        </a:rPr>
                        <a:t> </a:t>
                      </a:r>
                      <a:endParaRPr lang="en-US" altLang="zh-CN">
                        <a:cs typeface="+mn-lt"/>
                      </a:endParaRPr>
                    </a:p>
                    <a:p>
                      <a:pPr indent="0" algn="ctr">
                        <a:buNone/>
                      </a:pPr>
                      <a:r>
                        <a:rPr lang="en-US" altLang="zh-CN">
                          <a:ea typeface="宋体" panose="02010600030101010101" pitchFamily="2" charset="-122"/>
                          <a:cs typeface="+mn-lt"/>
                        </a:rPr>
                        <a:t> </a:t>
                      </a:r>
                      <a:endParaRPr 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li</a:t>
                      </a:r>
                      <a:r>
                        <a:rPr lang="en-US" sz="1800" b="0">
                          <a:ea typeface="宋体" panose="02010600030101010101" pitchFamily="2" charset="-122"/>
                          <a:cs typeface="+mn-lt"/>
                        </a:rPr>
                        <a:t>.</a:t>
                      </a:r>
                      <a:r>
                        <a:rPr lang="en-US" sz="1800" b="0">
                          <a:cs typeface="+mn-lt"/>
                        </a:rPr>
                        <a:t>yan16@zte.com.cn</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2130">
                <a:tc>
                  <a:txBody>
                    <a:bodyPr/>
                    <a:p>
                      <a:pPr indent="0" algn="l">
                        <a:buNone/>
                      </a:pPr>
                      <a:r>
                        <a:rPr lang="en-US" sz="1800" b="0">
                          <a:ea typeface="宋体" panose="02010600030101010101" pitchFamily="2" charset="-122"/>
                          <a:cs typeface="+mn-lt"/>
                        </a:rPr>
                        <a:t>Jay Yang</a:t>
                      </a: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2765">
                <a:tc>
                  <a:txBody>
                    <a:bodyPr/>
                    <a:p>
                      <a:pPr indent="0" algn="l">
                        <a:buNone/>
                      </a:pPr>
                      <a:r>
                        <a:rPr lang="en-US" sz="1800" b="0">
                          <a:ea typeface="宋体" panose="02010600030101010101" pitchFamily="2" charset="-122"/>
                          <a:cs typeface="+mn-lt"/>
                        </a:rPr>
                        <a:t>Yun Li</a:t>
                      </a: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cs typeface="+mn-lt"/>
                        </a:rPr>
                        <a:t> </a:t>
                      </a:r>
                      <a:endParaRPr lang="en-US" altLang="en-US" sz="1800" b="0">
                        <a:ea typeface="Times New Roman" panose="02020603050405020304" pitchFamily="18" charset="0"/>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altLang="en-US" sz="1800" b="0">
                        <a:ea typeface="宋体" panose="02010600030101010101" pitchFamily="2" charset="-122"/>
                        <a:cs typeface="+mn-lt"/>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Signaling </a:t>
            </a:r>
            <a:endParaRPr lang="en-US" altLang="zh-CN"/>
          </a:p>
        </p:txBody>
      </p:sp>
      <p:sp>
        <p:nvSpPr>
          <p:cNvPr id="3" name="内容占位符 2"/>
          <p:cNvSpPr>
            <a:spLocks noGrp="1"/>
          </p:cNvSpPr>
          <p:nvPr>
            <p:ph idx="1"/>
          </p:nvPr>
        </p:nvSpPr>
        <p:spPr>
          <a:xfrm>
            <a:off x="914400" y="1454150"/>
            <a:ext cx="10840720" cy="5022215"/>
          </a:xfrm>
        </p:spPr>
        <p:txBody>
          <a:bodyPr/>
          <a:p>
            <a:r>
              <a:rPr lang="en-US" altLang="zh-CN" sz="1800" b="0"/>
              <a:t>For the initial association, the signaling for IRM/Device ID exchange is in the 4-way handshake,which has been resolved in the 11bh Draft 1.0</a:t>
            </a:r>
            <a:endParaRPr lang="en-US" altLang="zh-CN" sz="1800" b="0"/>
          </a:p>
          <a:p>
            <a:r>
              <a:rPr lang="en-US" altLang="zh-CN" sz="1800"/>
              <a:t>For the FT protocol( i.e., transition), </a:t>
            </a:r>
            <a:r>
              <a:rPr lang="en-US" altLang="zh-CN" sz="1800">
                <a:highlight>
                  <a:srgbClr val="FFFF00"/>
                </a:highlight>
              </a:rPr>
              <a:t>new elements(IRM and Device ID)</a:t>
            </a:r>
            <a:r>
              <a:rPr lang="en-US" altLang="zh-CN" sz="1800"/>
              <a:t> need to be added in the </a:t>
            </a:r>
            <a:r>
              <a:rPr lang="en-US" altLang="zh-CN" sz="1800">
                <a:highlight>
                  <a:srgbClr val="FFFF00"/>
                </a:highlight>
              </a:rPr>
              <a:t>optional parameter(s) field in the FTE for next roaming</a:t>
            </a:r>
            <a:endParaRPr lang="en-US" altLang="zh-CN"/>
          </a:p>
          <a:p>
            <a:pPr lvl="1"/>
            <a:r>
              <a:rPr lang="en-US" altLang="zh-CN"/>
              <a:t>The optional parameters field in the FTE can be  encrypted</a:t>
            </a:r>
            <a:r>
              <a:rPr lang="en-US" altLang="zh-CN" b="1"/>
              <a:t>[1]</a:t>
            </a:r>
            <a:endParaRPr lang="en-US" altLang="zh-CN"/>
          </a:p>
          <a:p>
            <a:endParaRPr lang="en-US" altLang="zh-CN"/>
          </a:p>
          <a:p>
            <a:endParaRPr lang="en-US" altLang="zh-CN"/>
          </a:p>
          <a:p>
            <a:endParaRPr lang="en-US" altLang="zh-CN"/>
          </a:p>
          <a:p>
            <a:endParaRPr lang="en-US" altLang="zh-CN"/>
          </a:p>
          <a:p>
            <a:endParaRPr lang="en-US" altLang="zh-CN"/>
          </a:p>
          <a:p>
            <a:endParaRPr lang="en-US" altLang="zh-CN"/>
          </a:p>
          <a:p>
            <a:r>
              <a:rPr lang="en-US" altLang="zh-CN" sz="1800"/>
              <a:t>Note 1:following the simialr way as GTK delivery in the optional parameter(s) of the FTE in baseline</a:t>
            </a:r>
            <a:endParaRPr lang="en-US" altLang="zh-CN" sz="18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7" name="图片 6"/>
          <p:cNvPicPr>
            <a:picLocks noChangeAspect="1"/>
          </p:cNvPicPr>
          <p:nvPr/>
        </p:nvPicPr>
        <p:blipFill>
          <a:blip r:embed="rId1"/>
          <a:stretch>
            <a:fillRect/>
          </a:stretch>
        </p:blipFill>
        <p:spPr>
          <a:xfrm>
            <a:off x="654685" y="3909060"/>
            <a:ext cx="5892800" cy="1143000"/>
          </a:xfrm>
          <a:prstGeom prst="rect">
            <a:avLst/>
          </a:prstGeom>
        </p:spPr>
      </p:pic>
      <p:pic>
        <p:nvPicPr>
          <p:cNvPr id="8" name="图片 7"/>
          <p:cNvPicPr>
            <a:picLocks noChangeAspect="1"/>
          </p:cNvPicPr>
          <p:nvPr/>
        </p:nvPicPr>
        <p:blipFill>
          <a:blip r:embed="rId2"/>
          <a:stretch>
            <a:fillRect/>
          </a:stretch>
        </p:blipFill>
        <p:spPr>
          <a:xfrm>
            <a:off x="7570470" y="3182620"/>
            <a:ext cx="4311650" cy="2382520"/>
          </a:xfrm>
          <a:prstGeom prst="rect">
            <a:avLst/>
          </a:prstGeom>
        </p:spPr>
      </p:pic>
      <p:cxnSp>
        <p:nvCxnSpPr>
          <p:cNvPr id="9" name="直接连接符 8"/>
          <p:cNvCxnSpPr/>
          <p:nvPr/>
        </p:nvCxnSpPr>
        <p:spPr>
          <a:xfrm flipV="1">
            <a:off x="6444615" y="3265170"/>
            <a:ext cx="1151890" cy="74358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 name="直接连接符 9"/>
          <p:cNvCxnSpPr/>
          <p:nvPr/>
        </p:nvCxnSpPr>
        <p:spPr>
          <a:xfrm>
            <a:off x="6453505" y="4453255"/>
            <a:ext cx="1152525" cy="1034415"/>
          </a:xfrm>
          <a:prstGeom prst="line">
            <a:avLst/>
          </a:prstGeom>
          <a:solidFill>
            <a:schemeClr val="accent1"/>
          </a:solidFill>
          <a:ln w="12700" cap="flat" cmpd="sng" algn="ctr">
            <a:solidFill>
              <a:schemeClr val="tx1"/>
            </a:solidFill>
            <a:prstDash val="solid"/>
            <a:round/>
            <a:headEnd type="none" w="sm" len="sm"/>
            <a:tailEnd type="none" w="sm" len="sm"/>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Signaling for Device ID </a:t>
            </a:r>
            <a:endParaRPr lang="en-US" altLang="zh-CN"/>
          </a:p>
        </p:txBody>
      </p:sp>
      <p:sp>
        <p:nvSpPr>
          <p:cNvPr id="3" name="内容占位符 2"/>
          <p:cNvSpPr>
            <a:spLocks noGrp="1"/>
          </p:cNvSpPr>
          <p:nvPr>
            <p:ph idx="1"/>
          </p:nvPr>
        </p:nvSpPr>
        <p:spPr>
          <a:xfrm>
            <a:off x="914400" y="1454150"/>
            <a:ext cx="7493000" cy="5022215"/>
          </a:xfrm>
        </p:spPr>
        <p:txBody>
          <a:bodyPr/>
          <a:p>
            <a:r>
              <a:rPr lang="en-US" altLang="zh-CN" sz="1800"/>
              <a:t>An instance for signaling of Device ID :</a:t>
            </a:r>
            <a:endParaRPr lang="en-US" altLang="zh-CN" sz="1800"/>
          </a:p>
          <a:p>
            <a:pPr lvl="1"/>
            <a:r>
              <a:rPr lang="en-US" altLang="zh-CN" sz="1500"/>
              <a:t>authenticaiton request(message 1) carries[1] the</a:t>
            </a:r>
            <a:r>
              <a:rPr lang="en-US" altLang="zh-CN" sz="1500">
                <a:solidFill>
                  <a:srgbClr val="FF0000"/>
                </a:solidFill>
              </a:rPr>
              <a:t> plaintext</a:t>
            </a:r>
            <a:r>
              <a:rPr lang="en-US" altLang="zh-CN" sz="1500"/>
              <a:t> Device ID in the FTE</a:t>
            </a:r>
            <a:endParaRPr lang="en-US" altLang="zh-CN" sz="1500"/>
          </a:p>
          <a:p>
            <a:pPr lvl="1"/>
            <a:r>
              <a:rPr lang="en-US" altLang="zh-CN" sz="1500"/>
              <a:t>reassociation response(message 4) carries the</a:t>
            </a:r>
            <a:r>
              <a:rPr lang="en-US" altLang="zh-CN" sz="1500">
                <a:solidFill>
                  <a:srgbClr val="FF0000"/>
                </a:solidFill>
              </a:rPr>
              <a:t> encrypted</a:t>
            </a:r>
            <a:r>
              <a:rPr lang="en-US" altLang="zh-CN" sz="1500"/>
              <a:t> Device ID </a:t>
            </a:r>
            <a:r>
              <a:rPr lang="en-US" altLang="zh-CN" sz="1800"/>
              <a:t>for </a:t>
            </a:r>
            <a:r>
              <a:rPr lang="en-US" altLang="zh-CN" sz="1500">
                <a:cs typeface="+mn-ea"/>
              </a:rPr>
              <a:t>assigning a new ID for the STA</a:t>
            </a:r>
            <a:endParaRPr lang="en-US" altLang="zh-CN" sz="1800"/>
          </a:p>
          <a:p>
            <a:endParaRPr lang="en-US" altLang="zh-CN" sz="1800"/>
          </a:p>
          <a:p>
            <a:endParaRPr lang="en-US" altLang="zh-CN" sz="1800"/>
          </a:p>
          <a:p>
            <a:endParaRPr lang="en-US" altLang="zh-CN" sz="1800"/>
          </a:p>
          <a:p>
            <a:endParaRPr lang="en-US" altLang="zh-CN" sz="1800"/>
          </a:p>
          <a:p>
            <a:pPr algn="l">
              <a:buClrTx/>
              <a:buSzTx/>
              <a:buFontTx/>
            </a:pPr>
            <a:r>
              <a:rPr lang="en-US" altLang="zh-CN" sz="1200"/>
              <a:t>Note 1:message 1 shall carry the Device ID for the FT authentication and the Device ID is unencrypted because PTKSA hasn’t been negotiated at this time</a:t>
            </a:r>
            <a:endParaRPr lang="en-US" altLang="zh-CN" sz="1200"/>
          </a:p>
          <a:p>
            <a:endParaRPr lang="zh-CN" altLang="en-US" sz="12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25" name="图片 11"/>
          <p:cNvPicPr>
            <a:picLocks noChangeAspect="1"/>
          </p:cNvPicPr>
          <p:nvPr/>
        </p:nvPicPr>
        <p:blipFill>
          <a:blip r:embed="rId1"/>
          <a:stretch>
            <a:fillRect/>
          </a:stretch>
        </p:blipFill>
        <p:spPr>
          <a:xfrm>
            <a:off x="8265160" y="2642235"/>
            <a:ext cx="3926840" cy="303085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Signaling for IRM</a:t>
            </a:r>
            <a:endParaRPr lang="en-US" altLang="zh-CN"/>
          </a:p>
        </p:txBody>
      </p:sp>
      <p:sp>
        <p:nvSpPr>
          <p:cNvPr id="3" name="内容占位符 2"/>
          <p:cNvSpPr>
            <a:spLocks noGrp="1"/>
          </p:cNvSpPr>
          <p:nvPr>
            <p:ph idx="1"/>
          </p:nvPr>
        </p:nvSpPr>
        <p:spPr>
          <a:xfrm>
            <a:off x="914400" y="1454150"/>
            <a:ext cx="6613525" cy="2219325"/>
          </a:xfrm>
        </p:spPr>
        <p:txBody>
          <a:bodyPr/>
          <a:p>
            <a:r>
              <a:rPr lang="en-US" altLang="zh-CN" sz="1800"/>
              <a:t>An instance for signaling of IRM :</a:t>
            </a:r>
            <a:endParaRPr lang="en-US" altLang="zh-CN" sz="1800"/>
          </a:p>
          <a:p>
            <a:pPr lvl="1"/>
            <a:r>
              <a:rPr lang="en-US" altLang="zh-CN" sz="1500"/>
              <a:t>reassociation re</a:t>
            </a:r>
            <a:r>
              <a:rPr lang="en-US" altLang="zh-CN" sz="1500"/>
              <a:t>quest(message 3) carries the</a:t>
            </a:r>
            <a:r>
              <a:rPr lang="en-US" altLang="zh-CN" sz="1500">
                <a:solidFill>
                  <a:srgbClr val="FF0000"/>
                </a:solidFill>
              </a:rPr>
              <a:t> encrypted</a:t>
            </a:r>
            <a:r>
              <a:rPr lang="en-US" altLang="zh-CN" sz="1500"/>
              <a:t> IRM to provide a new mac address for the next association</a:t>
            </a:r>
            <a:endParaRPr lang="en-US" altLang="zh-CN" sz="1800"/>
          </a:p>
          <a:p>
            <a:endParaRPr lang="en-US" altLang="zh-CN" sz="1800"/>
          </a:p>
          <a:p>
            <a:endParaRPr lang="en-US" altLang="zh-CN" sz="1800"/>
          </a:p>
          <a:p>
            <a:endParaRPr lang="en-US" altLang="zh-CN" sz="1800"/>
          </a:p>
          <a:p>
            <a:endParaRPr lang="en-US" altLang="zh-CN" sz="1800"/>
          </a:p>
          <a:p>
            <a:endParaRPr lang="en-US" altLang="zh-CN" sz="1800"/>
          </a:p>
          <a:p>
            <a:endParaRPr lang="en-US" altLang="zh-CN" sz="1800"/>
          </a:p>
          <a:p>
            <a:endParaRPr lang="zh-CN" altLang="en-US" sz="12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16" name="图片 4"/>
          <p:cNvPicPr>
            <a:picLocks noChangeAspect="1"/>
          </p:cNvPicPr>
          <p:nvPr/>
        </p:nvPicPr>
        <p:blipFill>
          <a:blip r:embed="rId1"/>
          <a:stretch>
            <a:fillRect/>
          </a:stretch>
        </p:blipFill>
        <p:spPr>
          <a:xfrm>
            <a:off x="7864475" y="2566035"/>
            <a:ext cx="4090670" cy="316103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graphicFrame>
        <p:nvGraphicFramePr>
          <p:cNvPr id="7" name="Table 5"/>
          <p:cNvGraphicFramePr>
            <a:graphicFrameLocks noGrp="1"/>
          </p:cNvGraphicFramePr>
          <p:nvPr>
            <p:custDataLst>
              <p:tags r:id="rId1"/>
            </p:custDataLst>
          </p:nvPr>
        </p:nvGraphicFramePr>
        <p:xfrm>
          <a:off x="971550" y="1600200"/>
          <a:ext cx="10349865" cy="3123565"/>
        </p:xfrm>
        <a:graphic>
          <a:graphicData uri="http://schemas.openxmlformats.org/drawingml/2006/table">
            <a:tbl>
              <a:tblPr firstRow="1" bandRow="1">
                <a:tableStyleId>{073A0DAA-6AF3-43AB-8588-CEC1D06C72B9}</a:tableStyleId>
              </a:tblPr>
              <a:tblGrid>
                <a:gridCol w="1840230"/>
                <a:gridCol w="1579880"/>
                <a:gridCol w="1700530"/>
                <a:gridCol w="2402205"/>
                <a:gridCol w="2827020"/>
              </a:tblGrid>
              <a:tr h="603250">
                <a:tc>
                  <a:txBody>
                    <a:bodyPr/>
                    <a:p>
                      <a:r>
                        <a:rPr lang="en-US" sz="1400" dirty="0"/>
                        <a:t>Option</a:t>
                      </a:r>
                      <a:endParaRPr lang="en-US" sz="1400" dirty="0"/>
                    </a:p>
                  </a:txBody>
                  <a:tcPr>
                    <a:solidFill>
                      <a:srgbClr val="00B0F0"/>
                    </a:solidFill>
                  </a:tcPr>
                </a:tc>
                <a:tc>
                  <a:txBody>
                    <a:bodyPr/>
                    <a:p>
                      <a:r>
                        <a:rPr lang="en-US" sz="1400" dirty="0"/>
                        <a:t>IRM support</a:t>
                      </a:r>
                      <a:endParaRPr lang="en-US" sz="1400" dirty="0"/>
                    </a:p>
                  </a:txBody>
                  <a:tcPr>
                    <a:solidFill>
                      <a:srgbClr val="00B0F0"/>
                    </a:solidFill>
                  </a:tcPr>
                </a:tc>
                <a:tc>
                  <a:txBody>
                    <a:bodyPr/>
                    <a:p>
                      <a:r>
                        <a:rPr lang="en-US" sz="1400" dirty="0"/>
                        <a:t>Device ID support</a:t>
                      </a:r>
                      <a:endParaRPr lang="en-US" sz="1400" dirty="0"/>
                    </a:p>
                  </a:txBody>
                  <a:tcPr>
                    <a:solidFill>
                      <a:srgbClr val="00B0F0"/>
                    </a:solidFill>
                  </a:tcPr>
                </a:tc>
                <a:tc>
                  <a:txBody>
                    <a:bodyPr/>
                    <a:p>
                      <a:r>
                        <a:rPr lang="en-US" sz="1400" dirty="0"/>
                        <a:t>Modification of the SPEC</a:t>
                      </a:r>
                      <a:endParaRPr lang="en-US" sz="1400" dirty="0"/>
                    </a:p>
                  </a:txBody>
                  <a:tcPr>
                    <a:solidFill>
                      <a:srgbClr val="00B0F0"/>
                    </a:solidFill>
                  </a:tcPr>
                </a:tc>
                <a:tc>
                  <a:txBody>
                    <a:bodyPr/>
                    <a:p>
                      <a:r>
                        <a:rPr lang="en-US" sz="1400" dirty="0"/>
                        <a:t>Impact in implementation</a:t>
                      </a:r>
                      <a:endParaRPr lang="en-US" sz="1400" dirty="0"/>
                    </a:p>
                  </a:txBody>
                  <a:tcPr>
                    <a:solidFill>
                      <a:srgbClr val="00B0F0"/>
                    </a:solidFill>
                  </a:tcPr>
                </a:tc>
              </a:tr>
              <a:tr h="1289050">
                <a:tc>
                  <a:txBody>
                    <a:bodyPr/>
                    <a:p>
                      <a:pPr algn="l"/>
                      <a:r>
                        <a:rPr lang="en-US" sz="1400" dirty="0"/>
                        <a:t>1.generates new PMKR-R1s</a:t>
                      </a:r>
                      <a:endParaRPr lang="en-US" sz="1400" dirty="0"/>
                    </a:p>
                  </a:txBody>
                  <a:tcPr>
                    <a:solidFill>
                      <a:schemeClr val="accent5"/>
                    </a:solidFill>
                  </a:tcPr>
                </a:tc>
                <a:tc>
                  <a:txBody>
                    <a:bodyPr/>
                    <a:p>
                      <a:pPr algn="l"/>
                      <a:r>
                        <a:rPr lang="en-US" sz="1400" dirty="0"/>
                        <a:t>yes</a:t>
                      </a:r>
                      <a:endParaRPr lang="en-US" sz="1400" dirty="0"/>
                    </a:p>
                  </a:txBody>
                  <a:tcPr>
                    <a:solidFill>
                      <a:schemeClr val="accent5"/>
                    </a:solidFill>
                  </a:tcPr>
                </a:tc>
                <a:tc>
                  <a:txBody>
                    <a:bodyPr/>
                    <a:p>
                      <a:pPr algn="l"/>
                      <a:r>
                        <a:rPr lang="en-US" sz="1400" dirty="0"/>
                        <a:t>no[1]</a:t>
                      </a:r>
                      <a:endParaRPr lang="en-US" sz="1400" dirty="0"/>
                    </a:p>
                  </a:txBody>
                  <a:tcPr>
                    <a:solidFill>
                      <a:schemeClr val="accent5"/>
                    </a:solidFill>
                  </a:tcPr>
                </a:tc>
                <a:tc>
                  <a:txBody>
                    <a:bodyPr/>
                    <a:p>
                      <a:pPr algn="l"/>
                      <a:r>
                        <a:rPr lang="en-US" sz="1400" dirty="0"/>
                        <a:t>define a new procedure to generate new PMK-R1 for the STA once a new IRM is provided</a:t>
                      </a:r>
                      <a:endParaRPr lang="zh-CN" altLang="en-US" sz="1400" dirty="0"/>
                    </a:p>
                  </a:txBody>
                  <a:tcPr>
                    <a:solidFill>
                      <a:schemeClr val="accent5"/>
                    </a:solidFill>
                  </a:tcPr>
                </a:tc>
                <a:tc>
                  <a:txBody>
                    <a:bodyPr/>
                    <a:p>
                      <a:pPr algn="l"/>
                      <a:r>
                        <a:rPr lang="en-US" sz="1400" dirty="0"/>
                        <a:t>extra computational cost to get a new PMK-R1 if a new IRM provided</a:t>
                      </a:r>
                      <a:endParaRPr lang="en-US" sz="1400" dirty="0"/>
                    </a:p>
                  </a:txBody>
                  <a:tcPr>
                    <a:solidFill>
                      <a:schemeClr val="accent5"/>
                    </a:solidFill>
                  </a:tcPr>
                </a:tc>
              </a:tr>
              <a:tr h="1231265">
                <a:tc>
                  <a:txBody>
                    <a:bodyPr/>
                    <a:p>
                      <a:pPr algn="l"/>
                      <a:r>
                        <a:rPr lang="en-US" sz="1400" dirty="0"/>
                        <a:t>2.reuse the PMK-R1s</a:t>
                      </a:r>
                      <a:endParaRPr lang="en-US" sz="1400" dirty="0"/>
                    </a:p>
                  </a:txBody>
                  <a:tcPr>
                    <a:solidFill>
                      <a:schemeClr val="accent6">
                        <a:lumMod val="20000"/>
                        <a:lumOff val="80000"/>
                      </a:schemeClr>
                    </a:solidFill>
                  </a:tcPr>
                </a:tc>
                <a:tc>
                  <a:txBody>
                    <a:bodyPr/>
                    <a:p>
                      <a:pPr algn="l"/>
                      <a:r>
                        <a:rPr lang="en-US" sz="1400" dirty="0"/>
                        <a:t>yes</a:t>
                      </a:r>
                      <a:endParaRPr lang="en-US" sz="1400" dirty="0"/>
                    </a:p>
                  </a:txBody>
                  <a:tcPr>
                    <a:solidFill>
                      <a:schemeClr val="accent6">
                        <a:lumMod val="20000"/>
                        <a:lumOff val="80000"/>
                      </a:schemeClr>
                    </a:solidFill>
                  </a:tcPr>
                </a:tc>
                <a:tc>
                  <a:txBody>
                    <a:bodyPr/>
                    <a:p>
                      <a:pPr algn="l"/>
                      <a:r>
                        <a:rPr lang="en-US" sz="1400" dirty="0"/>
                        <a:t>yes</a:t>
                      </a:r>
                      <a:endParaRPr lang="en-US" sz="1400" dirty="0"/>
                    </a:p>
                  </a:txBody>
                  <a:tcPr>
                    <a:solidFill>
                      <a:schemeClr val="accent6">
                        <a:lumMod val="20000"/>
                        <a:lumOff val="80000"/>
                      </a:schemeClr>
                    </a:solidFill>
                  </a:tcPr>
                </a:tc>
                <a:tc>
                  <a:txBody>
                    <a:bodyPr/>
                    <a:p>
                      <a:pPr algn="l"/>
                      <a:r>
                        <a:rPr lang="en-US" sz="1400" dirty="0"/>
                        <a:t>make and share the mapping info(11bh identifier to STA </a:t>
                      </a:r>
                      <a:r>
                        <a:rPr lang="en-US" sz="1400" dirty="0"/>
                        <a:t>original MAC) among all the APs the ESS </a:t>
                      </a:r>
                      <a:endParaRPr lang="en-US" sz="1400" dirty="0"/>
                    </a:p>
                  </a:txBody>
                  <a:tcPr>
                    <a:solidFill>
                      <a:schemeClr val="accent6">
                        <a:lumMod val="20000"/>
                        <a:lumOff val="80000"/>
                      </a:schemeClr>
                    </a:solidFill>
                  </a:tcPr>
                </a:tc>
                <a:tc>
                  <a:txBody>
                    <a:bodyPr/>
                    <a:p>
                      <a:pPr algn="l"/>
                      <a:r>
                        <a:rPr lang="en-US" sz="1400" dirty="0"/>
                        <a:t>only share the new remapping info once a new 11bh identifier provides.</a:t>
                      </a:r>
                      <a:endParaRPr lang="en-US" sz="1400" dirty="0"/>
                    </a:p>
                  </a:txBody>
                  <a:tcPr>
                    <a:solidFill>
                      <a:schemeClr val="accent6">
                        <a:lumMod val="20000"/>
                        <a:lumOff val="80000"/>
                      </a:schemeClr>
                    </a:solidFill>
                  </a:tcPr>
                </a:tc>
              </a:tr>
            </a:tbl>
          </a:graphicData>
        </a:graphic>
      </p:graphicFrame>
      <p:sp>
        <p:nvSpPr>
          <p:cNvPr id="11" name="文本框 10"/>
          <p:cNvSpPr txBox="1"/>
          <p:nvPr/>
        </p:nvSpPr>
        <p:spPr>
          <a:xfrm>
            <a:off x="144145" y="5269865"/>
            <a:ext cx="12048490" cy="368300"/>
          </a:xfrm>
          <a:prstGeom prst="rect">
            <a:avLst/>
          </a:prstGeom>
          <a:noFill/>
        </p:spPr>
        <p:txBody>
          <a:bodyPr wrap="square" rtlCol="0">
            <a:spAutoFit/>
          </a:bodyPr>
          <a:p>
            <a:r>
              <a:rPr lang="en-US" altLang="zh-CN" b="1"/>
              <a:t>In summary, Option 2 seems to be simpler on the modification </a:t>
            </a:r>
            <a:r>
              <a:rPr lang="en-US" altLang="zh-CN" b="1"/>
              <a:t>of the SPEC and implementation, comparing to Option 1</a:t>
            </a:r>
            <a:endParaRPr lang="en-US" altLang="zh-CN" b="1"/>
          </a:p>
        </p:txBody>
      </p:sp>
      <p:sp>
        <p:nvSpPr>
          <p:cNvPr id="12" name="文本框 11"/>
          <p:cNvSpPr txBox="1"/>
          <p:nvPr/>
        </p:nvSpPr>
        <p:spPr>
          <a:xfrm>
            <a:off x="284480" y="5805170"/>
            <a:ext cx="11557000" cy="583565"/>
          </a:xfrm>
          <a:prstGeom prst="rect">
            <a:avLst/>
          </a:prstGeom>
          <a:noFill/>
        </p:spPr>
        <p:txBody>
          <a:bodyPr wrap="square" rtlCol="0">
            <a:spAutoFit/>
          </a:bodyPr>
          <a:p>
            <a:r>
              <a:rPr lang="en-US" altLang="zh-CN" sz="1600"/>
              <a:t>Note 1- when AP1 provides only Device ID to the R0KH, R0KH can’t generate new PMKR1s without  MAC address of STA1 for the next association. </a:t>
            </a:r>
            <a:endParaRPr lang="en-US" altLang="zh-CN"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Straw Poll</a:t>
            </a:r>
            <a:endParaRPr lang="en-US"/>
          </a:p>
        </p:txBody>
      </p:sp>
      <p:sp>
        <p:nvSpPr>
          <p:cNvPr id="3" name="Content Placeholder 2"/>
          <p:cNvSpPr>
            <a:spLocks noGrp="1"/>
          </p:cNvSpPr>
          <p:nvPr>
            <p:ph idx="1"/>
          </p:nvPr>
        </p:nvSpPr>
        <p:spPr>
          <a:xfrm>
            <a:off x="662940" y="1752607"/>
            <a:ext cx="10363200" cy="4571990"/>
          </a:xfrm>
        </p:spPr>
        <p:txBody>
          <a:bodyPr/>
          <a:p>
            <a:pPr marL="0" lvl="1" indent="0">
              <a:buFont typeface="Wingdings" panose="05000000000000000000" charset="0"/>
              <a:buNone/>
            </a:pPr>
            <a:r>
              <a:rPr lang="en-US" altLang="zh-CN" sz="2400" b="0">
                <a:cs typeface="+mn-ea"/>
              </a:rPr>
              <a:t>Which one do you support to settle FT </a:t>
            </a:r>
            <a:r>
              <a:rPr lang="en-US" altLang="zh-CN" sz="2400">
                <a:cs typeface="+mn-ea"/>
                <a:sym typeface="+mn-ea"/>
              </a:rPr>
              <a:t> key hierarchy issue[1]:</a:t>
            </a:r>
            <a:endParaRPr lang="en-US" altLang="zh-CN" sz="2400">
              <a:cs typeface="+mn-ea"/>
              <a:sym typeface="+mn-ea"/>
            </a:endParaRPr>
          </a:p>
          <a:p>
            <a:pPr marL="0" lvl="1" indent="0">
              <a:buFont typeface="Wingdings" panose="05000000000000000000" charset="0"/>
              <a:buNone/>
            </a:pPr>
            <a:endParaRPr lang="en-US" altLang="zh-CN" sz="2400">
              <a:cs typeface="+mn-ea"/>
              <a:sym typeface="+mn-ea"/>
            </a:endParaRPr>
          </a:p>
          <a:p>
            <a:pPr marL="800100" lvl="2" indent="-342900">
              <a:buFont typeface="Wingdings" panose="05000000000000000000" charset="0"/>
              <a:buChar char="l"/>
            </a:pPr>
            <a:r>
              <a:rPr lang="en-US" altLang="zh-CN" sz="2160">
                <a:cs typeface="+mn-ea"/>
                <a:sym typeface="+mn-ea"/>
              </a:rPr>
              <a:t>Option 1 : generate new PMK-R1s</a:t>
            </a:r>
            <a:endParaRPr lang="en-US" altLang="zh-CN" sz="2160">
              <a:cs typeface="+mn-ea"/>
              <a:sym typeface="+mn-ea"/>
            </a:endParaRPr>
          </a:p>
          <a:p>
            <a:pPr marL="800100" lvl="2" indent="-342900">
              <a:buFont typeface="Wingdings" panose="05000000000000000000" charset="0"/>
              <a:buChar char="l"/>
            </a:pPr>
            <a:endParaRPr lang="en-US" altLang="zh-CN" sz="2160">
              <a:cs typeface="+mn-ea"/>
              <a:sym typeface="+mn-ea"/>
            </a:endParaRPr>
          </a:p>
          <a:p>
            <a:pPr marL="800100" lvl="2" indent="-342900">
              <a:buFont typeface="Wingdings" panose="05000000000000000000" charset="0"/>
              <a:buChar char="l"/>
            </a:pPr>
            <a:r>
              <a:rPr lang="en-US" altLang="zh-CN" sz="2160">
                <a:cs typeface="+mn-ea"/>
                <a:sym typeface="+mn-ea"/>
              </a:rPr>
              <a:t>Option 2 : reuse the PMK-R1s(</a:t>
            </a:r>
            <a:r>
              <a:rPr lang="en-US" altLang="zh-CN" sz="2160">
                <a:highlight>
                  <a:srgbClr val="FFFF00"/>
                </a:highlight>
                <a:sym typeface="+mn-ea"/>
              </a:rPr>
              <a:t>11bh identifer maps to the original MAC address of the STA</a:t>
            </a:r>
            <a:r>
              <a:rPr lang="en-US" altLang="zh-CN" sz="2160">
                <a:cs typeface="+mn-ea"/>
                <a:sym typeface="+mn-ea"/>
              </a:rPr>
              <a:t>)</a:t>
            </a:r>
            <a:endParaRPr lang="en-US" altLang="zh-CN" sz="2160">
              <a:cs typeface="+mn-ea"/>
              <a:sym typeface="+mn-ea"/>
            </a:endParaRPr>
          </a:p>
          <a:p>
            <a:pPr marL="285750" lvl="1">
              <a:buFont typeface="Wingdings" panose="05000000000000000000" charset="0"/>
              <a:buChar char="l"/>
            </a:pPr>
            <a:endParaRPr lang="en-US" altLang="zh-CN" sz="2400">
              <a:ea typeface="+mn-ea"/>
              <a:cs typeface="+mn-cs"/>
              <a:sym typeface="+mn-ea"/>
            </a:endParaRPr>
          </a:p>
          <a:p>
            <a:pPr marL="0" lvl="1" indent="0">
              <a:buFont typeface="Wingdings" panose="05000000000000000000" charset="0"/>
              <a:buNone/>
            </a:pPr>
            <a:endParaRPr lang="en-US" altLang="zh-CN" sz="2400">
              <a:ea typeface="+mn-ea"/>
              <a:cs typeface="+mn-cs"/>
              <a:sym typeface="+mn-ea"/>
            </a:endParaRPr>
          </a:p>
          <a:p>
            <a:pPr marL="0" lvl="1" indent="0">
              <a:buFont typeface="Wingdings" panose="05000000000000000000" charset="0"/>
              <a:buNone/>
            </a:pPr>
            <a:endParaRPr lang="en-US" altLang="zh-CN" sz="2400">
              <a:ea typeface="+mn-ea"/>
              <a:cs typeface="+mn-cs"/>
              <a:sym typeface="+mn-ea"/>
            </a:endParaRPr>
          </a:p>
          <a:p>
            <a:pPr marL="0" lvl="1" indent="0">
              <a:buFont typeface="Wingdings" panose="05000000000000000000" charset="0"/>
              <a:buNone/>
            </a:pPr>
            <a:r>
              <a:rPr lang="en-US" sz="2000">
                <a:cs typeface="+mn-ea"/>
                <a:sym typeface="+mn-ea"/>
              </a:rPr>
              <a:t>Note 1-the FT key hierarchy is derived from the current mac address(SPA) of the FTO.When the mac address of FTO is changed, AP can’t recognize it and find the correct FT key.</a:t>
            </a:r>
            <a:endParaRPr lang="en-US" sz="2000">
              <a:cs typeface="+mn-ea"/>
              <a:sym typeface="+mn-ea"/>
            </a:endParaRPr>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dirty="0"/>
              <a:t>[1] Draft P802.11REVme_D3.0</a:t>
            </a:r>
            <a:endParaRPr lang="en-US" dirty="0"/>
          </a:p>
          <a:p>
            <a:r>
              <a:rPr lang="en-US" dirty="0"/>
              <a:t>[2] Draft P802.11bh_D1.0</a:t>
            </a:r>
            <a:endParaRPr lang="en-US"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530436" y="6481446"/>
            <a:ext cx="1805305" cy="276860"/>
          </a:xfrm>
        </p:spPr>
        <p:txBody>
          <a:bodyPr/>
          <a:lstStyle/>
          <a:p>
            <a:pPr>
              <a:defRPr/>
            </a:pPr>
            <a:r>
              <a:rPr lang="en-US"/>
              <a:t>Yan Li,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6" name="表格 5"/>
          <p:cNvGraphicFramePr/>
          <p:nvPr>
            <p:custDataLst>
              <p:tags r:id="rId1"/>
            </p:custDataLst>
          </p:nvPr>
        </p:nvGraphicFramePr>
        <p:xfrm>
          <a:off x="576580" y="606425"/>
          <a:ext cx="11039475" cy="5875020"/>
        </p:xfrm>
        <a:graphic>
          <a:graphicData uri="http://schemas.openxmlformats.org/drawingml/2006/table">
            <a:tbl>
              <a:tblPr firstRow="1" bandRow="1">
                <a:tableStyleId>{5940675A-B579-460E-94D1-54222C63F5DA}</a:tableStyleId>
              </a:tblPr>
              <a:tblGrid>
                <a:gridCol w="1315720"/>
                <a:gridCol w="2399030"/>
                <a:gridCol w="2905760"/>
                <a:gridCol w="4418965"/>
              </a:tblGrid>
              <a:tr h="549275">
                <a:tc>
                  <a:txBody>
                    <a:bodyPr/>
                    <a:p>
                      <a:pPr algn="l">
                        <a:buClrTx/>
                        <a:buSzTx/>
                        <a:buFontTx/>
                        <a:buNone/>
                      </a:pPr>
                      <a:r>
                        <a:rPr lang="en-US" sz="1800" b="1">
                          <a:latin typeface="Times New Roman" panose="02020603050405020304" pitchFamily="18" charset="0"/>
                          <a:cs typeface="Times New Roman" panose="02020603050405020304" pitchFamily="18" charset="0"/>
                        </a:rPr>
                        <a:t>CID</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800" b="1">
                          <a:latin typeface="Times New Roman" panose="02020603050405020304" pitchFamily="18" charset="0"/>
                          <a:cs typeface="Times New Roman" panose="02020603050405020304" pitchFamily="18" charset="0"/>
                        </a:rPr>
                        <a:t>Comment</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800" b="1">
                          <a:latin typeface="Times New Roman" panose="02020603050405020304" pitchFamily="18" charset="0"/>
                          <a:cs typeface="Times New Roman" panose="02020603050405020304" pitchFamily="18" charset="0"/>
                        </a:rPr>
                        <a:t>Proposed Change</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800" b="1">
                          <a:latin typeface="Times New Roman" panose="02020603050405020304" pitchFamily="18" charset="0"/>
                          <a:cs typeface="Times New Roman" panose="02020603050405020304" pitchFamily="18" charset="0"/>
                        </a:rPr>
                        <a:t>Resolution</a:t>
                      </a:r>
                      <a:endParaRPr lang="en-US" sz="18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72565">
                <a:tc>
                  <a:txBody>
                    <a:bodyPr/>
                    <a:p>
                      <a:pPr algn="l">
                        <a:buClrTx/>
                        <a:buSzTx/>
                        <a:buFontTx/>
                        <a:buNone/>
                      </a:pPr>
                      <a:r>
                        <a:rPr lang="en-US" altLang="en-US" sz="1000" b="1">
                          <a:latin typeface="Times New Roman" panose="02020603050405020304" pitchFamily="18" charset="0"/>
                          <a:cs typeface="Times New Roman" panose="02020603050405020304" pitchFamily="18" charset="0"/>
                        </a:rPr>
                        <a:t>131</a:t>
                      </a:r>
                      <a:endParaRPr lang="en-US" altLang="en-US" sz="10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IRM is currently only part of 4-way handshake. The MAC address used for next association should be possible to change also in Fast Transition.</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Allow STA to use different MAC address in each Fast BSS Transition. Please add possibility to signal the next MAC address in the FT signalign.</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solidFill>
                            <a:srgbClr val="FF0000"/>
                          </a:solidFill>
                          <a:ea typeface="宋体" panose="02010600030101010101" pitchFamily="2" charset="-122"/>
                          <a:cs typeface="+mn-lt"/>
                          <a:sym typeface="+mn-ea"/>
                        </a:rPr>
                        <a:t>Revised</a:t>
                      </a:r>
                      <a:r>
                        <a:rPr lang="en-US" sz="1000">
                          <a:ea typeface="宋体" panose="02010600030101010101" pitchFamily="2" charset="-122"/>
                          <a:cs typeface="+mn-lt"/>
                          <a:sym typeface="+mn-ea"/>
                        </a:rPr>
                        <a:t>.</a:t>
                      </a: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Agree with the commenter in principle.</a:t>
                      </a:r>
                      <a:endParaRPr lang="en-US" sz="1000" b="0">
                        <a:ea typeface="宋体" panose="02010600030101010101" pitchFamily="2" charset="-122"/>
                        <a:cs typeface="+mn-lt"/>
                      </a:endParaRPr>
                    </a:p>
                    <a:p>
                      <a:pPr algn="l">
                        <a:buClrTx/>
                        <a:buSzTx/>
                        <a:buFontTx/>
                        <a:buNone/>
                      </a:pP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As the FT key hierarchy is established by the fixed mac address of the non-AP STA</a:t>
                      </a:r>
                      <a:r>
                        <a:rPr lang="zh-CN" altLang="en-US" sz="1000">
                          <a:ea typeface="宋体" panose="02010600030101010101" pitchFamily="2" charset="-122"/>
                          <a:cs typeface="+mn-lt"/>
                          <a:sym typeface="+mn-ea"/>
                        </a:rPr>
                        <a:t>，</a:t>
                      </a:r>
                      <a:r>
                        <a:rPr lang="en-US" altLang="zh-CN" sz="1000">
                          <a:ea typeface="宋体" panose="02010600030101010101" pitchFamily="2" charset="-122"/>
                          <a:cs typeface="+mn-lt"/>
                          <a:sym typeface="+mn-ea"/>
                        </a:rPr>
                        <a:t>we have to consdier a method to guarantee both of AP and non-AP STA can use valid FT key in the case of random mac address.</a:t>
                      </a:r>
                      <a:endParaRPr lang="en-US" altLang="zh-CN" sz="1000">
                        <a:ea typeface="宋体" panose="02010600030101010101" pitchFamily="2" charset="-122"/>
                        <a:cs typeface="+mn-lt"/>
                      </a:endParaRPr>
                    </a:p>
                    <a:p>
                      <a:pPr algn="l">
                        <a:buClrTx/>
                        <a:buSzTx/>
                        <a:buFontTx/>
                        <a:buNone/>
                      </a:pPr>
                      <a:endParaRPr lang="zh-CN" altLang="en-US" sz="1000">
                        <a:ea typeface="宋体" panose="02010600030101010101" pitchFamily="2" charset="-122"/>
                        <a:cs typeface="+mn-lt"/>
                      </a:endParaRPr>
                    </a:p>
                    <a:p>
                      <a:pPr algn="l">
                        <a:buClrTx/>
                        <a:buSzTx/>
                        <a:buFontTx/>
                        <a:buNone/>
                      </a:pPr>
                      <a:r>
                        <a:rPr lang="en-US" altLang="zh-CN" sz="1000">
                          <a:ea typeface="宋体" panose="02010600030101010101" pitchFamily="2" charset="-122"/>
                          <a:cs typeface="+mn-lt"/>
                          <a:sym typeface="+mn-ea"/>
                        </a:rPr>
                        <a:t>The next few slides provide two potential resolutions and corresponding signalings.</a:t>
                      </a:r>
                      <a:endParaRPr lang="en-US" altLang="zh-CN" sz="1000">
                        <a:ea typeface="宋体" panose="02010600030101010101" pitchFamily="2" charset="-122"/>
                        <a:cs typeface="+mn-lt"/>
                      </a:endParaRPr>
                    </a:p>
                    <a:p>
                      <a:pPr algn="l">
                        <a:buClrTx/>
                        <a:buSzTx/>
                        <a:buFontTx/>
                        <a:buNone/>
                      </a:pPr>
                      <a:endParaRPr lang="en-US" altLang="en-US" sz="1000" b="1">
                        <a:latin typeface="Times New Roman" panose="02020603050405020304" pitchFamily="18" charset="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81200">
                <a:tc>
                  <a:txBody>
                    <a:bodyPr/>
                    <a:p>
                      <a:pPr algn="l">
                        <a:buClrTx/>
                        <a:buSzTx/>
                        <a:buFontTx/>
                        <a:buNone/>
                      </a:pPr>
                      <a:r>
                        <a:rPr lang="en-US" altLang="en-US" sz="1000" b="1">
                          <a:latin typeface="Times New Roman" panose="02020603050405020304" pitchFamily="18" charset="0"/>
                          <a:cs typeface="Times New Roman" panose="02020603050405020304" pitchFamily="18" charset="0"/>
                        </a:rPr>
                        <a:t>136</a:t>
                      </a:r>
                      <a:endParaRPr lang="en-US" altLang="en-US" sz="1000" b="1">
                        <a:latin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IRM is currently only part of 4-way handshake. The MAC address used for next association should be possible to change also in </a:t>
                      </a:r>
                      <a:r>
                        <a:rPr lang="en-US" sz="1000">
                          <a:highlight>
                            <a:srgbClr val="FFFF00"/>
                          </a:highlight>
                          <a:ea typeface="宋体" panose="02010600030101010101" pitchFamily="2" charset="-122"/>
                          <a:cs typeface="+mn-lt"/>
                        </a:rPr>
                        <a:t>PASN</a:t>
                      </a:r>
                      <a:r>
                        <a:rPr lang="en-US" sz="1000">
                          <a:ea typeface="宋体" panose="02010600030101010101" pitchFamily="2" charset="-122"/>
                          <a:cs typeface="+mn-lt"/>
                        </a:rPr>
                        <a:t> setup.</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ea typeface="宋体" panose="02010600030101010101" pitchFamily="2" charset="-122"/>
                          <a:cs typeface="+mn-lt"/>
                        </a:rPr>
                        <a:t>Allow STA to use different MAC address in </a:t>
                      </a:r>
                      <a:r>
                        <a:rPr lang="en-US" sz="1000">
                          <a:highlight>
                            <a:srgbClr val="FFFF00"/>
                          </a:highlight>
                          <a:ea typeface="宋体" panose="02010600030101010101" pitchFamily="2" charset="-122"/>
                          <a:cs typeface="+mn-lt"/>
                        </a:rPr>
                        <a:t>each Fast BSS Transition</a:t>
                      </a:r>
                      <a:r>
                        <a:rPr lang="en-US" sz="1000">
                          <a:ea typeface="宋体" panose="02010600030101010101" pitchFamily="2" charset="-122"/>
                          <a:cs typeface="+mn-lt"/>
                        </a:rPr>
                        <a:t>. Please add possibility to signal the next MAC address in the</a:t>
                      </a:r>
                      <a:r>
                        <a:rPr lang="en-US" sz="1000">
                          <a:highlight>
                            <a:srgbClr val="FFFF00"/>
                          </a:highlight>
                          <a:ea typeface="宋体" panose="02010600030101010101" pitchFamily="2" charset="-122"/>
                          <a:cs typeface="+mn-lt"/>
                        </a:rPr>
                        <a:t> FT signaling</a:t>
                      </a:r>
                      <a:r>
                        <a:rPr lang="en-US" sz="1000">
                          <a:ea typeface="宋体" panose="02010600030101010101" pitchFamily="2" charset="-122"/>
                          <a:cs typeface="+mn-lt"/>
                        </a:rPr>
                        <a:t>.</a:t>
                      </a:r>
                      <a:endParaRPr lang="en-US"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solidFill>
                            <a:srgbClr val="FF0000"/>
                          </a:solidFill>
                          <a:ea typeface="宋体" panose="02010600030101010101" pitchFamily="2" charset="-122"/>
                          <a:cs typeface="+mn-lt"/>
                          <a:sym typeface="+mn-ea"/>
                        </a:rPr>
                        <a:t>Revised</a:t>
                      </a:r>
                      <a:r>
                        <a:rPr lang="en-US" sz="1000">
                          <a:ea typeface="宋体" panose="02010600030101010101" pitchFamily="2" charset="-122"/>
                          <a:cs typeface="+mn-lt"/>
                          <a:sym typeface="+mn-ea"/>
                        </a:rPr>
                        <a:t>.</a:t>
                      </a: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rPr>
                        <a:t>The comment and proposed change indicate different cases. The PASN case has been resolved in D1.0.</a:t>
                      </a:r>
                      <a:endParaRPr lang="en-US" sz="1000">
                        <a:ea typeface="宋体" panose="02010600030101010101" pitchFamily="2" charset="-122"/>
                        <a:cs typeface="+mn-lt"/>
                      </a:endParaRPr>
                    </a:p>
                    <a:p>
                      <a:pPr algn="l">
                        <a:buClrTx/>
                        <a:buSzTx/>
                        <a:buFontTx/>
                        <a:buNone/>
                      </a:pPr>
                      <a:endParaRPr lang="en-US" sz="1000">
                        <a:ea typeface="宋体" panose="02010600030101010101" pitchFamily="2" charset="-122"/>
                        <a:cs typeface="+mn-lt"/>
                      </a:endParaRPr>
                    </a:p>
                    <a:p>
                      <a:pPr algn="l">
                        <a:buClrTx/>
                        <a:buSzTx/>
                        <a:buFontTx/>
                        <a:buNone/>
                      </a:pPr>
                      <a:r>
                        <a:rPr lang="en-US" sz="1000">
                          <a:ea typeface="宋体" panose="02010600030101010101" pitchFamily="2" charset="-122"/>
                          <a:cs typeface="+mn-lt"/>
                        </a:rPr>
                        <a:t>If the commenter want to propose the FT case, i agree with the comment in principle.</a:t>
                      </a:r>
                      <a:endParaRPr lang="en-US" sz="1000">
                        <a:ea typeface="宋体" panose="02010600030101010101" pitchFamily="2" charset="-122"/>
                        <a:cs typeface="+mn-lt"/>
                      </a:endParaRPr>
                    </a:p>
                    <a:p>
                      <a:pPr algn="l">
                        <a:buClrTx/>
                        <a:buSzTx/>
                        <a:buFontTx/>
                        <a:buNone/>
                      </a:pPr>
                      <a:endParaRPr lang="en-US" sz="100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As the FT key hierarchy is established by the fixed mac address of the non-AP STA，we have to consdier a method to guarantee both of AP and non-AP STA can use valid FT key in the case of random mac address.</a:t>
                      </a:r>
                      <a:endParaRPr lang="en-US" sz="1000">
                        <a:ea typeface="宋体" panose="02010600030101010101" pitchFamily="2" charset="-122"/>
                        <a:cs typeface="+mn-lt"/>
                      </a:endParaRPr>
                    </a:p>
                    <a:p>
                      <a:pPr algn="l">
                        <a:buClrTx/>
                        <a:buSzTx/>
                        <a:buFontTx/>
                        <a:buNone/>
                      </a:pPr>
                      <a:endParaRPr lang="en-US" sz="1000">
                        <a:ea typeface="宋体" panose="02010600030101010101" pitchFamily="2" charset="-122"/>
                        <a:cs typeface="+mn-lt"/>
                      </a:endParaRPr>
                    </a:p>
                    <a:p>
                      <a:pPr algn="l">
                        <a:buClrTx/>
                        <a:buSzTx/>
                        <a:buFontTx/>
                        <a:buNone/>
                      </a:pPr>
                      <a:r>
                        <a:rPr lang="en-US" sz="1000">
                          <a:ea typeface="宋体" panose="02010600030101010101" pitchFamily="2" charset="-122"/>
                          <a:cs typeface="+mn-lt"/>
                          <a:sym typeface="+mn-ea"/>
                        </a:rPr>
                        <a:t>The next few slides provide two potential resolutions and corresponding signalings.</a:t>
                      </a:r>
                      <a:endParaRPr lang="en-US" sz="1000">
                        <a:ea typeface="宋体" panose="02010600030101010101" pitchFamily="2" charset="-122"/>
                        <a:cs typeface="+mn-lt"/>
                      </a:endParaRPr>
                    </a:p>
                    <a:p>
                      <a:pPr algn="l">
                        <a:buClrTx/>
                        <a:buSzTx/>
                        <a:buFontTx/>
                        <a:buNone/>
                      </a:pPr>
                      <a:endParaRPr lang="en-US" altLang="en-US" sz="1000" b="1">
                        <a:latin typeface="Times New Roman" panose="02020603050405020304" pitchFamily="18" charset="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871980">
                <a:tc>
                  <a:txBody>
                    <a:bodyPr/>
                    <a:p>
                      <a:pPr algn="l">
                        <a:buClrTx/>
                        <a:buSzTx/>
                        <a:buFontTx/>
                        <a:buNone/>
                      </a:pPr>
                      <a:r>
                        <a:rPr lang="en-US" sz="1000" b="0">
                          <a:ea typeface="宋体" panose="02010600030101010101" pitchFamily="2" charset="-122"/>
                          <a:cs typeface="+mn-lt"/>
                        </a:rPr>
                        <a:t>274</a:t>
                      </a:r>
                      <a:endParaRPr lang="en-US" sz="1000" b="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b="0">
                          <a:ea typeface="宋体" panose="02010600030101010101" pitchFamily="2" charset="-122"/>
                          <a:cs typeface="+mn-lt"/>
                        </a:rPr>
                        <a:t>The draft supports changing the Device ID or IRM MAC address at Reassociation, but does not appear to support such change when using FT (which is the popular way to do Reassociation, now).</a:t>
                      </a:r>
                      <a:endParaRPr lang="en-US" sz="1000" b="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b="0">
                          <a:ea typeface="宋体" panose="02010600030101010101" pitchFamily="2" charset="-122"/>
                          <a:cs typeface="+mn-lt"/>
                        </a:rPr>
                        <a:t>Consider a method to support ID/MAC Address changing with FT protocol</a:t>
                      </a:r>
                      <a:endParaRPr lang="en-US" sz="1000" b="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algn="l">
                        <a:buClrTx/>
                        <a:buSzTx/>
                        <a:buFontTx/>
                        <a:buNone/>
                      </a:pPr>
                      <a:r>
                        <a:rPr lang="en-US" sz="1000">
                          <a:solidFill>
                            <a:srgbClr val="FF0000"/>
                          </a:solidFill>
                          <a:ea typeface="宋体" panose="02010600030101010101" pitchFamily="2" charset="-122"/>
                          <a:cs typeface="+mn-lt"/>
                          <a:sym typeface="+mn-ea"/>
                        </a:rPr>
                        <a:t>Revised</a:t>
                      </a:r>
                      <a:r>
                        <a:rPr lang="en-US" sz="1000">
                          <a:ea typeface="宋体" panose="02010600030101010101" pitchFamily="2" charset="-122"/>
                          <a:cs typeface="+mn-lt"/>
                          <a:sym typeface="+mn-ea"/>
                        </a:rPr>
                        <a:t>.</a:t>
                      </a:r>
                      <a:endParaRPr lang="en-US" sz="1000" b="0">
                        <a:ea typeface="宋体" panose="02010600030101010101" pitchFamily="2" charset="-122"/>
                        <a:cs typeface="+mn-lt"/>
                      </a:endParaRPr>
                    </a:p>
                    <a:p>
                      <a:pPr algn="l">
                        <a:buClrTx/>
                        <a:buSzTx/>
                        <a:buFontTx/>
                        <a:buNone/>
                      </a:pPr>
                      <a:r>
                        <a:rPr lang="en-US" sz="1000" b="0">
                          <a:ea typeface="宋体" panose="02010600030101010101" pitchFamily="2" charset="-122"/>
                          <a:cs typeface="+mn-lt"/>
                        </a:rPr>
                        <a:t>Agree with the commenter in principle.</a:t>
                      </a:r>
                      <a:endParaRPr lang="en-US" sz="1000" b="0">
                        <a:ea typeface="宋体" panose="02010600030101010101" pitchFamily="2" charset="-122"/>
                        <a:cs typeface="+mn-lt"/>
                      </a:endParaRPr>
                    </a:p>
                    <a:p>
                      <a:pPr algn="l">
                        <a:buClrTx/>
                        <a:buSzTx/>
                        <a:buFontTx/>
                        <a:buNone/>
                      </a:pPr>
                      <a:endParaRPr lang="en-US" sz="1000" b="0">
                        <a:ea typeface="宋体" panose="02010600030101010101" pitchFamily="2" charset="-122"/>
                        <a:cs typeface="+mn-lt"/>
                      </a:endParaRPr>
                    </a:p>
                    <a:p>
                      <a:pPr algn="l">
                        <a:buClrTx/>
                        <a:buSzTx/>
                        <a:buFontTx/>
                        <a:buNone/>
                      </a:pPr>
                      <a:r>
                        <a:rPr lang="en-US" sz="1000">
                          <a:ea typeface="宋体" panose="02010600030101010101" pitchFamily="2" charset="-122"/>
                          <a:cs typeface="+mn-lt"/>
                        </a:rPr>
                        <a:t>As the FT key hierarchy is established by the fixed mac address of the non-AP STA</a:t>
                      </a:r>
                      <a:r>
                        <a:rPr lang="zh-CN" altLang="en-US" sz="1000">
                          <a:ea typeface="宋体" panose="02010600030101010101" pitchFamily="2" charset="-122"/>
                          <a:cs typeface="+mn-lt"/>
                        </a:rPr>
                        <a:t>，</a:t>
                      </a:r>
                      <a:r>
                        <a:rPr lang="en-US" altLang="zh-CN" sz="1000">
                          <a:ea typeface="宋体" panose="02010600030101010101" pitchFamily="2" charset="-122"/>
                          <a:cs typeface="+mn-lt"/>
                        </a:rPr>
                        <a:t>we have to consdier a method to guarantee both of AP and non-AP STA can use valid FT key in the case of random mac address.</a:t>
                      </a:r>
                      <a:endParaRPr lang="en-US" altLang="zh-CN" sz="1000">
                        <a:ea typeface="宋体" panose="02010600030101010101" pitchFamily="2" charset="-122"/>
                        <a:cs typeface="+mn-lt"/>
                      </a:endParaRPr>
                    </a:p>
                    <a:p>
                      <a:pPr algn="l">
                        <a:buClrTx/>
                        <a:buSzTx/>
                        <a:buFontTx/>
                        <a:buNone/>
                      </a:pPr>
                      <a:endParaRPr lang="zh-CN" altLang="en-US" sz="1000">
                        <a:ea typeface="宋体" panose="02010600030101010101" pitchFamily="2" charset="-122"/>
                        <a:cs typeface="+mn-lt"/>
                      </a:endParaRPr>
                    </a:p>
                    <a:p>
                      <a:pPr algn="l">
                        <a:buClrTx/>
                        <a:buSzTx/>
                        <a:buFontTx/>
                        <a:buNone/>
                      </a:pPr>
                      <a:r>
                        <a:rPr lang="en-US" altLang="zh-CN" sz="1000">
                          <a:ea typeface="宋体" panose="02010600030101010101" pitchFamily="2" charset="-122"/>
                          <a:cs typeface="+mn-lt"/>
                        </a:rPr>
                        <a:t>The next few slides provide two potential resolutions.</a:t>
                      </a:r>
                      <a:endParaRPr lang="en-US" altLang="zh-CN" sz="1000">
                        <a:ea typeface="宋体" panose="02010600030101010101" pitchFamily="2" charset="-122"/>
                        <a:cs typeface="+mn-lt"/>
                      </a:endParaRPr>
                    </a:p>
                  </a:txBody>
                  <a:tcPr marL="68580" marR="6858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7" name="页脚占位符 6"/>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14400" y="605791"/>
            <a:ext cx="10363200" cy="914399"/>
          </a:xfrm>
        </p:spPr>
        <p:txBody>
          <a:bodyPr/>
          <a:p>
            <a:r>
              <a:rPr lang="en-US" altLang="zh-CN"/>
              <a:t>Recap of FT protocol</a:t>
            </a:r>
            <a:endParaRPr lang="en-US" altLang="zh-CN"/>
          </a:p>
        </p:txBody>
      </p:sp>
      <p:sp>
        <p:nvSpPr>
          <p:cNvPr id="3" name="内容占位符 2"/>
          <p:cNvSpPr>
            <a:spLocks noGrp="1"/>
          </p:cNvSpPr>
          <p:nvPr>
            <p:ph idx="1"/>
          </p:nvPr>
        </p:nvSpPr>
        <p:spPr>
          <a:xfrm>
            <a:off x="512445" y="1207770"/>
            <a:ext cx="10765155" cy="5267960"/>
          </a:xfrm>
        </p:spPr>
        <p:txBody>
          <a:bodyPr/>
          <a:p>
            <a:pPr marL="0" indent="0">
              <a:buNone/>
            </a:pPr>
            <a:r>
              <a:rPr lang="en-US" sz="2000" dirty="0">
                <a:sym typeface="+mn-ea"/>
              </a:rPr>
              <a:t>FT(Fast BSS transition)</a:t>
            </a:r>
            <a:endParaRPr lang="en-US" sz="2000" dirty="0">
              <a:sym typeface="+mn-ea"/>
            </a:endParaRPr>
          </a:p>
          <a:p>
            <a:pPr algn="l">
              <a:buClrTx/>
              <a:buSzTx/>
              <a:buFontTx/>
            </a:pPr>
            <a:r>
              <a:rPr lang="en-US" altLang="zh-CN" sz="1665">
                <a:solidFill>
                  <a:srgbClr val="008FD4"/>
                </a:solidFill>
                <a:sym typeface="+mn-ea"/>
              </a:rPr>
              <a:t>FT key hierarchy</a:t>
            </a:r>
            <a:endParaRPr lang="en-US" altLang="zh-CN" sz="1665">
              <a:solidFill>
                <a:srgbClr val="008FD4"/>
              </a:solidFill>
              <a:sym typeface="+mn-ea"/>
            </a:endParaRPr>
          </a:p>
          <a:p>
            <a:pPr lvl="1" algn="l">
              <a:buClrTx/>
              <a:buSzTx/>
              <a:buFont typeface="Arial" panose="020B0604020202020204" pitchFamily="34" charset="0"/>
              <a:buChar char="•"/>
            </a:pPr>
            <a:r>
              <a:rPr lang="en-US" altLang="zh-CN" sz="1665" i="1">
                <a:cs typeface="+mn-ea"/>
                <a:sym typeface="+mn-ea"/>
              </a:rPr>
              <a:t>PMK-R0</a:t>
            </a:r>
            <a:endParaRPr lang="en-US" altLang="zh-CN" sz="1665" i="1">
              <a:cs typeface="+mn-ea"/>
              <a:sym typeface="+mn-ea"/>
            </a:endParaRPr>
          </a:p>
          <a:p>
            <a:pPr lvl="1" algn="l">
              <a:buClrTx/>
              <a:buSzTx/>
              <a:buFont typeface="Arial" panose="020B0604020202020204" pitchFamily="34" charset="0"/>
              <a:buChar char="•"/>
            </a:pPr>
            <a:r>
              <a:rPr lang="en-US" altLang="zh-CN" sz="1665" i="1">
                <a:cs typeface="+mn-ea"/>
                <a:sym typeface="+mn-ea"/>
              </a:rPr>
              <a:t>PMK-R1</a:t>
            </a:r>
            <a:endParaRPr lang="en-US" altLang="zh-CN" sz="1665" i="1">
              <a:cs typeface="+mn-ea"/>
              <a:sym typeface="+mn-ea"/>
            </a:endParaRPr>
          </a:p>
          <a:p>
            <a:pPr lvl="1" algn="l">
              <a:buClrTx/>
              <a:buSzTx/>
              <a:buFont typeface="Arial" panose="020B0604020202020204" pitchFamily="34" charset="0"/>
              <a:buChar char="•"/>
            </a:pPr>
            <a:r>
              <a:rPr lang="en-US" altLang="zh-CN" sz="1665" i="1">
                <a:cs typeface="+mn-ea"/>
                <a:sym typeface="+mn-ea"/>
              </a:rPr>
              <a:t>PTK</a:t>
            </a:r>
            <a:endParaRPr lang="en-US" altLang="zh-CN" sz="1665" i="1">
              <a:cs typeface="+mn-ea"/>
              <a:sym typeface="+mn-ea"/>
            </a:endParaRPr>
          </a:p>
          <a:p>
            <a:pPr marL="457200" lvl="1" indent="0" algn="l">
              <a:buClrTx/>
              <a:buSzTx/>
              <a:buFont typeface="Arial" panose="020B0604020202020204" pitchFamily="34" charset="0"/>
              <a:buNone/>
            </a:pPr>
            <a:endParaRPr lang="en-US" altLang="zh-CN" sz="1665" i="1">
              <a:cs typeface="+mn-ea"/>
              <a:sym typeface="+mn-ea"/>
            </a:endParaRPr>
          </a:p>
          <a:p>
            <a:pPr algn="l">
              <a:buClrTx/>
              <a:buSzTx/>
              <a:buFontTx/>
            </a:pPr>
            <a:r>
              <a:rPr lang="en-US" altLang="zh-CN" sz="1665">
                <a:solidFill>
                  <a:srgbClr val="008FD4"/>
                </a:solidFill>
                <a:sym typeface="+mn-ea"/>
              </a:rPr>
              <a:t>FT procedure includes:</a:t>
            </a:r>
            <a:endParaRPr lang="en-US" altLang="zh-CN" sz="1665">
              <a:solidFill>
                <a:srgbClr val="008FD4"/>
              </a:solidFill>
            </a:endParaRPr>
          </a:p>
          <a:p>
            <a:pPr marL="742950" lvl="1" indent="-285750">
              <a:buFont typeface="Arial" panose="020B0604020202020204" pitchFamily="34" charset="0"/>
              <a:buChar char="•"/>
            </a:pPr>
            <a:r>
              <a:rPr lang="en-US" altLang="zh-CN" sz="1665" i="1">
                <a:sym typeface="+mn-ea"/>
              </a:rPr>
              <a:t>FT initial mobility domain association</a:t>
            </a:r>
            <a:endParaRPr lang="en-US" altLang="zh-CN" sz="1665" i="1"/>
          </a:p>
          <a:p>
            <a:pPr marL="742950" lvl="1" indent="-285750">
              <a:buFont typeface="Arial" panose="020B0604020202020204" pitchFamily="34" charset="0"/>
              <a:buChar char="•"/>
            </a:pPr>
            <a:r>
              <a:rPr lang="en-US" altLang="zh-CN" sz="1665" i="1">
                <a:sym typeface="+mn-ea"/>
              </a:rPr>
              <a:t>FT protocol</a:t>
            </a:r>
            <a:endParaRPr lang="en-US" altLang="zh-CN" sz="1665" i="1"/>
          </a:p>
          <a:p>
            <a:endParaRPr lang="en-US" altLang="zh-CN" sz="1665"/>
          </a:p>
          <a:p>
            <a:pPr algn="l">
              <a:buClrTx/>
              <a:buSzTx/>
            </a:pPr>
            <a:r>
              <a:rPr lang="en-US" altLang="zh-CN" sz="1665">
                <a:solidFill>
                  <a:srgbClr val="008FD4"/>
                </a:solidFill>
                <a:sym typeface="+mn-ea"/>
              </a:rPr>
              <a:t>FT protocol includes two methods:</a:t>
            </a:r>
            <a:endParaRPr lang="en-US" altLang="zh-CN" sz="1665" b="1">
              <a:solidFill>
                <a:srgbClr val="008FD4"/>
              </a:solidFill>
              <a:sym typeface="+mn-ea"/>
            </a:endParaRPr>
          </a:p>
          <a:p>
            <a:pPr marL="742950" lvl="1" indent="-285750">
              <a:buFont typeface="Arial" panose="020B0604020202020204" pitchFamily="34" charset="0"/>
              <a:buChar char="•"/>
            </a:pPr>
            <a:r>
              <a:rPr lang="en-US" altLang="zh-CN" sz="1665" i="1">
                <a:sym typeface="+mn-ea"/>
              </a:rPr>
              <a:t>over-the-Air</a:t>
            </a:r>
            <a:endParaRPr lang="en-US" altLang="zh-CN" sz="1665" i="1">
              <a:sym typeface="+mn-ea"/>
            </a:endParaRPr>
          </a:p>
          <a:p>
            <a:pPr marL="742950" lvl="1" indent="-285750">
              <a:buFont typeface="Arial" panose="020B0604020202020204" pitchFamily="34" charset="0"/>
              <a:buChar char="•"/>
            </a:pPr>
            <a:r>
              <a:rPr lang="en-US" altLang="zh-CN" sz="1665" i="1">
                <a:sym typeface="+mn-ea"/>
              </a:rPr>
              <a:t>over-the-DS</a:t>
            </a:r>
            <a:endParaRPr lang="en-US" altLang="zh-CN" sz="1665" i="1"/>
          </a:p>
          <a:p>
            <a:endParaRPr lang="en-US" altLang="zh-CN" sz="1665" b="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14400" y="605791"/>
            <a:ext cx="10363200" cy="914399"/>
          </a:xfrm>
        </p:spPr>
        <p:txBody>
          <a:bodyPr/>
          <a:p>
            <a:r>
              <a:rPr lang="en-US" altLang="zh-CN">
                <a:sym typeface="+mn-ea"/>
              </a:rPr>
              <a:t>Recap of FT </a:t>
            </a:r>
            <a:r>
              <a:rPr lang="en-US" altLang="zh-CN">
                <a:solidFill>
                  <a:schemeClr val="tx1"/>
                </a:solidFill>
                <a:sym typeface="+mn-ea"/>
              </a:rPr>
              <a:t>key hierarchy(1)</a:t>
            </a:r>
            <a:endParaRPr lang="en-US" altLang="zh-CN">
              <a:solidFill>
                <a:schemeClr val="tx1"/>
              </a:solidFill>
              <a:sym typeface="+mn-ea"/>
            </a:endParaRPr>
          </a:p>
        </p:txBody>
      </p:sp>
      <p:sp>
        <p:nvSpPr>
          <p:cNvPr id="3" name="内容占位符 2"/>
          <p:cNvSpPr>
            <a:spLocks noGrp="1"/>
          </p:cNvSpPr>
          <p:nvPr>
            <p:ph idx="1"/>
          </p:nvPr>
        </p:nvSpPr>
        <p:spPr>
          <a:xfrm>
            <a:off x="233680" y="1520190"/>
            <a:ext cx="8347075" cy="3198495"/>
          </a:xfrm>
        </p:spPr>
        <p:txBody>
          <a:bodyPr/>
          <a:p>
            <a:pPr marL="0" indent="0">
              <a:buNone/>
            </a:pPr>
            <a:r>
              <a:rPr lang="en-US" altLang="zh-CN" sz="1800">
                <a:solidFill>
                  <a:srgbClr val="00B0F0"/>
                </a:solidFill>
              </a:rPr>
              <a:t>FT key hierarchy</a:t>
            </a:r>
            <a:r>
              <a:rPr lang="en-US" altLang="zh-CN" sz="1800"/>
              <a:t> has three levels of keys(i.e. PMK-R0,PMK-R1 and PTK)</a:t>
            </a:r>
            <a:r>
              <a:rPr lang="en-US" altLang="zh-CN" sz="1800" baseline="30000"/>
              <a:t>[1]</a:t>
            </a:r>
            <a:r>
              <a:rPr lang="en-US" altLang="zh-CN" sz="1800"/>
              <a:t>. </a:t>
            </a:r>
            <a:endParaRPr lang="en-US" altLang="zh-CN" sz="1800"/>
          </a:p>
          <a:p>
            <a:pPr marL="0" indent="0">
              <a:buNone/>
            </a:pPr>
            <a:r>
              <a:rPr lang="en-US" altLang="zh-CN" sz="1800"/>
              <a:t>The construction of FT key hierarchy is shown as the right figure.</a:t>
            </a:r>
            <a:endParaRPr lang="en-US" altLang="zh-CN" sz="1800"/>
          </a:p>
          <a:p>
            <a:pPr marL="0" indent="0">
              <a:buNone/>
            </a:pPr>
            <a:endParaRPr lang="en-US" altLang="zh-CN" sz="1800"/>
          </a:p>
          <a:p>
            <a:r>
              <a:rPr lang="en-US" altLang="zh-CN" sz="1800" b="0"/>
              <a:t>R0KH derives the PMK-R0 from MPMK and should be responsible for </a:t>
            </a:r>
            <a:r>
              <a:rPr lang="en-US" altLang="zh-CN" sz="1800" b="0"/>
              <a:t>maintaining PMK-R0 and deriving a PMK-R1 for each R1KH</a:t>
            </a:r>
            <a:endParaRPr lang="en-US" altLang="zh-CN" sz="1800" b="0"/>
          </a:p>
          <a:p>
            <a:endParaRPr lang="en-US" altLang="zh-CN" sz="1800" b="0"/>
          </a:p>
          <a:p>
            <a:r>
              <a:rPr lang="en-US" altLang="zh-CN" sz="1800" b="0"/>
              <a:t>R1KH maintians PMK-R1 and </a:t>
            </a:r>
            <a:r>
              <a:rPr lang="en-US" altLang="zh-CN" sz="1800" b="0">
                <a:sym typeface="+mn-ea"/>
              </a:rPr>
              <a:t>derives PTK </a:t>
            </a:r>
            <a:endParaRPr lang="en-US" altLang="zh-CN" sz="1800" b="0"/>
          </a:p>
          <a:p>
            <a:endParaRPr lang="en-US" altLang="zh-CN" sz="1800" b="0"/>
          </a:p>
          <a:p>
            <a:pPr marL="0" indent="0">
              <a:buNone/>
            </a:pPr>
            <a:endParaRPr lang="en-US" altLang="zh-CN" sz="180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7" name="图片 2"/>
          <p:cNvPicPr>
            <a:picLocks noChangeAspect="1"/>
          </p:cNvPicPr>
          <p:nvPr/>
        </p:nvPicPr>
        <p:blipFill>
          <a:blip r:embed="rId1"/>
          <a:stretch>
            <a:fillRect/>
          </a:stretch>
        </p:blipFill>
        <p:spPr>
          <a:xfrm>
            <a:off x="8580755" y="1520190"/>
            <a:ext cx="3241040" cy="366204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14400" y="605791"/>
            <a:ext cx="10363200" cy="914399"/>
          </a:xfrm>
        </p:spPr>
        <p:txBody>
          <a:bodyPr/>
          <a:p>
            <a:r>
              <a:rPr lang="en-US" altLang="zh-CN">
                <a:sym typeface="+mn-ea"/>
              </a:rPr>
              <a:t>Recap of FT </a:t>
            </a:r>
            <a:r>
              <a:rPr lang="en-US" altLang="zh-CN">
                <a:solidFill>
                  <a:schemeClr val="tx1"/>
                </a:solidFill>
                <a:sym typeface="+mn-ea"/>
              </a:rPr>
              <a:t>key hierarchy(2)</a:t>
            </a:r>
            <a:endParaRPr lang="en-US" altLang="zh-CN">
              <a:solidFill>
                <a:schemeClr val="tx1"/>
              </a:solidFill>
              <a:sym typeface="+mn-ea"/>
            </a:endParaRPr>
          </a:p>
        </p:txBody>
      </p:sp>
      <p:sp>
        <p:nvSpPr>
          <p:cNvPr id="3" name="内容占位符 2"/>
          <p:cNvSpPr>
            <a:spLocks noGrp="1"/>
          </p:cNvSpPr>
          <p:nvPr>
            <p:ph idx="1"/>
          </p:nvPr>
        </p:nvSpPr>
        <p:spPr>
          <a:xfrm>
            <a:off x="233680" y="1423670"/>
            <a:ext cx="9405620" cy="1591310"/>
          </a:xfrm>
        </p:spPr>
        <p:txBody>
          <a:bodyPr/>
          <a:p>
            <a:pPr marL="0" indent="0">
              <a:buNone/>
            </a:pPr>
            <a:endParaRPr lang="en-US" altLang="zh-CN" sz="1800"/>
          </a:p>
          <a:p>
            <a:r>
              <a:rPr lang="en-US" altLang="zh-CN" sz="1800" b="0"/>
              <a:t>The </a:t>
            </a:r>
            <a:r>
              <a:rPr lang="en-US" altLang="zh-CN" sz="1800">
                <a:solidFill>
                  <a:srgbClr val="00B0F0"/>
                </a:solidFill>
                <a:sym typeface="+mn-ea"/>
              </a:rPr>
              <a:t>MAC address of non-AP STA</a:t>
            </a:r>
            <a:r>
              <a:rPr lang="en-US" altLang="zh-CN" sz="1800">
                <a:solidFill>
                  <a:schemeClr val="tx1"/>
                </a:solidFill>
                <a:sym typeface="+mn-ea"/>
              </a:rPr>
              <a:t> is one of the input parameter to generate PMK-R0 and PMK-R1.</a:t>
            </a:r>
            <a:endParaRPr lang="en-US" altLang="zh-CN" sz="1800" b="0">
              <a:solidFill>
                <a:schemeClr val="tx1"/>
              </a:solidFill>
            </a:endParaRPr>
          </a:p>
          <a:p>
            <a:pPr lvl="1"/>
            <a:r>
              <a:rPr lang="en-US" altLang="zh-CN" sz="1500" b="0"/>
              <a:t> as both of S0KH-ID and S1KH-ID are the SPA</a:t>
            </a:r>
            <a:endParaRPr lang="en-US" altLang="zh-CN" sz="1500" b="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6" name="图片 5"/>
          <p:cNvPicPr>
            <a:picLocks noChangeAspect="1"/>
          </p:cNvPicPr>
          <p:nvPr/>
        </p:nvPicPr>
        <p:blipFill>
          <a:blip r:embed="rId1"/>
          <a:stretch>
            <a:fillRect/>
          </a:stretch>
        </p:blipFill>
        <p:spPr>
          <a:xfrm>
            <a:off x="6390005" y="3103245"/>
            <a:ext cx="5801995" cy="1278255"/>
          </a:xfrm>
          <a:prstGeom prst="rect">
            <a:avLst/>
          </a:prstGeom>
          <a:noFill/>
          <a:ln w="12700" cmpd="sng">
            <a:solidFill>
              <a:srgbClr val="00B0F0"/>
            </a:solidFill>
            <a:prstDash val="solid"/>
          </a:ln>
        </p:spPr>
      </p:pic>
      <p:pic>
        <p:nvPicPr>
          <p:cNvPr id="8" name="图片 7"/>
          <p:cNvPicPr>
            <a:picLocks noChangeAspect="1"/>
          </p:cNvPicPr>
          <p:nvPr/>
        </p:nvPicPr>
        <p:blipFill>
          <a:blip r:embed="rId2"/>
          <a:stretch>
            <a:fillRect/>
          </a:stretch>
        </p:blipFill>
        <p:spPr>
          <a:xfrm>
            <a:off x="6390005" y="4415155"/>
            <a:ext cx="5138420" cy="355600"/>
          </a:xfrm>
          <a:prstGeom prst="rect">
            <a:avLst/>
          </a:prstGeom>
          <a:ln w="12700" cmpd="sng">
            <a:solidFill>
              <a:srgbClr val="00B0F0"/>
            </a:solidFill>
            <a:prstDash val="solid"/>
          </a:ln>
        </p:spPr>
      </p:pic>
      <p:pic>
        <p:nvPicPr>
          <p:cNvPr id="9" name="图片 8"/>
          <p:cNvPicPr>
            <a:picLocks noChangeAspect="1"/>
          </p:cNvPicPr>
          <p:nvPr/>
        </p:nvPicPr>
        <p:blipFill>
          <a:blip r:embed="rId3"/>
          <a:stretch>
            <a:fillRect/>
          </a:stretch>
        </p:blipFill>
        <p:spPr>
          <a:xfrm>
            <a:off x="5521325" y="5130165"/>
            <a:ext cx="5632450" cy="374650"/>
          </a:xfrm>
          <a:prstGeom prst="rect">
            <a:avLst/>
          </a:prstGeom>
        </p:spPr>
      </p:pic>
      <p:pic>
        <p:nvPicPr>
          <p:cNvPr id="10" name="图片 9"/>
          <p:cNvPicPr>
            <a:picLocks noChangeAspect="1"/>
          </p:cNvPicPr>
          <p:nvPr/>
        </p:nvPicPr>
        <p:blipFill>
          <a:blip r:embed="rId4"/>
          <a:stretch>
            <a:fillRect/>
          </a:stretch>
        </p:blipFill>
        <p:spPr>
          <a:xfrm>
            <a:off x="5586730" y="5592445"/>
            <a:ext cx="6527800" cy="425450"/>
          </a:xfrm>
          <a:prstGeom prst="rect">
            <a:avLst/>
          </a:prstGeom>
        </p:spPr>
      </p:pic>
      <p:sp>
        <p:nvSpPr>
          <p:cNvPr id="11" name="文本框 10"/>
          <p:cNvSpPr txBox="1"/>
          <p:nvPr/>
        </p:nvSpPr>
        <p:spPr>
          <a:xfrm>
            <a:off x="5236210" y="4674235"/>
            <a:ext cx="786130" cy="368300"/>
          </a:xfrm>
          <a:prstGeom prst="rect">
            <a:avLst/>
          </a:prstGeom>
          <a:noFill/>
        </p:spPr>
        <p:txBody>
          <a:bodyPr wrap="square" rtlCol="0">
            <a:spAutoFit/>
          </a:bodyPr>
          <a:p>
            <a:r>
              <a:rPr lang="en-US" altLang="zh-CN"/>
              <a:t>where</a:t>
            </a:r>
            <a:endParaRPr lang="en-US" altLang="zh-CN"/>
          </a:p>
        </p:txBody>
      </p:sp>
      <p:sp>
        <p:nvSpPr>
          <p:cNvPr id="14" name="矩形 13"/>
          <p:cNvSpPr/>
          <p:nvPr/>
        </p:nvSpPr>
        <p:spPr>
          <a:xfrm>
            <a:off x="9036685" y="3579495"/>
            <a:ext cx="762000" cy="13462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矩形 11"/>
          <p:cNvSpPr/>
          <p:nvPr/>
        </p:nvSpPr>
        <p:spPr>
          <a:xfrm>
            <a:off x="10664190" y="4539615"/>
            <a:ext cx="762000" cy="13462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9905" y="605791"/>
            <a:ext cx="10363200" cy="914399"/>
          </a:xfrm>
        </p:spPr>
        <p:txBody>
          <a:bodyPr/>
          <a:p>
            <a:r>
              <a:rPr lang="en-US" altLang="zh-CN">
                <a:sym typeface="+mn-ea"/>
              </a:rPr>
              <a:t>Recap of FT procedure</a:t>
            </a:r>
            <a:r>
              <a:rPr lang="en-US" altLang="zh-CN"/>
              <a:t> </a:t>
            </a:r>
            <a:endParaRPr lang="en-US" altLang="zh-CN"/>
          </a:p>
        </p:txBody>
      </p:sp>
      <p:sp>
        <p:nvSpPr>
          <p:cNvPr id="3" name="内容占位符 2"/>
          <p:cNvSpPr>
            <a:spLocks noGrp="1"/>
          </p:cNvSpPr>
          <p:nvPr>
            <p:ph idx="1"/>
          </p:nvPr>
        </p:nvSpPr>
        <p:spPr>
          <a:xfrm>
            <a:off x="233680" y="1520190"/>
            <a:ext cx="7630795" cy="4711065"/>
          </a:xfrm>
        </p:spPr>
        <p:txBody>
          <a:bodyPr/>
          <a:p>
            <a:pPr marL="0" indent="0">
              <a:buNone/>
            </a:pPr>
            <a:r>
              <a:rPr lang="en-US" altLang="zh-CN" sz="1600">
                <a:solidFill>
                  <a:srgbClr val="00B0F0"/>
                </a:solidFill>
              </a:rPr>
              <a:t>FT procedure</a:t>
            </a:r>
            <a:r>
              <a:rPr lang="en-US" altLang="zh-CN" sz="1600">
                <a:solidFill>
                  <a:schemeClr val="tx1"/>
                </a:solidFill>
              </a:rPr>
              <a:t> can be divided into two parts:</a:t>
            </a:r>
            <a:endParaRPr lang="en-US" altLang="zh-CN" sz="1600">
              <a:solidFill>
                <a:schemeClr val="tx1"/>
              </a:solidFill>
            </a:endParaRPr>
          </a:p>
          <a:p>
            <a:pPr marL="0" indent="457200">
              <a:buNone/>
            </a:pPr>
            <a:r>
              <a:rPr lang="en-US" altLang="zh-CN" sz="1600" b="0">
                <a:solidFill>
                  <a:schemeClr val="tx1"/>
                </a:solidFill>
              </a:rPr>
              <a:t>initial mobility domain association(as the figure 13-2)</a:t>
            </a:r>
            <a:endParaRPr lang="en-US" altLang="zh-CN" sz="1600" b="0">
              <a:solidFill>
                <a:schemeClr val="tx1"/>
              </a:solidFill>
            </a:endParaRPr>
          </a:p>
          <a:p>
            <a:pPr marL="0" indent="457200">
              <a:buNone/>
            </a:pPr>
            <a:r>
              <a:rPr lang="en-US" altLang="zh-CN" sz="1600" b="0">
                <a:solidFill>
                  <a:schemeClr val="tx1"/>
                </a:solidFill>
              </a:rPr>
              <a:t>FT protocol (as the figure 13-5)</a:t>
            </a:r>
            <a:endParaRPr lang="en-US" altLang="zh-CN" sz="1600" b="0">
              <a:solidFill>
                <a:schemeClr val="tx1"/>
              </a:solidFill>
            </a:endParaRPr>
          </a:p>
          <a:p>
            <a:endParaRPr lang="en-US" altLang="zh-CN" sz="1600" b="0"/>
          </a:p>
          <a:p>
            <a:pPr marL="0" indent="0">
              <a:buNone/>
            </a:pPr>
            <a:r>
              <a:rPr lang="en-US" altLang="zh-CN" sz="1600" b="0">
                <a:ea typeface="宋体" panose="02010600030101010101" pitchFamily="2" charset="-122"/>
              </a:rPr>
              <a:t>FTO should </a:t>
            </a:r>
            <a:r>
              <a:rPr lang="en-US" altLang="zh-CN" sz="1600" b="0">
                <a:solidFill>
                  <a:srgbClr val="FF0000"/>
                </a:solidFill>
                <a:ea typeface="宋体" panose="02010600030101010101" pitchFamily="2" charset="-122"/>
              </a:rPr>
              <a:t>use the same MAC address in initial association and FT protocol</a:t>
            </a:r>
            <a:r>
              <a:rPr lang="en-US" altLang="zh-CN" sz="1600" b="0">
                <a:ea typeface="宋体" panose="02010600030101010101" pitchFamily="2" charset="-122"/>
              </a:rPr>
              <a:t>.</a:t>
            </a:r>
            <a:endParaRPr lang="en-US" altLang="zh-CN" sz="1600" b="0">
              <a:ea typeface="宋体" panose="02010600030101010101" pitchFamily="2" charset="-122"/>
            </a:endParaRPr>
          </a:p>
          <a:p>
            <a:pPr marL="285750" indent="-285750">
              <a:buFont typeface="Arial" panose="020B0604020202020204" pitchFamily="34" charset="0"/>
              <a:buChar char="•"/>
            </a:pPr>
            <a:r>
              <a:rPr lang="en-US" altLang="zh-CN" sz="1600" b="0">
                <a:ea typeface="宋体" panose="02010600030101010101" pitchFamily="2" charset="-122"/>
              </a:rPr>
              <a:t> The PMKR1Name along with the MAC address of FTO will be stored in the target AP after the initial association</a:t>
            </a:r>
            <a:endParaRPr lang="en-US" altLang="zh-CN" sz="1600" b="0">
              <a:ea typeface="宋体" panose="02010600030101010101" pitchFamily="2" charset="-122"/>
            </a:endParaRPr>
          </a:p>
          <a:p>
            <a:pPr marL="285750" indent="-285750">
              <a:buFont typeface="Arial" panose="020B0604020202020204" pitchFamily="34" charset="0"/>
              <a:buChar char="•"/>
            </a:pPr>
            <a:r>
              <a:rPr lang="en-US" altLang="zh-CN" sz="1600" b="0">
                <a:sym typeface="+mn-ea"/>
              </a:rPr>
              <a:t>FTO(non-AP STA) sends authentication request carrying PMKR0Name</a:t>
            </a:r>
            <a:endParaRPr lang="en-US" altLang="zh-CN" sz="1600" b="0">
              <a:ea typeface="宋体" panose="02010600030101010101" pitchFamily="2" charset="-122"/>
            </a:endParaRPr>
          </a:p>
          <a:p>
            <a:pPr marL="285750" indent="-285750">
              <a:buFont typeface="Arial" panose="020B0604020202020204" pitchFamily="34" charset="0"/>
              <a:buChar char="•"/>
            </a:pPr>
            <a:r>
              <a:rPr lang="en-US" altLang="zh-CN" sz="1600" b="0">
                <a:ea typeface="宋体" panose="02010600030101010101" pitchFamily="2" charset="-122"/>
              </a:rPr>
              <a:t>the target AP will derive </a:t>
            </a:r>
            <a:r>
              <a:rPr lang="en-US" altLang="zh-CN" sz="1600" b="0">
                <a:ea typeface="宋体" panose="02010600030101010101" pitchFamily="2" charset="-122"/>
                <a:sym typeface="+mn-ea"/>
              </a:rPr>
              <a:t>PMKR1Name</a:t>
            </a:r>
            <a:r>
              <a:rPr lang="en-US" altLang="zh-CN" sz="1600" b="0">
                <a:ea typeface="宋体" panose="02010600030101010101" pitchFamily="2" charset="-122"/>
              </a:rPr>
              <a:t> based on</a:t>
            </a:r>
            <a:r>
              <a:rPr lang="en-US" altLang="zh-CN" sz="1600">
                <a:ea typeface="宋体" panose="02010600030101010101" pitchFamily="2" charset="-122"/>
              </a:rPr>
              <a:t> the recived PMKR0Name and FTO MAC address, and verify whether the new derived PMKR1Name matches the stored PMKR1name </a:t>
            </a:r>
            <a:endParaRPr lang="en-US" altLang="zh-CN" sz="1600" b="0">
              <a:ea typeface="宋体" panose="02010600030101010101" pitchFamily="2" charset="-122"/>
            </a:endParaRPr>
          </a:p>
          <a:p>
            <a:pPr marL="0" indent="457200">
              <a:buNone/>
            </a:pPr>
            <a:endParaRPr lang="en-US" altLang="zh-CN" sz="1600" b="0">
              <a:ea typeface="宋体" panose="02010600030101010101" pitchFamily="2" charset="-122"/>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13" name="图片 1"/>
          <p:cNvPicPr>
            <a:picLocks noChangeAspect="1"/>
          </p:cNvPicPr>
          <p:nvPr/>
        </p:nvPicPr>
        <p:blipFill>
          <a:blip r:embed="rId1"/>
          <a:stretch>
            <a:fillRect/>
          </a:stretch>
        </p:blipFill>
        <p:spPr>
          <a:xfrm>
            <a:off x="7974330" y="720725"/>
            <a:ext cx="3958590" cy="2938145"/>
          </a:xfrm>
          <a:prstGeom prst="rect">
            <a:avLst/>
          </a:prstGeom>
          <a:noFill/>
          <a:ln>
            <a:noFill/>
          </a:ln>
        </p:spPr>
      </p:pic>
      <p:pic>
        <p:nvPicPr>
          <p:cNvPr id="16" name="图片 4"/>
          <p:cNvPicPr>
            <a:picLocks noChangeAspect="1"/>
          </p:cNvPicPr>
          <p:nvPr/>
        </p:nvPicPr>
        <p:blipFill>
          <a:blip r:embed="rId2"/>
          <a:stretch>
            <a:fillRect/>
          </a:stretch>
        </p:blipFill>
        <p:spPr>
          <a:xfrm>
            <a:off x="8088630" y="3652520"/>
            <a:ext cx="3729990" cy="2823210"/>
          </a:xfrm>
          <a:prstGeom prst="rect">
            <a:avLst/>
          </a:prstGeom>
          <a:noFill/>
          <a:ln>
            <a:noFill/>
          </a:ln>
        </p:spPr>
      </p:pic>
      <p:pic>
        <p:nvPicPr>
          <p:cNvPr id="7" name="图片 6"/>
          <p:cNvPicPr>
            <a:picLocks noChangeAspect="1"/>
          </p:cNvPicPr>
          <p:nvPr/>
        </p:nvPicPr>
        <p:blipFill>
          <a:blip r:embed="rId3"/>
          <a:stretch>
            <a:fillRect/>
          </a:stretch>
        </p:blipFill>
        <p:spPr>
          <a:xfrm>
            <a:off x="3573780" y="4794250"/>
            <a:ext cx="3782695" cy="1054100"/>
          </a:xfrm>
          <a:prstGeom prst="rect">
            <a:avLst/>
          </a:prstGeom>
        </p:spPr>
      </p:pic>
      <p:sp>
        <p:nvSpPr>
          <p:cNvPr id="14" name="矩形 13"/>
          <p:cNvSpPr/>
          <p:nvPr/>
        </p:nvSpPr>
        <p:spPr>
          <a:xfrm>
            <a:off x="6385560" y="4989195"/>
            <a:ext cx="508000" cy="14986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7" name="矩形 16"/>
          <p:cNvSpPr/>
          <p:nvPr/>
        </p:nvSpPr>
        <p:spPr>
          <a:xfrm>
            <a:off x="10179685" y="4544060"/>
            <a:ext cx="762000" cy="13462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Motivation</a:t>
            </a:r>
            <a:endParaRPr lang="en-US" altLang="zh-CN"/>
          </a:p>
        </p:txBody>
      </p:sp>
      <p:sp>
        <p:nvSpPr>
          <p:cNvPr id="3" name="内容占位符 2"/>
          <p:cNvSpPr>
            <a:spLocks noGrp="1"/>
          </p:cNvSpPr>
          <p:nvPr>
            <p:ph idx="1"/>
          </p:nvPr>
        </p:nvSpPr>
        <p:spPr/>
        <p:txBody>
          <a:bodyPr/>
          <a:p>
            <a:pPr marL="285750" lvl="1">
              <a:buFont typeface="Wingdings" panose="05000000000000000000" charset="0"/>
              <a:buChar char="l"/>
            </a:pPr>
            <a:r>
              <a:rPr lang="en-US" altLang="zh-CN" sz="1800">
                <a:ea typeface="+mn-ea"/>
                <a:cs typeface="+mn-cs"/>
                <a:sym typeface="+mn-ea"/>
              </a:rPr>
              <a:t>Due to the trackable issue concern during FT procedure, some venders may be in favor of the usage of RMA. However, a new problem is that the target AP can’t recognize and match the corresponding PMKR1 to the STA with RMA in FT case according to the analysis above.</a:t>
            </a:r>
            <a:endParaRPr lang="en-US" altLang="zh-CN" sz="1800">
              <a:ea typeface="+mn-ea"/>
              <a:cs typeface="+mn-cs"/>
              <a:sym typeface="+mn-ea"/>
            </a:endParaRPr>
          </a:p>
          <a:p>
            <a:pPr marL="285750" lvl="1">
              <a:buFont typeface="Wingdings" panose="05000000000000000000" charset="0"/>
              <a:buChar char="l"/>
            </a:pPr>
            <a:endParaRPr lang="en-US" altLang="zh-CN" sz="1800">
              <a:ea typeface="+mn-ea"/>
              <a:cs typeface="+mn-cs"/>
              <a:sym typeface="+mn-ea"/>
            </a:endParaRPr>
          </a:p>
          <a:p>
            <a:pPr marL="285750" lvl="1">
              <a:buFont typeface="Wingdings" panose="05000000000000000000" charset="0"/>
              <a:buChar char="l"/>
            </a:pPr>
            <a:r>
              <a:rPr lang="en-US" altLang="zh-CN" sz="1800">
                <a:ea typeface="+mn-ea"/>
                <a:cs typeface="+mn-cs"/>
                <a:sym typeface="+mn-ea"/>
              </a:rPr>
              <a:t>Now two features(device ID and IRM) defined by TGbh allow the non-AP STA using a different MAC addresss in the FT case to enhance security requirement.</a:t>
            </a:r>
            <a:endParaRPr lang="en-US" altLang="zh-CN" sz="1800">
              <a:ea typeface="+mn-ea"/>
              <a:cs typeface="+mn-cs"/>
              <a:sym typeface="+mn-ea"/>
            </a:endParaRPr>
          </a:p>
          <a:p>
            <a:pPr marL="285750" lvl="1">
              <a:buFont typeface="Wingdings" panose="05000000000000000000" charset="0"/>
              <a:buChar char="l"/>
            </a:pPr>
            <a:endParaRPr lang="en-US" altLang="zh-CN" sz="1800">
              <a:ea typeface="+mn-ea"/>
              <a:cs typeface="+mn-cs"/>
              <a:sym typeface="+mn-ea"/>
            </a:endParaRPr>
          </a:p>
          <a:p>
            <a:pPr marL="285750" lvl="1">
              <a:buFont typeface="Wingdings" panose="05000000000000000000" charset="0"/>
              <a:buChar char="l"/>
            </a:pPr>
            <a:r>
              <a:rPr lang="en-US" altLang="zh-CN" sz="1800">
                <a:ea typeface="+mn-ea"/>
                <a:cs typeface="+mn-cs"/>
                <a:sym typeface="+mn-ea"/>
              </a:rPr>
              <a:t>In the next few slides, two options are </a:t>
            </a:r>
            <a:r>
              <a:rPr lang="en-US" altLang="zh-CN" sz="1800">
                <a:ea typeface="+mn-ea"/>
                <a:cs typeface="+mn-cs"/>
                <a:sym typeface="+mn-ea"/>
              </a:rPr>
              <a:t>introduced to settle the FT key hierarchy issue[1]</a:t>
            </a: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endParaRPr lang="en-US" altLang="zh-CN" sz="1800">
              <a:ea typeface="+mn-ea"/>
              <a:cs typeface="+mn-cs"/>
              <a:sym typeface="+mn-ea"/>
            </a:endParaRPr>
          </a:p>
          <a:p>
            <a:pPr marL="0" lvl="1" indent="0">
              <a:buFont typeface="Wingdings" panose="05000000000000000000" charset="0"/>
              <a:buNone/>
            </a:pPr>
            <a:r>
              <a:rPr lang="en-US" altLang="zh-CN" sz="1800">
                <a:solidFill>
                  <a:schemeClr val="tx1"/>
                </a:solidFill>
                <a:uFillTx/>
                <a:ea typeface="+mn-ea"/>
                <a:cs typeface="+mn-cs"/>
                <a:sym typeface="+mn-ea"/>
              </a:rPr>
              <a:t>Note 1-the FT key hierarchy is derived from the current mac address(SPA) of the FTO.When the mac address of FTO is changed, AP can’t recognize it and find the correct key.</a:t>
            </a:r>
            <a:endParaRPr lang="en-US" altLang="zh-CN" sz="1800">
              <a:solidFill>
                <a:schemeClr val="tx1"/>
              </a:solidFill>
              <a:uFillTx/>
              <a:ea typeface="+mn-ea"/>
              <a:cs typeface="+mn-cs"/>
              <a:sym typeface="+mn-ea"/>
            </a:endParaRPr>
          </a:p>
          <a:p>
            <a:pPr marL="0" lvl="1" indent="0">
              <a:buNone/>
            </a:pPr>
            <a:endParaRPr lang="en-US" sz="2400" i="1" dirty="0">
              <a:sym typeface="+mn-ea"/>
            </a:endParaRPr>
          </a:p>
          <a:p>
            <a:endParaRPr lang="zh-CN" altLang="en-US"/>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 1: generate new PMK-R1s</a:t>
            </a:r>
            <a:endParaRPr lang="en-US" altLang="zh-CN"/>
          </a:p>
        </p:txBody>
      </p:sp>
      <p:sp>
        <p:nvSpPr>
          <p:cNvPr id="3" name="内容占位符 2"/>
          <p:cNvSpPr>
            <a:spLocks noGrp="1"/>
          </p:cNvSpPr>
          <p:nvPr>
            <p:ph idx="1"/>
          </p:nvPr>
        </p:nvSpPr>
        <p:spPr>
          <a:xfrm>
            <a:off x="914400" y="1463682"/>
            <a:ext cx="10363200" cy="4571990"/>
          </a:xfrm>
        </p:spPr>
        <p:txBody>
          <a:bodyPr/>
          <a:p>
            <a:pPr lvl="1">
              <a:buFont typeface="Wingdings" panose="05000000000000000000" charset="0"/>
              <a:buChar char="Ø"/>
            </a:pPr>
            <a:r>
              <a:rPr lang="en-US" altLang="zh-CN" sz="1800"/>
              <a:t>In the initial associaiton, AP1 gets the IRM of STA1</a:t>
            </a:r>
            <a:endParaRPr lang="en-US" altLang="zh-CN" sz="1800"/>
          </a:p>
          <a:p>
            <a:pPr lvl="1">
              <a:buFont typeface="Wingdings" panose="05000000000000000000" charset="0"/>
              <a:buChar char="Ø"/>
            </a:pPr>
            <a:r>
              <a:rPr lang="en-US" altLang="zh-CN" sz="1800"/>
              <a:t>AP1 forwards IRM(</a:t>
            </a:r>
            <a:r>
              <a:rPr lang="en-US" altLang="zh-CN" sz="1800"/>
              <a:t>assuming such IRM for FT case) to R0KH</a:t>
            </a:r>
            <a:endParaRPr lang="en-US" altLang="zh-CN" sz="1800"/>
          </a:p>
          <a:p>
            <a:pPr lvl="1">
              <a:buFont typeface="Wingdings" panose="05000000000000000000" charset="0"/>
              <a:buChar char="Ø"/>
            </a:pPr>
            <a:r>
              <a:rPr lang="en-US" altLang="zh-CN" sz="1800"/>
              <a:t>R0KH generates PMKR1s based on the IRM according to the FT key hierarchy for STA1, and </a:t>
            </a:r>
            <a:r>
              <a:rPr lang="en-US" altLang="zh-CN" sz="1800">
                <a:highlight>
                  <a:srgbClr val="FFFF00"/>
                </a:highlight>
              </a:rPr>
              <a:t>distributes a new PMKR1 to each R1KH</a:t>
            </a:r>
            <a:endParaRPr lang="en-US" altLang="zh-CN" sz="1800"/>
          </a:p>
          <a:p>
            <a:pPr lvl="1">
              <a:buFont typeface="Wingdings" panose="05000000000000000000" charset="0"/>
              <a:buChar char="Ø"/>
            </a:pPr>
            <a:r>
              <a:rPr lang="en-US" altLang="zh-CN" sz="1800"/>
              <a:t>S0KH also generate</a:t>
            </a:r>
            <a:r>
              <a:rPr lang="en-US" altLang="zh-CN" sz="1800"/>
              <a:t>s and delivers a new PMKR1 to S1KH before or during roaming</a:t>
            </a:r>
            <a:endParaRPr lang="en-US" altLang="zh-CN" sz="1800"/>
          </a:p>
          <a:p>
            <a:pPr lvl="1">
              <a:buFont typeface="Wingdings" panose="05000000000000000000" charset="0"/>
              <a:buChar char="Ø"/>
            </a:pPr>
            <a:r>
              <a:rPr lang="en-US" altLang="zh-CN" sz="1800">
                <a:sym typeface="+mn-ea"/>
              </a:rPr>
              <a:t>When STA1 roams to AP2, both of them use the new PMK-R1 along with IRM</a:t>
            </a:r>
            <a:endParaRPr lang="en-US" altLang="zh-CN" sz="1800">
              <a:sym typeface="+mn-ea"/>
            </a:endParaRPr>
          </a:p>
          <a:p>
            <a:pPr lvl="1">
              <a:buFont typeface="Wingdings" panose="05000000000000000000" charset="0"/>
              <a:buChar char="Ø"/>
            </a:pPr>
            <a:r>
              <a:rPr lang="en-US" altLang="zh-CN" sz="1800">
                <a:sym typeface="+mn-ea"/>
              </a:rPr>
              <a:t>Once a new IRM </a:t>
            </a:r>
            <a:r>
              <a:rPr lang="en-US" altLang="zh-CN" sz="1800">
                <a:sym typeface="+mn-ea"/>
              </a:rPr>
              <a:t>is provided to R0KH in FT procedure, the R0KH and S0KH will generate new PMKR1s for next roaming.</a:t>
            </a:r>
            <a:endParaRPr lang="en-US" altLang="zh-CN" sz="1800">
              <a:sym typeface="+mn-ea"/>
            </a:endParaRPr>
          </a:p>
          <a:p>
            <a:pPr lvl="1">
              <a:buFont typeface="Wingdings" panose="05000000000000000000" charset="0"/>
              <a:buChar char="Ø"/>
            </a:pPr>
            <a:endParaRPr lang="en-US" altLang="zh-CN" sz="1800"/>
          </a:p>
          <a:p>
            <a:pPr lvl="1">
              <a:buFont typeface="Wingdings" panose="05000000000000000000" charset="0"/>
              <a:buChar char="Ø"/>
            </a:pPr>
            <a:endParaRPr lang="en-US" altLang="zh-CN"/>
          </a:p>
          <a:p>
            <a:endParaRPr lang="en-US" altLang="zh-CN"/>
          </a:p>
          <a:p>
            <a:endParaRPr lang="en-US" altLang="zh-CN"/>
          </a:p>
          <a:p>
            <a:endParaRPr lang="en-US" altLang="zh-CN"/>
          </a:p>
          <a:p>
            <a:r>
              <a:rPr lang="en-US" altLang="zh-CN" sz="1200">
                <a:sym typeface="+mn-ea"/>
              </a:rPr>
              <a:t>In this option, new PMK-R1s should be generated each time before STA1 roams in the ESS(from the aspect of the ESS, STA1 is recognized as a new STA, because a new hierarchy(i.e., original PMKR0, new PMKR-R1s and PTKs based on IRM) has been established for it)</a:t>
            </a:r>
            <a:endParaRPr lang="en-US" altLang="zh-CN" sz="1200"/>
          </a:p>
          <a:p>
            <a:endParaRPr lang="en-US" altLang="zh-CN"/>
          </a:p>
          <a:p>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7" name="图片 6"/>
          <p:cNvPicPr>
            <a:picLocks noChangeAspect="1"/>
          </p:cNvPicPr>
          <p:nvPr/>
        </p:nvPicPr>
        <p:blipFill>
          <a:blip r:embed="rId1"/>
          <a:stretch>
            <a:fillRect/>
          </a:stretch>
        </p:blipFill>
        <p:spPr>
          <a:xfrm>
            <a:off x="3656965" y="3893185"/>
            <a:ext cx="4878070" cy="19780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Option 2: Reuse the PMK-R1s</a:t>
            </a:r>
            <a:br>
              <a:rPr lang="en-US" altLang="zh-CN"/>
            </a:br>
            <a:r>
              <a:rPr lang="en-US" altLang="zh-CN" sz="2000"/>
              <a:t>(</a:t>
            </a:r>
            <a:r>
              <a:rPr lang="en-US" altLang="zh-CN" sz="2000">
                <a:highlight>
                  <a:srgbClr val="FFFF00"/>
                </a:highlight>
              </a:rPr>
              <a:t>11bh identifer maps to the original MAC address of the STA</a:t>
            </a:r>
            <a:r>
              <a:rPr lang="en-US" altLang="zh-CN" sz="2000"/>
              <a:t>)</a:t>
            </a:r>
            <a:endParaRPr lang="en-US" altLang="zh-CN" sz="2000"/>
          </a:p>
        </p:txBody>
      </p:sp>
      <p:sp>
        <p:nvSpPr>
          <p:cNvPr id="3" name="内容占位符 2"/>
          <p:cNvSpPr>
            <a:spLocks noGrp="1"/>
          </p:cNvSpPr>
          <p:nvPr>
            <p:ph idx="1"/>
          </p:nvPr>
        </p:nvSpPr>
        <p:spPr>
          <a:xfrm>
            <a:off x="914400" y="1454150"/>
            <a:ext cx="10840720" cy="5022215"/>
          </a:xfrm>
        </p:spPr>
        <p:txBody>
          <a:bodyPr/>
          <a:p>
            <a:pPr lvl="1">
              <a:buFont typeface="Wingdings" panose="05000000000000000000" charset="0"/>
              <a:buChar char="Ø"/>
            </a:pPr>
            <a:r>
              <a:rPr lang="en-US" altLang="zh-CN" sz="1800"/>
              <a:t>In the initial associaiton, AP1 gets the IRM from STA1, or provides Device ID to STA1</a:t>
            </a:r>
            <a:endParaRPr lang="en-US" altLang="zh-CN" sz="1800"/>
          </a:p>
          <a:p>
            <a:pPr lvl="1">
              <a:buFont typeface="Wingdings" panose="05000000000000000000" charset="0"/>
              <a:buChar char="Ø"/>
            </a:pPr>
            <a:r>
              <a:rPr lang="en-US" altLang="zh-CN" sz="1800"/>
              <a:t>AP1 maps the 11bh identifier(IRM/Device ID) to the STA original MAC address used </a:t>
            </a:r>
            <a:r>
              <a:rPr lang="en-US" altLang="zh-CN" sz="1800">
                <a:sym typeface="+mn-ea"/>
              </a:rPr>
              <a:t>in the initial association</a:t>
            </a:r>
            <a:endParaRPr lang="en-US" altLang="zh-CN" sz="1800"/>
          </a:p>
          <a:p>
            <a:pPr lvl="1">
              <a:buFont typeface="Wingdings" panose="05000000000000000000" charset="0"/>
              <a:buChar char="Ø"/>
            </a:pPr>
            <a:r>
              <a:rPr lang="en-US" altLang="zh-CN" sz="1800"/>
              <a:t>AP1 shares the mapping info. to the other APs in the same ESS(via the R0KH or by direct way)</a:t>
            </a:r>
            <a:endParaRPr lang="en-US" altLang="zh-CN" sz="1800"/>
          </a:p>
          <a:p>
            <a:pPr lvl="1">
              <a:buFont typeface="Wingdings" panose="05000000000000000000" charset="0"/>
              <a:buChar char="Ø"/>
            </a:pPr>
            <a:r>
              <a:rPr lang="en-US" altLang="zh-CN" sz="1800"/>
              <a:t>When STA1 with 11bh identifier roams to AP2, the target AP will recognize the STA1 and use the stored PMK-R1 of the STA1 using original MAC address.</a:t>
            </a:r>
            <a:endParaRPr lang="en-US" altLang="zh-CN" sz="1800"/>
          </a:p>
          <a:p>
            <a:endParaRPr lang="en-US" altLang="zh-CN"/>
          </a:p>
          <a:p>
            <a:endParaRPr lang="en-US" altLang="zh-CN"/>
          </a:p>
          <a:p>
            <a:endParaRPr lang="en-US" altLang="zh-CN"/>
          </a:p>
          <a:p>
            <a:endParaRPr lang="en-US" altLang="zh-CN"/>
          </a:p>
          <a:p>
            <a:endParaRPr lang="en-US" altLang="zh-CN" sz="1200">
              <a:solidFill>
                <a:schemeClr val="tx1"/>
              </a:solidFill>
              <a:uFillTx/>
            </a:endParaRPr>
          </a:p>
          <a:p>
            <a:endParaRPr lang="en-US" altLang="zh-CN" sz="1200">
              <a:solidFill>
                <a:schemeClr val="tx1"/>
              </a:solidFill>
              <a:uFillTx/>
            </a:endParaRPr>
          </a:p>
          <a:p>
            <a:r>
              <a:rPr lang="en-US" altLang="zh-CN" sz="1200">
                <a:solidFill>
                  <a:schemeClr val="tx1"/>
                </a:solidFill>
                <a:uFillTx/>
              </a:rPr>
              <a:t>In this option, the original FT key hierarchy(</a:t>
            </a:r>
            <a:r>
              <a:rPr lang="en-US" altLang="zh-CN" sz="1200">
                <a:solidFill>
                  <a:schemeClr val="tx1"/>
                </a:solidFill>
                <a:uFillTx/>
                <a:ea typeface="宋体" panose="02010600030101010101" pitchFamily="2" charset="-122"/>
              </a:rPr>
              <a:t>established in the initial associaiton)</a:t>
            </a:r>
            <a:r>
              <a:rPr lang="en-US" altLang="zh-CN" sz="1200">
                <a:solidFill>
                  <a:schemeClr val="tx1"/>
                </a:solidFill>
                <a:uFillTx/>
              </a:rPr>
              <a:t> can always be reused when STA1 roams in the ESS(</a:t>
            </a:r>
            <a:r>
              <a:rPr lang="en-US" altLang="zh-CN" sz="1200">
                <a:solidFill>
                  <a:schemeClr val="tx1"/>
                </a:solidFill>
                <a:uFillTx/>
              </a:rPr>
              <a:t>from the aspect of the ESS, STA1 with random mac address is  always recognized as the STA with the mac address used in the initial association)</a:t>
            </a:r>
            <a:endParaRPr lang="en-US" altLang="zh-CN" sz="1200">
              <a:solidFill>
                <a:schemeClr val="tx1"/>
              </a:solidFill>
              <a:uFillTx/>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9530436" y="6481446"/>
            <a:ext cx="1805305" cy="276860"/>
          </a:xfrm>
        </p:spPr>
        <p:txBody>
          <a:bodyPr/>
          <a:p>
            <a:pPr>
              <a:defRPr/>
            </a:pPr>
            <a:r>
              <a:rPr lang="en-US" dirty="0"/>
              <a:t>Yan Li, et al. (ZTE)</a:t>
            </a:r>
            <a:endParaRPr lang="en-US" dirty="0"/>
          </a:p>
        </p:txBody>
      </p:sp>
      <p:pic>
        <p:nvPicPr>
          <p:cNvPr id="6" name="图片 5"/>
          <p:cNvPicPr>
            <a:picLocks noChangeAspect="1"/>
          </p:cNvPicPr>
          <p:nvPr/>
        </p:nvPicPr>
        <p:blipFill>
          <a:blip r:embed="rId1"/>
          <a:stretch>
            <a:fillRect/>
          </a:stretch>
        </p:blipFill>
        <p:spPr>
          <a:xfrm>
            <a:off x="3954780" y="3357245"/>
            <a:ext cx="4760595" cy="1760855"/>
          </a:xfrm>
          <a:prstGeom prst="rect">
            <a:avLst/>
          </a:prstGeom>
        </p:spPr>
      </p:pic>
    </p:spTree>
  </p:cSld>
  <p:clrMapOvr>
    <a:masterClrMapping/>
  </p:clrMapOvr>
</p:sld>
</file>

<file path=ppt/tags/tag1.xml><?xml version="1.0" encoding="utf-8"?>
<p:tagLst xmlns:p="http://schemas.openxmlformats.org/presentationml/2006/main">
  <p:tag name="TABLE_ENDDRAG_ORIGIN_RECT" val="593*157"/>
  <p:tag name="TABLE_ENDDRAG_RECT" val="240*242*593*157"/>
</p:tagLst>
</file>

<file path=ppt/tags/tag2.xml><?xml version="1.0" encoding="utf-8"?>
<p:tagLst xmlns:p="http://schemas.openxmlformats.org/presentationml/2006/main">
  <p:tag name="TABLE_ENDDRAG_ORIGIN_RECT" val="869*461"/>
  <p:tag name="TABLE_ENDDRAG_RECT" val="45*48*869*461"/>
</p:tagLst>
</file>

<file path=ppt/tags/tag3.xml><?xml version="1.0" encoding="utf-8"?>
<p:tagLst xmlns:p="http://schemas.openxmlformats.org/presentationml/2006/main">
  <p:tag name="TABLE_ENDDRAG_ORIGIN_RECT" val="814*301"/>
  <p:tag name="TABLE_ENDDRAG_RECT" val="76*126*814*30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8196</Words>
  <Application>WPS 演示</Application>
  <PresentationFormat>Widescreen</PresentationFormat>
  <Paragraphs>339</Paragraphs>
  <Slides>16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16</vt:i4>
      </vt:variant>
    </vt:vector>
  </HeadingPairs>
  <TitlesOfParts>
    <vt:vector size="28" baseType="lpstr">
      <vt:lpstr>Arial</vt:lpstr>
      <vt:lpstr>宋体</vt:lpstr>
      <vt:lpstr>Wingdings</vt:lpstr>
      <vt:lpstr>Times New Roman</vt:lpstr>
      <vt:lpstr>Wingdings</vt:lpstr>
      <vt:lpstr>微软雅黑</vt:lpstr>
      <vt:lpstr>Arial Unicode MS</vt:lpstr>
      <vt:lpstr>Calibri</vt:lpstr>
      <vt:lpstr>等线</vt:lpstr>
      <vt:lpstr>Heiti SC Light</vt:lpstr>
      <vt:lpstr>Times</vt:lpstr>
      <vt:lpstr>802-11-Submission</vt:lpstr>
      <vt:lpstr>CR for CID 274 - RCM for FT</vt:lpstr>
      <vt:lpstr>PowerPoint 演示文稿</vt:lpstr>
      <vt:lpstr>Recap of FT protocol</vt:lpstr>
      <vt:lpstr>Recap of FT key hierarchy(1)</vt:lpstr>
      <vt:lpstr>Recap of FT key hierarchy(2)</vt:lpstr>
      <vt:lpstr>Recap of FT procedure </vt:lpstr>
      <vt:lpstr>Motivation</vt:lpstr>
      <vt:lpstr>Option 1: generate a new PMK-R1</vt:lpstr>
      <vt:lpstr>Option 2: 11bh identifer maps to the original PMK-R1</vt:lpstr>
      <vt:lpstr>Signaling </vt:lpstr>
      <vt:lpstr>Signaling for Device ID </vt:lpstr>
      <vt:lpstr>Signaling for IRM</vt:lpstr>
      <vt:lpstr>Summary</vt:lpstr>
      <vt:lpstr>Straw Poll</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Yan Li</cp:lastModifiedBy>
  <cp:revision>267</cp:revision>
  <dcterms:created xsi:type="dcterms:W3CDTF">2020-11-25T01:30:00Z</dcterms:created>
  <dcterms:modified xsi:type="dcterms:W3CDTF">2023-10-30T11:09:11Z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F34121087F3043F3BA89195D0646D3C2</vt:lpwstr>
  </property>
  <property fmtid="{D5CDD505-2E9C-101B-9397-08002B2CF9AE}" pid="5" name="KSOProductBuildVer">
    <vt:lpwstr>2052-11.8.2.12018</vt:lpwstr>
  </property>
</Properties>
</file>