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470" r:id="rId3"/>
    <p:sldId id="437" r:id="rId4"/>
    <p:sldId id="469" r:id="rId5"/>
    <p:sldId id="463" r:id="rId6"/>
    <p:sldId id="453" r:id="rId7"/>
    <p:sldId id="454" r:id="rId8"/>
    <p:sldId id="455" r:id="rId9"/>
    <p:sldId id="458" r:id="rId10"/>
    <p:sldId id="460" r:id="rId11"/>
    <p:sldId id="462" r:id="rId12"/>
    <p:sldId id="477" r:id="rId13"/>
    <p:sldId id="375" r:id="rId14"/>
    <p:sldId id="472" r:id="rId15"/>
    <p:sldId id="473" r:id="rId1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2738DD5-49CC-4C2B-8D97-864CE5140834}">
          <p14:sldIdLst>
            <p14:sldId id="256"/>
            <p14:sldId id="470"/>
            <p14:sldId id="437"/>
            <p14:sldId id="469"/>
            <p14:sldId id="463"/>
            <p14:sldId id="453"/>
            <p14:sldId id="454"/>
            <p14:sldId id="455"/>
            <p14:sldId id="458"/>
            <p14:sldId id="460"/>
            <p14:sldId id="462"/>
            <p14:sldId id="477"/>
            <p14:sldId id="375"/>
            <p14:sldId id="472"/>
            <p14:sldId id="473"/>
          </p14:sldIdLst>
        </p14:section>
        <p14:section name="제목 없는 구역" id="{A94C80B1-B78D-4A25-879E-800FD65F46AB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294AD8-1703-F3E7-96D0-D3CB1831AFFA}" name="Shawn" initials="S" userId="S::shawn.kim@wilus.onmicrosoft.com::90dfbdb8-4c5c-4ed1-87f0-f8019ae975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2F4"/>
    <a:srgbClr val="00FFFF"/>
    <a:srgbClr val="FFFFFF"/>
    <a:srgbClr val="00B0F0"/>
    <a:srgbClr val="FFC000"/>
    <a:srgbClr val="00FF00"/>
    <a:srgbClr val="FF0000"/>
    <a:srgbClr val="000000"/>
    <a:srgbClr val="FF00FF"/>
    <a:srgbClr val="E3E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0" autoAdjust="0"/>
    <p:restoredTop sz="94624" autoAdjust="0"/>
  </p:normalViewPr>
  <p:slideViewPr>
    <p:cSldViewPr snapToGrid="0">
      <p:cViewPr varScale="1">
        <p:scale>
          <a:sx n="90" d="100"/>
          <a:sy n="90" d="100"/>
        </p:scale>
        <p:origin x="3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2023-11-13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2023-11-13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934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2590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698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KR" dirty="0"/>
              <a:t>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282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658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920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428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078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879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077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635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802.11-23/1847r0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GB" sz="3200" dirty="0"/>
              <a:t>Follow-up on a non-AP STA initiated </a:t>
            </a:r>
            <a:br>
              <a:rPr lang="en-GB" sz="3200" dirty="0"/>
            </a:br>
            <a:r>
              <a:rPr lang="en-GB" sz="3200" dirty="0"/>
              <a:t>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2023-11-13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00417"/>
              </p:ext>
            </p:extLst>
          </p:nvPr>
        </p:nvGraphicFramePr>
        <p:xfrm>
          <a:off x="1480630" y="2905178"/>
          <a:ext cx="6615620" cy="1747244"/>
        </p:xfrm>
        <a:graphic>
          <a:graphicData uri="http://schemas.openxmlformats.org/drawingml/2006/table">
            <a:tbl>
              <a:tblPr/>
              <a:tblGrid>
                <a:gridCol w="153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5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(Sanghyun)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+82-31-712-0523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kern="0" dirty="0"/>
              <a:t>November 2023</a:t>
            </a:r>
            <a:endParaRPr lang="en-GB" kern="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735482"/>
            <a:ext cx="7770813" cy="4424018"/>
          </a:xfrm>
        </p:spPr>
        <p:txBody>
          <a:bodyPr>
            <a:noAutofit/>
          </a:bodyPr>
          <a:lstStyle/>
          <a:p>
            <a:r>
              <a:rPr lang="en-US" altLang="ko-KR" sz="1800" dirty="0"/>
              <a:t>Changing the TXOP holder from non-AP STA to AP</a:t>
            </a:r>
          </a:p>
          <a:p>
            <a:pPr lvl="1"/>
            <a:r>
              <a:rPr lang="en-US" altLang="ko-KR" sz="1600" dirty="0"/>
              <a:t>In order to effectively utilize the time shared by the non-AP STAs, it’s necessary for the AP to be able to initiate OFDMA-based operation</a:t>
            </a:r>
          </a:p>
          <a:p>
            <a:pPr lvl="2"/>
            <a:r>
              <a:rPr lang="en-US" altLang="ko-KR" sz="1400" dirty="0"/>
              <a:t>In the baseline, the OFDMA-based operations are considered to be initiated only by the AP, which is the TXOP holder</a:t>
            </a:r>
          </a:p>
          <a:p>
            <a:pPr lvl="2"/>
            <a:endParaRPr lang="en-US" altLang="ko-KR" sz="1400" dirty="0"/>
          </a:p>
          <a:p>
            <a:pPr lvl="1"/>
            <a:r>
              <a:rPr lang="en-US" altLang="ko-KR" sz="1600" dirty="0"/>
              <a:t>To allow the AP to initiate M-AP operations during the time shared by the non-AP STAs, the AP should be the TXOP holder for the shared time duration</a:t>
            </a:r>
          </a:p>
          <a:p>
            <a:pPr lvl="2"/>
            <a:r>
              <a:rPr lang="en-US" altLang="ko-KR" sz="1400" dirty="0"/>
              <a:t>The Sharing/Coordinating AP is considered to be the TXOP holder [4-7]</a:t>
            </a:r>
          </a:p>
          <a:p>
            <a:pPr lvl="2"/>
            <a:endParaRPr lang="en-US" altLang="ko-KR" sz="1400" dirty="0"/>
          </a:p>
          <a:p>
            <a:pPr lvl="1"/>
            <a:r>
              <a:rPr lang="en-US" altLang="ko-KR" sz="1600" dirty="0"/>
              <a:t>Moreover, an AP that is the TXOP holder can provide more chance for LL STA during the shared time duration by using preemptable frame exchange sequences</a:t>
            </a:r>
          </a:p>
          <a:p>
            <a:pPr lvl="1"/>
            <a:endParaRPr lang="en-US" altLang="ko-KR" sz="18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Discussions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84566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678332"/>
            <a:ext cx="7770813" cy="4118911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Non-AP</a:t>
            </a:r>
            <a:r>
              <a:rPr lang="ko-KR" altLang="en-US" sz="2400" dirty="0"/>
              <a:t> </a:t>
            </a:r>
            <a:r>
              <a:rPr lang="en-US" altLang="ko-KR" sz="2400" dirty="0"/>
              <a:t>STA initiated</a:t>
            </a:r>
            <a:r>
              <a:rPr lang="ko-KR" altLang="en-US" sz="2400" dirty="0"/>
              <a:t> </a:t>
            </a:r>
            <a:r>
              <a:rPr lang="en-US" altLang="ko-KR" sz="2400" dirty="0"/>
              <a:t>TXOP</a:t>
            </a:r>
            <a:r>
              <a:rPr lang="ko-KR" altLang="en-US" sz="2400" dirty="0"/>
              <a:t> </a:t>
            </a:r>
            <a:r>
              <a:rPr lang="en-US" altLang="ko-KR" sz="2400" dirty="0"/>
              <a:t>sharing</a:t>
            </a:r>
            <a:r>
              <a:rPr lang="ko-KR" altLang="en-US" sz="2400" dirty="0"/>
              <a:t> </a:t>
            </a:r>
            <a:r>
              <a:rPr lang="en-US" altLang="ko-KR" sz="2400" dirty="0"/>
              <a:t>was proposed to enhance AP’s network manageability</a:t>
            </a:r>
          </a:p>
          <a:p>
            <a:endParaRPr lang="en-US" altLang="ko-KR" sz="24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584486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Straw</a:t>
            </a:r>
            <a:r>
              <a:rPr lang="ko-KR" altLang="en-US" sz="2400" dirty="0"/>
              <a:t> </a:t>
            </a:r>
            <a:r>
              <a:rPr lang="en-US" altLang="ko-KR" sz="2400"/>
              <a:t>Poll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71681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agree to add the following text to the </a:t>
            </a:r>
            <a:r>
              <a:rPr lang="en-US" altLang="ko-KR" sz="2400" dirty="0" err="1"/>
              <a:t>TGbn</a:t>
            </a:r>
            <a:r>
              <a:rPr lang="en-US" altLang="ko-KR" sz="2400" dirty="0"/>
              <a:t> SFD ?</a:t>
            </a:r>
          </a:p>
          <a:p>
            <a:pPr lvl="1"/>
            <a:r>
              <a:rPr lang="en-US" altLang="ko-KR" sz="2250" dirty="0"/>
              <a:t> 11bn defines procedures that a non-AP STA share its TXOP with its associated AP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12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5940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References</a:t>
            </a:r>
            <a:endParaRPr lang="ko-KR" altLang="en-US" sz="2400" dirty="0">
              <a:highlight>
                <a:srgbClr val="FFFF00"/>
              </a:highligh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71681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1600" dirty="0"/>
              <a:t>[1] 11-23/581r0 		Non-AP initiated TXOP sharing (Sanghyun Kim, WILUS)</a:t>
            </a:r>
          </a:p>
          <a:p>
            <a:r>
              <a:rPr lang="en-US" altLang="ko-KR" sz="1600" dirty="0"/>
              <a:t>[2] 11-23/1620r0		Reverse TXOP Sharing for UHR (Sindhu Verma, Broadcom)</a:t>
            </a:r>
          </a:p>
          <a:p>
            <a:r>
              <a:rPr lang="en-US" altLang="ko-KR" sz="1600" dirty="0"/>
              <a:t>[3] 11-23/1387r1		TXOP sharing </a:t>
            </a:r>
            <a:r>
              <a:rPr lang="en-US" altLang="ko-KR" sz="1600" dirty="0" err="1"/>
              <a:t>extenstions</a:t>
            </a:r>
            <a:r>
              <a:rPr lang="en-US" altLang="ko-KR" sz="1600" dirty="0"/>
              <a:t> for XR use-cases (</a:t>
            </a:r>
            <a:r>
              <a:rPr lang="en-US" altLang="ko-KR" sz="1600" dirty="0" err="1"/>
              <a:t>Dibakar</a:t>
            </a:r>
            <a:r>
              <a:rPr lang="en-US" altLang="ko-KR" sz="1600" dirty="0"/>
              <a:t> Das, Intel)</a:t>
            </a:r>
          </a:p>
          <a:p>
            <a:r>
              <a:rPr lang="en-US" altLang="ko-KR" sz="1600" dirty="0"/>
              <a:t>[4] 11-19/1895r2 		</a:t>
            </a:r>
            <a:r>
              <a:rPr lang="en-US" altLang="ko-KR" sz="1600" dirty="0">
                <a:latin typeface="Times New Roman" panose="02020603050405020304" pitchFamily="18" charset="0"/>
              </a:rPr>
              <a:t>Setup for Multi-AP coordination (</a:t>
            </a:r>
            <a:r>
              <a:rPr lang="en-US" altLang="ko-KR" sz="1600" dirty="0" err="1">
                <a:latin typeface="Times New Roman" panose="02020603050405020304" pitchFamily="18" charset="0"/>
              </a:rPr>
              <a:t>Sungjin</a:t>
            </a:r>
            <a:r>
              <a:rPr lang="en-US" altLang="ko-KR" sz="1600" dirty="0">
                <a:latin typeface="Times New Roman" panose="02020603050405020304" pitchFamily="18" charset="0"/>
              </a:rPr>
              <a:t> Park, LGE)</a:t>
            </a:r>
          </a:p>
          <a:p>
            <a:r>
              <a:rPr lang="en-US" altLang="ko-KR" sz="1600" dirty="0"/>
              <a:t>[5] 11-23/261r0 		TDMA for wifi-8 (</a:t>
            </a:r>
            <a:r>
              <a:rPr lang="en-US" altLang="ko-KR" sz="1600" dirty="0" err="1"/>
              <a:t>Dibakar</a:t>
            </a:r>
            <a:r>
              <a:rPr lang="en-US" altLang="ko-KR" sz="1600" dirty="0"/>
              <a:t> Das, Intel)</a:t>
            </a:r>
          </a:p>
          <a:p>
            <a:r>
              <a:rPr lang="en-US" altLang="ko-KR" sz="1600" dirty="0"/>
              <a:t>[6] 11-20/1935r66 	Compendium of straw polls and potential changes to the Specification Framework Document – Part 2</a:t>
            </a:r>
          </a:p>
          <a:p>
            <a:r>
              <a:rPr lang="en-US" altLang="ko-KR" sz="1600" dirty="0"/>
              <a:t>[7] 11-23/41r0 			Considerations on Coordinated TDMA (</a:t>
            </a:r>
            <a:r>
              <a:rPr lang="en-US" altLang="ko-KR" sz="1600" dirty="0" err="1"/>
              <a:t>Yanjun</a:t>
            </a:r>
            <a:r>
              <a:rPr lang="en-US" altLang="ko-KR" sz="1600" dirty="0"/>
              <a:t>, Qualcomm)</a:t>
            </a:r>
          </a:p>
          <a:p>
            <a:endParaRPr lang="en-US" altLang="ko-KR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13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10237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APPENDIX</a:t>
            </a:r>
            <a:br>
              <a:rPr lang="en-US" altLang="ko-KR" sz="2800" dirty="0"/>
            </a:br>
            <a:r>
              <a:rPr lang="en-US" altLang="ko-KR" sz="2800" dirty="0"/>
              <a:t>Illustration in terms of SU/MU operation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14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6E21210D-08FB-9A25-BE01-1D9B8036A317}"/>
              </a:ext>
            </a:extLst>
          </p:cNvPr>
          <p:cNvSpPr/>
          <p:nvPr/>
        </p:nvSpPr>
        <p:spPr>
          <a:xfrm>
            <a:off x="786492" y="1744605"/>
            <a:ext cx="554724" cy="8298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RTS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(from </a:t>
            </a:r>
            <a:r>
              <a:rPr lang="en-US" altLang="ko-KR" sz="1050" dirty="0">
                <a:solidFill>
                  <a:schemeClr val="tx1"/>
                </a:solidFill>
                <a:highlight>
                  <a:srgbClr val="FFFF00"/>
                </a:highlight>
              </a:rPr>
              <a:t>STA1</a:t>
            </a:r>
            <a:r>
              <a:rPr lang="en-US" altLang="ko-KR" sz="105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8CAAE82-9300-3689-D69B-927C9B0D7CF2}"/>
              </a:ext>
            </a:extLst>
          </p:cNvPr>
          <p:cNvCxnSpPr>
            <a:cxnSpLocks/>
          </p:cNvCxnSpPr>
          <p:nvPr/>
        </p:nvCxnSpPr>
        <p:spPr>
          <a:xfrm>
            <a:off x="590400" y="2574436"/>
            <a:ext cx="79670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B5FBE072-538D-5F0E-CC8D-9CCF77F180CC}"/>
              </a:ext>
            </a:extLst>
          </p:cNvPr>
          <p:cNvSpPr/>
          <p:nvPr/>
        </p:nvSpPr>
        <p:spPr>
          <a:xfrm>
            <a:off x="1536857" y="1744605"/>
            <a:ext cx="554724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4E314F7-0A00-3EDB-A7DA-0109336F3C83}"/>
              </a:ext>
            </a:extLst>
          </p:cNvPr>
          <p:cNvSpPr/>
          <p:nvPr/>
        </p:nvSpPr>
        <p:spPr>
          <a:xfrm>
            <a:off x="2309017" y="1744605"/>
            <a:ext cx="1089529" cy="8298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UL PPDU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from the </a:t>
            </a:r>
            <a:r>
              <a:rPr lang="en-US" altLang="ko-KR" sz="1050" dirty="0">
                <a:solidFill>
                  <a:schemeClr val="tx1"/>
                </a:solidFill>
                <a:highlight>
                  <a:srgbClr val="FFFF00"/>
                </a:highlight>
              </a:rPr>
              <a:t>STA1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CE126BE6-68B5-D788-3381-208C207A4828}"/>
              </a:ext>
            </a:extLst>
          </p:cNvPr>
          <p:cNvCxnSpPr>
            <a:cxnSpLocks/>
          </p:cNvCxnSpPr>
          <p:nvPr/>
        </p:nvCxnSpPr>
        <p:spPr>
          <a:xfrm>
            <a:off x="577543" y="5213920"/>
            <a:ext cx="80279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FC0D802-2669-0122-7876-98612D5E3CF0}"/>
              </a:ext>
            </a:extLst>
          </p:cNvPr>
          <p:cNvSpPr txBox="1"/>
          <p:nvPr/>
        </p:nvSpPr>
        <p:spPr>
          <a:xfrm>
            <a:off x="1634330" y="2942131"/>
            <a:ext cx="5861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When STA1 transmits LL traffic before sharing its TXOP</a:t>
            </a:r>
          </a:p>
          <a:p>
            <a:pPr algn="ctr"/>
            <a:r>
              <a:rPr lang="en-US" altLang="ko-KR" sz="1400" b="1" dirty="0"/>
              <a:t>(frame exchange sequences, AP’s point of view)</a:t>
            </a:r>
            <a:endParaRPr lang="ko-KR" altLang="en-US" sz="1400" b="1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B7F5D10-E28D-986C-2DE2-9D89EBA7F299}"/>
              </a:ext>
            </a:extLst>
          </p:cNvPr>
          <p:cNvSpPr txBox="1"/>
          <p:nvPr/>
        </p:nvSpPr>
        <p:spPr>
          <a:xfrm>
            <a:off x="1634331" y="5648258"/>
            <a:ext cx="5861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When STA1 transmits Ctrl frame as the first frame</a:t>
            </a:r>
          </a:p>
          <a:p>
            <a:pPr algn="ctr"/>
            <a:r>
              <a:rPr lang="en-US" altLang="ko-KR" sz="1400" b="1" dirty="0"/>
              <a:t>(frame exchange sequences, AP’s point of view)</a:t>
            </a:r>
            <a:endParaRPr lang="ko-KR" altLang="en-US" sz="1400" b="1" dirty="0"/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35A1A4F9-93AB-AD86-1559-D7372C2972E1}"/>
              </a:ext>
            </a:extLst>
          </p:cNvPr>
          <p:cNvSpPr/>
          <p:nvPr/>
        </p:nvSpPr>
        <p:spPr>
          <a:xfrm>
            <a:off x="3630171" y="1744605"/>
            <a:ext cx="53034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Block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9DE87970-B330-CD4D-231F-A31ADA577D97}"/>
              </a:ext>
            </a:extLst>
          </p:cNvPr>
          <p:cNvSpPr/>
          <p:nvPr/>
        </p:nvSpPr>
        <p:spPr>
          <a:xfrm>
            <a:off x="4347978" y="1730879"/>
            <a:ext cx="652269" cy="829830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</a:t>
            </a:r>
            <a:r>
              <a:rPr lang="en-US" altLang="ko-KR" sz="1050" dirty="0">
                <a:solidFill>
                  <a:schemeClr val="tx1"/>
                </a:solidFill>
                <a:highlight>
                  <a:srgbClr val="FFFF00"/>
                </a:highlight>
              </a:rPr>
              <a:t>STA1</a:t>
            </a:r>
            <a:r>
              <a:rPr lang="en-US" altLang="ko-KR" sz="105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EC28D35B-95C8-E737-C650-64D9BEEFD6EE}"/>
              </a:ext>
            </a:extLst>
          </p:cNvPr>
          <p:cNvSpPr/>
          <p:nvPr/>
        </p:nvSpPr>
        <p:spPr>
          <a:xfrm>
            <a:off x="5196842" y="1744605"/>
            <a:ext cx="554725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948094ED-3D3F-6541-DFC4-0CE7D875B69F}"/>
              </a:ext>
            </a:extLst>
          </p:cNvPr>
          <p:cNvSpPr/>
          <p:nvPr/>
        </p:nvSpPr>
        <p:spPr>
          <a:xfrm>
            <a:off x="5979524" y="1730877"/>
            <a:ext cx="599076" cy="8298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Trigger</a:t>
            </a: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96DDF631-204E-699A-8F61-1D78FFB18F4A}"/>
              </a:ext>
            </a:extLst>
          </p:cNvPr>
          <p:cNvSpPr/>
          <p:nvPr/>
        </p:nvSpPr>
        <p:spPr>
          <a:xfrm>
            <a:off x="6761792" y="1732661"/>
            <a:ext cx="1586840" cy="8298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 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TB PPDUs</a:t>
            </a:r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05386728-F685-D302-1FF9-70501B4A9151}"/>
              </a:ext>
            </a:extLst>
          </p:cNvPr>
          <p:cNvSpPr/>
          <p:nvPr/>
        </p:nvSpPr>
        <p:spPr>
          <a:xfrm>
            <a:off x="2496818" y="4379087"/>
            <a:ext cx="599076" cy="8298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Trigger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6ACB9480-AF4D-5430-6A86-130EA96E46FB}"/>
              </a:ext>
            </a:extLst>
          </p:cNvPr>
          <p:cNvSpPr/>
          <p:nvPr/>
        </p:nvSpPr>
        <p:spPr>
          <a:xfrm>
            <a:off x="787808" y="4377965"/>
            <a:ext cx="652269" cy="829830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</a:t>
            </a:r>
            <a:r>
              <a:rPr lang="en-US" altLang="ko-KR" sz="1050" dirty="0">
                <a:solidFill>
                  <a:schemeClr val="tx1"/>
                </a:solidFill>
                <a:highlight>
                  <a:srgbClr val="FFFF00"/>
                </a:highlight>
              </a:rPr>
              <a:t>STA1</a:t>
            </a:r>
            <a:r>
              <a:rPr lang="en-US" altLang="ko-KR" sz="105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D325BE1A-2DC1-9153-E692-5D1AA6771F60}"/>
              </a:ext>
            </a:extLst>
          </p:cNvPr>
          <p:cNvSpPr/>
          <p:nvPr/>
        </p:nvSpPr>
        <p:spPr>
          <a:xfrm>
            <a:off x="1644853" y="4377965"/>
            <a:ext cx="65226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id="{7011BC78-D5E4-CB5C-9CC9-85EF878D82E5}"/>
              </a:ext>
            </a:extLst>
          </p:cNvPr>
          <p:cNvSpPr/>
          <p:nvPr/>
        </p:nvSpPr>
        <p:spPr>
          <a:xfrm>
            <a:off x="5746248" y="4370361"/>
            <a:ext cx="1526622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DL MU PPDU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(including TF)</a:t>
            </a: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D095310F-73BC-AC01-7906-0B6E2AFAF752}"/>
              </a:ext>
            </a:extLst>
          </p:cNvPr>
          <p:cNvSpPr/>
          <p:nvPr/>
        </p:nvSpPr>
        <p:spPr>
          <a:xfrm>
            <a:off x="3282258" y="4370360"/>
            <a:ext cx="1586840" cy="8298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 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TB PPDUs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(including TB PPDU from the </a:t>
            </a:r>
            <a:r>
              <a:rPr lang="en-US" altLang="ko-KR" sz="1050" dirty="0">
                <a:solidFill>
                  <a:schemeClr val="tx1"/>
                </a:solidFill>
                <a:highlight>
                  <a:srgbClr val="FFFF00"/>
                </a:highlight>
              </a:rPr>
              <a:t>STA1</a:t>
            </a:r>
            <a:r>
              <a:rPr lang="en-US" altLang="ko-KR" sz="105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3" name="직사각형 112">
            <a:extLst>
              <a:ext uri="{FF2B5EF4-FFF2-40B4-BE49-F238E27FC236}">
                <a16:creationId xmlns:a16="http://schemas.microsoft.com/office/drawing/2014/main" id="{62170C9D-99D7-259E-10E7-D83F80C48D54}"/>
              </a:ext>
            </a:extLst>
          </p:cNvPr>
          <p:cNvSpPr/>
          <p:nvPr/>
        </p:nvSpPr>
        <p:spPr>
          <a:xfrm>
            <a:off x="7465553" y="4366371"/>
            <a:ext cx="967000" cy="8298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 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TB PPDUs</a:t>
            </a:r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id="{B70E2AA5-7157-01A3-B28D-7F7156572F63}"/>
              </a:ext>
            </a:extLst>
          </p:cNvPr>
          <p:cNvSpPr/>
          <p:nvPr/>
        </p:nvSpPr>
        <p:spPr bwMode="auto">
          <a:xfrm>
            <a:off x="5979524" y="2580658"/>
            <a:ext cx="2368796" cy="320022"/>
          </a:xfrm>
          <a:prstGeom prst="rect">
            <a:avLst/>
          </a:prstGeom>
          <a:solidFill>
            <a:srgbClr val="D2D2F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MU duration</a:t>
            </a:r>
            <a:endParaRPr kumimoji="0" lang="ko-KR" altLang="en-US" sz="2400" b="0" i="1" u="none" strike="noStrike" cap="none" normalizeH="0" baseline="0" dirty="0" err="1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3734E29F-91BA-58C4-0C18-4E1D27503723}"/>
              </a:ext>
            </a:extLst>
          </p:cNvPr>
          <p:cNvSpPr/>
          <p:nvPr/>
        </p:nvSpPr>
        <p:spPr bwMode="auto">
          <a:xfrm>
            <a:off x="786492" y="2585738"/>
            <a:ext cx="4213754" cy="3200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SU duration</a:t>
            </a:r>
            <a:endParaRPr kumimoji="0" lang="ko-KR" altLang="en-US" b="0" i="1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20" name="직사각형 119">
            <a:extLst>
              <a:ext uri="{FF2B5EF4-FFF2-40B4-BE49-F238E27FC236}">
                <a16:creationId xmlns:a16="http://schemas.microsoft.com/office/drawing/2014/main" id="{F988EEF0-87C6-4CD1-62DB-A14ACC14D87A}"/>
              </a:ext>
            </a:extLst>
          </p:cNvPr>
          <p:cNvSpPr/>
          <p:nvPr/>
        </p:nvSpPr>
        <p:spPr bwMode="auto">
          <a:xfrm>
            <a:off x="2496818" y="5223399"/>
            <a:ext cx="5895657" cy="320022"/>
          </a:xfrm>
          <a:prstGeom prst="rect">
            <a:avLst/>
          </a:prstGeom>
          <a:solidFill>
            <a:srgbClr val="D2D2F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MU duration</a:t>
            </a:r>
            <a:endParaRPr kumimoji="0" lang="ko-KR" altLang="en-US" sz="2400" b="0" i="1" u="none" strike="noStrike" cap="none" normalizeH="0" baseline="0" dirty="0" err="1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21" name="직사각형 120">
            <a:extLst>
              <a:ext uri="{FF2B5EF4-FFF2-40B4-BE49-F238E27FC236}">
                <a16:creationId xmlns:a16="http://schemas.microsoft.com/office/drawing/2014/main" id="{FBEE0CE9-5DAE-8229-F996-87538EBC177F}"/>
              </a:ext>
            </a:extLst>
          </p:cNvPr>
          <p:cNvSpPr/>
          <p:nvPr/>
        </p:nvSpPr>
        <p:spPr bwMode="auto">
          <a:xfrm>
            <a:off x="786493" y="5223399"/>
            <a:ext cx="652270" cy="3200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SU duration</a:t>
            </a:r>
            <a:endParaRPr kumimoji="0" lang="ko-KR" altLang="en-US" b="0" i="1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846285C-215A-EA10-6876-D7125E919047}"/>
              </a:ext>
            </a:extLst>
          </p:cNvPr>
          <p:cNvSpPr/>
          <p:nvPr/>
        </p:nvSpPr>
        <p:spPr>
          <a:xfrm>
            <a:off x="5042161" y="4369359"/>
            <a:ext cx="53034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Block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801015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EE06238D-2BD4-2836-ABA3-565B0ECB0231}"/>
              </a:ext>
            </a:extLst>
          </p:cNvPr>
          <p:cNvCxnSpPr>
            <a:cxnSpLocks/>
          </p:cNvCxnSpPr>
          <p:nvPr/>
        </p:nvCxnSpPr>
        <p:spPr>
          <a:xfrm>
            <a:off x="867103" y="4780329"/>
            <a:ext cx="7850177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APPENDIX</a:t>
            </a:r>
            <a:br>
              <a:rPr lang="en-US" altLang="ko-KR" sz="2800" dirty="0"/>
            </a:br>
            <a:r>
              <a:rPr lang="en-US" altLang="ko-KR" sz="2800" dirty="0"/>
              <a:t>Illustration in terms of operating bandwidth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15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6E21210D-08FB-9A25-BE01-1D9B8036A317}"/>
              </a:ext>
            </a:extLst>
          </p:cNvPr>
          <p:cNvSpPr/>
          <p:nvPr/>
        </p:nvSpPr>
        <p:spPr>
          <a:xfrm>
            <a:off x="1086212" y="1897005"/>
            <a:ext cx="742234" cy="829830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(from STA1)</a:t>
            </a: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8CAAE82-9300-3689-D69B-927C9B0D7CF2}"/>
              </a:ext>
            </a:extLst>
          </p:cNvPr>
          <p:cNvCxnSpPr>
            <a:cxnSpLocks/>
          </p:cNvCxnSpPr>
          <p:nvPr/>
        </p:nvCxnSpPr>
        <p:spPr>
          <a:xfrm>
            <a:off x="890120" y="2726836"/>
            <a:ext cx="77255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0CEDE835-CF55-BF52-8106-3EC7ED0BD89B}"/>
              </a:ext>
            </a:extLst>
          </p:cNvPr>
          <p:cNvSpPr/>
          <p:nvPr/>
        </p:nvSpPr>
        <p:spPr>
          <a:xfrm>
            <a:off x="3744469" y="1899471"/>
            <a:ext cx="1480468" cy="82736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TB PPDUs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(UL MU-MIMO, including STA1)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19A30E7-BB18-C4DC-BB1E-347E9E50720B}"/>
              </a:ext>
            </a:extLst>
          </p:cNvPr>
          <p:cNvSpPr txBox="1"/>
          <p:nvPr/>
        </p:nvSpPr>
        <p:spPr>
          <a:xfrm>
            <a:off x="155097" y="2141307"/>
            <a:ext cx="840689" cy="16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/>
              <a:t>80 MHz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5FBE072-538D-5F0E-CC8D-9CCF77F180CC}"/>
              </a:ext>
            </a:extLst>
          </p:cNvPr>
          <p:cNvSpPr/>
          <p:nvPr/>
        </p:nvSpPr>
        <p:spPr>
          <a:xfrm>
            <a:off x="2070257" y="1897005"/>
            <a:ext cx="65226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4E314F7-0A00-3EDB-A7DA-0109336F3C83}"/>
              </a:ext>
            </a:extLst>
          </p:cNvPr>
          <p:cNvSpPr/>
          <p:nvPr/>
        </p:nvSpPr>
        <p:spPr>
          <a:xfrm>
            <a:off x="2923697" y="1897005"/>
            <a:ext cx="65226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Trigger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15CF521-9035-D7D5-3824-B4CEF25FCF51}"/>
              </a:ext>
            </a:extLst>
          </p:cNvPr>
          <p:cNvSpPr/>
          <p:nvPr/>
        </p:nvSpPr>
        <p:spPr>
          <a:xfrm>
            <a:off x="5350358" y="1897005"/>
            <a:ext cx="65226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Block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8E52FBD-1749-FFB2-7548-A64A9F6B9F90}"/>
              </a:ext>
            </a:extLst>
          </p:cNvPr>
          <p:cNvSpPr/>
          <p:nvPr/>
        </p:nvSpPr>
        <p:spPr>
          <a:xfrm>
            <a:off x="6128048" y="1899471"/>
            <a:ext cx="1480468" cy="82736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DL MU PPDU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(80 MHz)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332C27-BB3D-4CEE-7A01-BE2B871BB12C}"/>
              </a:ext>
            </a:extLst>
          </p:cNvPr>
          <p:cNvSpPr/>
          <p:nvPr/>
        </p:nvSpPr>
        <p:spPr>
          <a:xfrm>
            <a:off x="7746289" y="1897005"/>
            <a:ext cx="652269" cy="8298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Block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E29AFF2-BE66-A45C-12C5-CF15152FAC7E}"/>
              </a:ext>
            </a:extLst>
          </p:cNvPr>
          <p:cNvSpPr/>
          <p:nvPr/>
        </p:nvSpPr>
        <p:spPr>
          <a:xfrm>
            <a:off x="1063195" y="4780329"/>
            <a:ext cx="742234" cy="829830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(from STA1)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CE126BE6-68B5-D788-3381-208C207A4828}"/>
              </a:ext>
            </a:extLst>
          </p:cNvPr>
          <p:cNvCxnSpPr>
            <a:cxnSpLocks/>
          </p:cNvCxnSpPr>
          <p:nvPr/>
        </p:nvCxnSpPr>
        <p:spPr>
          <a:xfrm>
            <a:off x="867103" y="5610160"/>
            <a:ext cx="78450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CB8426D-6A69-69D3-450C-6339817823BE}"/>
              </a:ext>
            </a:extLst>
          </p:cNvPr>
          <p:cNvSpPr/>
          <p:nvPr/>
        </p:nvSpPr>
        <p:spPr>
          <a:xfrm>
            <a:off x="3990692" y="4782795"/>
            <a:ext cx="1480468" cy="827361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TB PPDU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(from STA1)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0D608C-F771-FBA4-A36E-CF6EDC6EA1DB}"/>
              </a:ext>
            </a:extLst>
          </p:cNvPr>
          <p:cNvSpPr txBox="1"/>
          <p:nvPr/>
        </p:nvSpPr>
        <p:spPr>
          <a:xfrm>
            <a:off x="121920" y="5141471"/>
            <a:ext cx="8406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/>
              <a:t>P80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2B1C309-D7E8-1A9F-2E8E-B10065FC5E8F}"/>
              </a:ext>
            </a:extLst>
          </p:cNvPr>
          <p:cNvSpPr/>
          <p:nvPr/>
        </p:nvSpPr>
        <p:spPr>
          <a:xfrm>
            <a:off x="2077720" y="4780329"/>
            <a:ext cx="652269" cy="8298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AB4579E-965B-D959-8296-2AC144EE38EE}"/>
              </a:ext>
            </a:extLst>
          </p:cNvPr>
          <p:cNvSpPr/>
          <p:nvPr/>
        </p:nvSpPr>
        <p:spPr>
          <a:xfrm>
            <a:off x="3159760" y="3952335"/>
            <a:ext cx="742234" cy="165782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Trigger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(Allocates P80 to STA1)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BC6BED2-13F9-D482-00AB-4B6A2CE38C3C}"/>
              </a:ext>
            </a:extLst>
          </p:cNvPr>
          <p:cNvSpPr/>
          <p:nvPr/>
        </p:nvSpPr>
        <p:spPr>
          <a:xfrm>
            <a:off x="5586421" y="3950475"/>
            <a:ext cx="671637" cy="165968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Block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D93D21B-9E8D-EE52-2B23-5198B667C176}"/>
              </a:ext>
            </a:extLst>
          </p:cNvPr>
          <p:cNvSpPr/>
          <p:nvPr/>
        </p:nvSpPr>
        <p:spPr>
          <a:xfrm>
            <a:off x="6364111" y="3950473"/>
            <a:ext cx="1386437" cy="165968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DL MU PPDU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(160 MHz)</a:t>
            </a:r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81B7D8DD-4646-C30C-5A4A-1A8F5C0A3A94}"/>
              </a:ext>
            </a:extLst>
          </p:cNvPr>
          <p:cNvCxnSpPr>
            <a:cxnSpLocks/>
          </p:cNvCxnSpPr>
          <p:nvPr/>
        </p:nvCxnSpPr>
        <p:spPr>
          <a:xfrm>
            <a:off x="869736" y="3952338"/>
            <a:ext cx="7842464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CF940FB6-D4D4-4ED0-CAD7-9FC93F6D21C6}"/>
              </a:ext>
            </a:extLst>
          </p:cNvPr>
          <p:cNvGrpSpPr/>
          <p:nvPr/>
        </p:nvGrpSpPr>
        <p:grpSpPr>
          <a:xfrm>
            <a:off x="2845752" y="5416046"/>
            <a:ext cx="314008" cy="194112"/>
            <a:chOff x="1484757" y="4414911"/>
            <a:chExt cx="331093" cy="203505"/>
          </a:xfrm>
        </p:grpSpPr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D2F23ADC-E041-D5AC-4186-F8CFF56B6F27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rgbClr val="000000"/>
                  </a:solidFill>
                </a:rPr>
                <a:t>2</a:t>
              </a: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30" name="평행 사변형 29">
              <a:extLst>
                <a:ext uri="{FF2B5EF4-FFF2-40B4-BE49-F238E27FC236}">
                  <a16:creationId xmlns:a16="http://schemas.microsoft.com/office/drawing/2014/main" id="{605E92F4-E5C9-10F9-BCE6-D8507634F6E1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rgbClr val="000000"/>
                  </a:solidFill>
                </a:rPr>
                <a:t>1</a:t>
              </a: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31" name="평행 사변형 30">
              <a:extLst>
                <a:ext uri="{FF2B5EF4-FFF2-40B4-BE49-F238E27FC236}">
                  <a16:creationId xmlns:a16="http://schemas.microsoft.com/office/drawing/2014/main" id="{A7CA0A2D-47B6-A2DF-04E6-D6840CD5C361}"/>
                </a:ext>
              </a:extLst>
            </p:cNvPr>
            <p:cNvSpPr/>
            <p:nvPr/>
          </p:nvSpPr>
          <p:spPr>
            <a:xfrm>
              <a:off x="1687137" y="4414912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0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98A556D7-4E31-D3E6-EE49-3E00421F6323}"/>
              </a:ext>
            </a:extLst>
          </p:cNvPr>
          <p:cNvSpPr/>
          <p:nvPr/>
        </p:nvSpPr>
        <p:spPr>
          <a:xfrm>
            <a:off x="3990692" y="3954201"/>
            <a:ext cx="1480468" cy="82736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TB PPDUs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(other STAs)</a:t>
            </a: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F1CB67FC-3298-2EBA-CA2C-41A9F71AD6E0}"/>
              </a:ext>
            </a:extLst>
          </p:cNvPr>
          <p:cNvSpPr/>
          <p:nvPr/>
        </p:nvSpPr>
        <p:spPr>
          <a:xfrm>
            <a:off x="7916209" y="3950475"/>
            <a:ext cx="552794" cy="165780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Rx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Block</a:t>
            </a:r>
          </a:p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7C59AA3-ACE7-1533-78AF-E1FCDE4208DC}"/>
              </a:ext>
            </a:extLst>
          </p:cNvPr>
          <p:cNvSpPr txBox="1"/>
          <p:nvPr/>
        </p:nvSpPr>
        <p:spPr>
          <a:xfrm>
            <a:off x="121920" y="4234609"/>
            <a:ext cx="8406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/>
              <a:t>S80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FC0D802-2669-0122-7876-98612D5E3CF0}"/>
              </a:ext>
            </a:extLst>
          </p:cNvPr>
          <p:cNvSpPr txBox="1"/>
          <p:nvPr/>
        </p:nvSpPr>
        <p:spPr>
          <a:xfrm>
            <a:off x="2221410" y="2804065"/>
            <a:ext cx="4617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w/o BW expansion</a:t>
            </a:r>
          </a:p>
          <a:p>
            <a:pPr algn="ctr"/>
            <a:r>
              <a:rPr lang="en-US" altLang="ko-KR" sz="1400" b="1" dirty="0"/>
              <a:t>(frame exchange sequences, AP’s point of view)</a:t>
            </a:r>
            <a:endParaRPr lang="ko-KR" altLang="en-US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1E8122-AD94-AE2A-0711-5555629ACB76}"/>
              </a:ext>
            </a:extLst>
          </p:cNvPr>
          <p:cNvSpPr txBox="1"/>
          <p:nvPr/>
        </p:nvSpPr>
        <p:spPr>
          <a:xfrm>
            <a:off x="2211250" y="5709603"/>
            <a:ext cx="4617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w/ BW expansion</a:t>
            </a:r>
          </a:p>
          <a:p>
            <a:pPr algn="ctr"/>
            <a:r>
              <a:rPr lang="en-US" altLang="ko-KR" sz="1400" b="1" dirty="0"/>
              <a:t>(frame exchange sequences, AP’s point of view)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5848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Abstract</a:t>
            </a:r>
            <a:endParaRPr lang="ko-KR" altLang="en-US" sz="28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87E0F480-CA06-6BB5-B406-A1666AD99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542552"/>
            <a:ext cx="7879391" cy="4982066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Enhancement on the TXOP sharing procedure for the TXOP obtained by the non-AP STAs has been discussed in [1][2][3]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the followings are provided</a:t>
            </a:r>
          </a:p>
          <a:p>
            <a:pPr lvl="1"/>
            <a:r>
              <a:rPr lang="en-US" altLang="ko-KR" sz="1800" dirty="0"/>
              <a:t>Channel access of a non-AP STA that intends to share its TXOP with AP</a:t>
            </a:r>
          </a:p>
          <a:p>
            <a:pPr lvl="1"/>
            <a:r>
              <a:rPr lang="en-US" altLang="ko-KR" sz="1800" dirty="0"/>
              <a:t>Control frame transmitted by the non-AP STA</a:t>
            </a:r>
          </a:p>
          <a:p>
            <a:pPr lvl="1"/>
            <a:r>
              <a:rPr lang="en-US" altLang="ko-KR" sz="1800" dirty="0"/>
              <a:t>Response frame transmitted by the AP</a:t>
            </a:r>
          </a:p>
          <a:p>
            <a:pPr lvl="1"/>
            <a:r>
              <a:rPr lang="en-US" altLang="ko-KR" sz="1800" dirty="0"/>
              <a:t>Management of the shared TXOP </a:t>
            </a:r>
          </a:p>
          <a:p>
            <a:pPr lvl="1"/>
            <a:endParaRPr lang="en-US" altLang="ko-KR" sz="1800" dirty="0"/>
          </a:p>
          <a:p>
            <a:r>
              <a:rPr lang="en-US" altLang="ko-KR" sz="1950" dirty="0"/>
              <a:t>Additionally, discussions on the questions raised for the non-AP STA initiated TXOP sharing are provided, along with the motivation behind the non-AP STA initiated TXOP sharing</a:t>
            </a:r>
          </a:p>
        </p:txBody>
      </p:sp>
    </p:spTree>
    <p:extLst>
      <p:ext uri="{BB962C8B-B14F-4D97-AF65-F5344CB8AC3E}">
        <p14:creationId xmlns:p14="http://schemas.microsoft.com/office/powerpoint/2010/main" val="237903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Recap: Non-AP STA initiated TXOP sharing [1]</a:t>
            </a:r>
            <a:endParaRPr lang="ko-KR" altLang="en-US" sz="28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87E0F480-CA06-6BB5-B406-A1666AD99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542552"/>
            <a:ext cx="7879391" cy="1921740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A non-AP STA shares its TXOP with its associated AP</a:t>
            </a:r>
          </a:p>
          <a:p>
            <a:r>
              <a:rPr lang="en-US" altLang="ko-KR" sz="2000" dirty="0"/>
              <a:t>During the shared TXOP, the AP manages frame exchange sequence (DL MU,</a:t>
            </a:r>
            <a:r>
              <a:rPr lang="ko-KR" altLang="en-US" sz="2000" dirty="0"/>
              <a:t> </a:t>
            </a:r>
            <a:r>
              <a:rPr lang="en-US" altLang="ko-KR" sz="2000" dirty="0"/>
              <a:t>UL MU or M-AP operations)</a:t>
            </a:r>
          </a:p>
          <a:p>
            <a:r>
              <a:rPr lang="en-US" altLang="ko-KR" sz="2000" dirty="0"/>
              <a:t>AP may expand BW of the shared TXOP by invoking a backoff procedure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60E83E-1B6F-8485-1FD5-1A12D8FD8014}"/>
              </a:ext>
            </a:extLst>
          </p:cNvPr>
          <p:cNvSpPr txBox="1"/>
          <p:nvPr/>
        </p:nvSpPr>
        <p:spPr>
          <a:xfrm>
            <a:off x="297212" y="4889785"/>
            <a:ext cx="928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AP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5F786840-9F15-D0E8-BF77-7CD510D13B6D}"/>
              </a:ext>
            </a:extLst>
          </p:cNvPr>
          <p:cNvGrpSpPr/>
          <p:nvPr/>
        </p:nvGrpSpPr>
        <p:grpSpPr>
          <a:xfrm>
            <a:off x="1542684" y="4932139"/>
            <a:ext cx="735351" cy="183333"/>
            <a:chOff x="1381953" y="4414911"/>
            <a:chExt cx="433897" cy="203504"/>
          </a:xfrm>
        </p:grpSpPr>
        <p:sp>
          <p:nvSpPr>
            <p:cNvPr id="10" name="평행 사변형 9">
              <a:extLst>
                <a:ext uri="{FF2B5EF4-FFF2-40B4-BE49-F238E27FC236}">
                  <a16:creationId xmlns:a16="http://schemas.microsoft.com/office/drawing/2014/main" id="{6440A825-4AF1-324E-599E-7B9129A0E615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3" name="평행 사변형 12">
              <a:extLst>
                <a:ext uri="{FF2B5EF4-FFF2-40B4-BE49-F238E27FC236}">
                  <a16:creationId xmlns:a16="http://schemas.microsoft.com/office/drawing/2014/main" id="{3B489142-C75A-2168-9538-F8AEACDF1F9A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4" name="평행 사변형 13">
              <a:extLst>
                <a:ext uri="{FF2B5EF4-FFF2-40B4-BE49-F238E27FC236}">
                  <a16:creationId xmlns:a16="http://schemas.microsoft.com/office/drawing/2014/main" id="{AD68910A-87DD-7703-79B9-FC28E9DEB872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5" name="평행 사변형 14">
              <a:extLst>
                <a:ext uri="{FF2B5EF4-FFF2-40B4-BE49-F238E27FC236}">
                  <a16:creationId xmlns:a16="http://schemas.microsoft.com/office/drawing/2014/main" id="{C7903954-1830-14B3-A145-9CF7732D3E60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3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6D2B8AC-294E-3B26-B48E-304DAE44FF23}"/>
              </a:ext>
            </a:extLst>
          </p:cNvPr>
          <p:cNvSpPr/>
          <p:nvPr/>
        </p:nvSpPr>
        <p:spPr>
          <a:xfrm>
            <a:off x="3236393" y="4763201"/>
            <a:ext cx="772537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Response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>
                <a:solidFill>
                  <a:schemeClr val="tx1"/>
                </a:solidFill>
              </a:rPr>
              <a:t>frame (P80)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28814274-3A55-F390-E8E3-CDC95BD035AD}"/>
              </a:ext>
            </a:extLst>
          </p:cNvPr>
          <p:cNvGrpSpPr/>
          <p:nvPr/>
        </p:nvGrpSpPr>
        <p:grpSpPr>
          <a:xfrm>
            <a:off x="4274267" y="4872471"/>
            <a:ext cx="458665" cy="262528"/>
            <a:chOff x="1484757" y="4414911"/>
            <a:chExt cx="331093" cy="203504"/>
          </a:xfrm>
        </p:grpSpPr>
        <p:sp>
          <p:nvSpPr>
            <p:cNvPr id="18" name="평행 사변형 17">
              <a:extLst>
                <a:ext uri="{FF2B5EF4-FFF2-40B4-BE49-F238E27FC236}">
                  <a16:creationId xmlns:a16="http://schemas.microsoft.com/office/drawing/2014/main" id="{C09E6CA7-3046-5D42-544D-2CAEA17AE22C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rgbClr val="000000"/>
                  </a:solidFill>
                </a:rPr>
                <a:t>2</a:t>
              </a:r>
              <a:endParaRPr lang="ko-KR" alt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9" name="평행 사변형 18">
              <a:extLst>
                <a:ext uri="{FF2B5EF4-FFF2-40B4-BE49-F238E27FC236}">
                  <a16:creationId xmlns:a16="http://schemas.microsoft.com/office/drawing/2014/main" id="{1C636896-A413-E963-0F4F-D32675C7900F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rgbClr val="000000"/>
                  </a:solidFill>
                </a:rPr>
                <a:t>1</a:t>
              </a:r>
              <a:endParaRPr lang="ko-KR" alt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20" name="평행 사변형 19">
              <a:extLst>
                <a:ext uri="{FF2B5EF4-FFF2-40B4-BE49-F238E27FC236}">
                  <a16:creationId xmlns:a16="http://schemas.microsoft.com/office/drawing/2014/main" id="{739EC4D1-FDFD-C76D-8194-415E824132DB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7CED8010-419E-D708-EF37-1ECB52F86658}"/>
              </a:ext>
            </a:extLst>
          </p:cNvPr>
          <p:cNvGrpSpPr/>
          <p:nvPr/>
        </p:nvGrpSpPr>
        <p:grpSpPr>
          <a:xfrm>
            <a:off x="1258707" y="5124575"/>
            <a:ext cx="7476138" cy="750573"/>
            <a:chOff x="1597523" y="4937525"/>
            <a:chExt cx="6302757" cy="1122497"/>
          </a:xfrm>
        </p:grpSpPr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DA6FB1A6-3105-BAB6-F050-E9B791BEB551}"/>
                </a:ext>
              </a:extLst>
            </p:cNvPr>
            <p:cNvCxnSpPr>
              <a:cxnSpLocks/>
            </p:cNvCxnSpPr>
            <p:nvPr/>
          </p:nvCxnSpPr>
          <p:spPr>
            <a:xfrm>
              <a:off x="1597523" y="4937525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F333EE68-F652-8530-A2FA-6F933FD70AB0}"/>
                </a:ext>
              </a:extLst>
            </p:cNvPr>
            <p:cNvCxnSpPr>
              <a:cxnSpLocks/>
            </p:cNvCxnSpPr>
            <p:nvPr/>
          </p:nvCxnSpPr>
          <p:spPr>
            <a:xfrm>
              <a:off x="1618382" y="6060022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1E3CD1F-5354-BD26-B28D-C148A9A8B9E1}"/>
              </a:ext>
            </a:extLst>
          </p:cNvPr>
          <p:cNvSpPr txBox="1"/>
          <p:nvPr/>
        </p:nvSpPr>
        <p:spPr>
          <a:xfrm>
            <a:off x="58318" y="5606355"/>
            <a:ext cx="1526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Non-AP STA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9F7C0D7-6A93-A58C-5B69-A4987BD0C629}"/>
              </a:ext>
            </a:extLst>
          </p:cNvPr>
          <p:cNvSpPr/>
          <p:nvPr/>
        </p:nvSpPr>
        <p:spPr>
          <a:xfrm>
            <a:off x="2302384" y="5521787"/>
            <a:ext cx="766256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(on 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F67E75C-AE19-631A-63DF-2AFF349BCB4F}"/>
              </a:ext>
            </a:extLst>
          </p:cNvPr>
          <p:cNvGrpSpPr/>
          <p:nvPr/>
        </p:nvGrpSpPr>
        <p:grpSpPr>
          <a:xfrm>
            <a:off x="1566871" y="5690017"/>
            <a:ext cx="735351" cy="183333"/>
            <a:chOff x="1381953" y="4414911"/>
            <a:chExt cx="433897" cy="203504"/>
          </a:xfrm>
        </p:grpSpPr>
        <p:sp>
          <p:nvSpPr>
            <p:cNvPr id="27" name="평행 사변형 26">
              <a:extLst>
                <a:ext uri="{FF2B5EF4-FFF2-40B4-BE49-F238E27FC236}">
                  <a16:creationId xmlns:a16="http://schemas.microsoft.com/office/drawing/2014/main" id="{20CFF6D6-DCD4-E99A-D234-7C3E13C5A8D3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8" name="평행 사변형 27">
              <a:extLst>
                <a:ext uri="{FF2B5EF4-FFF2-40B4-BE49-F238E27FC236}">
                  <a16:creationId xmlns:a16="http://schemas.microsoft.com/office/drawing/2014/main" id="{E547E135-14AD-6339-F0B3-D2E4F3B9325D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FD243E90-C022-EE1D-D159-44961AFEFF6E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30" name="평행 사변형 29">
              <a:extLst>
                <a:ext uri="{FF2B5EF4-FFF2-40B4-BE49-F238E27FC236}">
                  <a16:creationId xmlns:a16="http://schemas.microsoft.com/office/drawing/2014/main" id="{132BE4C8-399F-4338-EF0B-7FF85AF4672A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6C9434E-EFFF-7905-2CA8-CE00D44B1779}"/>
              </a:ext>
            </a:extLst>
          </p:cNvPr>
          <p:cNvSpPr/>
          <p:nvPr/>
        </p:nvSpPr>
        <p:spPr bwMode="auto">
          <a:xfrm rot="16200000">
            <a:off x="3851019" y="3990552"/>
            <a:ext cx="1152045" cy="61178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IDLE</a:t>
            </a:r>
            <a:endParaRPr kumimoji="0" lang="ko-KR" altLang="en-US" sz="1200" i="0" u="none" strike="noStrike" cap="none" normalizeH="0" baseline="0" dirty="0" err="1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1094F28F-6EF5-D232-825C-E9B89807ED74}"/>
              </a:ext>
            </a:extLst>
          </p:cNvPr>
          <p:cNvSpPr/>
          <p:nvPr/>
        </p:nvSpPr>
        <p:spPr>
          <a:xfrm>
            <a:off x="4761833" y="3720731"/>
            <a:ext cx="857158" cy="1403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320 MHz PPDU</a:t>
            </a:r>
          </a:p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(e.g., MU-RTS)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DFD26A9A-C1CA-0F7F-FA03-47C85746CA80}"/>
              </a:ext>
            </a:extLst>
          </p:cNvPr>
          <p:cNvSpPr/>
          <p:nvPr/>
        </p:nvSpPr>
        <p:spPr>
          <a:xfrm>
            <a:off x="5792751" y="3716404"/>
            <a:ext cx="3099354" cy="14036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MU &amp; M-AP operations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54020FCD-AB7A-DA9F-E560-6505DAE20754}"/>
              </a:ext>
            </a:extLst>
          </p:cNvPr>
          <p:cNvSpPr/>
          <p:nvPr/>
        </p:nvSpPr>
        <p:spPr>
          <a:xfrm>
            <a:off x="2278036" y="5872744"/>
            <a:ext cx="6254248" cy="1781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C3E0E6E-B584-C47E-86A4-9FF12B270378}"/>
              </a:ext>
            </a:extLst>
          </p:cNvPr>
          <p:cNvSpPr/>
          <p:nvPr/>
        </p:nvSpPr>
        <p:spPr>
          <a:xfrm>
            <a:off x="3228511" y="5128733"/>
            <a:ext cx="5303771" cy="191854"/>
          </a:xfrm>
          <a:prstGeom prst="rect">
            <a:avLst/>
          </a:prstGeom>
          <a:solidFill>
            <a:schemeClr val="bg1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shared by the non-AP STA (P80)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ACBCD42E-BD22-2713-E853-43DDBE99D6A6}"/>
              </a:ext>
            </a:extLst>
          </p:cNvPr>
          <p:cNvCxnSpPr>
            <a:cxnSpLocks/>
          </p:cNvCxnSpPr>
          <p:nvPr/>
        </p:nvCxnSpPr>
        <p:spPr bwMode="auto">
          <a:xfrm flipV="1">
            <a:off x="3068640" y="4781817"/>
            <a:ext cx="0" cy="1474423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C6221FEF-9E92-B406-2E9B-C8E1E5875DF4}"/>
              </a:ext>
            </a:extLst>
          </p:cNvPr>
          <p:cNvSpPr/>
          <p:nvPr/>
        </p:nvSpPr>
        <p:spPr>
          <a:xfrm>
            <a:off x="4761834" y="5318641"/>
            <a:ext cx="4093290" cy="178121"/>
          </a:xfrm>
          <a:prstGeom prst="rect">
            <a:avLst/>
          </a:prstGeom>
          <a:solidFill>
            <a:srgbClr val="00FFFF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of AP (320 MHz)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1B476786-9ECF-D38D-D4C3-A440596A99B7}"/>
              </a:ext>
            </a:extLst>
          </p:cNvPr>
          <p:cNvSpPr/>
          <p:nvPr/>
        </p:nvSpPr>
        <p:spPr>
          <a:xfrm>
            <a:off x="4761834" y="6044692"/>
            <a:ext cx="3770450" cy="179371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has been terminated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9" name="화살표: 위쪽 38">
            <a:extLst>
              <a:ext uri="{FF2B5EF4-FFF2-40B4-BE49-F238E27FC236}">
                <a16:creationId xmlns:a16="http://schemas.microsoft.com/office/drawing/2014/main" id="{B0395878-330D-0AB8-064E-8AD2DE9AA005}"/>
              </a:ext>
            </a:extLst>
          </p:cNvPr>
          <p:cNvSpPr/>
          <p:nvPr/>
        </p:nvSpPr>
        <p:spPr bwMode="auto">
          <a:xfrm>
            <a:off x="3190014" y="5332484"/>
            <a:ext cx="462430" cy="503682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TXOP</a:t>
            </a:r>
            <a:endParaRPr kumimoji="0" lang="ko-KR" alt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F6122D2-410F-17AE-9020-2C8AC28E9ADF}"/>
              </a:ext>
            </a:extLst>
          </p:cNvPr>
          <p:cNvCxnSpPr>
            <a:cxnSpLocks/>
          </p:cNvCxnSpPr>
          <p:nvPr/>
        </p:nvCxnSpPr>
        <p:spPr bwMode="auto">
          <a:xfrm flipV="1">
            <a:off x="4761833" y="4492514"/>
            <a:ext cx="0" cy="1791667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0475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482852"/>
            <a:ext cx="7770813" cy="4811268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When an AP gains the medium access, it can manage frequency/time resources considering requirements of each non-AP STA, thereby mitigating congestion of the medium</a:t>
            </a:r>
          </a:p>
          <a:p>
            <a:pPr lvl="1"/>
            <a:r>
              <a:rPr lang="en-US" altLang="ko-KR" sz="1800" dirty="0"/>
              <a:t>Under this design philosophy, Trigger-based UL MU and MU-EDCA procedures were introduced in 11ax</a:t>
            </a:r>
          </a:p>
          <a:p>
            <a:pPr lvl="1"/>
            <a:r>
              <a:rPr lang="en-US" altLang="ko-KR" sz="1800" dirty="0"/>
              <a:t>However, when UHR BSS utilizes large MU-EDCA parameters for increasing AP’s channel accessibility, the non-AP UHR STAs become disadvantageous compared to legacy OBSS STAs</a:t>
            </a:r>
          </a:p>
          <a:p>
            <a:pPr lvl="2"/>
            <a:r>
              <a:rPr lang="en-US" altLang="ko-KR" sz="1600" dirty="0"/>
              <a:t>While the portion of the AP as a TXOP holder within a BSS may increase, but the overall portion that the UHR STAs acquire TXOP may decrease instead</a:t>
            </a:r>
          </a:p>
          <a:p>
            <a:pPr lvl="2"/>
            <a:endParaRPr lang="en-US" altLang="ko-KR" sz="1600" dirty="0"/>
          </a:p>
          <a:p>
            <a:r>
              <a:rPr lang="en-US" altLang="ko-KR" sz="2000" dirty="0"/>
              <a:t>Non-AP STA initiated TXOP sharing was proposed to allow UHR STAs compete under similar conditions as legacy OBSS STAs in terms of backoff procedure while enhancing AP’s resource manageability </a:t>
            </a:r>
          </a:p>
          <a:p>
            <a:endParaRPr lang="en-US" altLang="ko-KR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64" y="628657"/>
            <a:ext cx="8547894" cy="925121"/>
          </a:xfrm>
        </p:spPr>
        <p:txBody>
          <a:bodyPr/>
          <a:lstStyle/>
          <a:p>
            <a:r>
              <a:rPr lang="en-US" altLang="ko-KR" sz="2800" dirty="0"/>
              <a:t>Motivation of the non-AP STA initiated TXOP sharing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69203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611941"/>
            <a:ext cx="7916328" cy="4768908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AP announces channel access policy through management frames</a:t>
            </a:r>
          </a:p>
          <a:p>
            <a:pPr lvl="1"/>
            <a:r>
              <a:rPr lang="en-US" altLang="ko-KR" sz="1800" dirty="0"/>
              <a:t>Policies: “Normal” / “AP priority access”</a:t>
            </a:r>
          </a:p>
          <a:p>
            <a:pPr lvl="2"/>
            <a:r>
              <a:rPr lang="en-US" altLang="ko-KR" sz="1600" dirty="0"/>
              <a:t>When the policy is announced as “Normal”</a:t>
            </a:r>
          </a:p>
          <a:p>
            <a:pPr lvl="3"/>
            <a:r>
              <a:rPr lang="en-US" altLang="ko-KR" sz="1600" dirty="0"/>
              <a:t>Non-AP STAs do not need to share their TXOP with AP</a:t>
            </a:r>
          </a:p>
          <a:p>
            <a:pPr lvl="2"/>
            <a:r>
              <a:rPr lang="en-US" altLang="ko-KR" sz="1600" dirty="0"/>
              <a:t>When the policy is announced as “AP priority access”</a:t>
            </a:r>
          </a:p>
          <a:p>
            <a:pPr lvl="3"/>
            <a:r>
              <a:rPr lang="en-US" altLang="ko-KR" sz="1600" dirty="0"/>
              <a:t>Non-AP STAs are recommended to share their TXOP with the AP</a:t>
            </a:r>
          </a:p>
          <a:p>
            <a:pPr lvl="3"/>
            <a:endParaRPr lang="en-US" altLang="ko-KR" sz="2000" dirty="0"/>
          </a:p>
          <a:p>
            <a:r>
              <a:rPr lang="en-US" altLang="ko-KR" sz="2000" dirty="0"/>
              <a:t>When the policy is announced as “AP priority access”, the non-AP STAs may transmit the Control frame (e.g., TXOP sharing request) at the beginning or during their TXOP</a:t>
            </a:r>
          </a:p>
          <a:p>
            <a:pPr lvl="1"/>
            <a:r>
              <a:rPr lang="en-US" altLang="ko-KR" sz="1800" dirty="0"/>
              <a:t>The non-AP STAs may transmit the other frames(e.g., low latency traffic) before sharing their TXOP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Channel access of the non-AP STA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01010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643691"/>
            <a:ext cx="7916328" cy="4118911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Control frame (could be a new variant trigger frame) transmitted by a non-AP STA can carry the following information:</a:t>
            </a:r>
          </a:p>
          <a:p>
            <a:pPr lvl="1"/>
            <a:r>
              <a:rPr lang="en-US" altLang="ko-KR" sz="1800" dirty="0"/>
              <a:t>Duration of the remaining TXOP</a:t>
            </a:r>
          </a:p>
          <a:p>
            <a:pPr lvl="1"/>
            <a:r>
              <a:rPr lang="en-US" altLang="ko-KR" sz="1800" dirty="0"/>
              <a:t>STA’s queueing status</a:t>
            </a:r>
          </a:p>
          <a:p>
            <a:pPr lvl="2"/>
            <a:r>
              <a:rPr lang="en-US" altLang="ko-KR" sz="1600" dirty="0"/>
              <a:t>e.g., buffer status, latency requirement, etc.</a:t>
            </a:r>
          </a:p>
          <a:p>
            <a:pPr lvl="2"/>
            <a:r>
              <a:rPr lang="en-US" altLang="ko-KR" sz="1600" dirty="0"/>
              <a:t>Additionally, the parameters that the non-AP STA intends to use for responding TB PPDU could be included (e.g., RU size, MCS, # of spatial streams, TB PPDU length, etc.)</a:t>
            </a:r>
          </a:p>
          <a:p>
            <a:pPr lvl="3"/>
            <a:r>
              <a:rPr lang="en-US" altLang="ko-KR" sz="1400" dirty="0"/>
              <a:t>The AP may utilize the indicated information when soliciting a TB PPDU from the non-AP STA so that the non-AP STA to transmit using the desired parameters</a:t>
            </a:r>
          </a:p>
          <a:p>
            <a:pPr lvl="1"/>
            <a:endParaRPr lang="en-US" altLang="ko-KR" sz="1800" dirty="0"/>
          </a:p>
          <a:p>
            <a:pPr lvl="2"/>
            <a:endParaRPr lang="en-US" altLang="ko-KR" sz="16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Control frame transmitted by the non-AP STA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4C37D2BA-7690-BB26-A3A2-40158DA75CC8}"/>
              </a:ext>
            </a:extLst>
          </p:cNvPr>
          <p:cNvGrpSpPr/>
          <p:nvPr/>
        </p:nvGrpSpPr>
        <p:grpSpPr>
          <a:xfrm>
            <a:off x="149583" y="5174022"/>
            <a:ext cx="4413951" cy="990404"/>
            <a:chOff x="181450" y="5051840"/>
            <a:chExt cx="5176371" cy="116147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195AB64-7355-1683-B9D7-4C2A3802F6C7}"/>
                </a:ext>
              </a:extLst>
            </p:cNvPr>
            <p:cNvSpPr txBox="1"/>
            <p:nvPr/>
          </p:nvSpPr>
          <p:spPr>
            <a:xfrm>
              <a:off x="181450" y="5051840"/>
              <a:ext cx="928708" cy="306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/>
                <a:t>AP</a:t>
              </a:r>
            </a:p>
          </p:txBody>
        </p: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2C944C64-3334-ABD1-F1B6-94F5D14B74D4}"/>
                </a:ext>
              </a:extLst>
            </p:cNvPr>
            <p:cNvGrpSpPr/>
            <p:nvPr/>
          </p:nvGrpSpPr>
          <p:grpSpPr>
            <a:xfrm>
              <a:off x="1150212" y="5089381"/>
              <a:ext cx="430200" cy="183333"/>
              <a:chOff x="1381953" y="4414911"/>
              <a:chExt cx="433897" cy="203504"/>
            </a:xfrm>
          </p:grpSpPr>
          <p:sp>
            <p:nvSpPr>
              <p:cNvPr id="15" name="평행 사변형 14">
                <a:extLst>
                  <a:ext uri="{FF2B5EF4-FFF2-40B4-BE49-F238E27FC236}">
                    <a16:creationId xmlns:a16="http://schemas.microsoft.com/office/drawing/2014/main" id="{973EEBDA-B66A-4D46-74C9-E327A2F0CAB2}"/>
                  </a:ext>
                </a:extLst>
              </p:cNvPr>
              <p:cNvSpPr/>
              <p:nvPr/>
            </p:nvSpPr>
            <p:spPr>
              <a:xfrm>
                <a:off x="138195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6" name="평행 사변형 15">
                <a:extLst>
                  <a:ext uri="{FF2B5EF4-FFF2-40B4-BE49-F238E27FC236}">
                    <a16:creationId xmlns:a16="http://schemas.microsoft.com/office/drawing/2014/main" id="{6114EF5E-D8EC-CAD4-BE2D-1B9AA6A73DA9}"/>
                  </a:ext>
                </a:extLst>
              </p:cNvPr>
              <p:cNvSpPr/>
              <p:nvPr/>
            </p:nvSpPr>
            <p:spPr>
              <a:xfrm>
                <a:off x="148475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7" name="평행 사변형 16">
                <a:extLst>
                  <a:ext uri="{FF2B5EF4-FFF2-40B4-BE49-F238E27FC236}">
                    <a16:creationId xmlns:a16="http://schemas.microsoft.com/office/drawing/2014/main" id="{376254BB-7D5B-5689-6D4C-F5332AF9DF8E}"/>
                  </a:ext>
                </a:extLst>
              </p:cNvPr>
              <p:cNvSpPr/>
              <p:nvPr/>
            </p:nvSpPr>
            <p:spPr>
              <a:xfrm>
                <a:off x="158454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28" name="평행 사변형 27">
                <a:extLst>
                  <a:ext uri="{FF2B5EF4-FFF2-40B4-BE49-F238E27FC236}">
                    <a16:creationId xmlns:a16="http://schemas.microsoft.com/office/drawing/2014/main" id="{8E026CB9-3112-AA20-22EC-08DEEA3AB5AD}"/>
                  </a:ext>
                </a:extLst>
              </p:cNvPr>
              <p:cNvSpPr/>
              <p:nvPr/>
            </p:nvSpPr>
            <p:spPr>
              <a:xfrm>
                <a:off x="168713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50" dirty="0">
                    <a:solidFill>
                      <a:schemeClr val="tx1"/>
                    </a:solidFill>
                  </a:rPr>
                  <a:t>3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30D84453-5E67-71E6-9AC5-5BED0E21A0F4}"/>
                </a:ext>
              </a:extLst>
            </p:cNvPr>
            <p:cNvGrpSpPr/>
            <p:nvPr/>
          </p:nvGrpSpPr>
          <p:grpSpPr>
            <a:xfrm>
              <a:off x="984078" y="5281817"/>
              <a:ext cx="4373743" cy="750573"/>
              <a:chOff x="1597523" y="4937525"/>
              <a:chExt cx="6302757" cy="1122497"/>
            </a:xfrm>
          </p:grpSpPr>
          <p:cxnSp>
            <p:nvCxnSpPr>
              <p:cNvPr id="30" name="직선 연결선 29">
                <a:extLst>
                  <a:ext uri="{FF2B5EF4-FFF2-40B4-BE49-F238E27FC236}">
                    <a16:creationId xmlns:a16="http://schemas.microsoft.com/office/drawing/2014/main" id="{5918CD5A-89C6-7ACC-E6B6-391B589D65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7523" y="4937525"/>
                <a:ext cx="628189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>
                <a:extLst>
                  <a:ext uri="{FF2B5EF4-FFF2-40B4-BE49-F238E27FC236}">
                    <a16:creationId xmlns:a16="http://schemas.microsoft.com/office/drawing/2014/main" id="{697BCFF9-DA11-8F73-8A80-CB47A5CD86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18382" y="6060022"/>
                <a:ext cx="628189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975BC218-CFF2-E93A-26BB-633A06B7472D}"/>
                </a:ext>
              </a:extLst>
            </p:cNvPr>
            <p:cNvSpPr/>
            <p:nvPr/>
          </p:nvSpPr>
          <p:spPr>
            <a:xfrm>
              <a:off x="1594657" y="5679029"/>
              <a:ext cx="448280" cy="35095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Ctrl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A91E12DF-0012-1767-94C1-0FB06BDB6E2D}"/>
                </a:ext>
              </a:extLst>
            </p:cNvPr>
            <p:cNvGrpSpPr/>
            <p:nvPr/>
          </p:nvGrpSpPr>
          <p:grpSpPr>
            <a:xfrm>
              <a:off x="1164362" y="5847259"/>
              <a:ext cx="430200" cy="183333"/>
              <a:chOff x="1381953" y="4414911"/>
              <a:chExt cx="433897" cy="203504"/>
            </a:xfrm>
          </p:grpSpPr>
          <p:sp>
            <p:nvSpPr>
              <p:cNvPr id="35" name="평행 사변형 34">
                <a:extLst>
                  <a:ext uri="{FF2B5EF4-FFF2-40B4-BE49-F238E27FC236}">
                    <a16:creationId xmlns:a16="http://schemas.microsoft.com/office/drawing/2014/main" id="{9AA1301C-19E3-3DFC-3EE8-A3EC5F0F82A0}"/>
                  </a:ext>
                </a:extLst>
              </p:cNvPr>
              <p:cNvSpPr/>
              <p:nvPr/>
            </p:nvSpPr>
            <p:spPr>
              <a:xfrm>
                <a:off x="138195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36" name="평행 사변형 35">
                <a:extLst>
                  <a:ext uri="{FF2B5EF4-FFF2-40B4-BE49-F238E27FC236}">
                    <a16:creationId xmlns:a16="http://schemas.microsoft.com/office/drawing/2014/main" id="{AD31B15C-2102-66BF-9DF7-C7313A071D0A}"/>
                  </a:ext>
                </a:extLst>
              </p:cNvPr>
              <p:cNvSpPr/>
              <p:nvPr/>
            </p:nvSpPr>
            <p:spPr>
              <a:xfrm>
                <a:off x="148475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37" name="평행 사변형 36">
                <a:extLst>
                  <a:ext uri="{FF2B5EF4-FFF2-40B4-BE49-F238E27FC236}">
                    <a16:creationId xmlns:a16="http://schemas.microsoft.com/office/drawing/2014/main" id="{0B914E12-BD09-2BCA-46ED-810F16AA5E15}"/>
                  </a:ext>
                </a:extLst>
              </p:cNvPr>
              <p:cNvSpPr/>
              <p:nvPr/>
            </p:nvSpPr>
            <p:spPr>
              <a:xfrm>
                <a:off x="158454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38" name="평행 사변형 37">
                <a:extLst>
                  <a:ext uri="{FF2B5EF4-FFF2-40B4-BE49-F238E27FC236}">
                    <a16:creationId xmlns:a16="http://schemas.microsoft.com/office/drawing/2014/main" id="{F56A17AF-C501-CD0E-E882-979F5ABA6988}"/>
                  </a:ext>
                </a:extLst>
              </p:cNvPr>
              <p:cNvSpPr/>
              <p:nvPr/>
            </p:nvSpPr>
            <p:spPr>
              <a:xfrm>
                <a:off x="168713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50" dirty="0">
                    <a:solidFill>
                      <a:schemeClr val="tx1"/>
                    </a:solidFill>
                  </a:rPr>
                  <a:t>0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2C38BBE0-EEA0-91E6-2633-E4351777E3EB}"/>
                </a:ext>
              </a:extLst>
            </p:cNvPr>
            <p:cNvSpPr/>
            <p:nvPr/>
          </p:nvSpPr>
          <p:spPr>
            <a:xfrm>
              <a:off x="1580413" y="6029986"/>
              <a:ext cx="2939373" cy="1833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TXOP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26919DE-7B3E-8C14-5960-87DD0AD1822B}"/>
                </a:ext>
              </a:extLst>
            </p:cNvPr>
            <p:cNvSpPr txBox="1"/>
            <p:nvPr/>
          </p:nvSpPr>
          <p:spPr>
            <a:xfrm>
              <a:off x="182900" y="5706120"/>
              <a:ext cx="928708" cy="505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/>
                <a:t>Non-AP STA</a:t>
              </a:r>
            </a:p>
          </p:txBody>
        </p: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7AE24897-2702-5415-AE5C-D2B1DC82C087}"/>
              </a:ext>
            </a:extLst>
          </p:cNvPr>
          <p:cNvGrpSpPr/>
          <p:nvPr/>
        </p:nvGrpSpPr>
        <p:grpSpPr>
          <a:xfrm>
            <a:off x="4598814" y="5186984"/>
            <a:ext cx="4367384" cy="989831"/>
            <a:chOff x="236062" y="5051840"/>
            <a:chExt cx="5121759" cy="1160805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EB1D42F-70CB-69FC-937B-128376F88E7E}"/>
                </a:ext>
              </a:extLst>
            </p:cNvPr>
            <p:cNvSpPr txBox="1"/>
            <p:nvPr/>
          </p:nvSpPr>
          <p:spPr>
            <a:xfrm>
              <a:off x="236062" y="5051840"/>
              <a:ext cx="928708" cy="306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/>
                <a:t>AP</a:t>
              </a: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061FE6FF-CCF2-A5CA-1B80-F8868D058A8D}"/>
                </a:ext>
              </a:extLst>
            </p:cNvPr>
            <p:cNvGrpSpPr/>
            <p:nvPr/>
          </p:nvGrpSpPr>
          <p:grpSpPr>
            <a:xfrm>
              <a:off x="1150212" y="5089381"/>
              <a:ext cx="430200" cy="183333"/>
              <a:chOff x="1381953" y="4414911"/>
              <a:chExt cx="433897" cy="203504"/>
            </a:xfrm>
          </p:grpSpPr>
          <p:sp>
            <p:nvSpPr>
              <p:cNvPr id="92" name="평행 사변형 91">
                <a:extLst>
                  <a:ext uri="{FF2B5EF4-FFF2-40B4-BE49-F238E27FC236}">
                    <a16:creationId xmlns:a16="http://schemas.microsoft.com/office/drawing/2014/main" id="{4410FEF8-FF37-6026-1461-CA4DEBEB3E7A}"/>
                  </a:ext>
                </a:extLst>
              </p:cNvPr>
              <p:cNvSpPr/>
              <p:nvPr/>
            </p:nvSpPr>
            <p:spPr>
              <a:xfrm>
                <a:off x="138195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93" name="평행 사변형 92">
                <a:extLst>
                  <a:ext uri="{FF2B5EF4-FFF2-40B4-BE49-F238E27FC236}">
                    <a16:creationId xmlns:a16="http://schemas.microsoft.com/office/drawing/2014/main" id="{F8FD9210-99E3-A3DB-CAA6-265A12FD3057}"/>
                  </a:ext>
                </a:extLst>
              </p:cNvPr>
              <p:cNvSpPr/>
              <p:nvPr/>
            </p:nvSpPr>
            <p:spPr>
              <a:xfrm>
                <a:off x="148475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94" name="평행 사변형 93">
                <a:extLst>
                  <a:ext uri="{FF2B5EF4-FFF2-40B4-BE49-F238E27FC236}">
                    <a16:creationId xmlns:a16="http://schemas.microsoft.com/office/drawing/2014/main" id="{4A4B2D45-5C73-BA77-C5BA-A372E3C70122}"/>
                  </a:ext>
                </a:extLst>
              </p:cNvPr>
              <p:cNvSpPr/>
              <p:nvPr/>
            </p:nvSpPr>
            <p:spPr>
              <a:xfrm>
                <a:off x="158454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95" name="평행 사변형 94">
                <a:extLst>
                  <a:ext uri="{FF2B5EF4-FFF2-40B4-BE49-F238E27FC236}">
                    <a16:creationId xmlns:a16="http://schemas.microsoft.com/office/drawing/2014/main" id="{1E4D55EF-2277-85EE-44BB-842299BE885C}"/>
                  </a:ext>
                </a:extLst>
              </p:cNvPr>
              <p:cNvSpPr/>
              <p:nvPr/>
            </p:nvSpPr>
            <p:spPr>
              <a:xfrm>
                <a:off x="168713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50" dirty="0">
                    <a:solidFill>
                      <a:schemeClr val="tx1"/>
                    </a:solidFill>
                  </a:rPr>
                  <a:t>3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7DE19DE8-9765-5900-EDF5-E359C0D3BB5D}"/>
                </a:ext>
              </a:extLst>
            </p:cNvPr>
            <p:cNvGrpSpPr/>
            <p:nvPr/>
          </p:nvGrpSpPr>
          <p:grpSpPr>
            <a:xfrm>
              <a:off x="984078" y="5281817"/>
              <a:ext cx="4373743" cy="750573"/>
              <a:chOff x="1597523" y="4937525"/>
              <a:chExt cx="6302757" cy="1122497"/>
            </a:xfrm>
          </p:grpSpPr>
          <p:cxnSp>
            <p:nvCxnSpPr>
              <p:cNvPr id="90" name="직선 연결선 89">
                <a:extLst>
                  <a:ext uri="{FF2B5EF4-FFF2-40B4-BE49-F238E27FC236}">
                    <a16:creationId xmlns:a16="http://schemas.microsoft.com/office/drawing/2014/main" id="{DCA4EEF6-1459-E4F9-AA28-87903099BE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7523" y="4937525"/>
                <a:ext cx="628189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직선 연결선 90">
                <a:extLst>
                  <a:ext uri="{FF2B5EF4-FFF2-40B4-BE49-F238E27FC236}">
                    <a16:creationId xmlns:a16="http://schemas.microsoft.com/office/drawing/2014/main" id="{471DEB12-20F9-3016-B5AA-B7D8E5C2D4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18382" y="6060022"/>
                <a:ext cx="628189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직사각형 81">
              <a:extLst>
                <a:ext uri="{FF2B5EF4-FFF2-40B4-BE49-F238E27FC236}">
                  <a16:creationId xmlns:a16="http://schemas.microsoft.com/office/drawing/2014/main" id="{F3C0AECF-C08A-B5E1-CA3B-48537572089E}"/>
                </a:ext>
              </a:extLst>
            </p:cNvPr>
            <p:cNvSpPr/>
            <p:nvPr/>
          </p:nvSpPr>
          <p:spPr>
            <a:xfrm>
              <a:off x="1594657" y="5679029"/>
              <a:ext cx="627576" cy="35095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UL PPDU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C41BECAC-0A5A-9296-6400-175BD5F1CFD9}"/>
                </a:ext>
              </a:extLst>
            </p:cNvPr>
            <p:cNvGrpSpPr/>
            <p:nvPr/>
          </p:nvGrpSpPr>
          <p:grpSpPr>
            <a:xfrm>
              <a:off x="1164362" y="5847259"/>
              <a:ext cx="430200" cy="183333"/>
              <a:chOff x="1381953" y="4414911"/>
              <a:chExt cx="433897" cy="203504"/>
            </a:xfrm>
          </p:grpSpPr>
          <p:sp>
            <p:nvSpPr>
              <p:cNvPr id="86" name="평행 사변형 85">
                <a:extLst>
                  <a:ext uri="{FF2B5EF4-FFF2-40B4-BE49-F238E27FC236}">
                    <a16:creationId xmlns:a16="http://schemas.microsoft.com/office/drawing/2014/main" id="{9FB6D96E-3C0D-DC99-651B-46A01B590DB8}"/>
                  </a:ext>
                </a:extLst>
              </p:cNvPr>
              <p:cNvSpPr/>
              <p:nvPr/>
            </p:nvSpPr>
            <p:spPr>
              <a:xfrm>
                <a:off x="138195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87" name="평행 사변형 86">
                <a:extLst>
                  <a:ext uri="{FF2B5EF4-FFF2-40B4-BE49-F238E27FC236}">
                    <a16:creationId xmlns:a16="http://schemas.microsoft.com/office/drawing/2014/main" id="{33D275F8-B193-8C28-DC0E-6192AE5F1203}"/>
                  </a:ext>
                </a:extLst>
              </p:cNvPr>
              <p:cNvSpPr/>
              <p:nvPr/>
            </p:nvSpPr>
            <p:spPr>
              <a:xfrm>
                <a:off x="148475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88" name="평행 사변형 87">
                <a:extLst>
                  <a:ext uri="{FF2B5EF4-FFF2-40B4-BE49-F238E27FC236}">
                    <a16:creationId xmlns:a16="http://schemas.microsoft.com/office/drawing/2014/main" id="{38A72E55-80A7-FA28-B5D4-863450E40DDE}"/>
                  </a:ext>
                </a:extLst>
              </p:cNvPr>
              <p:cNvSpPr/>
              <p:nvPr/>
            </p:nvSpPr>
            <p:spPr>
              <a:xfrm>
                <a:off x="1584543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89" name="평행 사변형 88">
                <a:extLst>
                  <a:ext uri="{FF2B5EF4-FFF2-40B4-BE49-F238E27FC236}">
                    <a16:creationId xmlns:a16="http://schemas.microsoft.com/office/drawing/2014/main" id="{804007BE-33C6-2239-ABBC-38C7FC921B00}"/>
                  </a:ext>
                </a:extLst>
              </p:cNvPr>
              <p:cNvSpPr/>
              <p:nvPr/>
            </p:nvSpPr>
            <p:spPr>
              <a:xfrm>
                <a:off x="1687137" y="4414911"/>
                <a:ext cx="128713" cy="203504"/>
              </a:xfrm>
              <a:prstGeom prst="parallelogram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50" dirty="0">
                    <a:solidFill>
                      <a:schemeClr val="tx1"/>
                    </a:solidFill>
                  </a:rPr>
                  <a:t>0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직사각형 83">
              <a:extLst>
                <a:ext uri="{FF2B5EF4-FFF2-40B4-BE49-F238E27FC236}">
                  <a16:creationId xmlns:a16="http://schemas.microsoft.com/office/drawing/2014/main" id="{AF46EA4A-5649-A3DC-CE9F-8C6500F571F8}"/>
                </a:ext>
              </a:extLst>
            </p:cNvPr>
            <p:cNvSpPr/>
            <p:nvPr/>
          </p:nvSpPr>
          <p:spPr>
            <a:xfrm>
              <a:off x="1580413" y="6029986"/>
              <a:ext cx="2779532" cy="1826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TXOP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14D719A7-6544-76D2-9B73-76DB150FCE3F}"/>
                </a:ext>
              </a:extLst>
            </p:cNvPr>
            <p:cNvSpPr txBox="1"/>
            <p:nvPr/>
          </p:nvSpPr>
          <p:spPr>
            <a:xfrm>
              <a:off x="237511" y="5706120"/>
              <a:ext cx="928708" cy="505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b="1" dirty="0"/>
                <a:t>Non-AP STA</a:t>
              </a:r>
            </a:p>
          </p:txBody>
        </p:sp>
      </p:grp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65075872-C9C4-5701-675C-A4422478A06E}"/>
              </a:ext>
            </a:extLst>
          </p:cNvPr>
          <p:cNvSpPr/>
          <p:nvPr/>
        </p:nvSpPr>
        <p:spPr>
          <a:xfrm>
            <a:off x="6382317" y="5083825"/>
            <a:ext cx="291531" cy="29926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072BB1C0-724C-6FB7-43B3-A5E705050F80}"/>
              </a:ext>
            </a:extLst>
          </p:cNvPr>
          <p:cNvSpPr/>
          <p:nvPr/>
        </p:nvSpPr>
        <p:spPr>
          <a:xfrm>
            <a:off x="6788605" y="5721797"/>
            <a:ext cx="361493" cy="2992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Ctrl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1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478754"/>
            <a:ext cx="7770813" cy="3755976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Response frame transmitted by an AP indicates whether the AP will take over the TXOP</a:t>
            </a:r>
          </a:p>
          <a:p>
            <a:pPr lvl="1"/>
            <a:r>
              <a:rPr lang="en-US" altLang="ko-KR" sz="1600" dirty="0"/>
              <a:t>When the AP intends to take over the TXOP</a:t>
            </a:r>
          </a:p>
          <a:p>
            <a:pPr lvl="2"/>
            <a:r>
              <a:rPr lang="en-US" altLang="ko-KR" sz="1400" dirty="0"/>
              <a:t>AP transmits CTS-to-self frame</a:t>
            </a:r>
          </a:p>
          <a:p>
            <a:pPr lvl="3"/>
            <a:r>
              <a:rPr lang="en-US" altLang="ko-KR" sz="1200" dirty="0"/>
              <a:t>Duration/ID field of the CTS-to-self frame indicates later time point than the duration indicated by the Ctrl frame transmitted by the non-AP STA so that the other STAs update their NAV timer</a:t>
            </a:r>
          </a:p>
          <a:p>
            <a:pPr lvl="2"/>
            <a:r>
              <a:rPr lang="en-US" altLang="ko-KR" sz="1400" dirty="0"/>
              <a:t>AP can initiate MU/M-AP operations during the shared time duration</a:t>
            </a:r>
          </a:p>
          <a:p>
            <a:pPr lvl="3"/>
            <a:r>
              <a:rPr lang="en-US" altLang="ko-KR" sz="1200" dirty="0"/>
              <a:t>The AP should transmit basic trigger frame soliciting TB PPDU from the non-AP STA that has transmitted the Ctrl frame as the first frame transmitted during the shared TXOP</a:t>
            </a:r>
          </a:p>
          <a:p>
            <a:pPr lvl="1"/>
            <a:endParaRPr lang="en-US" altLang="ko-KR" sz="1400" dirty="0"/>
          </a:p>
          <a:p>
            <a:pPr lvl="1"/>
            <a:r>
              <a:rPr lang="en-US" altLang="ko-KR" sz="1600" dirty="0"/>
              <a:t>When the AP doesn’t want to take over the TXOP</a:t>
            </a:r>
          </a:p>
          <a:p>
            <a:pPr lvl="2"/>
            <a:r>
              <a:rPr lang="en-US" altLang="ko-KR" sz="1400" dirty="0"/>
              <a:t>AP transmits CTS frame</a:t>
            </a:r>
          </a:p>
          <a:p>
            <a:pPr lvl="3"/>
            <a:r>
              <a:rPr lang="en-US" altLang="ko-KR" sz="1200" dirty="0"/>
              <a:t>The non-AP STA that has transmitted the Ctrl frame can transmit UL PPDUs during the remaining TXOP (as the TXOP holder)</a:t>
            </a:r>
          </a:p>
          <a:p>
            <a:pPr lvl="3"/>
            <a:r>
              <a:rPr lang="en-US" altLang="ko-KR" sz="1200" dirty="0"/>
              <a:t>The non-AP STA can transmit UL PPDUs without additional protection because already exchanged Ctrl/Response frames act as the RTS/CTS frames</a:t>
            </a:r>
          </a:p>
          <a:p>
            <a:pPr lvl="2"/>
            <a:endParaRPr lang="en-US" altLang="ko-KR" sz="14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Response frame transmitted by the AP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E071C3-E105-CE4A-7BC8-F0FF8101FC66}"/>
              </a:ext>
            </a:extLst>
          </p:cNvPr>
          <p:cNvSpPr txBox="1"/>
          <p:nvPr/>
        </p:nvSpPr>
        <p:spPr>
          <a:xfrm>
            <a:off x="83718" y="5918666"/>
            <a:ext cx="1526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Non-AP 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81A907-BFB2-F4FC-0336-C78B14B1135C}"/>
              </a:ext>
            </a:extLst>
          </p:cNvPr>
          <p:cNvSpPr txBox="1"/>
          <p:nvPr/>
        </p:nvSpPr>
        <p:spPr>
          <a:xfrm>
            <a:off x="322612" y="5284646"/>
            <a:ext cx="928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AP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712F1EF6-3E4F-9E81-348C-945849F49933}"/>
              </a:ext>
            </a:extLst>
          </p:cNvPr>
          <p:cNvGrpSpPr/>
          <p:nvPr/>
        </p:nvGrpSpPr>
        <p:grpSpPr>
          <a:xfrm>
            <a:off x="1568084" y="5327000"/>
            <a:ext cx="735351" cy="183333"/>
            <a:chOff x="1381953" y="4414911"/>
            <a:chExt cx="433897" cy="203504"/>
          </a:xfrm>
        </p:grpSpPr>
        <p:sp>
          <p:nvSpPr>
            <p:cNvPr id="16" name="평행 사변형 15">
              <a:extLst>
                <a:ext uri="{FF2B5EF4-FFF2-40B4-BE49-F238E27FC236}">
                  <a16:creationId xmlns:a16="http://schemas.microsoft.com/office/drawing/2014/main" id="{ABF7FBA0-1173-86F7-B0DE-F5A677A11613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7" name="평행 사변형 16">
              <a:extLst>
                <a:ext uri="{FF2B5EF4-FFF2-40B4-BE49-F238E27FC236}">
                  <a16:creationId xmlns:a16="http://schemas.microsoft.com/office/drawing/2014/main" id="{20813462-2B51-1589-A340-9EF780014CCA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8" name="평행 사변형 27">
              <a:extLst>
                <a:ext uri="{FF2B5EF4-FFF2-40B4-BE49-F238E27FC236}">
                  <a16:creationId xmlns:a16="http://schemas.microsoft.com/office/drawing/2014/main" id="{9F5ED5B4-8544-D236-C919-0A112A395920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D40FB654-9217-0AFD-E838-A55148DC660C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3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9683A9CB-93F5-6374-6644-E0B4FA296208}"/>
              </a:ext>
            </a:extLst>
          </p:cNvPr>
          <p:cNvGrpSpPr/>
          <p:nvPr/>
        </p:nvGrpSpPr>
        <p:grpSpPr>
          <a:xfrm>
            <a:off x="1284107" y="5519436"/>
            <a:ext cx="7476138" cy="750573"/>
            <a:chOff x="1597523" y="4937525"/>
            <a:chExt cx="6302757" cy="1122497"/>
          </a:xfrm>
        </p:grpSpPr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5FD00727-09FB-9915-C192-436C2C0906F7}"/>
                </a:ext>
              </a:extLst>
            </p:cNvPr>
            <p:cNvCxnSpPr>
              <a:cxnSpLocks/>
            </p:cNvCxnSpPr>
            <p:nvPr/>
          </p:nvCxnSpPr>
          <p:spPr>
            <a:xfrm>
              <a:off x="1597523" y="4937525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79DAC334-79DB-9084-C641-7FE6B8DE00F9}"/>
                </a:ext>
              </a:extLst>
            </p:cNvPr>
            <p:cNvCxnSpPr>
              <a:cxnSpLocks/>
            </p:cNvCxnSpPr>
            <p:nvPr/>
          </p:nvCxnSpPr>
          <p:spPr>
            <a:xfrm>
              <a:off x="1618382" y="6060022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36FD3C76-FE01-322A-A9F1-68C48B677571}"/>
              </a:ext>
            </a:extLst>
          </p:cNvPr>
          <p:cNvSpPr/>
          <p:nvPr/>
        </p:nvSpPr>
        <p:spPr>
          <a:xfrm>
            <a:off x="2327784" y="5916648"/>
            <a:ext cx="766256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(on 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CA4730E0-6FFA-06BF-1D59-E8898D659BD6}"/>
              </a:ext>
            </a:extLst>
          </p:cNvPr>
          <p:cNvGrpSpPr/>
          <p:nvPr/>
        </p:nvGrpSpPr>
        <p:grpSpPr>
          <a:xfrm>
            <a:off x="1592271" y="6084878"/>
            <a:ext cx="735351" cy="183333"/>
            <a:chOff x="1381953" y="4414911"/>
            <a:chExt cx="433897" cy="203504"/>
          </a:xfrm>
        </p:grpSpPr>
        <p:sp>
          <p:nvSpPr>
            <p:cNvPr id="37" name="평행 사변형 36">
              <a:extLst>
                <a:ext uri="{FF2B5EF4-FFF2-40B4-BE49-F238E27FC236}">
                  <a16:creationId xmlns:a16="http://schemas.microsoft.com/office/drawing/2014/main" id="{EF3643EB-06C4-1D67-DECD-35BECE5A6405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38" name="평행 사변형 37">
              <a:extLst>
                <a:ext uri="{FF2B5EF4-FFF2-40B4-BE49-F238E27FC236}">
                  <a16:creationId xmlns:a16="http://schemas.microsoft.com/office/drawing/2014/main" id="{97D2089F-C119-2FDA-B65B-4AFA632FFBB8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39" name="평행 사변형 38">
              <a:extLst>
                <a:ext uri="{FF2B5EF4-FFF2-40B4-BE49-F238E27FC236}">
                  <a16:creationId xmlns:a16="http://schemas.microsoft.com/office/drawing/2014/main" id="{B26139D0-12B7-C179-E66D-3B6EFD20A466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40" name="평행 사변형 39">
              <a:extLst>
                <a:ext uri="{FF2B5EF4-FFF2-40B4-BE49-F238E27FC236}">
                  <a16:creationId xmlns:a16="http://schemas.microsoft.com/office/drawing/2014/main" id="{C76C2A17-1D67-E97A-4A60-A53D205667D5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2594EEB-2F80-25B4-45C7-A755B3BAABD9}"/>
              </a:ext>
            </a:extLst>
          </p:cNvPr>
          <p:cNvSpPr/>
          <p:nvPr/>
        </p:nvSpPr>
        <p:spPr>
          <a:xfrm>
            <a:off x="2303436" y="6267605"/>
            <a:ext cx="6254248" cy="1781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B2D19A1C-6F90-1861-0714-BEB9D09A4C33}"/>
              </a:ext>
            </a:extLst>
          </p:cNvPr>
          <p:cNvSpPr/>
          <p:nvPr/>
        </p:nvSpPr>
        <p:spPr>
          <a:xfrm>
            <a:off x="3306243" y="5158062"/>
            <a:ext cx="772537" cy="35095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Response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>
                <a:solidFill>
                  <a:schemeClr val="tx1"/>
                </a:solidFill>
              </a:rPr>
              <a:t>frame (P80)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EB390E39-BFE7-9312-9480-3A03CB8A3C43}"/>
              </a:ext>
            </a:extLst>
          </p:cNvPr>
          <p:cNvSpPr/>
          <p:nvPr/>
        </p:nvSpPr>
        <p:spPr>
          <a:xfrm>
            <a:off x="3298361" y="5523594"/>
            <a:ext cx="5303771" cy="191854"/>
          </a:xfrm>
          <a:prstGeom prst="rect">
            <a:avLst/>
          </a:prstGeom>
          <a:solidFill>
            <a:schemeClr val="bg1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shared by the non-AP STA (P80)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33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678332"/>
            <a:ext cx="7770813" cy="4118911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The AP schedules DL/UL MU, M-AP operations until the time limitation expires</a:t>
            </a:r>
          </a:p>
          <a:p>
            <a:pPr lvl="1"/>
            <a:r>
              <a:rPr lang="en-US" altLang="ko-KR" sz="1400" dirty="0"/>
              <a:t>The time already spend by the sharing non-AP STA should also be considered</a:t>
            </a:r>
            <a:endParaRPr lang="en-US" altLang="ko-KR" sz="2225" dirty="0"/>
          </a:p>
          <a:p>
            <a:r>
              <a:rPr lang="en-US" altLang="ko-KR" sz="1800" dirty="0"/>
              <a:t>The AP can expand the BW</a:t>
            </a:r>
          </a:p>
          <a:p>
            <a:pPr lvl="1"/>
            <a:r>
              <a:rPr lang="en-US" altLang="ko-KR" sz="1400" dirty="0"/>
              <a:t>If idle subchannels are observed, the AP may invoke the backoff procedure to get the rights to access the idle subchannels</a:t>
            </a:r>
          </a:p>
          <a:p>
            <a:r>
              <a:rPr lang="en-US" altLang="ko-KR" sz="1800" dirty="0"/>
              <a:t>The AP might return the remaining TXOP to the non-AP STA by resharing the remaining TXOP, as defined in EHT TXS procedure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Management of the shared TXOP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A0D3F-7BB9-2292-9A1D-A22321CAC4E6}"/>
              </a:ext>
            </a:extLst>
          </p:cNvPr>
          <p:cNvSpPr txBox="1"/>
          <p:nvPr/>
        </p:nvSpPr>
        <p:spPr>
          <a:xfrm>
            <a:off x="322612" y="5119540"/>
            <a:ext cx="928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AP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96D72400-A89C-6450-95F2-C5ECE11DF184}"/>
              </a:ext>
            </a:extLst>
          </p:cNvPr>
          <p:cNvGrpSpPr/>
          <p:nvPr/>
        </p:nvGrpSpPr>
        <p:grpSpPr>
          <a:xfrm>
            <a:off x="1568084" y="5161894"/>
            <a:ext cx="735351" cy="183333"/>
            <a:chOff x="1381953" y="4414911"/>
            <a:chExt cx="433897" cy="203504"/>
          </a:xfrm>
        </p:grpSpPr>
        <p:sp>
          <p:nvSpPr>
            <p:cNvPr id="8" name="평행 사변형 7">
              <a:extLst>
                <a:ext uri="{FF2B5EF4-FFF2-40B4-BE49-F238E27FC236}">
                  <a16:creationId xmlns:a16="http://schemas.microsoft.com/office/drawing/2014/main" id="{1171931D-9D84-0826-F2F7-936C3E40E5B4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0" name="평행 사변형 9">
              <a:extLst>
                <a:ext uri="{FF2B5EF4-FFF2-40B4-BE49-F238E27FC236}">
                  <a16:creationId xmlns:a16="http://schemas.microsoft.com/office/drawing/2014/main" id="{9B2C4638-9A2B-CB7D-9F04-84027EDDF120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1" name="평행 사변형 10">
              <a:extLst>
                <a:ext uri="{FF2B5EF4-FFF2-40B4-BE49-F238E27FC236}">
                  <a16:creationId xmlns:a16="http://schemas.microsoft.com/office/drawing/2014/main" id="{B599A277-12A9-94DE-B16D-7E09141AC1FB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2" name="평행 사변형 11">
              <a:extLst>
                <a:ext uri="{FF2B5EF4-FFF2-40B4-BE49-F238E27FC236}">
                  <a16:creationId xmlns:a16="http://schemas.microsoft.com/office/drawing/2014/main" id="{B2BDC7F5-FE80-322A-3F22-078AD3BD51C8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3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B3C6F8C-2D51-6F38-B5D0-3F69D9DACADF}"/>
              </a:ext>
            </a:extLst>
          </p:cNvPr>
          <p:cNvGrpSpPr/>
          <p:nvPr/>
        </p:nvGrpSpPr>
        <p:grpSpPr>
          <a:xfrm>
            <a:off x="1284107" y="5354330"/>
            <a:ext cx="7476138" cy="750573"/>
            <a:chOff x="1597523" y="4937525"/>
            <a:chExt cx="6302757" cy="1122497"/>
          </a:xfrm>
        </p:grpSpPr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88C2032E-2583-EBA2-A53D-EC07C012133B}"/>
                </a:ext>
              </a:extLst>
            </p:cNvPr>
            <p:cNvCxnSpPr>
              <a:cxnSpLocks/>
            </p:cNvCxnSpPr>
            <p:nvPr/>
          </p:nvCxnSpPr>
          <p:spPr>
            <a:xfrm>
              <a:off x="1597523" y="4937525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E07A731C-8B5B-1EC0-B363-B0B87991F5CD}"/>
                </a:ext>
              </a:extLst>
            </p:cNvPr>
            <p:cNvCxnSpPr>
              <a:cxnSpLocks/>
            </p:cNvCxnSpPr>
            <p:nvPr/>
          </p:nvCxnSpPr>
          <p:spPr>
            <a:xfrm>
              <a:off x="1618382" y="6060022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3E071C3-E105-CE4A-7BC8-F0FF8101FC66}"/>
              </a:ext>
            </a:extLst>
          </p:cNvPr>
          <p:cNvSpPr txBox="1"/>
          <p:nvPr/>
        </p:nvSpPr>
        <p:spPr>
          <a:xfrm>
            <a:off x="83718" y="5836110"/>
            <a:ext cx="1526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Non-AP STA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DB9540B1-2CBB-B5D3-029D-401F6747100F}"/>
              </a:ext>
            </a:extLst>
          </p:cNvPr>
          <p:cNvSpPr/>
          <p:nvPr/>
        </p:nvSpPr>
        <p:spPr>
          <a:xfrm>
            <a:off x="2327784" y="5751542"/>
            <a:ext cx="766256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(on 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A57374BE-429E-C4F3-4266-6650BDF7B340}"/>
              </a:ext>
            </a:extLst>
          </p:cNvPr>
          <p:cNvGrpSpPr/>
          <p:nvPr/>
        </p:nvGrpSpPr>
        <p:grpSpPr>
          <a:xfrm>
            <a:off x="1592271" y="5919772"/>
            <a:ext cx="735351" cy="183333"/>
            <a:chOff x="1381953" y="4414911"/>
            <a:chExt cx="433897" cy="203504"/>
          </a:xfrm>
        </p:grpSpPr>
        <p:sp>
          <p:nvSpPr>
            <p:cNvPr id="24" name="평행 사변형 23">
              <a:extLst>
                <a:ext uri="{FF2B5EF4-FFF2-40B4-BE49-F238E27FC236}">
                  <a16:creationId xmlns:a16="http://schemas.microsoft.com/office/drawing/2014/main" id="{39A81FD4-9EA7-6B5B-AC8B-8CB6DECC54ED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5" name="평행 사변형 24">
              <a:extLst>
                <a:ext uri="{FF2B5EF4-FFF2-40B4-BE49-F238E27FC236}">
                  <a16:creationId xmlns:a16="http://schemas.microsoft.com/office/drawing/2014/main" id="{D40CDD05-24F3-BB6F-8F15-8F442FF963CC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6" name="평행 사변형 25">
              <a:extLst>
                <a:ext uri="{FF2B5EF4-FFF2-40B4-BE49-F238E27FC236}">
                  <a16:creationId xmlns:a16="http://schemas.microsoft.com/office/drawing/2014/main" id="{B1AAF8E4-D68C-BEAF-0862-174DA2F52EAD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7" name="평행 사변형 26">
              <a:extLst>
                <a:ext uri="{FF2B5EF4-FFF2-40B4-BE49-F238E27FC236}">
                  <a16:creationId xmlns:a16="http://schemas.microsoft.com/office/drawing/2014/main" id="{DADBFCFA-C05D-FF73-6F63-E0410B3C95F3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626D4629-81DB-481F-1AB3-3248C4715881}"/>
              </a:ext>
            </a:extLst>
          </p:cNvPr>
          <p:cNvSpPr/>
          <p:nvPr/>
        </p:nvSpPr>
        <p:spPr>
          <a:xfrm>
            <a:off x="2303436" y="6102499"/>
            <a:ext cx="6254248" cy="1781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6CDBB14-04FD-23A9-DE5A-AB4DAC2E57D1}"/>
              </a:ext>
            </a:extLst>
          </p:cNvPr>
          <p:cNvSpPr/>
          <p:nvPr/>
        </p:nvSpPr>
        <p:spPr>
          <a:xfrm>
            <a:off x="3306243" y="4992956"/>
            <a:ext cx="772537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Response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>
                <a:solidFill>
                  <a:schemeClr val="tx1"/>
                </a:solidFill>
              </a:rPr>
              <a:t>frame (P80)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94264AAE-554C-4655-86ED-C541DA714F8A}"/>
              </a:ext>
            </a:extLst>
          </p:cNvPr>
          <p:cNvSpPr/>
          <p:nvPr/>
        </p:nvSpPr>
        <p:spPr>
          <a:xfrm>
            <a:off x="3298361" y="5358488"/>
            <a:ext cx="5303771" cy="191854"/>
          </a:xfrm>
          <a:prstGeom prst="rect">
            <a:avLst/>
          </a:prstGeom>
          <a:solidFill>
            <a:schemeClr val="bg1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shared by the non-AP STA (P80)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FD79B585-C5C4-07FD-93B3-A832FDD9472F}"/>
              </a:ext>
            </a:extLst>
          </p:cNvPr>
          <p:cNvGrpSpPr/>
          <p:nvPr/>
        </p:nvGrpSpPr>
        <p:grpSpPr>
          <a:xfrm>
            <a:off x="4337603" y="5081287"/>
            <a:ext cx="458665" cy="262528"/>
            <a:chOff x="1484757" y="4414911"/>
            <a:chExt cx="331093" cy="203504"/>
          </a:xfrm>
        </p:grpSpPr>
        <p:sp>
          <p:nvSpPr>
            <p:cNvPr id="15" name="평행 사변형 14">
              <a:extLst>
                <a:ext uri="{FF2B5EF4-FFF2-40B4-BE49-F238E27FC236}">
                  <a16:creationId xmlns:a16="http://schemas.microsoft.com/office/drawing/2014/main" id="{EFF244E2-825B-86AD-3868-39A93E546571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rgbClr val="000000"/>
                  </a:solidFill>
                </a:rPr>
                <a:t>2</a:t>
              </a:r>
              <a:endParaRPr lang="ko-KR" alt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6" name="평행 사변형 15">
              <a:extLst>
                <a:ext uri="{FF2B5EF4-FFF2-40B4-BE49-F238E27FC236}">
                  <a16:creationId xmlns:a16="http://schemas.microsoft.com/office/drawing/2014/main" id="{E6B2B3FD-F2EE-DC7E-FF42-C6893EEE593A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rgbClr val="000000"/>
                  </a:solidFill>
                </a:rPr>
                <a:t>1</a:t>
              </a:r>
              <a:endParaRPr lang="ko-KR" alt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7" name="평행 사변형 16">
              <a:extLst>
                <a:ext uri="{FF2B5EF4-FFF2-40B4-BE49-F238E27FC236}">
                  <a16:creationId xmlns:a16="http://schemas.microsoft.com/office/drawing/2014/main" id="{6B156F1E-C1D3-A93F-87B2-86DF80AA4844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185BF8B-0096-C9CE-0590-42BCAED159D0}"/>
              </a:ext>
            </a:extLst>
          </p:cNvPr>
          <p:cNvSpPr/>
          <p:nvPr/>
        </p:nvSpPr>
        <p:spPr bwMode="auto">
          <a:xfrm rot="16200000">
            <a:off x="4080159" y="4365170"/>
            <a:ext cx="820437" cy="61178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IDLE</a:t>
            </a:r>
            <a:endParaRPr kumimoji="0" lang="ko-KR" altLang="en-US" sz="1200" i="0" u="none" strike="noStrike" cap="none" normalizeH="0" baseline="0" dirty="0" err="1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6BDBA0F-250A-E7FD-F306-C685B4DDF9DE}"/>
              </a:ext>
            </a:extLst>
          </p:cNvPr>
          <p:cNvSpPr/>
          <p:nvPr/>
        </p:nvSpPr>
        <p:spPr>
          <a:xfrm>
            <a:off x="4825169" y="4265172"/>
            <a:ext cx="857158" cy="10680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320 MHz PPDU</a:t>
            </a:r>
          </a:p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(e.g., MU-RTS)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0D9E52B-7C3E-927E-83E5-2CF4F2B2821F}"/>
              </a:ext>
            </a:extLst>
          </p:cNvPr>
          <p:cNvSpPr/>
          <p:nvPr/>
        </p:nvSpPr>
        <p:spPr>
          <a:xfrm>
            <a:off x="5856087" y="4260845"/>
            <a:ext cx="3099354" cy="10680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MU &amp; M-AP operations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CCCF382-41B8-C614-7DFE-12C0FADF559C}"/>
              </a:ext>
            </a:extLst>
          </p:cNvPr>
          <p:cNvSpPr/>
          <p:nvPr/>
        </p:nvSpPr>
        <p:spPr>
          <a:xfrm>
            <a:off x="4862151" y="5556556"/>
            <a:ext cx="4093290" cy="178121"/>
          </a:xfrm>
          <a:prstGeom prst="rect">
            <a:avLst/>
          </a:prstGeom>
          <a:solidFill>
            <a:srgbClr val="00FFFF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Operating on the wider BW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3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495381"/>
            <a:ext cx="7770813" cy="4802474"/>
          </a:xfrm>
        </p:spPr>
        <p:txBody>
          <a:bodyPr>
            <a:noAutofit/>
          </a:bodyPr>
          <a:lstStyle/>
          <a:p>
            <a:r>
              <a:rPr lang="en-US" altLang="ko-KR" sz="1750" dirty="0"/>
              <a:t>When multiple non-AP STAs share their TXOP with the AP, each non-AP STA can get more chance to access the channel due to MU operations initiated by the AP</a:t>
            </a: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endParaRPr lang="en-US" altLang="ko-KR" sz="175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altLang="ko-KR" sz="1400" dirty="0"/>
          </a:p>
          <a:p>
            <a:r>
              <a:rPr lang="en-US" altLang="ko-KR" sz="1800" dirty="0"/>
              <a:t>To encourage the utilization of the TXOP sharing procedure, the AP may prioritize serving non-AP STAs that actively share their TXOP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64" y="628657"/>
            <a:ext cx="8547894" cy="925121"/>
          </a:xfrm>
        </p:spPr>
        <p:txBody>
          <a:bodyPr/>
          <a:lstStyle/>
          <a:p>
            <a:r>
              <a:rPr lang="en-US" altLang="ko-KR" sz="2800" dirty="0"/>
              <a:t>Benefit for the non-AP STA sharing its TXOP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November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pic>
        <p:nvPicPr>
          <p:cNvPr id="64" name="그림 63">
            <a:extLst>
              <a:ext uri="{FF2B5EF4-FFF2-40B4-BE49-F238E27FC236}">
                <a16:creationId xmlns:a16="http://schemas.microsoft.com/office/drawing/2014/main" id="{0C54DC42-E4C3-53AA-D121-6DD4AAFAE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629" y="2405470"/>
            <a:ext cx="7788514" cy="157977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1" name="그림 220">
            <a:extLst>
              <a:ext uri="{FF2B5EF4-FFF2-40B4-BE49-F238E27FC236}">
                <a16:creationId xmlns:a16="http://schemas.microsoft.com/office/drawing/2014/main" id="{037CAAC7-0A92-B3A6-9391-68E593BA01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063" y="4084598"/>
            <a:ext cx="8049873" cy="15391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0331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153644</TotalTime>
  <Words>1801</Words>
  <Application>Microsoft Office PowerPoint</Application>
  <PresentationFormat>화면 슬라이드 쇼(4:3)</PresentationFormat>
  <Paragraphs>332</Paragraphs>
  <Slides>15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맑은 고딕</vt:lpstr>
      <vt:lpstr>Arial</vt:lpstr>
      <vt:lpstr>Times New Roman</vt:lpstr>
      <vt:lpstr>Office Theme</vt:lpstr>
      <vt:lpstr>Follow-up on a non-AP STA initiated  TXOP sharing</vt:lpstr>
      <vt:lpstr>Abstract</vt:lpstr>
      <vt:lpstr>Recap: Non-AP STA initiated TXOP sharing [1]</vt:lpstr>
      <vt:lpstr>Motivation of the non-AP STA initiated TXOP sharing</vt:lpstr>
      <vt:lpstr>Channel access of the non-AP STA</vt:lpstr>
      <vt:lpstr>Control frame transmitted by the non-AP STA</vt:lpstr>
      <vt:lpstr>Response frame transmitted by the AP</vt:lpstr>
      <vt:lpstr>Management of the shared TXOP</vt:lpstr>
      <vt:lpstr>Benefit for the non-AP STA sharing its TXOP</vt:lpstr>
      <vt:lpstr>Discussions</vt:lpstr>
      <vt:lpstr>Summary</vt:lpstr>
      <vt:lpstr>Straw Poll</vt:lpstr>
      <vt:lpstr>References</vt:lpstr>
      <vt:lpstr>APPENDIX Illustration in terms of SU/MU operation</vt:lpstr>
      <vt:lpstr>APPENDIX Illustration in terms of operating bandwidth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initiated TXOP sharing</dc:title>
  <dc:creator>Shawn</dc:creator>
  <cp:lastModifiedBy>Shawn</cp:lastModifiedBy>
  <cp:revision>1240</cp:revision>
  <cp:lastPrinted>2020-04-01T07:02:56Z</cp:lastPrinted>
  <dcterms:created xsi:type="dcterms:W3CDTF">2020-03-18T02:52:23Z</dcterms:created>
  <dcterms:modified xsi:type="dcterms:W3CDTF">2023-11-14T02:25:11Z</dcterms:modified>
</cp:coreProperties>
</file>