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69" r:id="rId2"/>
    <p:sldId id="349" r:id="rId3"/>
    <p:sldId id="392" r:id="rId4"/>
    <p:sldId id="393" r:id="rId5"/>
    <p:sldId id="395" r:id="rId6"/>
    <p:sldId id="402" r:id="rId7"/>
    <p:sldId id="408" r:id="rId8"/>
    <p:sldId id="403" r:id="rId9"/>
    <p:sldId id="410" r:id="rId10"/>
    <p:sldId id="409" r:id="rId11"/>
    <p:sldId id="377" r:id="rId12"/>
    <p:sldId id="352" r:id="rId13"/>
  </p:sldIdLst>
  <p:sldSz cx="9144000" cy="6858000" type="screen4x3"/>
  <p:notesSz cx="6797675" cy="9926638"/>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2BD3609-64EF-8DC1-DA71-22AAEB7E0D22}" name="이준수" initials="이" userId="S::js.lee@newratek.com::8c6486e4-8bc7-4f1a-bdee-fbc23a8e82c1" providerId="AD"/>
  <p188:author id="{0F62E7C6-B314-523F-9E70-39A1E5A3E153}" name="노시찬" initials="노" userId="S::sc.noh@newratek.com::9de97547-44b1-4820-bc9d-2958daea934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168420"/>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0" autoAdjust="0"/>
    <p:restoredTop sz="76749" autoAdjust="0"/>
  </p:normalViewPr>
  <p:slideViewPr>
    <p:cSldViewPr>
      <p:cViewPr varScale="1">
        <p:scale>
          <a:sx n="83" d="100"/>
          <a:sy n="83" d="100"/>
        </p:scale>
        <p:origin x="1988" y="5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2" d="100"/>
          <a:sy n="112" d="100"/>
        </p:scale>
        <p:origin x="5236" y="76"/>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52641" y="201527"/>
            <a:ext cx="2163203" cy="2151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2143" eaLnBrk="0" latinLnBrk="0" hangingPunct="0">
              <a:defRPr kumimoji="0" sz="1400" b="1">
                <a:ea typeface="+mn-ea"/>
                <a:cs typeface="+mn-cs"/>
              </a:defRPr>
            </a:lvl1pPr>
          </a:lstStyle>
          <a:p>
            <a:pPr>
              <a:defRPr/>
            </a:pPr>
            <a:r>
              <a:rPr lang="en-US" dirty="0"/>
              <a:t>doc.: IEEE 802.11-yy/1111r0</a:t>
            </a:r>
          </a:p>
        </p:txBody>
      </p:sp>
      <p:sp>
        <p:nvSpPr>
          <p:cNvPr id="3075" name="Rectangle 3"/>
          <p:cNvSpPr>
            <a:spLocks noGrp="1" noChangeArrowheads="1"/>
          </p:cNvSpPr>
          <p:nvPr>
            <p:ph type="dt" sz="quarter" idx="1"/>
          </p:nvPr>
        </p:nvSpPr>
        <p:spPr bwMode="auto">
          <a:xfrm>
            <a:off x="681831" y="201528"/>
            <a:ext cx="914738" cy="2151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2143"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4632691" y="9607171"/>
            <a:ext cx="156132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2143" eaLnBrk="0" latinLnBrk="0" hangingPunct="0">
              <a:defRPr kumimoji="0">
                <a:ea typeface="+mn-ea"/>
                <a:cs typeface="+mn-cs"/>
              </a:defRPr>
            </a:lvl1pPr>
          </a:lstStyle>
          <a:p>
            <a:pPr>
              <a:defRPr/>
            </a:pPr>
            <a:r>
              <a:rPr lang="en-US" altLang="ko-KR" dirty="0"/>
              <a:t>Si-Chan Noh</a:t>
            </a:r>
            <a:r>
              <a:rPr lang="en-US" dirty="0"/>
              <a:t>, </a:t>
            </a:r>
            <a:r>
              <a:rPr lang="en-US" altLang="ko-KR" dirty="0"/>
              <a:t>Newracom</a:t>
            </a:r>
            <a:endParaRPr lang="en-US" dirty="0"/>
          </a:p>
        </p:txBody>
      </p:sp>
      <p:sp>
        <p:nvSpPr>
          <p:cNvPr id="3077" name="Rectangle 5"/>
          <p:cNvSpPr>
            <a:spLocks noGrp="1" noChangeArrowheads="1"/>
          </p:cNvSpPr>
          <p:nvPr>
            <p:ph type="sldNum" sz="quarter" idx="3"/>
          </p:nvPr>
        </p:nvSpPr>
        <p:spPr bwMode="auto">
          <a:xfrm>
            <a:off x="3063772" y="9607171"/>
            <a:ext cx="517046" cy="18443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2143"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679659" y="414382"/>
            <a:ext cx="543835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
        <p:nvSpPr>
          <p:cNvPr id="10247" name="Rectangle 7"/>
          <p:cNvSpPr>
            <a:spLocks noChangeArrowheads="1"/>
          </p:cNvSpPr>
          <p:nvPr/>
        </p:nvSpPr>
        <p:spPr bwMode="auto">
          <a:xfrm>
            <a:off x="679659" y="9607171"/>
            <a:ext cx="717140" cy="184430"/>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679660" y="9595597"/>
            <a:ext cx="558818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66488" y="118189"/>
            <a:ext cx="2192786" cy="2151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2143" eaLnBrk="0" latinLnBrk="0" hangingPunct="0">
              <a:defRPr kumimoji="0" sz="1400" b="1">
                <a:ea typeface="+mn-ea"/>
                <a:cs typeface="+mn-cs"/>
              </a:defRPr>
            </a:lvl1pPr>
          </a:lstStyle>
          <a:p>
            <a:pPr>
              <a:defRPr/>
            </a:pPr>
            <a:r>
              <a:rPr lang="en-US" dirty="0"/>
              <a:t>doc.: IEEE 802.11-yy/0610r0</a:t>
            </a:r>
          </a:p>
        </p:txBody>
      </p:sp>
      <p:sp>
        <p:nvSpPr>
          <p:cNvPr id="2051" name="Rectangle 3"/>
          <p:cNvSpPr>
            <a:spLocks noGrp="1" noChangeArrowheads="1"/>
          </p:cNvSpPr>
          <p:nvPr>
            <p:ph type="dt" idx="1"/>
          </p:nvPr>
        </p:nvSpPr>
        <p:spPr bwMode="auto">
          <a:xfrm>
            <a:off x="640574" y="118189"/>
            <a:ext cx="914738" cy="2151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2143" eaLnBrk="0" latinLnBrk="0" hangingPunct="0">
              <a:defRPr kumimoji="0" sz="1400" b="1">
                <a:ea typeface="+mn-ea"/>
                <a:cs typeface="+mn-cs"/>
              </a:defRPr>
            </a:lvl1pPr>
          </a:lstStyle>
          <a:p>
            <a:pPr>
              <a:defRPr/>
            </a:pPr>
            <a:r>
              <a:rPr lang="en-US" dirty="0"/>
              <a:t>Month Year</a:t>
            </a:r>
          </a:p>
        </p:txBody>
      </p:sp>
      <p:sp>
        <p:nvSpPr>
          <p:cNvPr id="4100" name="Rectangle 4"/>
          <p:cNvSpPr>
            <a:spLocks noGrp="1" noRot="1" noChangeAspect="1" noChangeArrowheads="1" noTextEdit="1"/>
          </p:cNvSpPr>
          <p:nvPr>
            <p:ph type="sldImg" idx="2"/>
          </p:nvPr>
        </p:nvSpPr>
        <p:spPr bwMode="auto">
          <a:xfrm>
            <a:off x="925513" y="749300"/>
            <a:ext cx="4946650"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05488" y="4715618"/>
            <a:ext cx="4986699" cy="4467913"/>
          </a:xfrm>
          <a:prstGeom prst="rect">
            <a:avLst/>
          </a:prstGeom>
          <a:noFill/>
          <a:ln w="9525">
            <a:noFill/>
            <a:miter lim="800000"/>
            <a:headEnd/>
            <a:tailEnd/>
          </a:ln>
          <a:effectLst/>
        </p:spPr>
        <p:txBody>
          <a:bodyPr vert="horz" wrap="square" lIns="93531" tIns="45974" rIns="93531" bIns="4597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049471" y="9611801"/>
            <a:ext cx="2109803" cy="18443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6560" lvl="4" algn="r" defTabSz="932143"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145079" y="9611801"/>
            <a:ext cx="517046" cy="18443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2143"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710060" y="9611801"/>
            <a:ext cx="717140" cy="18443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710059" y="9609487"/>
            <a:ext cx="537755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
        <p:nvSpPr>
          <p:cNvPr id="4106" name="Line 10"/>
          <p:cNvSpPr>
            <a:spLocks noChangeShapeType="1"/>
          </p:cNvSpPr>
          <p:nvPr/>
        </p:nvSpPr>
        <p:spPr bwMode="auto">
          <a:xfrm>
            <a:off x="636231" y="317153"/>
            <a:ext cx="552521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37734992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12491454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Tree>
    <p:extLst>
      <p:ext uri="{BB962C8B-B14F-4D97-AF65-F5344CB8AC3E}">
        <p14:creationId xmlns:p14="http://schemas.microsoft.com/office/powerpoint/2010/main" val="40007767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4235202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983782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044437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1635205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1764947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3037394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428128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42641390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308906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7" name="제목 6"/>
          <p:cNvSpPr>
            <a:spLocks noGrp="1"/>
          </p:cNvSpPr>
          <p:nvPr>
            <p:ph type="title"/>
          </p:nvPr>
        </p:nvSpPr>
        <p:spPr/>
        <p:txBody>
          <a:bodyPr/>
          <a:lstStyle/>
          <a:p>
            <a:r>
              <a:rPr lang="ko-KR" altLang="en-US"/>
              <a:t>마스터 제목 스타일 편집</a:t>
            </a:r>
          </a:p>
        </p:txBody>
      </p:sp>
      <p:sp>
        <p:nvSpPr>
          <p:cNvPr id="8" name="날짜 개체 틀 7"/>
          <p:cNvSpPr>
            <a:spLocks noGrp="1"/>
          </p:cNvSpPr>
          <p:nvPr>
            <p:ph type="dt" sz="half" idx="10"/>
          </p:nvPr>
        </p:nvSpPr>
        <p:spPr>
          <a:xfrm>
            <a:off x="696913" y="332601"/>
            <a:ext cx="1541128" cy="276999"/>
          </a:xfrm>
        </p:spPr>
        <p:txBody>
          <a:bodyPr/>
          <a:lstStyle/>
          <a:p>
            <a:pPr>
              <a:defRPr/>
            </a:pPr>
            <a:r>
              <a:rPr lang="en-US" altLang="ko-KR" dirty="0"/>
              <a:t>November 2023</a:t>
            </a:r>
          </a:p>
        </p:txBody>
      </p:sp>
      <p:sp>
        <p:nvSpPr>
          <p:cNvPr id="9" name="바닥글 개체 틀 8"/>
          <p:cNvSpPr>
            <a:spLocks noGrp="1"/>
          </p:cNvSpPr>
          <p:nvPr>
            <p:ph type="ftr" sz="quarter" idx="11"/>
          </p:nvPr>
        </p:nvSpPr>
        <p:spPr>
          <a:xfrm>
            <a:off x="6982600" y="6475413"/>
            <a:ext cx="1561325" cy="184666"/>
          </a:xfrm>
        </p:spPr>
        <p:txBody>
          <a:bodyPr/>
          <a:lstStyle/>
          <a:p>
            <a:pPr>
              <a:defRPr/>
            </a:pPr>
            <a:r>
              <a:rPr lang="en-US" altLang="ko-KR" dirty="0"/>
              <a:t>Si-Chan Noh, </a:t>
            </a:r>
            <a:r>
              <a:rPr lang="en-US" altLang="ko-KR" dirty="0" err="1"/>
              <a:t>Newracom</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a:t>November 2023</a:t>
            </a:r>
          </a:p>
        </p:txBody>
      </p:sp>
      <p:sp>
        <p:nvSpPr>
          <p:cNvPr id="5" name="Rectangle 5"/>
          <p:cNvSpPr>
            <a:spLocks noGrp="1" noChangeArrowheads="1"/>
          </p:cNvSpPr>
          <p:nvPr>
            <p:ph type="ftr" sz="quarter" idx="3"/>
          </p:nvPr>
        </p:nvSpPr>
        <p:spPr bwMode="auto">
          <a:xfrm>
            <a:off x="6982600" y="6475413"/>
            <a:ext cx="1561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Si-Chan Noh, </a:t>
            </a:r>
            <a:r>
              <a:rPr lang="en-US" altLang="ko-KR" dirty="0" err="1"/>
              <a:t>Newracom</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15818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a:t>November 2023</a:t>
            </a:r>
            <a:endParaRPr lang="en-US" dirty="0"/>
          </a:p>
        </p:txBody>
      </p:sp>
      <p:sp>
        <p:nvSpPr>
          <p:cNvPr id="1029" name="Rectangle 5"/>
          <p:cNvSpPr>
            <a:spLocks noGrp="1" noChangeArrowheads="1"/>
          </p:cNvSpPr>
          <p:nvPr>
            <p:ph type="ftr" sz="quarter" idx="3"/>
          </p:nvPr>
        </p:nvSpPr>
        <p:spPr bwMode="auto">
          <a:xfrm>
            <a:off x="6982600" y="6475413"/>
            <a:ext cx="1561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Si-Chan Noh, </a:t>
            </a:r>
            <a:r>
              <a:rPr lang="en-US" altLang="ko-KR" dirty="0" err="1"/>
              <a:t>Newracom</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802.11-23/1846r1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a:solidFill>
                  <a:schemeClr val="tx1"/>
                </a:solidFill>
                <a:ea typeface="굴림" panose="020B0600000101010101" pitchFamily="50" charset="-127"/>
              </a:rPr>
              <a:t> Protection of Extended TXOP Sharing</a:t>
            </a:r>
            <a:endParaRPr lang="en-US" altLang="ko-KR" dirty="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2023-10-27</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dirty="0">
                <a:cs typeface="Arial" panose="020B0604020202020204" pitchFamily="34" charset="0"/>
              </a:rPr>
              <a:t>Authors:</a:t>
            </a:r>
            <a:endParaRPr kumimoji="0" lang="en-US" altLang="ko-KR" sz="2000" b="0" dirty="0">
              <a:cs typeface="Arial" panose="020B0604020202020204" pitchFamily="34" charset="0"/>
            </a:endParaRPr>
          </a:p>
        </p:txBody>
      </p:sp>
      <p:sp>
        <p:nvSpPr>
          <p:cNvPr id="9" name="바닥글 개체 틀 4"/>
          <p:cNvSpPr>
            <a:spLocks noGrp="1"/>
          </p:cNvSpPr>
          <p:nvPr>
            <p:ph type="ftr" sz="quarter" idx="3"/>
          </p:nvPr>
        </p:nvSpPr>
        <p:spPr>
          <a:xfrm>
            <a:off x="6982600" y="6475413"/>
            <a:ext cx="1561325" cy="184666"/>
          </a:xfrm>
        </p:spPr>
        <p:txBody>
          <a:bodyPr/>
          <a:lstStyle/>
          <a:p>
            <a:pPr>
              <a:defRPr/>
            </a:pPr>
            <a:r>
              <a:rPr lang="en-US" altLang="ko-KR" dirty="0"/>
              <a:t>Si-Chan Noh, Newracom</a:t>
            </a:r>
          </a:p>
        </p:txBody>
      </p:sp>
      <p:sp>
        <p:nvSpPr>
          <p:cNvPr id="10" name="날짜 개체 틀 3"/>
          <p:cNvSpPr txBox="1">
            <a:spLocks/>
          </p:cNvSpPr>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a:t>November 2023</a:t>
            </a:r>
          </a:p>
        </p:txBody>
      </p:sp>
      <p:graphicFrame>
        <p:nvGraphicFramePr>
          <p:cNvPr id="4" name="Table 9">
            <a:extLst>
              <a:ext uri="{FF2B5EF4-FFF2-40B4-BE49-F238E27FC236}">
                <a16:creationId xmlns:a16="http://schemas.microsoft.com/office/drawing/2014/main" id="{5E9372B7-A287-7698-68D0-69FB0664673E}"/>
              </a:ext>
            </a:extLst>
          </p:cNvPr>
          <p:cNvGraphicFramePr>
            <a:graphicFrameLocks noGrp="1"/>
          </p:cNvGraphicFramePr>
          <p:nvPr>
            <p:extLst>
              <p:ext uri="{D42A27DB-BD31-4B8C-83A1-F6EECF244321}">
                <p14:modId xmlns:p14="http://schemas.microsoft.com/office/powerpoint/2010/main" val="3997735856"/>
              </p:ext>
            </p:extLst>
          </p:nvPr>
        </p:nvGraphicFramePr>
        <p:xfrm>
          <a:off x="1066800" y="2792846"/>
          <a:ext cx="7391400" cy="1035545"/>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337511">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375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Si-Chan Noh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ko-KR" sz="1200" dirty="0">
                          <a:solidFill>
                            <a:schemeClr val="tx1"/>
                          </a:solidFill>
                        </a:rPr>
                        <a:t>Newracom</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sc.noh@newracom.com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052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Joonsoo Lee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js.lee@newracom.com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07819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a:extLst>
              <a:ext uri="{FF2B5EF4-FFF2-40B4-BE49-F238E27FC236}">
                <a16:creationId xmlns:a16="http://schemas.microsoft.com/office/drawing/2014/main" id="{F2B98739-469A-919F-035F-FD7289B2D723}"/>
              </a:ext>
            </a:extLst>
          </p:cNvPr>
          <p:cNvPicPr>
            <a:picLocks noChangeAspect="1"/>
          </p:cNvPicPr>
          <p:nvPr/>
        </p:nvPicPr>
        <p:blipFill>
          <a:blip r:embed="rId3"/>
          <a:stretch>
            <a:fillRect/>
          </a:stretch>
        </p:blipFill>
        <p:spPr>
          <a:xfrm>
            <a:off x="523666" y="2971800"/>
            <a:ext cx="6990928" cy="3503613"/>
          </a:xfrm>
          <a:prstGeom prst="rect">
            <a:avLst/>
          </a:prstGeom>
        </p:spPr>
      </p:pic>
      <p:sp>
        <p:nvSpPr>
          <p:cNvPr id="2" name="제목 1"/>
          <p:cNvSpPr>
            <a:spLocks noGrp="1"/>
          </p:cNvSpPr>
          <p:nvPr>
            <p:ph type="title"/>
          </p:nvPr>
        </p:nvSpPr>
        <p:spPr/>
        <p:txBody>
          <a:bodyPr/>
          <a:lstStyle/>
          <a:p>
            <a:br>
              <a:rPr lang="en-US" altLang="ko-KR" dirty="0"/>
            </a:br>
            <a:r>
              <a:rPr lang="en-US" altLang="ko-KR" dirty="0"/>
              <a:t>Proposed Solution (Cont’d)</a:t>
            </a:r>
            <a:br>
              <a:rPr lang="en-US" altLang="ko-KR" dirty="0"/>
            </a:br>
            <a:r>
              <a:rPr lang="en-US" altLang="ko-KR" dirty="0"/>
              <a:t> </a:t>
            </a:r>
            <a:endParaRPr lang="ko-KR" altLang="en-US" dirty="0"/>
          </a:p>
        </p:txBody>
      </p:sp>
      <p:sp>
        <p:nvSpPr>
          <p:cNvPr id="3" name="내용 개체 틀 2"/>
          <p:cNvSpPr>
            <a:spLocks noGrp="1"/>
          </p:cNvSpPr>
          <p:nvPr>
            <p:ph idx="1"/>
          </p:nvPr>
        </p:nvSpPr>
        <p:spPr>
          <a:xfrm>
            <a:off x="685800" y="1752600"/>
            <a:ext cx="7772399" cy="4343400"/>
          </a:xfrm>
        </p:spPr>
        <p:txBody>
          <a:bodyPr/>
          <a:lstStyle/>
          <a:p>
            <a:pPr>
              <a:buFont typeface="Arial" panose="020B0604020202020204" pitchFamily="34" charset="0"/>
              <a:buChar char="•"/>
            </a:pPr>
            <a:r>
              <a:rPr lang="en-US" altLang="ko-KR" sz="1400" b="0" dirty="0"/>
              <a:t>Candidate solution</a:t>
            </a:r>
          </a:p>
          <a:p>
            <a:pPr lvl="1">
              <a:buFont typeface="Arial" panose="020B0604020202020204" pitchFamily="34" charset="0"/>
              <a:buChar char="•"/>
            </a:pPr>
            <a:r>
              <a:rPr lang="en-US" altLang="ko-KR" sz="1200" b="0" dirty="0"/>
              <a:t>Option 2 : Set the duration field of MU-RTS TXS TF that doesn’t cover all the shared AP’s BSS frame exchanges</a:t>
            </a:r>
          </a:p>
          <a:p>
            <a:pPr lvl="2">
              <a:buFont typeface="Arial" panose="020B0604020202020204" pitchFamily="34" charset="0"/>
              <a:buChar char="•"/>
            </a:pPr>
            <a:r>
              <a:rPr lang="en-US" altLang="ko-KR" sz="1000" b="0" dirty="0"/>
              <a:t>Pros : simply modify current rule </a:t>
            </a:r>
          </a:p>
          <a:p>
            <a:pPr lvl="2">
              <a:buFont typeface="Arial" panose="020B0604020202020204" pitchFamily="34" charset="0"/>
              <a:buChar char="•"/>
            </a:pPr>
            <a:r>
              <a:rPr lang="en-US" altLang="ko-KR" sz="1000" b="0" dirty="0"/>
              <a:t>Cons : cannot overall protection within allocated time</a:t>
            </a:r>
          </a:p>
          <a:p>
            <a:endParaRPr lang="en-US" altLang="ko-KR" sz="1800" dirty="0"/>
          </a:p>
          <a:p>
            <a:pPr lvl="1">
              <a:buFont typeface="Arial" panose="020B0604020202020204" pitchFamily="34" charset="0"/>
              <a:buChar char="•"/>
            </a:pPr>
            <a:endParaRPr lang="en-US" altLang="ko-KR" sz="1800" dirty="0"/>
          </a:p>
          <a:p>
            <a:pPr lvl="1">
              <a:buFont typeface="Arial" panose="020B0604020202020204" pitchFamily="34" charset="0"/>
              <a:buChar char="•"/>
            </a:pPr>
            <a:endParaRPr lang="en-US" altLang="ko-KR" sz="1800" dirty="0"/>
          </a:p>
          <a:p>
            <a:pPr lvl="1">
              <a:buFont typeface="Arial" panose="020B0604020202020204" pitchFamily="34" charset="0"/>
              <a:buChar char="•"/>
            </a:pPr>
            <a:endParaRPr lang="en-US" altLang="ko-KR" sz="1800" dirty="0"/>
          </a:p>
          <a:p>
            <a:pPr marL="0" indent="0">
              <a:buNone/>
            </a:pPr>
            <a:endParaRPr lang="en-US" altLang="ko-KR" dirty="0"/>
          </a:p>
          <a:p>
            <a:pPr marL="0" indent="0">
              <a:buNone/>
            </a:pPr>
            <a:endParaRPr lang="en-US" altLang="ko-KR" dirty="0"/>
          </a:p>
          <a:p>
            <a:pPr marL="457200" lvl="1" indent="0">
              <a:buNone/>
            </a:pPr>
            <a:endParaRPr lang="en-US" altLang="ko-KR" sz="1800" dirty="0"/>
          </a:p>
          <a:p>
            <a:pPr marL="0" indent="0">
              <a:buNone/>
            </a:pPr>
            <a:endParaRPr lang="en-US" altLang="ko-KR" sz="1800" dirty="0"/>
          </a:p>
          <a:p>
            <a:pPr marL="457200" lvl="1" indent="0">
              <a:buNone/>
            </a:pPr>
            <a:endParaRPr lang="en-US" altLang="ko-KR" sz="1800" dirty="0"/>
          </a:p>
          <a:p>
            <a:pPr lvl="1">
              <a:buFont typeface="Arial" panose="020B0604020202020204" pitchFamily="34" charset="0"/>
              <a:buChar char="•"/>
            </a:pPr>
            <a:endParaRPr lang="en-US" altLang="ko-KR" sz="1600" dirty="0"/>
          </a:p>
          <a:p>
            <a:endParaRPr lang="en-US" altLang="ko-KR" sz="2800" dirty="0"/>
          </a:p>
        </p:txBody>
      </p:sp>
      <p:sp>
        <p:nvSpPr>
          <p:cNvPr id="4" name="날짜 개체 틀 3"/>
          <p:cNvSpPr>
            <a:spLocks noGrp="1"/>
          </p:cNvSpPr>
          <p:nvPr>
            <p:ph type="dt" sz="half" idx="2"/>
          </p:nvPr>
        </p:nvSpPr>
        <p:spPr>
          <a:xfrm>
            <a:off x="696913" y="332601"/>
            <a:ext cx="1541128" cy="276999"/>
          </a:xfrm>
        </p:spPr>
        <p:txBody>
          <a:bodyPr/>
          <a:lstStyle/>
          <a:p>
            <a:pPr>
              <a:defRPr/>
            </a:pPr>
            <a:r>
              <a:rPr lang="en-US" altLang="ko-KR" dirty="0"/>
              <a:t>November 2023</a:t>
            </a:r>
          </a:p>
        </p:txBody>
      </p:sp>
      <p:sp>
        <p:nvSpPr>
          <p:cNvPr id="5" name="바닥글 개체 틀 4"/>
          <p:cNvSpPr>
            <a:spLocks noGrp="1"/>
          </p:cNvSpPr>
          <p:nvPr>
            <p:ph type="ftr" sz="quarter" idx="3"/>
          </p:nvPr>
        </p:nvSpPr>
        <p:spPr>
          <a:xfrm>
            <a:off x="6982600" y="6475413"/>
            <a:ext cx="1561325" cy="184666"/>
          </a:xfrm>
        </p:spPr>
        <p:txBody>
          <a:bodyPr/>
          <a:lstStyle/>
          <a:p>
            <a:pPr>
              <a:defRPr/>
            </a:pPr>
            <a:r>
              <a:rPr lang="en-US" altLang="ko-KR" dirty="0"/>
              <a:t>Si-Chan Noh, Newracom</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10</a:t>
            </a:fld>
            <a:endParaRPr lang="en-US" altLang="ko-KR"/>
          </a:p>
        </p:txBody>
      </p:sp>
      <p:pic>
        <p:nvPicPr>
          <p:cNvPr id="18" name="그림 17">
            <a:extLst>
              <a:ext uri="{FF2B5EF4-FFF2-40B4-BE49-F238E27FC236}">
                <a16:creationId xmlns:a16="http://schemas.microsoft.com/office/drawing/2014/main" id="{9BA10951-F879-0987-0BD5-045A86C38556}"/>
              </a:ext>
            </a:extLst>
          </p:cNvPr>
          <p:cNvPicPr>
            <a:picLocks noChangeAspect="1"/>
          </p:cNvPicPr>
          <p:nvPr/>
        </p:nvPicPr>
        <p:blipFill>
          <a:blip r:embed="rId4"/>
          <a:stretch>
            <a:fillRect/>
          </a:stretch>
        </p:blipFill>
        <p:spPr>
          <a:xfrm>
            <a:off x="6705600" y="4218147"/>
            <a:ext cx="2308095" cy="2106453"/>
          </a:xfrm>
          <a:prstGeom prst="rect">
            <a:avLst/>
          </a:prstGeom>
        </p:spPr>
      </p:pic>
    </p:spTree>
    <p:extLst>
      <p:ext uri="{BB962C8B-B14F-4D97-AF65-F5344CB8AC3E}">
        <p14:creationId xmlns:p14="http://schemas.microsoft.com/office/powerpoint/2010/main" val="3248129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Summary </a:t>
            </a:r>
            <a:endParaRPr lang="ko-KR" altLang="en-US" dirty="0"/>
          </a:p>
        </p:txBody>
      </p:sp>
      <p:sp>
        <p:nvSpPr>
          <p:cNvPr id="3" name="내용 개체 틀 2"/>
          <p:cNvSpPr>
            <a:spLocks noGrp="1"/>
          </p:cNvSpPr>
          <p:nvPr>
            <p:ph idx="1"/>
          </p:nvPr>
        </p:nvSpPr>
        <p:spPr/>
        <p:txBody>
          <a:bodyPr>
            <a:normAutofit/>
          </a:bodyPr>
          <a:lstStyle/>
          <a:p>
            <a:r>
              <a:rPr lang="en-US" altLang="ko-KR" sz="2200" dirty="0"/>
              <a:t>The domain of TXOP sharing issues can be extended when enable the TXOP sharing between M-APs</a:t>
            </a:r>
          </a:p>
          <a:p>
            <a:endParaRPr lang="en-US" altLang="ko-KR" sz="2200" dirty="0"/>
          </a:p>
          <a:p>
            <a:pPr marL="0" indent="0">
              <a:buNone/>
            </a:pPr>
            <a:endParaRPr lang="en-US" altLang="ko-KR" sz="2200" dirty="0"/>
          </a:p>
          <a:p>
            <a:r>
              <a:rPr lang="en-US" altLang="ko-KR" sz="2200" dirty="0"/>
              <a:t>If a UHR STA does not affect a shared AP’s BSS within allocated time in TXOP sharing manner, allow the UHR STA to contend for channel within allocated time can increase medium efficiency</a:t>
            </a:r>
            <a:endParaRPr lang="en-US" altLang="ko-KR" sz="1800" dirty="0"/>
          </a:p>
        </p:txBody>
      </p:sp>
      <p:sp>
        <p:nvSpPr>
          <p:cNvPr id="4" name="날짜 개체 틀 3"/>
          <p:cNvSpPr>
            <a:spLocks noGrp="1"/>
          </p:cNvSpPr>
          <p:nvPr>
            <p:ph type="dt" sz="half" idx="2"/>
          </p:nvPr>
        </p:nvSpPr>
        <p:spPr>
          <a:xfrm>
            <a:off x="696913" y="332601"/>
            <a:ext cx="1541128" cy="276999"/>
          </a:xfrm>
        </p:spPr>
        <p:txBody>
          <a:bodyPr/>
          <a:lstStyle/>
          <a:p>
            <a:pPr>
              <a:defRPr/>
            </a:pPr>
            <a:r>
              <a:rPr lang="en-US" altLang="ko-KR" dirty="0"/>
              <a:t>November 2023</a:t>
            </a:r>
          </a:p>
        </p:txBody>
      </p:sp>
      <p:sp>
        <p:nvSpPr>
          <p:cNvPr id="5" name="바닥글 개체 틀 4"/>
          <p:cNvSpPr>
            <a:spLocks noGrp="1"/>
          </p:cNvSpPr>
          <p:nvPr>
            <p:ph type="ftr" sz="quarter" idx="3"/>
          </p:nvPr>
        </p:nvSpPr>
        <p:spPr>
          <a:xfrm>
            <a:off x="6982600" y="6475413"/>
            <a:ext cx="1561325" cy="184666"/>
          </a:xfrm>
        </p:spPr>
        <p:txBody>
          <a:bodyPr/>
          <a:lstStyle/>
          <a:p>
            <a:pPr>
              <a:defRPr/>
            </a:pPr>
            <a:r>
              <a:rPr lang="en-US" altLang="ko-KR" dirty="0"/>
              <a:t>Si-Chan Noh, </a:t>
            </a:r>
            <a:r>
              <a:rPr lang="en-US" altLang="ko-KR" dirty="0" err="1"/>
              <a:t>Newracom</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11</a:t>
            </a:fld>
            <a:endParaRPr lang="en-US" altLang="ko-KR"/>
          </a:p>
        </p:txBody>
      </p:sp>
    </p:spTree>
    <p:extLst>
      <p:ext uri="{BB962C8B-B14F-4D97-AF65-F5344CB8AC3E}">
        <p14:creationId xmlns:p14="http://schemas.microsoft.com/office/powerpoint/2010/main" val="897459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 </a:t>
            </a:r>
            <a:endParaRPr lang="ko-KR" altLang="en-US" dirty="0"/>
          </a:p>
        </p:txBody>
      </p:sp>
      <p:sp>
        <p:nvSpPr>
          <p:cNvPr id="3" name="내용 개체 틀 2"/>
          <p:cNvSpPr>
            <a:spLocks noGrp="1"/>
          </p:cNvSpPr>
          <p:nvPr>
            <p:ph idx="1"/>
          </p:nvPr>
        </p:nvSpPr>
        <p:spPr/>
        <p:txBody>
          <a:bodyPr/>
          <a:lstStyle/>
          <a:p>
            <a:r>
              <a:rPr lang="en-US" altLang="ko-KR" sz="2000" dirty="0"/>
              <a:t>[1] </a:t>
            </a:r>
            <a:r>
              <a:rPr lang="en-US" altLang="ko-KR" sz="2000" dirty="0">
                <a:ea typeface="굴림" panose="020B0600000101010101" pitchFamily="50" charset="-127"/>
              </a:rPr>
              <a:t>Draft P802.11be D5.0</a:t>
            </a:r>
            <a:endParaRPr lang="en-US" altLang="ko-KR" sz="2000" dirty="0"/>
          </a:p>
          <a:p>
            <a:r>
              <a:rPr lang="en-US" altLang="ko-KR" sz="2000" dirty="0"/>
              <a:t>[2] </a:t>
            </a:r>
            <a:r>
              <a:rPr lang="en-US" altLang="ko-KR" sz="2000" dirty="0">
                <a:ea typeface="굴림" panose="020B0600000101010101" pitchFamily="50" charset="-127"/>
              </a:rPr>
              <a:t>23/581, Non-AP initiated TXOP sharing</a:t>
            </a:r>
          </a:p>
          <a:p>
            <a:r>
              <a:rPr lang="en-US" altLang="ko-KR" sz="2000" dirty="0"/>
              <a:t>[3] </a:t>
            </a:r>
            <a:r>
              <a:rPr lang="en-US" altLang="ko-KR" sz="2000" dirty="0">
                <a:ea typeface="굴림" panose="020B0600000101010101" pitchFamily="50" charset="-127"/>
              </a:rPr>
              <a:t>23/261r0, C-TDMA procedure in UHR</a:t>
            </a:r>
            <a:endParaRPr lang="en-US" altLang="ko-KR" sz="2000" dirty="0"/>
          </a:p>
          <a:p>
            <a:r>
              <a:rPr lang="en-US" altLang="ko-KR" sz="2000" dirty="0"/>
              <a:t>[4] </a:t>
            </a:r>
            <a:r>
              <a:rPr lang="en-US" altLang="ko-KR" sz="2000" dirty="0">
                <a:ea typeface="굴림" panose="020B0600000101010101" pitchFamily="50" charset="-127"/>
              </a:rPr>
              <a:t>23/0249r1, Extended TXOP Sharing</a:t>
            </a:r>
          </a:p>
          <a:p>
            <a:r>
              <a:rPr lang="en-US" altLang="ko-KR" sz="2000" dirty="0"/>
              <a:t>[5] </a:t>
            </a:r>
            <a:r>
              <a:rPr lang="en-US" altLang="ko-KR" sz="2000" dirty="0">
                <a:ea typeface="굴림" panose="020B0600000101010101" pitchFamily="50" charset="-127"/>
              </a:rPr>
              <a:t>23/0739r1, Follow-up on Coordinated TDMA (C-TDMA)</a:t>
            </a:r>
          </a:p>
          <a:p>
            <a:pPr marL="0" indent="0">
              <a:buNone/>
            </a:pPr>
            <a:endParaRPr lang="ko-KR" altLang="en-US" sz="2000" dirty="0"/>
          </a:p>
        </p:txBody>
      </p:sp>
      <p:sp>
        <p:nvSpPr>
          <p:cNvPr id="4" name="날짜 개체 틀 3"/>
          <p:cNvSpPr>
            <a:spLocks noGrp="1"/>
          </p:cNvSpPr>
          <p:nvPr>
            <p:ph type="dt" sz="half" idx="2"/>
          </p:nvPr>
        </p:nvSpPr>
        <p:spPr>
          <a:xfrm>
            <a:off x="696913" y="332601"/>
            <a:ext cx="1541128" cy="276999"/>
          </a:xfrm>
        </p:spPr>
        <p:txBody>
          <a:bodyPr/>
          <a:lstStyle/>
          <a:p>
            <a:pPr>
              <a:defRPr/>
            </a:pPr>
            <a:r>
              <a:rPr lang="en-US" altLang="ko-KR" dirty="0"/>
              <a:t>November 2023</a:t>
            </a:r>
          </a:p>
        </p:txBody>
      </p:sp>
      <p:sp>
        <p:nvSpPr>
          <p:cNvPr id="5" name="바닥글 개체 틀 4"/>
          <p:cNvSpPr>
            <a:spLocks noGrp="1"/>
          </p:cNvSpPr>
          <p:nvPr>
            <p:ph type="ftr" sz="quarter" idx="3"/>
          </p:nvPr>
        </p:nvSpPr>
        <p:spPr>
          <a:xfrm>
            <a:off x="6982600" y="6475413"/>
            <a:ext cx="1561325" cy="184666"/>
          </a:xfrm>
        </p:spPr>
        <p:txBody>
          <a:bodyPr/>
          <a:lstStyle/>
          <a:p>
            <a:pPr>
              <a:defRPr/>
            </a:pPr>
            <a:r>
              <a:rPr lang="en-US" altLang="ko-KR" dirty="0"/>
              <a:t>Si-Chan Noh, </a:t>
            </a:r>
            <a:r>
              <a:rPr lang="en-US" altLang="ko-KR" dirty="0" err="1"/>
              <a:t>Newracom</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12</a:t>
            </a:fld>
            <a:endParaRPr lang="en-US" altLang="ko-KR"/>
          </a:p>
        </p:txBody>
      </p:sp>
    </p:spTree>
    <p:extLst>
      <p:ext uri="{BB962C8B-B14F-4D97-AF65-F5344CB8AC3E}">
        <p14:creationId xmlns:p14="http://schemas.microsoft.com/office/powerpoint/2010/main" val="3589408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Motivation </a:t>
            </a:r>
            <a:endParaRPr lang="ko-KR" altLang="en-US" dirty="0"/>
          </a:p>
        </p:txBody>
      </p:sp>
      <p:sp>
        <p:nvSpPr>
          <p:cNvPr id="3" name="내용 개체 틀 2"/>
          <p:cNvSpPr>
            <a:spLocks noGrp="1"/>
          </p:cNvSpPr>
          <p:nvPr>
            <p:ph idx="1"/>
          </p:nvPr>
        </p:nvSpPr>
        <p:spPr>
          <a:xfrm>
            <a:off x="685800" y="1752600"/>
            <a:ext cx="7772400" cy="4343400"/>
          </a:xfrm>
        </p:spPr>
        <p:txBody>
          <a:bodyPr/>
          <a:lstStyle/>
          <a:p>
            <a:pPr>
              <a:buFont typeface="Arial" panose="020B0604020202020204" pitchFamily="34" charset="0"/>
              <a:buChar char="•"/>
            </a:pPr>
            <a:r>
              <a:rPr lang="en-US" altLang="ko-KR" sz="1800" b="0" dirty="0"/>
              <a:t>Reusing EHT’s Triggered TXOP Sharing(TXS) framework for extended TXOP sharing is under discussion in [2-5]</a:t>
            </a:r>
          </a:p>
          <a:p>
            <a:pPr marL="0" indent="0">
              <a:buNone/>
            </a:pPr>
            <a:endParaRPr lang="en-US" altLang="ko-KR" sz="1800" b="0" dirty="0"/>
          </a:p>
          <a:p>
            <a:pPr>
              <a:buFont typeface="Arial" panose="020B0604020202020204" pitchFamily="34" charset="0"/>
              <a:buChar char="•"/>
            </a:pPr>
            <a:r>
              <a:rPr lang="en-US" altLang="ko-KR" sz="1800" b="0" dirty="0"/>
              <a:t>UHR can define a new method of TXOP sharing allows a sharing AP to share its obtained TXOP among other single/multiple BSS(s)</a:t>
            </a:r>
          </a:p>
          <a:p>
            <a:pPr>
              <a:buFont typeface="Arial" panose="020B0604020202020204" pitchFamily="34" charset="0"/>
              <a:buChar char="•"/>
            </a:pPr>
            <a:endParaRPr lang="en-US" altLang="ko-KR" sz="1800" b="0" dirty="0"/>
          </a:p>
          <a:p>
            <a:pPr>
              <a:buFont typeface="Arial" panose="020B0604020202020204" pitchFamily="34" charset="0"/>
              <a:buChar char="•"/>
            </a:pPr>
            <a:r>
              <a:rPr lang="en-US" altLang="ko-KR" sz="1800" b="0" dirty="0"/>
              <a:t>The domain of TXOP sharing issues can be modified/extended when enabling the TXOP sharing between multiple APs (M-APs)</a:t>
            </a:r>
          </a:p>
          <a:p>
            <a:pPr>
              <a:buFont typeface="Arial" panose="020B0604020202020204" pitchFamily="34" charset="0"/>
              <a:buChar char="•"/>
            </a:pPr>
            <a:endParaRPr lang="en-US" altLang="ko-KR" sz="1800" b="0" dirty="0"/>
          </a:p>
          <a:p>
            <a:pPr>
              <a:buFont typeface="Arial" panose="020B0604020202020204" pitchFamily="34" charset="0"/>
              <a:buChar char="•"/>
            </a:pPr>
            <a:r>
              <a:rPr lang="en-US" altLang="ko-KR" sz="1800" b="0" dirty="0"/>
              <a:t>This contribution discusses TXOP sharing issues for UHR STAs when a sharing AP allocates a portion of its obtained TXOP to another AP. Furthermore, a mechanism that enables UHR STAs, which are relevant only to the sharing AP, to utilize the channel within the allocated time, thereby increasing medium efficiency</a:t>
            </a:r>
          </a:p>
        </p:txBody>
      </p:sp>
      <p:sp>
        <p:nvSpPr>
          <p:cNvPr id="4" name="날짜 개체 틀 3"/>
          <p:cNvSpPr>
            <a:spLocks noGrp="1"/>
          </p:cNvSpPr>
          <p:nvPr>
            <p:ph type="dt" sz="half" idx="2"/>
          </p:nvPr>
        </p:nvSpPr>
        <p:spPr>
          <a:xfrm>
            <a:off x="696913" y="332601"/>
            <a:ext cx="1541128" cy="276999"/>
          </a:xfrm>
        </p:spPr>
        <p:txBody>
          <a:bodyPr/>
          <a:lstStyle/>
          <a:p>
            <a:pPr>
              <a:defRPr/>
            </a:pPr>
            <a:r>
              <a:rPr lang="en-US" altLang="ko-KR" dirty="0"/>
              <a:t>November 2023</a:t>
            </a:r>
          </a:p>
        </p:txBody>
      </p:sp>
      <p:sp>
        <p:nvSpPr>
          <p:cNvPr id="5" name="바닥글 개체 틀 4"/>
          <p:cNvSpPr>
            <a:spLocks noGrp="1"/>
          </p:cNvSpPr>
          <p:nvPr>
            <p:ph type="ftr" sz="quarter" idx="3"/>
          </p:nvPr>
        </p:nvSpPr>
        <p:spPr>
          <a:xfrm>
            <a:off x="6982600" y="6475413"/>
            <a:ext cx="1561325" cy="184666"/>
          </a:xfrm>
        </p:spPr>
        <p:txBody>
          <a:bodyPr/>
          <a:lstStyle/>
          <a:p>
            <a:pPr>
              <a:defRPr/>
            </a:pPr>
            <a:r>
              <a:rPr lang="en-US" altLang="ko-KR" dirty="0"/>
              <a:t>Si-Chan Noh, Newracom</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2</a:t>
            </a:fld>
            <a:endParaRPr lang="en-US" altLang="ko-KR"/>
          </a:p>
        </p:txBody>
      </p:sp>
    </p:spTree>
    <p:extLst>
      <p:ext uri="{BB962C8B-B14F-4D97-AF65-F5344CB8AC3E}">
        <p14:creationId xmlns:p14="http://schemas.microsoft.com/office/powerpoint/2010/main" val="2360500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Recap : TXS Procedure [1] </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i="1" dirty="0"/>
              <a:t>“An EHT AP may allocate time within an obtained TXOP to an associated non-AP EHT STA by transmitting </a:t>
            </a:r>
            <a:r>
              <a:rPr lang="en-US" altLang="ko-KR" sz="1800" i="1"/>
              <a:t>MU-RTS TXS Trigger frame”</a:t>
            </a:r>
            <a:r>
              <a:rPr lang="en-US" altLang="ko-KR" sz="1800"/>
              <a:t> </a:t>
            </a:r>
            <a:endParaRPr lang="en-US" altLang="ko-KR" sz="1800" dirty="0"/>
          </a:p>
          <a:p>
            <a:pPr>
              <a:buFont typeface="Arial" panose="020B0604020202020204" pitchFamily="34" charset="0"/>
              <a:buChar char="•"/>
            </a:pPr>
            <a:endParaRPr lang="en-US" altLang="ko-KR" sz="1800" dirty="0"/>
          </a:p>
          <a:p>
            <a:pPr>
              <a:buFont typeface="Arial" panose="020B0604020202020204" pitchFamily="34" charset="0"/>
              <a:buChar char="•"/>
            </a:pPr>
            <a:endParaRPr lang="en-US" altLang="ko-KR" sz="1800" dirty="0"/>
          </a:p>
          <a:p>
            <a:pPr>
              <a:buFont typeface="Arial" panose="020B0604020202020204" pitchFamily="34" charset="0"/>
              <a:buChar char="•"/>
            </a:pPr>
            <a:r>
              <a:rPr lang="en-US" altLang="ko-KR" sz="1800" dirty="0"/>
              <a:t>Non-AP EHT STA behavior</a:t>
            </a:r>
          </a:p>
          <a:p>
            <a:pPr lvl="1">
              <a:buFont typeface="Arial" panose="020B0604020202020204" pitchFamily="34" charset="0"/>
              <a:buChar char="•"/>
            </a:pPr>
            <a:r>
              <a:rPr lang="en-US" altLang="ko-KR" sz="1600" i="1" dirty="0"/>
              <a:t>“After a non-AP EHT STA receives an MU-RTS TXS Trigger frame from its associated AP that contains a </a:t>
            </a:r>
            <a:r>
              <a:rPr lang="en-US" altLang="ko-KR" sz="1600" i="1" u="sng" dirty="0"/>
              <a:t>User Info field that is addressed to it</a:t>
            </a:r>
            <a:r>
              <a:rPr lang="en-US" altLang="ko-KR" sz="1600" i="1" dirty="0"/>
              <a:t>, the STA may transmit one or more non-TB PPDUs within the time allocated in the MU-RTS TXS Trigger frame”</a:t>
            </a:r>
          </a:p>
          <a:p>
            <a:pPr lvl="1">
              <a:buFont typeface="Arial" panose="020B0604020202020204" pitchFamily="34" charset="0"/>
              <a:buChar char="•"/>
            </a:pPr>
            <a:r>
              <a:rPr lang="en-US" altLang="ko-KR" sz="1600" i="1" dirty="0"/>
              <a:t>“The time allocation shall start when the PHY-RXEND.indication primitive of the PPDU that contains the MU-RTS TXS Trigger frame has occurred</a:t>
            </a:r>
            <a:r>
              <a:rPr lang="en-US" altLang="ko-KR" sz="1400" i="1" dirty="0"/>
              <a:t>.”</a:t>
            </a:r>
          </a:p>
          <a:p>
            <a:pPr lvl="2">
              <a:buFont typeface="Arial" panose="020B0604020202020204" pitchFamily="34" charset="0"/>
              <a:buChar char="•"/>
            </a:pPr>
            <a:endParaRPr lang="en-US" altLang="ko-KR" sz="1200" i="1" dirty="0"/>
          </a:p>
          <a:p>
            <a:pPr>
              <a:buFont typeface="Arial" panose="020B0604020202020204" pitchFamily="34" charset="0"/>
              <a:buChar char="•"/>
            </a:pPr>
            <a:endParaRPr lang="en-US" altLang="ko-KR" sz="1800" dirty="0"/>
          </a:p>
          <a:p>
            <a:pPr>
              <a:buFont typeface="Arial" panose="020B0604020202020204" pitchFamily="34" charset="0"/>
              <a:buChar char="•"/>
            </a:pPr>
            <a:endParaRPr lang="en-US" altLang="ko-KR" sz="1600" dirty="0"/>
          </a:p>
          <a:p>
            <a:pPr marL="0" indent="0">
              <a:buNone/>
            </a:pPr>
            <a:endParaRPr lang="en-US" altLang="ko-KR" dirty="0">
              <a:solidFill>
                <a:srgbClr val="FF0000"/>
              </a:solidFill>
            </a:endParaRPr>
          </a:p>
        </p:txBody>
      </p:sp>
      <p:sp>
        <p:nvSpPr>
          <p:cNvPr id="4" name="날짜 개체 틀 3"/>
          <p:cNvSpPr>
            <a:spLocks noGrp="1"/>
          </p:cNvSpPr>
          <p:nvPr>
            <p:ph type="dt" sz="half" idx="2"/>
          </p:nvPr>
        </p:nvSpPr>
        <p:spPr>
          <a:xfrm>
            <a:off x="696913" y="332601"/>
            <a:ext cx="1541128" cy="276999"/>
          </a:xfrm>
        </p:spPr>
        <p:txBody>
          <a:bodyPr/>
          <a:lstStyle/>
          <a:p>
            <a:pPr>
              <a:defRPr/>
            </a:pPr>
            <a:r>
              <a:rPr lang="en-US" altLang="ko-KR" dirty="0"/>
              <a:t>November 2023</a:t>
            </a:r>
          </a:p>
        </p:txBody>
      </p:sp>
      <p:sp>
        <p:nvSpPr>
          <p:cNvPr id="5" name="바닥글 개체 틀 4"/>
          <p:cNvSpPr>
            <a:spLocks noGrp="1"/>
          </p:cNvSpPr>
          <p:nvPr>
            <p:ph type="ftr" sz="quarter" idx="3"/>
          </p:nvPr>
        </p:nvSpPr>
        <p:spPr>
          <a:xfrm>
            <a:off x="6982600" y="6475413"/>
            <a:ext cx="1561325" cy="184666"/>
          </a:xfrm>
        </p:spPr>
        <p:txBody>
          <a:bodyPr/>
          <a:lstStyle/>
          <a:p>
            <a:pPr>
              <a:defRPr/>
            </a:pPr>
            <a:r>
              <a:rPr lang="en-US" altLang="ko-KR" dirty="0"/>
              <a:t>Si-Chan Noh, Newracom</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3</a:t>
            </a:fld>
            <a:endParaRPr lang="en-US" altLang="ko-KR"/>
          </a:p>
        </p:txBody>
      </p:sp>
    </p:spTree>
    <p:extLst>
      <p:ext uri="{BB962C8B-B14F-4D97-AF65-F5344CB8AC3E}">
        <p14:creationId xmlns:p14="http://schemas.microsoft.com/office/powerpoint/2010/main" val="4047247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Recap : NAV Rule in TXS [1] </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i="1" dirty="0"/>
              <a:t>“After sending the CTS solicited by an MU-RTS TXS Trigger frame from the associated AP, the STA that sends the responding CTS shall ignore the intra-BSS NAV either until the end of the time allocation signaled in the MU-RTS TXS Trigger frame”</a:t>
            </a:r>
          </a:p>
          <a:p>
            <a:pPr marL="0" indent="0">
              <a:buNone/>
            </a:pPr>
            <a:endParaRPr lang="en-US" altLang="ko-KR" sz="1800" i="1" dirty="0"/>
          </a:p>
          <a:p>
            <a:pPr>
              <a:buFont typeface="Arial" panose="020B0604020202020204" pitchFamily="34" charset="0"/>
              <a:buChar char="•"/>
            </a:pPr>
            <a:r>
              <a:rPr lang="en-US" altLang="ko-KR" sz="1800" dirty="0"/>
              <a:t>When an EHT STA is not received PHY-RXSTART.indication from the PHY during a NAVTimeout, the EHT STA is not permitted to reset its NAV</a:t>
            </a:r>
            <a:endParaRPr lang="en-US" altLang="ko-KR" sz="1800" i="1" dirty="0"/>
          </a:p>
          <a:p>
            <a:pPr lvl="1">
              <a:buFont typeface="Arial" panose="020B0604020202020204" pitchFamily="34" charset="0"/>
              <a:buChar char="•"/>
            </a:pPr>
            <a:r>
              <a:rPr lang="en-US" altLang="ko-KR" sz="1600" i="1" dirty="0"/>
              <a:t>“An EHT STA that uses information from a received MU-RTS TXS Trigger frame as the most recent basis to update its NAV </a:t>
            </a:r>
            <a:r>
              <a:rPr lang="en-US" altLang="ko-KR" sz="1600" i="1" u="sng" dirty="0"/>
              <a:t>should not reset its NAV after the NAVTimeout has expired </a:t>
            </a:r>
            <a:r>
              <a:rPr lang="en-US" altLang="ko-KR" sz="1600" i="1" dirty="0"/>
              <a:t>unless the STA receives a CF-End frame that satisfies the conditions in 26.2.5 (Truncation of TXOP) and 10.23.2.10(Truncation of TXOP)”</a:t>
            </a:r>
          </a:p>
          <a:p>
            <a:pPr lvl="1">
              <a:buFont typeface="Arial" panose="020B0604020202020204" pitchFamily="34" charset="0"/>
              <a:buChar char="•"/>
            </a:pPr>
            <a:endParaRPr lang="en-US" altLang="ko-KR" sz="1400" i="1" dirty="0"/>
          </a:p>
          <a:p>
            <a:pPr>
              <a:buFont typeface="Arial" panose="020B0604020202020204" pitchFamily="34" charset="0"/>
              <a:buChar char="•"/>
            </a:pPr>
            <a:r>
              <a:rPr lang="en-US" altLang="ko-KR" sz="1800" dirty="0"/>
              <a:t>Thus, when an EHT STA which is not participating in TXS procedure does not overhear CTS frame during a NAVTimeout, it does not reset its NAV</a:t>
            </a:r>
          </a:p>
          <a:p>
            <a:pPr>
              <a:buFont typeface="Arial" panose="020B0604020202020204" pitchFamily="34" charset="0"/>
              <a:buChar char="•"/>
            </a:pPr>
            <a:endParaRPr lang="en-US" altLang="ko-KR" sz="1600" dirty="0"/>
          </a:p>
          <a:p>
            <a:pPr marL="0" indent="0">
              <a:buNone/>
            </a:pPr>
            <a:endParaRPr lang="en-US" altLang="ko-KR" dirty="0">
              <a:solidFill>
                <a:srgbClr val="FF0000"/>
              </a:solidFill>
            </a:endParaRPr>
          </a:p>
        </p:txBody>
      </p:sp>
      <p:sp>
        <p:nvSpPr>
          <p:cNvPr id="4" name="날짜 개체 틀 3"/>
          <p:cNvSpPr>
            <a:spLocks noGrp="1"/>
          </p:cNvSpPr>
          <p:nvPr>
            <p:ph type="dt" sz="half" idx="2"/>
          </p:nvPr>
        </p:nvSpPr>
        <p:spPr>
          <a:xfrm>
            <a:off x="696913" y="332601"/>
            <a:ext cx="1541128" cy="276999"/>
          </a:xfrm>
        </p:spPr>
        <p:txBody>
          <a:bodyPr/>
          <a:lstStyle/>
          <a:p>
            <a:pPr>
              <a:defRPr/>
            </a:pPr>
            <a:r>
              <a:rPr lang="en-US" altLang="ko-KR" dirty="0"/>
              <a:t>November 2023</a:t>
            </a:r>
          </a:p>
        </p:txBody>
      </p:sp>
      <p:sp>
        <p:nvSpPr>
          <p:cNvPr id="5" name="바닥글 개체 틀 4"/>
          <p:cNvSpPr>
            <a:spLocks noGrp="1"/>
          </p:cNvSpPr>
          <p:nvPr>
            <p:ph type="ftr" sz="quarter" idx="3"/>
          </p:nvPr>
        </p:nvSpPr>
        <p:spPr>
          <a:xfrm>
            <a:off x="6982600" y="6475413"/>
            <a:ext cx="1561325" cy="184666"/>
          </a:xfrm>
        </p:spPr>
        <p:txBody>
          <a:bodyPr/>
          <a:lstStyle/>
          <a:p>
            <a:pPr>
              <a:defRPr/>
            </a:pPr>
            <a:r>
              <a:rPr lang="en-US" altLang="ko-KR" dirty="0"/>
              <a:t>Si-Chan Noh, Newracom</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4</a:t>
            </a:fld>
            <a:endParaRPr lang="en-US" altLang="ko-KR"/>
          </a:p>
        </p:txBody>
      </p:sp>
    </p:spTree>
    <p:extLst>
      <p:ext uri="{BB962C8B-B14F-4D97-AF65-F5344CB8AC3E}">
        <p14:creationId xmlns:p14="http://schemas.microsoft.com/office/powerpoint/2010/main" val="1637439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br>
              <a:rPr lang="en-US" altLang="ko-KR" dirty="0"/>
            </a:br>
            <a:r>
              <a:rPr lang="en-US" altLang="ko-KR" dirty="0"/>
              <a:t>Protection in 11be</a:t>
            </a:r>
            <a:br>
              <a:rPr lang="en-US" altLang="ko-KR" dirty="0"/>
            </a:br>
            <a:r>
              <a:rPr lang="en-US" altLang="ko-KR" dirty="0"/>
              <a:t> </a:t>
            </a:r>
            <a:endParaRPr lang="ko-KR" altLang="en-US" dirty="0"/>
          </a:p>
        </p:txBody>
      </p:sp>
      <p:sp>
        <p:nvSpPr>
          <p:cNvPr id="3" name="내용 개체 틀 2"/>
          <p:cNvSpPr>
            <a:spLocks noGrp="1"/>
          </p:cNvSpPr>
          <p:nvPr>
            <p:ph idx="1"/>
          </p:nvPr>
        </p:nvSpPr>
        <p:spPr>
          <a:xfrm>
            <a:off x="685800" y="1752600"/>
            <a:ext cx="7772399" cy="4343400"/>
          </a:xfrm>
        </p:spPr>
        <p:txBody>
          <a:bodyPr/>
          <a:lstStyle/>
          <a:p>
            <a:r>
              <a:rPr lang="en-US" altLang="ko-KR" sz="1800" b="0" dirty="0"/>
              <a:t>In 802.11be, an AP can share a portion of an obtained TXOP within its BSS (i.e., one associated non-AP EHT STA)</a:t>
            </a:r>
          </a:p>
          <a:p>
            <a:endParaRPr lang="en-US" altLang="ko-KR" sz="1800" b="0" dirty="0"/>
          </a:p>
          <a:p>
            <a:r>
              <a:rPr lang="en-US" altLang="ko-KR" sz="1800" b="0" dirty="0"/>
              <a:t>Such TXOP sharing within the BSS, protection of other STAs is inevitable to allow recipient STA of the MU-RTS TXS Trigger frame (TF) to transmit one or more non-TB PPDUs within allocated time </a:t>
            </a:r>
          </a:p>
          <a:p>
            <a:pPr lvl="1">
              <a:buFont typeface="Arial" panose="020B0604020202020204" pitchFamily="34" charset="0"/>
              <a:buChar char="•"/>
            </a:pPr>
            <a:r>
              <a:rPr lang="en-US" altLang="ko-KR" sz="1400" b="0" dirty="0"/>
              <a:t>Follow the rules (i.e., MU-RTS Trigger/CTS frame exchange for EHT STAs)</a:t>
            </a:r>
          </a:p>
          <a:p>
            <a:pPr lvl="1">
              <a:buFont typeface="Arial" panose="020B0604020202020204" pitchFamily="34" charset="0"/>
              <a:buChar char="•"/>
            </a:pPr>
            <a:r>
              <a:rPr lang="en-US" altLang="ko-KR" sz="1400" b="0" dirty="0"/>
              <a:t>Preceded by an optional CTS-to-self before transmit MU-RTS TXS TF</a:t>
            </a:r>
          </a:p>
          <a:p>
            <a:pPr lvl="1">
              <a:buFont typeface="Arial" panose="020B0604020202020204" pitchFamily="34" charset="0"/>
              <a:buChar char="•"/>
            </a:pPr>
            <a:r>
              <a:rPr lang="en-US" altLang="ko-KR" sz="1400" b="0" dirty="0"/>
              <a:t>Not reset its NAV after the NAVTimeout has expired when the EHT STAs only overhear </a:t>
            </a:r>
            <a:br>
              <a:rPr lang="en-US" altLang="ko-KR" sz="1400" b="0" dirty="0"/>
            </a:br>
            <a:r>
              <a:rPr lang="en-US" altLang="ko-KR" sz="1400" b="0" dirty="0"/>
              <a:t>MU-RTS TXS TF</a:t>
            </a:r>
            <a:endParaRPr lang="en-US" altLang="ko-KR" sz="1400" dirty="0"/>
          </a:p>
          <a:p>
            <a:pPr lvl="3">
              <a:buFont typeface="Arial" panose="020B0604020202020204" pitchFamily="34" charset="0"/>
              <a:buChar char="•"/>
            </a:pPr>
            <a:endParaRPr lang="en-US" altLang="ko-KR" dirty="0"/>
          </a:p>
          <a:p>
            <a:pPr lvl="3">
              <a:buFont typeface="Arial" panose="020B0604020202020204" pitchFamily="34" charset="0"/>
              <a:buChar char="•"/>
            </a:pPr>
            <a:endParaRPr lang="en-US" altLang="ko-KR" dirty="0"/>
          </a:p>
          <a:p>
            <a:pPr marL="0" indent="0">
              <a:buNone/>
            </a:pPr>
            <a:endParaRPr lang="en-US" altLang="ko-KR" sz="2800" dirty="0"/>
          </a:p>
          <a:p>
            <a:pPr marL="0" indent="0">
              <a:buNone/>
            </a:pPr>
            <a:endParaRPr lang="en-US" altLang="ko-KR" sz="2800" dirty="0"/>
          </a:p>
          <a:p>
            <a:pPr marL="457200" lvl="1" indent="0">
              <a:buNone/>
            </a:pPr>
            <a:endParaRPr lang="en-US" altLang="ko-KR" dirty="0"/>
          </a:p>
          <a:p>
            <a:pPr marL="0" indent="0">
              <a:buNone/>
            </a:pPr>
            <a:endParaRPr lang="en-US" altLang="ko-KR" sz="2000" dirty="0"/>
          </a:p>
          <a:p>
            <a:pPr marL="457200" lvl="1" indent="0">
              <a:buNone/>
            </a:pPr>
            <a:endParaRPr lang="en-US" altLang="ko-KR" dirty="0"/>
          </a:p>
          <a:p>
            <a:pPr lvl="1">
              <a:buFont typeface="Arial" panose="020B0604020202020204" pitchFamily="34" charset="0"/>
              <a:buChar char="•"/>
            </a:pPr>
            <a:endParaRPr lang="en-US" altLang="ko-KR" sz="1800" dirty="0"/>
          </a:p>
          <a:p>
            <a:endParaRPr lang="en-US" altLang="ko-KR" sz="3200" dirty="0"/>
          </a:p>
        </p:txBody>
      </p:sp>
      <p:sp>
        <p:nvSpPr>
          <p:cNvPr id="4" name="날짜 개체 틀 3"/>
          <p:cNvSpPr>
            <a:spLocks noGrp="1"/>
          </p:cNvSpPr>
          <p:nvPr>
            <p:ph type="dt" sz="half" idx="2"/>
          </p:nvPr>
        </p:nvSpPr>
        <p:spPr>
          <a:xfrm>
            <a:off x="696913" y="332601"/>
            <a:ext cx="1541128" cy="276999"/>
          </a:xfrm>
        </p:spPr>
        <p:txBody>
          <a:bodyPr/>
          <a:lstStyle/>
          <a:p>
            <a:pPr>
              <a:defRPr/>
            </a:pPr>
            <a:r>
              <a:rPr lang="en-US" altLang="ko-KR" dirty="0"/>
              <a:t>November 2023</a:t>
            </a:r>
          </a:p>
        </p:txBody>
      </p:sp>
      <p:sp>
        <p:nvSpPr>
          <p:cNvPr id="5" name="바닥글 개체 틀 4"/>
          <p:cNvSpPr>
            <a:spLocks noGrp="1"/>
          </p:cNvSpPr>
          <p:nvPr>
            <p:ph type="ftr" sz="quarter" idx="3"/>
          </p:nvPr>
        </p:nvSpPr>
        <p:spPr>
          <a:xfrm>
            <a:off x="6982600" y="6475413"/>
            <a:ext cx="1561325" cy="184666"/>
          </a:xfrm>
        </p:spPr>
        <p:txBody>
          <a:bodyPr/>
          <a:lstStyle/>
          <a:p>
            <a:pPr>
              <a:defRPr/>
            </a:pPr>
            <a:r>
              <a:rPr lang="en-US" altLang="ko-KR" dirty="0"/>
              <a:t>Si-Chan Noh, Newracom</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5</a:t>
            </a:fld>
            <a:endParaRPr lang="en-US" altLang="ko-KR"/>
          </a:p>
        </p:txBody>
      </p:sp>
    </p:spTree>
    <p:extLst>
      <p:ext uri="{BB962C8B-B14F-4D97-AF65-F5344CB8AC3E}">
        <p14:creationId xmlns:p14="http://schemas.microsoft.com/office/powerpoint/2010/main" val="3637905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br>
              <a:rPr lang="en-US" altLang="ko-KR" dirty="0"/>
            </a:br>
            <a:r>
              <a:rPr lang="en-US" altLang="ko-KR" dirty="0"/>
              <a:t>Protection in UHR</a:t>
            </a:r>
            <a:br>
              <a:rPr lang="en-US" altLang="ko-KR" dirty="0"/>
            </a:br>
            <a:r>
              <a:rPr lang="en-US" altLang="ko-KR" dirty="0"/>
              <a:t> </a:t>
            </a:r>
            <a:endParaRPr lang="ko-KR" altLang="en-US" dirty="0"/>
          </a:p>
        </p:txBody>
      </p:sp>
      <p:sp>
        <p:nvSpPr>
          <p:cNvPr id="3" name="내용 개체 틀 2"/>
          <p:cNvSpPr>
            <a:spLocks noGrp="1"/>
          </p:cNvSpPr>
          <p:nvPr>
            <p:ph idx="1"/>
          </p:nvPr>
        </p:nvSpPr>
        <p:spPr>
          <a:xfrm>
            <a:off x="685800" y="1752600"/>
            <a:ext cx="7772399" cy="4343400"/>
          </a:xfrm>
        </p:spPr>
        <p:txBody>
          <a:bodyPr/>
          <a:lstStyle/>
          <a:p>
            <a:r>
              <a:rPr lang="en-US" altLang="ko-KR" sz="1800" b="0" dirty="0"/>
              <a:t>In UHR, extended TXOP sharing is under discussion (e.g., allowing a TXOP acquired by a sharing AP to be shared with single/multiple BSS(s))</a:t>
            </a:r>
          </a:p>
          <a:p>
            <a:pPr marL="457200" lvl="1" indent="0">
              <a:buNone/>
            </a:pPr>
            <a:endParaRPr lang="en-US" altLang="ko-KR" sz="1600" b="0" dirty="0"/>
          </a:p>
          <a:p>
            <a:pPr>
              <a:buFont typeface="Arial" panose="020B0604020202020204" pitchFamily="34" charset="0"/>
              <a:buChar char="•"/>
            </a:pPr>
            <a:r>
              <a:rPr lang="en-US" altLang="ko-KR" sz="1800" b="0" dirty="0"/>
              <a:t>When TXOP sharing between M-APs, protection of other STAs is needed to allow the shared AP to transmit or soliciting PPDUs in its BSS within the allocated time</a:t>
            </a:r>
          </a:p>
          <a:p>
            <a:pPr>
              <a:buFont typeface="Arial" panose="020B0604020202020204" pitchFamily="34" charset="0"/>
              <a:buChar char="•"/>
            </a:pPr>
            <a:endParaRPr lang="en-US" altLang="ko-KR" sz="1800" b="0" dirty="0"/>
          </a:p>
          <a:p>
            <a:pPr>
              <a:buFont typeface="Arial" panose="020B0604020202020204" pitchFamily="34" charset="0"/>
              <a:buChar char="•"/>
            </a:pPr>
            <a:r>
              <a:rPr lang="en-US" altLang="ko-KR" sz="1800" b="0" dirty="0"/>
              <a:t>However, in some scenarios where there is a UHR STA only relevant to the sharing AP that does not affect the shared AP’s BSS, it is beneficial to allow UHR STA to contend for channel within allocated time</a:t>
            </a:r>
          </a:p>
          <a:p>
            <a:pPr>
              <a:buFont typeface="Arial" panose="020B0604020202020204" pitchFamily="34" charset="0"/>
              <a:buChar char="•"/>
            </a:pPr>
            <a:endParaRPr lang="en-US" altLang="ko-KR" sz="1800" b="0" dirty="0"/>
          </a:p>
          <a:p>
            <a:pPr>
              <a:buFont typeface="Arial" panose="020B0604020202020204" pitchFamily="34" charset="0"/>
              <a:buChar char="•"/>
            </a:pPr>
            <a:r>
              <a:rPr lang="en-US" altLang="ko-KR" sz="1800" b="0" dirty="0"/>
              <a:t>It means that the domain of TXOP sharing issues can be modified due to the TXOP sharing is extended from single BSS to M-APs</a:t>
            </a:r>
          </a:p>
          <a:p>
            <a:pPr marL="0" indent="0">
              <a:buNone/>
            </a:pPr>
            <a:endParaRPr lang="en-US" altLang="ko-KR" sz="1800" dirty="0"/>
          </a:p>
          <a:p>
            <a:pPr>
              <a:buFont typeface="Arial" panose="020B0604020202020204" pitchFamily="34" charset="0"/>
              <a:buChar char="•"/>
            </a:pPr>
            <a:endParaRPr lang="en-US" altLang="ko-KR" sz="1600" b="0" dirty="0"/>
          </a:p>
          <a:p>
            <a:pPr marL="0" indent="0">
              <a:buNone/>
            </a:pPr>
            <a:endParaRPr lang="en-US" altLang="ko-KR" dirty="0"/>
          </a:p>
          <a:p>
            <a:pPr lvl="1">
              <a:buFont typeface="Arial" panose="020B0604020202020204" pitchFamily="34" charset="0"/>
              <a:buChar char="•"/>
            </a:pPr>
            <a:endParaRPr lang="en-US" altLang="ko-KR" dirty="0"/>
          </a:p>
          <a:p>
            <a:pPr lvl="1">
              <a:buFont typeface="Arial" panose="020B0604020202020204" pitchFamily="34" charset="0"/>
              <a:buChar char="•"/>
            </a:pPr>
            <a:endParaRPr lang="en-US" altLang="ko-KR" dirty="0"/>
          </a:p>
          <a:p>
            <a:pPr lvl="1">
              <a:buFont typeface="Arial" panose="020B0604020202020204" pitchFamily="34" charset="0"/>
              <a:buChar char="•"/>
            </a:pPr>
            <a:endParaRPr lang="en-US" altLang="ko-KR" dirty="0"/>
          </a:p>
          <a:p>
            <a:pPr marL="0" indent="0">
              <a:buNone/>
            </a:pPr>
            <a:endParaRPr lang="en-US" altLang="ko-KR" sz="2800" dirty="0"/>
          </a:p>
          <a:p>
            <a:pPr marL="0" indent="0">
              <a:buNone/>
            </a:pPr>
            <a:endParaRPr lang="en-US" altLang="ko-KR" sz="2800" dirty="0"/>
          </a:p>
          <a:p>
            <a:pPr marL="457200" lvl="1" indent="0">
              <a:buNone/>
            </a:pPr>
            <a:endParaRPr lang="en-US" altLang="ko-KR" dirty="0"/>
          </a:p>
          <a:p>
            <a:pPr marL="0" indent="0">
              <a:buNone/>
            </a:pPr>
            <a:endParaRPr lang="en-US" altLang="ko-KR" sz="2000" dirty="0"/>
          </a:p>
          <a:p>
            <a:pPr marL="457200" lvl="1" indent="0">
              <a:buNone/>
            </a:pPr>
            <a:endParaRPr lang="en-US" altLang="ko-KR" dirty="0"/>
          </a:p>
          <a:p>
            <a:pPr lvl="1">
              <a:buFont typeface="Arial" panose="020B0604020202020204" pitchFamily="34" charset="0"/>
              <a:buChar char="•"/>
            </a:pPr>
            <a:endParaRPr lang="en-US" altLang="ko-KR" sz="1800" dirty="0"/>
          </a:p>
          <a:p>
            <a:endParaRPr lang="en-US" altLang="ko-KR" sz="3200" dirty="0"/>
          </a:p>
        </p:txBody>
      </p:sp>
      <p:sp>
        <p:nvSpPr>
          <p:cNvPr id="4" name="날짜 개체 틀 3"/>
          <p:cNvSpPr>
            <a:spLocks noGrp="1"/>
          </p:cNvSpPr>
          <p:nvPr>
            <p:ph type="dt" sz="half" idx="2"/>
          </p:nvPr>
        </p:nvSpPr>
        <p:spPr>
          <a:xfrm>
            <a:off x="696913" y="332601"/>
            <a:ext cx="1541128" cy="276999"/>
          </a:xfrm>
        </p:spPr>
        <p:txBody>
          <a:bodyPr/>
          <a:lstStyle/>
          <a:p>
            <a:pPr>
              <a:defRPr/>
            </a:pPr>
            <a:r>
              <a:rPr lang="en-US" altLang="ko-KR" dirty="0"/>
              <a:t>November 2023</a:t>
            </a:r>
          </a:p>
        </p:txBody>
      </p:sp>
      <p:sp>
        <p:nvSpPr>
          <p:cNvPr id="5" name="바닥글 개체 틀 4"/>
          <p:cNvSpPr>
            <a:spLocks noGrp="1"/>
          </p:cNvSpPr>
          <p:nvPr>
            <p:ph type="ftr" sz="quarter" idx="3"/>
          </p:nvPr>
        </p:nvSpPr>
        <p:spPr>
          <a:xfrm>
            <a:off x="6982600" y="6475413"/>
            <a:ext cx="1561325" cy="184666"/>
          </a:xfrm>
        </p:spPr>
        <p:txBody>
          <a:bodyPr/>
          <a:lstStyle/>
          <a:p>
            <a:pPr>
              <a:defRPr/>
            </a:pPr>
            <a:r>
              <a:rPr lang="en-US" altLang="ko-KR" dirty="0"/>
              <a:t>Si-Chan Noh, Newracom</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6</a:t>
            </a:fld>
            <a:endParaRPr lang="en-US" altLang="ko-KR"/>
          </a:p>
        </p:txBody>
      </p:sp>
    </p:spTree>
    <p:extLst>
      <p:ext uri="{BB962C8B-B14F-4D97-AF65-F5344CB8AC3E}">
        <p14:creationId xmlns:p14="http://schemas.microsoft.com/office/powerpoint/2010/main" val="579373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Modified TXOP sharing Issue</a:t>
            </a:r>
            <a:endParaRPr lang="ko-KR" altLang="en-US" dirty="0"/>
          </a:p>
        </p:txBody>
      </p:sp>
      <p:sp>
        <p:nvSpPr>
          <p:cNvPr id="3" name="내용 개체 틀 2"/>
          <p:cNvSpPr>
            <a:spLocks noGrp="1"/>
          </p:cNvSpPr>
          <p:nvPr>
            <p:ph idx="1"/>
          </p:nvPr>
        </p:nvSpPr>
        <p:spPr>
          <a:xfrm>
            <a:off x="685800" y="1752600"/>
            <a:ext cx="7772399" cy="4343400"/>
          </a:xfrm>
        </p:spPr>
        <p:txBody>
          <a:bodyPr/>
          <a:lstStyle/>
          <a:p>
            <a:r>
              <a:rPr lang="en-US" altLang="ko-KR" sz="1400" b="0" dirty="0"/>
              <a:t>The sharing/shared AP can exchange frames for TXOP sharing </a:t>
            </a:r>
          </a:p>
          <a:p>
            <a:r>
              <a:rPr lang="en-US" altLang="ko-KR" sz="1400" b="0" dirty="0"/>
              <a:t>The STAs only can overhear MU-RTS TXS TF (e.g., STA1-2 and AP3) does not reset its NAV according to current NAV rule in previous slide 4</a:t>
            </a:r>
          </a:p>
          <a:p>
            <a:pPr lvl="1">
              <a:buFont typeface="Arial" panose="020B0604020202020204" pitchFamily="34" charset="0"/>
              <a:buChar char="•"/>
            </a:pPr>
            <a:r>
              <a:rPr lang="en-US" altLang="ko-KR" sz="1200" b="0" dirty="0"/>
              <a:t>The STA1-2 should not reset its NAV due to the AP1 cannot transmit any PPDUs within allocated time</a:t>
            </a:r>
          </a:p>
          <a:p>
            <a:pPr>
              <a:buFont typeface="Arial" panose="020B0604020202020204" pitchFamily="34" charset="0"/>
              <a:buChar char="•"/>
            </a:pPr>
            <a:r>
              <a:rPr lang="en-US" altLang="ko-KR" sz="1400" b="0" dirty="0"/>
              <a:t>However, the AP3 may not cause collisions with the AP2’s BSS within allocated time, and does not reset its NAV until the end of the allocated time, it can lead to resource wastage</a:t>
            </a:r>
          </a:p>
          <a:p>
            <a:pPr lvl="1">
              <a:buFont typeface="Arial" panose="020B0604020202020204" pitchFamily="34" charset="0"/>
              <a:buChar char="•"/>
            </a:pPr>
            <a:endParaRPr lang="en-US" altLang="ko-KR" sz="1200" dirty="0"/>
          </a:p>
          <a:p>
            <a:pPr lvl="1">
              <a:buFont typeface="Arial" panose="020B0604020202020204" pitchFamily="34" charset="0"/>
              <a:buChar char="•"/>
            </a:pPr>
            <a:endParaRPr lang="en-US" altLang="ko-KR" sz="1200" b="0" dirty="0"/>
          </a:p>
          <a:p>
            <a:pPr lvl="1">
              <a:buFont typeface="Arial" panose="020B0604020202020204" pitchFamily="34" charset="0"/>
              <a:buChar char="•"/>
            </a:pPr>
            <a:endParaRPr lang="en-US" altLang="ko-KR" sz="1200" dirty="0"/>
          </a:p>
          <a:p>
            <a:pPr lvl="1">
              <a:buFont typeface="Arial" panose="020B0604020202020204" pitchFamily="34" charset="0"/>
              <a:buChar char="•"/>
            </a:pPr>
            <a:endParaRPr lang="en-US" altLang="ko-KR" sz="1200" b="0" dirty="0"/>
          </a:p>
          <a:p>
            <a:pPr lvl="1">
              <a:buFont typeface="Arial" panose="020B0604020202020204" pitchFamily="34" charset="0"/>
              <a:buChar char="•"/>
            </a:pPr>
            <a:endParaRPr lang="en-US" altLang="ko-KR" sz="1200" dirty="0"/>
          </a:p>
          <a:p>
            <a:pPr lvl="1">
              <a:buFont typeface="Arial" panose="020B0604020202020204" pitchFamily="34" charset="0"/>
              <a:buChar char="•"/>
            </a:pPr>
            <a:endParaRPr lang="en-US" altLang="ko-KR" sz="1200" b="0" dirty="0"/>
          </a:p>
          <a:p>
            <a:pPr marL="457200" lvl="1" indent="0">
              <a:buNone/>
            </a:pPr>
            <a:endParaRPr lang="en-US" altLang="ko-KR" sz="1200" dirty="0"/>
          </a:p>
          <a:p>
            <a:pPr marL="457200" lvl="1" indent="0">
              <a:buNone/>
            </a:pPr>
            <a:endParaRPr lang="en-US" altLang="ko-KR" sz="1200" b="0" dirty="0"/>
          </a:p>
          <a:p>
            <a:pPr marL="457200" lvl="1" indent="0">
              <a:buNone/>
            </a:pPr>
            <a:endParaRPr lang="en-US" altLang="ko-KR" sz="1200" b="0" dirty="0"/>
          </a:p>
          <a:p>
            <a:endParaRPr lang="en-US" altLang="ko-KR" sz="1400" b="0" dirty="0"/>
          </a:p>
          <a:p>
            <a:endParaRPr lang="en-US" altLang="ko-KR" sz="1400" b="0" dirty="0"/>
          </a:p>
          <a:p>
            <a:endParaRPr lang="en-US" altLang="ko-KR" sz="1400" b="0" dirty="0"/>
          </a:p>
          <a:p>
            <a:r>
              <a:rPr lang="en-US" altLang="ko-KR" sz="1400" b="0" dirty="0"/>
              <a:t>For this reason, it is beneficial to have a scheme that allows the AP3 to utilize the channel within allocated time to increase medium efficiency</a:t>
            </a:r>
          </a:p>
          <a:p>
            <a:endParaRPr lang="en-US" altLang="ko-KR" sz="1800" dirty="0"/>
          </a:p>
          <a:p>
            <a:pPr lvl="1">
              <a:buFont typeface="Arial" panose="020B0604020202020204" pitchFamily="34" charset="0"/>
              <a:buChar char="•"/>
            </a:pPr>
            <a:endParaRPr lang="en-US" altLang="ko-KR" sz="1800" dirty="0"/>
          </a:p>
          <a:p>
            <a:pPr lvl="1">
              <a:buFont typeface="Arial" panose="020B0604020202020204" pitchFamily="34" charset="0"/>
              <a:buChar char="•"/>
            </a:pPr>
            <a:endParaRPr lang="en-US" altLang="ko-KR" sz="1800" dirty="0"/>
          </a:p>
          <a:p>
            <a:pPr lvl="1">
              <a:buFont typeface="Arial" panose="020B0604020202020204" pitchFamily="34" charset="0"/>
              <a:buChar char="•"/>
            </a:pPr>
            <a:endParaRPr lang="en-US" altLang="ko-KR" sz="1800" dirty="0"/>
          </a:p>
          <a:p>
            <a:pPr marL="0" indent="0">
              <a:buNone/>
            </a:pPr>
            <a:endParaRPr lang="en-US" altLang="ko-KR" dirty="0"/>
          </a:p>
          <a:p>
            <a:pPr marL="0" indent="0">
              <a:buNone/>
            </a:pPr>
            <a:endParaRPr lang="en-US" altLang="ko-KR" dirty="0"/>
          </a:p>
          <a:p>
            <a:pPr marL="457200" lvl="1" indent="0">
              <a:buNone/>
            </a:pPr>
            <a:endParaRPr lang="en-US" altLang="ko-KR" sz="1800" dirty="0"/>
          </a:p>
          <a:p>
            <a:pPr marL="0" indent="0">
              <a:buNone/>
            </a:pPr>
            <a:endParaRPr lang="en-US" altLang="ko-KR" sz="1800" dirty="0"/>
          </a:p>
          <a:p>
            <a:pPr marL="457200" lvl="1" indent="0">
              <a:buNone/>
            </a:pPr>
            <a:endParaRPr lang="en-US" altLang="ko-KR" sz="1800" dirty="0"/>
          </a:p>
          <a:p>
            <a:pPr lvl="1">
              <a:buFont typeface="Arial" panose="020B0604020202020204" pitchFamily="34" charset="0"/>
              <a:buChar char="•"/>
            </a:pPr>
            <a:endParaRPr lang="en-US" altLang="ko-KR" sz="1600" dirty="0"/>
          </a:p>
          <a:p>
            <a:endParaRPr lang="en-US" altLang="ko-KR" sz="2800" dirty="0"/>
          </a:p>
        </p:txBody>
      </p:sp>
      <p:sp>
        <p:nvSpPr>
          <p:cNvPr id="4" name="날짜 개체 틀 3"/>
          <p:cNvSpPr>
            <a:spLocks noGrp="1"/>
          </p:cNvSpPr>
          <p:nvPr>
            <p:ph type="dt" sz="half" idx="2"/>
          </p:nvPr>
        </p:nvSpPr>
        <p:spPr>
          <a:xfrm>
            <a:off x="696913" y="332601"/>
            <a:ext cx="1541128" cy="276999"/>
          </a:xfrm>
        </p:spPr>
        <p:txBody>
          <a:bodyPr/>
          <a:lstStyle/>
          <a:p>
            <a:pPr>
              <a:defRPr/>
            </a:pPr>
            <a:r>
              <a:rPr lang="en-US" altLang="ko-KR" dirty="0"/>
              <a:t>November 2023</a:t>
            </a:r>
          </a:p>
        </p:txBody>
      </p:sp>
      <p:sp>
        <p:nvSpPr>
          <p:cNvPr id="5" name="바닥글 개체 틀 4"/>
          <p:cNvSpPr>
            <a:spLocks noGrp="1"/>
          </p:cNvSpPr>
          <p:nvPr>
            <p:ph type="ftr" sz="quarter" idx="3"/>
          </p:nvPr>
        </p:nvSpPr>
        <p:spPr>
          <a:xfrm>
            <a:off x="6982600" y="6475413"/>
            <a:ext cx="1561325" cy="184666"/>
          </a:xfrm>
        </p:spPr>
        <p:txBody>
          <a:bodyPr/>
          <a:lstStyle/>
          <a:p>
            <a:pPr>
              <a:defRPr/>
            </a:pPr>
            <a:r>
              <a:rPr lang="en-US" altLang="ko-KR" dirty="0"/>
              <a:t>Si-Chan Noh, Newracom</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7</a:t>
            </a:fld>
            <a:endParaRPr lang="en-US" altLang="ko-KR"/>
          </a:p>
        </p:txBody>
      </p:sp>
      <p:grpSp>
        <p:nvGrpSpPr>
          <p:cNvPr id="17" name="그룹 16">
            <a:extLst>
              <a:ext uri="{FF2B5EF4-FFF2-40B4-BE49-F238E27FC236}">
                <a16:creationId xmlns:a16="http://schemas.microsoft.com/office/drawing/2014/main" id="{0712058D-069B-C3C2-D6EE-AD334A1DFA6C}"/>
              </a:ext>
            </a:extLst>
          </p:cNvPr>
          <p:cNvGrpSpPr/>
          <p:nvPr/>
        </p:nvGrpSpPr>
        <p:grpSpPr>
          <a:xfrm>
            <a:off x="762000" y="3222655"/>
            <a:ext cx="8153400" cy="2718707"/>
            <a:chOff x="816751" y="3733800"/>
            <a:chExt cx="7503671" cy="2057400"/>
          </a:xfrm>
        </p:grpSpPr>
        <p:pic>
          <p:nvPicPr>
            <p:cNvPr id="13" name="그림 12">
              <a:extLst>
                <a:ext uri="{FF2B5EF4-FFF2-40B4-BE49-F238E27FC236}">
                  <a16:creationId xmlns:a16="http://schemas.microsoft.com/office/drawing/2014/main" id="{4660B275-13FE-BAED-0195-826EAAA56849}"/>
                </a:ext>
              </a:extLst>
            </p:cNvPr>
            <p:cNvPicPr>
              <a:picLocks noChangeAspect="1"/>
            </p:cNvPicPr>
            <p:nvPr/>
          </p:nvPicPr>
          <p:blipFill>
            <a:blip r:embed="rId3"/>
            <a:stretch>
              <a:fillRect/>
            </a:stretch>
          </p:blipFill>
          <p:spPr>
            <a:xfrm>
              <a:off x="816751" y="3733800"/>
              <a:ext cx="5119326" cy="2057400"/>
            </a:xfrm>
            <a:prstGeom prst="rect">
              <a:avLst/>
            </a:prstGeom>
          </p:spPr>
        </p:pic>
        <p:pic>
          <p:nvPicPr>
            <p:cNvPr id="16" name="그림 15">
              <a:extLst>
                <a:ext uri="{FF2B5EF4-FFF2-40B4-BE49-F238E27FC236}">
                  <a16:creationId xmlns:a16="http://schemas.microsoft.com/office/drawing/2014/main" id="{AF87A0DC-CC3A-B545-8F0C-9FCA4E72BFD9}"/>
                </a:ext>
              </a:extLst>
            </p:cNvPr>
            <p:cNvPicPr>
              <a:picLocks noChangeAspect="1"/>
            </p:cNvPicPr>
            <p:nvPr/>
          </p:nvPicPr>
          <p:blipFill>
            <a:blip r:embed="rId4"/>
            <a:stretch>
              <a:fillRect/>
            </a:stretch>
          </p:blipFill>
          <p:spPr>
            <a:xfrm>
              <a:off x="5865950" y="3774623"/>
              <a:ext cx="2454472" cy="1944780"/>
            </a:xfrm>
            <a:prstGeom prst="rect">
              <a:avLst/>
            </a:prstGeom>
          </p:spPr>
        </p:pic>
      </p:grpSp>
    </p:spTree>
    <p:extLst>
      <p:ext uri="{BB962C8B-B14F-4D97-AF65-F5344CB8AC3E}">
        <p14:creationId xmlns:p14="http://schemas.microsoft.com/office/powerpoint/2010/main" val="4141261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br>
              <a:rPr lang="en-US" altLang="ko-KR" dirty="0"/>
            </a:br>
            <a:r>
              <a:rPr lang="en-US" altLang="ko-KR" dirty="0"/>
              <a:t>Proposed Solution</a:t>
            </a:r>
            <a:br>
              <a:rPr lang="en-US" altLang="ko-KR" dirty="0"/>
            </a:br>
            <a:r>
              <a:rPr lang="en-US" altLang="ko-KR" dirty="0"/>
              <a:t> </a:t>
            </a:r>
            <a:endParaRPr lang="ko-KR" altLang="en-US" dirty="0"/>
          </a:p>
        </p:txBody>
      </p:sp>
      <p:sp>
        <p:nvSpPr>
          <p:cNvPr id="3" name="내용 개체 틀 2"/>
          <p:cNvSpPr>
            <a:spLocks noGrp="1"/>
          </p:cNvSpPr>
          <p:nvPr>
            <p:ph idx="1"/>
          </p:nvPr>
        </p:nvSpPr>
        <p:spPr>
          <a:xfrm>
            <a:off x="685800" y="1752600"/>
            <a:ext cx="7772399" cy="4343400"/>
          </a:xfrm>
        </p:spPr>
        <p:txBody>
          <a:bodyPr/>
          <a:lstStyle/>
          <a:p>
            <a:pPr>
              <a:buFont typeface="Arial" panose="020B0604020202020204" pitchFamily="34" charset="0"/>
              <a:buChar char="•"/>
            </a:pPr>
            <a:r>
              <a:rPr lang="en-US" altLang="ko-KR" sz="1600" b="0" dirty="0"/>
              <a:t>The MU-RTS TXS TF can be designed to address TXOP sharing signaling to a shared AP and it should be differentiated with 11be TXS procedure</a:t>
            </a:r>
          </a:p>
          <a:p>
            <a:pPr marL="0" indent="0">
              <a:buNone/>
            </a:pPr>
            <a:endParaRPr lang="en-US" altLang="ko-KR" sz="1600" b="0" dirty="0"/>
          </a:p>
          <a:p>
            <a:r>
              <a:rPr lang="en-US" altLang="ko-KR" sz="1600" b="0" dirty="0"/>
              <a:t>The UHR device can distinguish the MU-RTS TXS TF for the purpose of TXOP sharing in 11be or TXOP sharing between M-APs in UHR </a:t>
            </a:r>
          </a:p>
          <a:p>
            <a:pPr marL="0" indent="0">
              <a:buNone/>
            </a:pPr>
            <a:endParaRPr lang="en-US" altLang="ko-KR" sz="1400" b="0" dirty="0"/>
          </a:p>
          <a:p>
            <a:pPr>
              <a:buFont typeface="Arial" panose="020B0604020202020204" pitchFamily="34" charset="0"/>
              <a:buChar char="•"/>
            </a:pPr>
            <a:r>
              <a:rPr lang="en-US" altLang="ko-KR" sz="1600" b="0" dirty="0"/>
              <a:t>Moreover, it can identify whether it is associated with the sharing AP or not</a:t>
            </a:r>
          </a:p>
          <a:p>
            <a:pPr>
              <a:buFont typeface="Arial" panose="020B0604020202020204" pitchFamily="34" charset="0"/>
              <a:buChar char="•"/>
            </a:pPr>
            <a:endParaRPr lang="en-US" altLang="ko-KR" sz="1600" b="0" dirty="0"/>
          </a:p>
          <a:p>
            <a:pPr>
              <a:buFont typeface="Arial" panose="020B0604020202020204" pitchFamily="34" charset="0"/>
              <a:buChar char="•"/>
            </a:pPr>
            <a:r>
              <a:rPr lang="en-US" altLang="ko-KR" sz="1600" b="0" dirty="0"/>
              <a:t>If it is not associated with the sharing AP, it can identify the MU-RTS TXS TF is soliciting frame for its BSS or other BSS through the User Info of the MU-RTS TXS TF</a:t>
            </a:r>
            <a:endParaRPr lang="en-US" altLang="ko-KR" sz="1800" b="0" dirty="0"/>
          </a:p>
          <a:p>
            <a:endParaRPr lang="en-US" altLang="ko-KR" sz="1800" dirty="0"/>
          </a:p>
          <a:p>
            <a:pPr lvl="1">
              <a:buFont typeface="Arial" panose="020B0604020202020204" pitchFamily="34" charset="0"/>
              <a:buChar char="•"/>
            </a:pPr>
            <a:endParaRPr lang="en-US" altLang="ko-KR" sz="1800" dirty="0"/>
          </a:p>
          <a:p>
            <a:pPr lvl="1">
              <a:buFont typeface="Arial" panose="020B0604020202020204" pitchFamily="34" charset="0"/>
              <a:buChar char="•"/>
            </a:pPr>
            <a:endParaRPr lang="en-US" altLang="ko-KR" sz="1800" dirty="0"/>
          </a:p>
          <a:p>
            <a:pPr lvl="1">
              <a:buFont typeface="Arial" panose="020B0604020202020204" pitchFamily="34" charset="0"/>
              <a:buChar char="•"/>
            </a:pPr>
            <a:endParaRPr lang="en-US" altLang="ko-KR" sz="1800" dirty="0"/>
          </a:p>
          <a:p>
            <a:pPr marL="0" indent="0">
              <a:buNone/>
            </a:pPr>
            <a:endParaRPr lang="en-US" altLang="ko-KR" dirty="0"/>
          </a:p>
          <a:p>
            <a:pPr marL="0" indent="0">
              <a:buNone/>
            </a:pPr>
            <a:endParaRPr lang="en-US" altLang="ko-KR" dirty="0"/>
          </a:p>
          <a:p>
            <a:pPr marL="457200" lvl="1" indent="0">
              <a:buNone/>
            </a:pPr>
            <a:endParaRPr lang="en-US" altLang="ko-KR" sz="1800" dirty="0"/>
          </a:p>
          <a:p>
            <a:pPr marL="0" indent="0">
              <a:buNone/>
            </a:pPr>
            <a:endParaRPr lang="en-US" altLang="ko-KR" sz="1800" dirty="0"/>
          </a:p>
          <a:p>
            <a:pPr marL="457200" lvl="1" indent="0">
              <a:buNone/>
            </a:pPr>
            <a:endParaRPr lang="en-US" altLang="ko-KR" sz="1800" dirty="0"/>
          </a:p>
          <a:p>
            <a:pPr lvl="1">
              <a:buFont typeface="Arial" panose="020B0604020202020204" pitchFamily="34" charset="0"/>
              <a:buChar char="•"/>
            </a:pPr>
            <a:endParaRPr lang="en-US" altLang="ko-KR" sz="1600" dirty="0"/>
          </a:p>
          <a:p>
            <a:endParaRPr lang="en-US" altLang="ko-KR" sz="2800" dirty="0"/>
          </a:p>
        </p:txBody>
      </p:sp>
      <p:sp>
        <p:nvSpPr>
          <p:cNvPr id="4" name="날짜 개체 틀 3"/>
          <p:cNvSpPr>
            <a:spLocks noGrp="1"/>
          </p:cNvSpPr>
          <p:nvPr>
            <p:ph type="dt" sz="half" idx="2"/>
          </p:nvPr>
        </p:nvSpPr>
        <p:spPr>
          <a:xfrm>
            <a:off x="696913" y="332601"/>
            <a:ext cx="1541128" cy="276999"/>
          </a:xfrm>
        </p:spPr>
        <p:txBody>
          <a:bodyPr/>
          <a:lstStyle/>
          <a:p>
            <a:pPr>
              <a:defRPr/>
            </a:pPr>
            <a:r>
              <a:rPr lang="en-US" altLang="ko-KR" dirty="0"/>
              <a:t>November 2023</a:t>
            </a:r>
          </a:p>
        </p:txBody>
      </p:sp>
      <p:sp>
        <p:nvSpPr>
          <p:cNvPr id="5" name="바닥글 개체 틀 4"/>
          <p:cNvSpPr>
            <a:spLocks noGrp="1"/>
          </p:cNvSpPr>
          <p:nvPr>
            <p:ph type="ftr" sz="quarter" idx="3"/>
          </p:nvPr>
        </p:nvSpPr>
        <p:spPr>
          <a:xfrm>
            <a:off x="6982600" y="6475413"/>
            <a:ext cx="1561325" cy="184666"/>
          </a:xfrm>
        </p:spPr>
        <p:txBody>
          <a:bodyPr/>
          <a:lstStyle/>
          <a:p>
            <a:pPr>
              <a:defRPr/>
            </a:pPr>
            <a:r>
              <a:rPr lang="en-US" altLang="ko-KR" dirty="0"/>
              <a:t>Si-Chan Noh, Newracom</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8</a:t>
            </a:fld>
            <a:endParaRPr lang="en-US" altLang="ko-KR"/>
          </a:p>
        </p:txBody>
      </p:sp>
    </p:spTree>
    <p:extLst>
      <p:ext uri="{BB962C8B-B14F-4D97-AF65-F5344CB8AC3E}">
        <p14:creationId xmlns:p14="http://schemas.microsoft.com/office/powerpoint/2010/main" val="721205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br>
              <a:rPr lang="en-US" altLang="ko-KR" dirty="0"/>
            </a:br>
            <a:r>
              <a:rPr lang="en-US" altLang="ko-KR" dirty="0"/>
              <a:t>Proposed Solution (Cont’d)</a:t>
            </a:r>
            <a:br>
              <a:rPr lang="en-US" altLang="ko-KR" dirty="0"/>
            </a:br>
            <a:r>
              <a:rPr lang="en-US" altLang="ko-KR" dirty="0"/>
              <a:t> </a:t>
            </a:r>
            <a:endParaRPr lang="ko-KR" altLang="en-US" dirty="0"/>
          </a:p>
        </p:txBody>
      </p:sp>
      <p:sp>
        <p:nvSpPr>
          <p:cNvPr id="3" name="내용 개체 틀 2"/>
          <p:cNvSpPr>
            <a:spLocks noGrp="1"/>
          </p:cNvSpPr>
          <p:nvPr>
            <p:ph idx="1"/>
          </p:nvPr>
        </p:nvSpPr>
        <p:spPr>
          <a:xfrm>
            <a:off x="685800" y="1752600"/>
            <a:ext cx="7772399" cy="4343400"/>
          </a:xfrm>
        </p:spPr>
        <p:txBody>
          <a:bodyPr/>
          <a:lstStyle/>
          <a:p>
            <a:pPr>
              <a:buFont typeface="Arial" panose="020B0604020202020204" pitchFamily="34" charset="0"/>
              <a:buChar char="•"/>
            </a:pPr>
            <a:r>
              <a:rPr lang="en-US" altLang="ko-KR" sz="1400" b="0" dirty="0"/>
              <a:t>Candidate solution</a:t>
            </a:r>
          </a:p>
          <a:p>
            <a:pPr lvl="1">
              <a:buFont typeface="Arial" panose="020B0604020202020204" pitchFamily="34" charset="0"/>
              <a:buChar char="•"/>
            </a:pPr>
            <a:r>
              <a:rPr lang="en-US" altLang="ko-KR" sz="1200" b="0" dirty="0"/>
              <a:t>Option 1 : Reset its NAV after the NAVTimout has expired when the UHR device is not associated with the sharing AP and only overhears MU-RTS TXS TF which is not for its BSS</a:t>
            </a:r>
          </a:p>
          <a:p>
            <a:pPr lvl="2">
              <a:buFont typeface="Arial" panose="020B0604020202020204" pitchFamily="34" charset="0"/>
              <a:buChar char="•"/>
            </a:pPr>
            <a:r>
              <a:rPr lang="en-US" altLang="ko-KR" sz="1000" b="0" dirty="0"/>
              <a:t>Pros : simply modify current rule </a:t>
            </a:r>
          </a:p>
          <a:p>
            <a:pPr lvl="2">
              <a:buFont typeface="Arial" panose="020B0604020202020204" pitchFamily="34" charset="0"/>
              <a:buChar char="•"/>
            </a:pPr>
            <a:r>
              <a:rPr lang="en-US" altLang="ko-KR" sz="1000" b="0" dirty="0"/>
              <a:t>Cons : only can support UHR devices</a:t>
            </a:r>
            <a:endParaRPr lang="en-US" altLang="ko-KR" sz="1400" b="0" dirty="0"/>
          </a:p>
          <a:p>
            <a:endParaRPr lang="en-US" altLang="ko-KR" sz="1800" dirty="0"/>
          </a:p>
          <a:p>
            <a:pPr lvl="1">
              <a:buFont typeface="Arial" panose="020B0604020202020204" pitchFamily="34" charset="0"/>
              <a:buChar char="•"/>
            </a:pPr>
            <a:endParaRPr lang="en-US" altLang="ko-KR" sz="1800" dirty="0"/>
          </a:p>
          <a:p>
            <a:pPr lvl="1">
              <a:buFont typeface="Arial" panose="020B0604020202020204" pitchFamily="34" charset="0"/>
              <a:buChar char="•"/>
            </a:pPr>
            <a:endParaRPr lang="en-US" altLang="ko-KR" sz="1800" dirty="0"/>
          </a:p>
          <a:p>
            <a:pPr lvl="1">
              <a:buFont typeface="Arial" panose="020B0604020202020204" pitchFamily="34" charset="0"/>
              <a:buChar char="•"/>
            </a:pPr>
            <a:endParaRPr lang="en-US" altLang="ko-KR" sz="1800" dirty="0"/>
          </a:p>
          <a:p>
            <a:pPr marL="0" indent="0">
              <a:buNone/>
            </a:pPr>
            <a:endParaRPr lang="en-US" altLang="ko-KR" dirty="0"/>
          </a:p>
          <a:p>
            <a:pPr marL="0" indent="0">
              <a:buNone/>
            </a:pPr>
            <a:endParaRPr lang="en-US" altLang="ko-KR" dirty="0"/>
          </a:p>
          <a:p>
            <a:pPr marL="457200" lvl="1" indent="0">
              <a:buNone/>
            </a:pPr>
            <a:endParaRPr lang="en-US" altLang="ko-KR" sz="1800" dirty="0"/>
          </a:p>
          <a:p>
            <a:pPr marL="0" indent="0">
              <a:buNone/>
            </a:pPr>
            <a:endParaRPr lang="en-US" altLang="ko-KR" sz="1800" dirty="0"/>
          </a:p>
          <a:p>
            <a:pPr marL="457200" lvl="1" indent="0">
              <a:buNone/>
            </a:pPr>
            <a:endParaRPr lang="en-US" altLang="ko-KR" sz="1800" dirty="0"/>
          </a:p>
          <a:p>
            <a:pPr lvl="1">
              <a:buFont typeface="Arial" panose="020B0604020202020204" pitchFamily="34" charset="0"/>
              <a:buChar char="•"/>
            </a:pPr>
            <a:endParaRPr lang="en-US" altLang="ko-KR" sz="1600" dirty="0"/>
          </a:p>
          <a:p>
            <a:endParaRPr lang="en-US" altLang="ko-KR" sz="2800" dirty="0"/>
          </a:p>
        </p:txBody>
      </p:sp>
      <p:sp>
        <p:nvSpPr>
          <p:cNvPr id="4" name="날짜 개체 틀 3"/>
          <p:cNvSpPr>
            <a:spLocks noGrp="1"/>
          </p:cNvSpPr>
          <p:nvPr>
            <p:ph type="dt" sz="half" idx="2"/>
          </p:nvPr>
        </p:nvSpPr>
        <p:spPr>
          <a:xfrm>
            <a:off x="696913" y="332601"/>
            <a:ext cx="1541128" cy="276999"/>
          </a:xfrm>
        </p:spPr>
        <p:txBody>
          <a:bodyPr/>
          <a:lstStyle/>
          <a:p>
            <a:pPr>
              <a:defRPr/>
            </a:pPr>
            <a:r>
              <a:rPr lang="en-US" altLang="ko-KR" dirty="0"/>
              <a:t>November 2023</a:t>
            </a:r>
          </a:p>
        </p:txBody>
      </p:sp>
      <p:sp>
        <p:nvSpPr>
          <p:cNvPr id="5" name="바닥글 개체 틀 4"/>
          <p:cNvSpPr>
            <a:spLocks noGrp="1"/>
          </p:cNvSpPr>
          <p:nvPr>
            <p:ph type="ftr" sz="quarter" idx="3"/>
          </p:nvPr>
        </p:nvSpPr>
        <p:spPr>
          <a:xfrm>
            <a:off x="6982600" y="6475413"/>
            <a:ext cx="1561325" cy="184666"/>
          </a:xfrm>
        </p:spPr>
        <p:txBody>
          <a:bodyPr/>
          <a:lstStyle/>
          <a:p>
            <a:pPr>
              <a:defRPr/>
            </a:pPr>
            <a:r>
              <a:rPr lang="en-US" altLang="ko-KR" dirty="0"/>
              <a:t>Si-Chan Noh, Newracom</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9</a:t>
            </a:fld>
            <a:endParaRPr lang="en-US" altLang="ko-KR"/>
          </a:p>
        </p:txBody>
      </p:sp>
      <p:pic>
        <p:nvPicPr>
          <p:cNvPr id="10" name="그림 9">
            <a:extLst>
              <a:ext uri="{FF2B5EF4-FFF2-40B4-BE49-F238E27FC236}">
                <a16:creationId xmlns:a16="http://schemas.microsoft.com/office/drawing/2014/main" id="{ED007B40-D704-FFAF-5FB7-85A20E411BA3}"/>
              </a:ext>
            </a:extLst>
          </p:cNvPr>
          <p:cNvPicPr>
            <a:picLocks noChangeAspect="1"/>
          </p:cNvPicPr>
          <p:nvPr/>
        </p:nvPicPr>
        <p:blipFill>
          <a:blip r:embed="rId3"/>
          <a:stretch>
            <a:fillRect/>
          </a:stretch>
        </p:blipFill>
        <p:spPr>
          <a:xfrm>
            <a:off x="699331" y="2957322"/>
            <a:ext cx="6674381" cy="3443478"/>
          </a:xfrm>
          <a:prstGeom prst="rect">
            <a:avLst/>
          </a:prstGeom>
        </p:spPr>
      </p:pic>
      <p:pic>
        <p:nvPicPr>
          <p:cNvPr id="7" name="그림 6">
            <a:extLst>
              <a:ext uri="{FF2B5EF4-FFF2-40B4-BE49-F238E27FC236}">
                <a16:creationId xmlns:a16="http://schemas.microsoft.com/office/drawing/2014/main" id="{71110A5D-58F4-89A1-786B-5B0B2FC9B9AC}"/>
              </a:ext>
            </a:extLst>
          </p:cNvPr>
          <p:cNvPicPr>
            <a:picLocks noChangeAspect="1"/>
          </p:cNvPicPr>
          <p:nvPr/>
        </p:nvPicPr>
        <p:blipFill>
          <a:blip r:embed="rId4"/>
          <a:stretch>
            <a:fillRect/>
          </a:stretch>
        </p:blipFill>
        <p:spPr>
          <a:xfrm>
            <a:off x="6828653" y="4179253"/>
            <a:ext cx="2308095" cy="2106453"/>
          </a:xfrm>
          <a:prstGeom prst="rect">
            <a:avLst/>
          </a:prstGeom>
        </p:spPr>
      </p:pic>
    </p:spTree>
    <p:extLst>
      <p:ext uri="{BB962C8B-B14F-4D97-AF65-F5344CB8AC3E}">
        <p14:creationId xmlns:p14="http://schemas.microsoft.com/office/powerpoint/2010/main" val="170647087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372827</TotalTime>
  <Words>1207</Words>
  <Application>Microsoft Office PowerPoint</Application>
  <PresentationFormat>화면 슬라이드 쇼(4:3)</PresentationFormat>
  <Paragraphs>189</Paragraphs>
  <Slides>12</Slides>
  <Notes>12</Notes>
  <HiddenSlides>0</HiddenSlides>
  <MMClips>0</MMClips>
  <ScaleCrop>false</ScaleCrop>
  <HeadingPairs>
    <vt:vector size="6" baseType="variant">
      <vt:variant>
        <vt:lpstr>사용한 글꼴</vt:lpstr>
      </vt:variant>
      <vt:variant>
        <vt:i4>2</vt:i4>
      </vt:variant>
      <vt:variant>
        <vt:lpstr>테마</vt:lpstr>
      </vt:variant>
      <vt:variant>
        <vt:i4>1</vt:i4>
      </vt:variant>
      <vt:variant>
        <vt:lpstr>슬라이드 제목</vt:lpstr>
      </vt:variant>
      <vt:variant>
        <vt:i4>12</vt:i4>
      </vt:variant>
    </vt:vector>
  </HeadingPairs>
  <TitlesOfParts>
    <vt:vector size="15" baseType="lpstr">
      <vt:lpstr>Arial</vt:lpstr>
      <vt:lpstr>Times New Roman</vt:lpstr>
      <vt:lpstr>802-11-Submission</vt:lpstr>
      <vt:lpstr> Protection of Extended TXOP Sharing</vt:lpstr>
      <vt:lpstr>Motivation </vt:lpstr>
      <vt:lpstr>Recap : TXS Procedure [1] </vt:lpstr>
      <vt:lpstr>Recap : NAV Rule in TXS [1] </vt:lpstr>
      <vt:lpstr> Protection in 11be  </vt:lpstr>
      <vt:lpstr> Protection in UHR  </vt:lpstr>
      <vt:lpstr>Modified TXOP sharing Issue</vt:lpstr>
      <vt:lpstr> Proposed Solution  </vt:lpstr>
      <vt:lpstr> Proposed Solution (Cont’d)  </vt:lpstr>
      <vt:lpstr> Proposed Solution (Cont’d)  </vt:lpstr>
      <vt:lpstr>Summary </vt:lpstr>
      <vt:lpstr>Reference </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노시찬</cp:lastModifiedBy>
  <cp:revision>5671</cp:revision>
  <cp:lastPrinted>2023-08-16T06:59:04Z</cp:lastPrinted>
  <dcterms:created xsi:type="dcterms:W3CDTF">2007-05-21T21:00:37Z</dcterms:created>
  <dcterms:modified xsi:type="dcterms:W3CDTF">2023-12-11T03:57:34Z</dcterms:modified>
</cp:coreProperties>
</file>