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603" r:id="rId6"/>
    <p:sldId id="630" r:id="rId7"/>
    <p:sldId id="668" r:id="rId8"/>
    <p:sldId id="650" r:id="rId9"/>
    <p:sldId id="651" r:id="rId10"/>
    <p:sldId id="670" r:id="rId11"/>
    <p:sldId id="671" r:id="rId12"/>
    <p:sldId id="656" r:id="rId13"/>
    <p:sldId id="661" r:id="rId14"/>
    <p:sldId id="662" r:id="rId15"/>
    <p:sldId id="663" r:id="rId16"/>
    <p:sldId id="664" r:id="rId17"/>
    <p:sldId id="665" r:id="rId18"/>
    <p:sldId id="666" r:id="rId19"/>
    <p:sldId id="667" r:id="rId20"/>
    <p:sldId id="626" r:id="rId21"/>
    <p:sldId id="553" r:id="rId22"/>
    <p:sldId id="640" r:id="rId23"/>
    <p:sldId id="660" r:id="rId24"/>
    <p:sldId id="639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E83E71-4706-7467-DA66-7D26D36591C4}" name="Rainer Strobel" initials="RS" userId="S::rstrobel@maxlinear.com::2f077573-362c-4efe-a658-171d725f9cf0" providerId="AD"/>
  <p188:author id="{D54C35BA-4BB6-BEC7-4737-16117DD879E7}" name="Sigurd Schelstraete" initials="SS" userId="S::sschelstraete@maxlinear.com::cc1875bc-5b00-4f0e-92c1-b5b7dcde1a21" providerId="AD"/>
  <p188:author id="{F551FECE-410B-D76E-426B-439772CA9C3B}" name="Jungnickel, Volker" initials="JV" userId="S::volker.jungnickel@hhi.fraunhofer.de::9c80a660-46c5-49ac-8972-5883fd11f51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72BD"/>
    <a:srgbClr val="4096CE"/>
    <a:srgbClr val="D9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2C296-D9DB-45D2-9D4C-77F83B39E633}" v="11" dt="2023-11-09T08:53:19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35F2C296-D9DB-45D2-9D4C-77F83B39E633}"/>
    <pc:docChg chg="undo redo custSel delSld modSld modMainMaster modNotesMaster">
      <pc:chgData name="Rainer Strobel" userId="2f077573-362c-4efe-a658-171d725f9cf0" providerId="ADAL" clId="{35F2C296-D9DB-45D2-9D4C-77F83B39E633}" dt="2023-11-13T03:08:50.698" v="138" actId="20577"/>
      <pc:docMkLst>
        <pc:docMk/>
      </pc:docMkLst>
      <pc:sldChg chg="addSp delSp modSp mod modNotes">
        <pc:chgData name="Rainer Strobel" userId="2f077573-362c-4efe-a658-171d725f9cf0" providerId="ADAL" clId="{35F2C296-D9DB-45D2-9D4C-77F83B39E633}" dt="2023-11-13T03:08:50.698" v="138" actId="20577"/>
        <pc:sldMkLst>
          <pc:docMk/>
          <pc:sldMk cId="0" sldId="256"/>
        </pc:sldMkLst>
        <pc:spChg chg="mod">
          <ac:chgData name="Rainer Strobel" userId="2f077573-362c-4efe-a658-171d725f9cf0" providerId="ADAL" clId="{35F2C296-D9DB-45D2-9D4C-77F83B39E633}" dt="2023-11-13T03:08:50.698" v="138" actId="20577"/>
          <ac:spMkLst>
            <pc:docMk/>
            <pc:sldMk cId="0" sldId="256"/>
            <ac:spMk id="3074" creationId="{00000000-0000-0000-0000-000000000000}"/>
          </ac:spMkLst>
        </pc:spChg>
        <pc:graphicFrameChg chg="add del mod">
          <ac:chgData name="Rainer Strobel" userId="2f077573-362c-4efe-a658-171d725f9cf0" providerId="ADAL" clId="{35F2C296-D9DB-45D2-9D4C-77F83B39E633}" dt="2023-11-09T08:33:37.862" v="3"/>
          <ac:graphicFrameMkLst>
            <pc:docMk/>
            <pc:sldMk cId="0" sldId="256"/>
            <ac:graphicFrameMk id="2" creationId="{765B30AA-AFF6-3B82-D868-6CF141A4DA9C}"/>
          </ac:graphicFrameMkLst>
        </pc:graphicFrameChg>
        <pc:graphicFrameChg chg="add mod">
          <ac:chgData name="Rainer Strobel" userId="2f077573-362c-4efe-a658-171d725f9cf0" providerId="ADAL" clId="{35F2C296-D9DB-45D2-9D4C-77F83B39E633}" dt="2023-11-09T08:34:24.698" v="7"/>
          <ac:graphicFrameMkLst>
            <pc:docMk/>
            <pc:sldMk cId="0" sldId="256"/>
            <ac:graphicFrameMk id="3" creationId="{65F62891-19A2-7E4F-B8E7-603A91C6F83D}"/>
          </ac:graphicFrameMkLst>
        </pc:graphicFrameChg>
        <pc:graphicFrameChg chg="add del">
          <ac:chgData name="Rainer Strobel" userId="2f077573-362c-4efe-a658-171d725f9cf0" providerId="ADAL" clId="{35F2C296-D9DB-45D2-9D4C-77F83B39E633}" dt="2023-11-09T08:34:08.598" v="6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Rainer Strobel" userId="2f077573-362c-4efe-a658-171d725f9cf0" providerId="ADAL" clId="{35F2C296-D9DB-45D2-9D4C-77F83B39E633}" dt="2023-11-09T08:35:26.606" v="35" actId="20577"/>
        <pc:sldMkLst>
          <pc:docMk/>
          <pc:sldMk cId="2123289712" sldId="603"/>
        </pc:sldMkLst>
        <pc:spChg chg="mod">
          <ac:chgData name="Rainer Strobel" userId="2f077573-362c-4efe-a658-171d725f9cf0" providerId="ADAL" clId="{35F2C296-D9DB-45D2-9D4C-77F83B39E633}" dt="2023-11-09T08:35:26.606" v="35" actId="20577"/>
          <ac:spMkLst>
            <pc:docMk/>
            <pc:sldMk cId="2123289712" sldId="603"/>
            <ac:spMk id="3" creationId="{ED0F3F4D-C6E4-EE18-51FE-27DD633BA05F}"/>
          </ac:spMkLst>
        </pc:spChg>
      </pc:sldChg>
      <pc:sldChg chg="delCm">
        <pc:chgData name="Rainer Strobel" userId="2f077573-362c-4efe-a658-171d725f9cf0" providerId="ADAL" clId="{35F2C296-D9DB-45D2-9D4C-77F83B39E633}" dt="2023-11-09T08:44:06.520" v="109"/>
        <pc:sldMkLst>
          <pc:docMk/>
          <pc:sldMk cId="3213170712" sldId="62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35F2C296-D9DB-45D2-9D4C-77F83B39E633}" dt="2023-11-09T08:44:06.520" v="109"/>
              <pc2:cmMkLst xmlns:pc2="http://schemas.microsoft.com/office/powerpoint/2019/9/main/command">
                <pc:docMk/>
                <pc:sldMk cId="3213170712" sldId="626"/>
                <pc2:cmMk id="{5903E941-90DD-4E00-819D-33749E038E11}"/>
              </pc2:cmMkLst>
            </pc226:cmChg>
          </p:ext>
        </pc:extLst>
      </pc:sldChg>
      <pc:sldChg chg="modSp mod">
        <pc:chgData name="Rainer Strobel" userId="2f077573-362c-4efe-a658-171d725f9cf0" providerId="ADAL" clId="{35F2C296-D9DB-45D2-9D4C-77F83B39E633}" dt="2023-11-09T08:50:18.123" v="125"/>
        <pc:sldMkLst>
          <pc:docMk/>
          <pc:sldMk cId="2109755234" sldId="639"/>
        </pc:sldMkLst>
        <pc:graphicFrameChg chg="mod modGraphic">
          <ac:chgData name="Rainer Strobel" userId="2f077573-362c-4efe-a658-171d725f9cf0" providerId="ADAL" clId="{35F2C296-D9DB-45D2-9D4C-77F83B39E633}" dt="2023-11-09T08:50:18.123" v="125"/>
          <ac:graphicFrameMkLst>
            <pc:docMk/>
            <pc:sldMk cId="2109755234" sldId="639"/>
            <ac:graphicFrameMk id="5" creationId="{B3C97255-F300-8C29-5D20-F9342DBD697C}"/>
          </ac:graphicFrameMkLst>
        </pc:graphicFrameChg>
        <pc:graphicFrameChg chg="modGraphic">
          <ac:chgData name="Rainer Strobel" userId="2f077573-362c-4efe-a658-171d725f9cf0" providerId="ADAL" clId="{35F2C296-D9DB-45D2-9D4C-77F83B39E633}" dt="2023-11-09T08:50:00.112" v="122" actId="21"/>
          <ac:graphicFrameMkLst>
            <pc:docMk/>
            <pc:sldMk cId="2109755234" sldId="639"/>
            <ac:graphicFrameMk id="17" creationId="{F08364A0-38FC-4AAB-5702-CE5B8593A968}"/>
          </ac:graphicFrameMkLst>
        </pc:graphicFrameChg>
      </pc:sldChg>
      <pc:sldChg chg="delCm">
        <pc:chgData name="Rainer Strobel" userId="2f077573-362c-4efe-a658-171d725f9cf0" providerId="ADAL" clId="{35F2C296-D9DB-45D2-9D4C-77F83B39E633}" dt="2023-11-09T08:44:10.510" v="110"/>
        <pc:sldMkLst>
          <pc:docMk/>
          <pc:sldMk cId="3058443521" sldId="65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35F2C296-D9DB-45D2-9D4C-77F83B39E633}" dt="2023-11-09T08:44:10.510" v="110"/>
              <pc2:cmMkLst xmlns:pc2="http://schemas.microsoft.com/office/powerpoint/2019/9/main/command">
                <pc:docMk/>
                <pc:sldMk cId="3058443521" sldId="650"/>
                <pc2:cmMk id="{5C41062D-5804-4D01-9202-DE3E08321C42}"/>
              </pc2:cmMkLst>
            </pc226:cmChg>
          </p:ext>
        </pc:extLst>
      </pc:sldChg>
      <pc:sldChg chg="modSp mod">
        <pc:chgData name="Rainer Strobel" userId="2f077573-362c-4efe-a658-171d725f9cf0" providerId="ADAL" clId="{35F2C296-D9DB-45D2-9D4C-77F83B39E633}" dt="2023-11-09T08:51:39.185" v="132" actId="1036"/>
        <pc:sldMkLst>
          <pc:docMk/>
          <pc:sldMk cId="3128188886" sldId="651"/>
        </pc:sldMkLst>
        <pc:picChg chg="mod">
          <ac:chgData name="Rainer Strobel" userId="2f077573-362c-4efe-a658-171d725f9cf0" providerId="ADAL" clId="{35F2C296-D9DB-45D2-9D4C-77F83B39E633}" dt="2023-11-09T08:51:33.495" v="128" actId="14100"/>
          <ac:picMkLst>
            <pc:docMk/>
            <pc:sldMk cId="3128188886" sldId="651"/>
            <ac:picMk id="9" creationId="{04EF4BFA-959B-4BC9-81A0-F14A60DC4830}"/>
          </ac:picMkLst>
        </pc:picChg>
        <pc:picChg chg="mod">
          <ac:chgData name="Rainer Strobel" userId="2f077573-362c-4efe-a658-171d725f9cf0" providerId="ADAL" clId="{35F2C296-D9DB-45D2-9D4C-77F83B39E633}" dt="2023-11-09T08:51:39.185" v="132" actId="1036"/>
          <ac:picMkLst>
            <pc:docMk/>
            <pc:sldMk cId="3128188886" sldId="651"/>
            <ac:picMk id="11" creationId="{67191ADB-89EC-BCB4-0094-8CA8097C4645}"/>
          </ac:picMkLst>
        </pc:picChg>
      </pc:sldChg>
      <pc:sldChg chg="modSp">
        <pc:chgData name="Rainer Strobel" userId="2f077573-362c-4efe-a658-171d725f9cf0" providerId="ADAL" clId="{35F2C296-D9DB-45D2-9D4C-77F83B39E633}" dt="2023-11-09T08:53:19.064" v="134" actId="20577"/>
        <pc:sldMkLst>
          <pc:docMk/>
          <pc:sldMk cId="3267247796" sldId="660"/>
        </pc:sldMkLst>
        <pc:spChg chg="mod">
          <ac:chgData name="Rainer Strobel" userId="2f077573-362c-4efe-a658-171d725f9cf0" providerId="ADAL" clId="{35F2C296-D9DB-45D2-9D4C-77F83B39E633}" dt="2023-11-09T08:53:19.064" v="134" actId="20577"/>
          <ac:spMkLst>
            <pc:docMk/>
            <pc:sldMk cId="3267247796" sldId="660"/>
            <ac:spMk id="3" creationId="{233B948A-8E89-2EC5-4684-9637F10054CE}"/>
          </ac:spMkLst>
        </pc:spChg>
      </pc:sldChg>
      <pc:sldChg chg="modSp mod">
        <pc:chgData name="Rainer Strobel" userId="2f077573-362c-4efe-a658-171d725f9cf0" providerId="ADAL" clId="{35F2C296-D9DB-45D2-9D4C-77F83B39E633}" dt="2023-11-09T08:44:36.490" v="114" actId="20577"/>
        <pc:sldMkLst>
          <pc:docMk/>
          <pc:sldMk cId="1321387403" sldId="662"/>
        </pc:sldMkLst>
        <pc:spChg chg="mod">
          <ac:chgData name="Rainer Strobel" userId="2f077573-362c-4efe-a658-171d725f9cf0" providerId="ADAL" clId="{35F2C296-D9DB-45D2-9D4C-77F83B39E633}" dt="2023-11-09T08:44:36.490" v="114" actId="20577"/>
          <ac:spMkLst>
            <pc:docMk/>
            <pc:sldMk cId="1321387403" sldId="662"/>
            <ac:spMk id="9" creationId="{6F15C986-885A-263E-B4C3-71C7987EB229}"/>
          </ac:spMkLst>
        </pc:spChg>
      </pc:sldChg>
      <pc:sldChg chg="modSp mod delCm">
        <pc:chgData name="Rainer Strobel" userId="2f077573-362c-4efe-a658-171d725f9cf0" providerId="ADAL" clId="{35F2C296-D9DB-45D2-9D4C-77F83B39E633}" dt="2023-11-09T08:43:49.634" v="106"/>
        <pc:sldMkLst>
          <pc:docMk/>
          <pc:sldMk cId="2923657306" sldId="664"/>
        </pc:sldMkLst>
        <pc:spChg chg="mod">
          <ac:chgData name="Rainer Strobel" userId="2f077573-362c-4efe-a658-171d725f9cf0" providerId="ADAL" clId="{35F2C296-D9DB-45D2-9D4C-77F83B39E633}" dt="2023-11-09T08:43:21.558" v="105" actId="20577"/>
          <ac:spMkLst>
            <pc:docMk/>
            <pc:sldMk cId="2923657306" sldId="664"/>
            <ac:spMk id="7" creationId="{EB45E9F8-DF0F-3811-E136-9B9BE48BD5B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35F2C296-D9DB-45D2-9D4C-77F83B39E633}" dt="2023-11-09T08:43:49.634" v="106"/>
              <pc2:cmMkLst xmlns:pc2="http://schemas.microsoft.com/office/powerpoint/2019/9/main/command">
                <pc:docMk/>
                <pc:sldMk cId="2923657306" sldId="664"/>
                <pc2:cmMk id="{8D85F3B8-E18A-4013-A044-F78873EDB070}"/>
              </pc2:cmMkLst>
            </pc226:cmChg>
          </p:ext>
        </pc:extLst>
      </pc:sldChg>
      <pc:sldChg chg="modSp mod delCm">
        <pc:chgData name="Rainer Strobel" userId="2f077573-362c-4efe-a658-171d725f9cf0" providerId="ADAL" clId="{35F2C296-D9DB-45D2-9D4C-77F83B39E633}" dt="2023-11-09T08:45:06.734" v="116" actId="1076"/>
        <pc:sldMkLst>
          <pc:docMk/>
          <pc:sldMk cId="107824430" sldId="666"/>
        </pc:sldMkLst>
        <pc:picChg chg="mod">
          <ac:chgData name="Rainer Strobel" userId="2f077573-362c-4efe-a658-171d725f9cf0" providerId="ADAL" clId="{35F2C296-D9DB-45D2-9D4C-77F83B39E633}" dt="2023-11-09T08:45:06.734" v="116" actId="1076"/>
          <ac:picMkLst>
            <pc:docMk/>
            <pc:sldMk cId="107824430" sldId="666"/>
            <ac:picMk id="19" creationId="{B1ACFE2B-2C9B-0217-71D8-42FB441D7B2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35F2C296-D9DB-45D2-9D4C-77F83B39E633}" dt="2023-11-09T08:43:54.528" v="107"/>
              <pc2:cmMkLst xmlns:pc2="http://schemas.microsoft.com/office/powerpoint/2019/9/main/command">
                <pc:docMk/>
                <pc:sldMk cId="107824430" sldId="666"/>
                <pc2:cmMk id="{7E1BFFA6-4605-44F2-BD97-8F21063EBAC6}"/>
              </pc2:cmMkLst>
            </pc226:cmChg>
          </p:ext>
        </pc:extLst>
      </pc:sldChg>
      <pc:sldChg chg="delCm">
        <pc:chgData name="Rainer Strobel" userId="2f077573-362c-4efe-a658-171d725f9cf0" providerId="ADAL" clId="{35F2C296-D9DB-45D2-9D4C-77F83B39E633}" dt="2023-11-09T08:44:02.772" v="108"/>
        <pc:sldMkLst>
          <pc:docMk/>
          <pc:sldMk cId="3103019185" sldId="6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35F2C296-D9DB-45D2-9D4C-77F83B39E633}" dt="2023-11-09T08:44:02.772" v="108"/>
              <pc2:cmMkLst xmlns:pc2="http://schemas.microsoft.com/office/powerpoint/2019/9/main/command">
                <pc:docMk/>
                <pc:sldMk cId="3103019185" sldId="667"/>
                <pc2:cmMk id="{AB3BFA95-58AA-47CE-97B3-2FF73BD768E8}"/>
              </pc2:cmMkLst>
            </pc226:cmChg>
          </p:ext>
        </pc:extLst>
      </pc:sldChg>
      <pc:sldChg chg="modSp mod">
        <pc:chgData name="Rainer Strobel" userId="2f077573-362c-4efe-a658-171d725f9cf0" providerId="ADAL" clId="{35F2C296-D9DB-45D2-9D4C-77F83B39E633}" dt="2023-11-09T08:36:06.521" v="37" actId="20577"/>
        <pc:sldMkLst>
          <pc:docMk/>
          <pc:sldMk cId="924386572" sldId="668"/>
        </pc:sldMkLst>
        <pc:spChg chg="mod">
          <ac:chgData name="Rainer Strobel" userId="2f077573-362c-4efe-a658-171d725f9cf0" providerId="ADAL" clId="{35F2C296-D9DB-45D2-9D4C-77F83B39E633}" dt="2023-11-09T08:36:06.521" v="37" actId="20577"/>
          <ac:spMkLst>
            <pc:docMk/>
            <pc:sldMk cId="924386572" sldId="668"/>
            <ac:spMk id="3" creationId="{ED0F3F4D-C6E4-EE18-51FE-27DD633BA05F}"/>
          </ac:spMkLst>
        </pc:spChg>
      </pc:sldChg>
      <pc:sldChg chg="delCm">
        <pc:chgData name="Rainer Strobel" userId="2f077573-362c-4efe-a658-171d725f9cf0" providerId="ADAL" clId="{35F2C296-D9DB-45D2-9D4C-77F83B39E633}" dt="2023-11-09T08:44:14.059" v="111"/>
        <pc:sldMkLst>
          <pc:docMk/>
          <pc:sldMk cId="3066897152" sldId="6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35F2C296-D9DB-45D2-9D4C-77F83B39E633}" dt="2023-11-09T08:44:14.059" v="111"/>
              <pc2:cmMkLst xmlns:pc2="http://schemas.microsoft.com/office/powerpoint/2019/9/main/command">
                <pc:docMk/>
                <pc:sldMk cId="3066897152" sldId="670"/>
                <pc2:cmMk id="{6CF37FD8-6AB2-4C61-81FB-E3BF33208A35}"/>
              </pc2:cmMkLst>
            </pc226:cmChg>
          </p:ext>
        </pc:extLst>
      </pc:sldChg>
      <pc:sldChg chg="del">
        <pc:chgData name="Rainer Strobel" userId="2f077573-362c-4efe-a658-171d725f9cf0" providerId="ADAL" clId="{35F2C296-D9DB-45D2-9D4C-77F83B39E633}" dt="2023-11-09T08:47:06.076" v="117" actId="47"/>
        <pc:sldMkLst>
          <pc:docMk/>
          <pc:sldMk cId="3502475621" sldId="672"/>
        </pc:sldMkLst>
      </pc:sldChg>
      <pc:sldMasterChg chg="modSp">
        <pc:chgData name="Rainer Strobel" userId="2f077573-362c-4efe-a658-171d725f9cf0" providerId="ADAL" clId="{35F2C296-D9DB-45D2-9D4C-77F83B39E633}" dt="2023-11-09T08:33:51.617" v="4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35F2C296-D9DB-45D2-9D4C-77F83B39E633}" dt="2023-11-09T08:33:51.617" v="4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13-Nov-23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/>
              <a:t>802.11-yy/1843r0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/>
              <a:t>802.11-yy/1843r0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BCE98-10E0-4715-AD61-1587A20AAF11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676D5E6-48BA-5112-541F-E84B09C5E3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2B5B4A4-9382-10B6-E07E-A758285642E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802.11-23/1843r0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839304"/>
            <a:ext cx="7772400" cy="14332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Joint Transmission Simulations with Impairments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2522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/>
              <a:t>2023-11-13</a:t>
            </a:r>
            <a:endParaRPr lang="en-GB" sz="2000" b="0" dirty="0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65F62891-19A2-7E4F-B8E7-603A91C6F8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741674"/>
              </p:ext>
            </p:extLst>
          </p:nvPr>
        </p:nvGraphicFramePr>
        <p:xfrm>
          <a:off x="514350" y="2938463"/>
          <a:ext cx="786923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368" imgH="2548489" progId="Word.Document.8">
                  <p:embed/>
                </p:oleObj>
              </mc:Choice>
              <mc:Fallback>
                <p:oleObj name="Document" r:id="rId3" imgW="8240368" imgH="2548489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65F62891-19A2-7E4F-B8E7-603A91C6F8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38463"/>
                        <a:ext cx="7869238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MIMO results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1719" y="1524000"/>
            <a:ext cx="3808413" cy="4113213"/>
          </a:xfrm>
        </p:spPr>
        <p:txBody>
          <a:bodyPr/>
          <a:lstStyle/>
          <a:p>
            <a:pPr algn="ctr"/>
            <a:r>
              <a:rPr lang="en-US" dirty="0"/>
              <a:t>Rate distributions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6E8FBAC-F7AD-F1CA-18D5-E649227731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dirty="0"/>
              <a:t>Coverage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FB1E50-7744-01A8-F621-367FBE7695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40" t="22223" r="7277" b="20370"/>
          <a:stretch/>
        </p:blipFill>
        <p:spPr>
          <a:xfrm>
            <a:off x="4114800" y="2514600"/>
            <a:ext cx="4953000" cy="18724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D8D6209-4AC9-2625-7657-6455B306C2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333" r="8572" b="17619"/>
          <a:stretch/>
        </p:blipFill>
        <p:spPr>
          <a:xfrm>
            <a:off x="4743254" y="4413202"/>
            <a:ext cx="3865759" cy="187247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2A2CCB-4A33-8FA7-3E32-7B39AAB4FBB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96" r="5896"/>
          <a:stretch/>
        </p:blipFill>
        <p:spPr>
          <a:xfrm>
            <a:off x="614603" y="2068725"/>
            <a:ext cx="2847929" cy="207661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F624ACC-604F-A773-C13B-DE9FDF304E3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09" r="6031"/>
          <a:stretch/>
        </p:blipFill>
        <p:spPr>
          <a:xfrm>
            <a:off x="647521" y="4206731"/>
            <a:ext cx="2782092" cy="200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3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D5B67E3-D64C-4DC0-8E89-93EB0E7B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 vs. MU MIMO Comparison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15C986-885A-263E-B4C3-71C7987EB2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41960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Similar coverage, similar rate statistics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MU MIMO gives around 20% rate gain of the median rate over SU MIMO for 2-antenna STAs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Assignment to the closest AP(“Best AP”) is essential for high data rates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For both BF and MU-MIMO</a:t>
            </a:r>
            <a:endParaRPr lang="en-US" sz="1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033A8-B06F-D6B0-E7A2-40BC57CB2E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9AD99-45D8-461D-214F-C9ABBDF36B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5B6DD-2F55-7987-D850-5596D7BF49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A17732-5954-6DFC-57D3-30819DA62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72" r="7120"/>
          <a:stretch/>
        </p:blipFill>
        <p:spPr>
          <a:xfrm>
            <a:off x="4984756" y="1444530"/>
            <a:ext cx="3557582" cy="2594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F49AA2-5BAD-493F-A1BE-6B5ACF8F8F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09" r="6030"/>
          <a:stretch/>
        </p:blipFill>
        <p:spPr>
          <a:xfrm>
            <a:off x="5099102" y="4062352"/>
            <a:ext cx="3357511" cy="241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87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Mesh Topology – Joint Transmission results (no impairments)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794" y="1839508"/>
            <a:ext cx="3328786" cy="4113213"/>
          </a:xfrm>
        </p:spPr>
        <p:txBody>
          <a:bodyPr/>
          <a:lstStyle/>
          <a:p>
            <a:r>
              <a:rPr lang="en-US" dirty="0"/>
              <a:t>Rate distributions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6E8FBAC-F7AD-F1CA-18D5-E649227731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dirty="0"/>
              <a:t>Coverage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CC9DBD-F61A-4A0C-2BA0-151B5431F2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35" t="21461" r="6815" b="19882"/>
          <a:stretch/>
        </p:blipFill>
        <p:spPr>
          <a:xfrm>
            <a:off x="4162631" y="2438400"/>
            <a:ext cx="4777963" cy="18381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B182043-9DA7-833F-3E09-90F3B5A11C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809" r="6626"/>
          <a:stretch/>
        </p:blipFill>
        <p:spPr>
          <a:xfrm>
            <a:off x="4752408" y="4276521"/>
            <a:ext cx="3633153" cy="2121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F295C0E-2744-44DB-8456-AC20825B60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15" t="744" r="7447"/>
          <a:stretch/>
        </p:blipFill>
        <p:spPr>
          <a:xfrm>
            <a:off x="771069" y="4443956"/>
            <a:ext cx="2874712" cy="20805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B6D9332-83C2-8B73-185A-43F32C1A16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78" r="6098"/>
          <a:stretch/>
        </p:blipFill>
        <p:spPr>
          <a:xfrm>
            <a:off x="685800" y="2233466"/>
            <a:ext cx="3125772" cy="224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337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722C2E1-309E-8BD5-757A-4D71929FB9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809" r="6626"/>
          <a:stretch/>
        </p:blipFill>
        <p:spPr>
          <a:xfrm>
            <a:off x="5133501" y="4381400"/>
            <a:ext cx="3633153" cy="21212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47E4CE-DB91-E743-EDDB-35348E02CD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8" r="6098"/>
          <a:stretch/>
        </p:blipFill>
        <p:spPr>
          <a:xfrm>
            <a:off x="5330841" y="1828800"/>
            <a:ext cx="3125772" cy="22479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on JT with 2-antenna APs </a:t>
            </a:r>
            <a:br>
              <a:rPr lang="en-US" dirty="0"/>
            </a:br>
            <a:r>
              <a:rPr lang="en-US" dirty="0"/>
              <a:t>(no impairments)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346" y="2362200"/>
            <a:ext cx="466691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While the aggregate rates outperform MU MIMO in all cases, individual STAs may have low rates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Coverage wise, this happens when 3 or more STAs are close to of the APs (in room 1 or in room 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To fix this issue, the number of simultaneously serve STAs must be reduced, when this condition is met</a:t>
            </a:r>
            <a:endParaRPr lang="en-US" sz="22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A1FFE58-D3C9-0D55-022B-EB71EC029177}"/>
              </a:ext>
            </a:extLst>
          </p:cNvPr>
          <p:cNvSpPr/>
          <p:nvPr/>
        </p:nvSpPr>
        <p:spPr bwMode="auto">
          <a:xfrm>
            <a:off x="5562600" y="3627492"/>
            <a:ext cx="762000" cy="273137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27E00FD-D342-9933-7704-BE8C3709542A}"/>
              </a:ext>
            </a:extLst>
          </p:cNvPr>
          <p:cNvSpPr/>
          <p:nvPr/>
        </p:nvSpPr>
        <p:spPr bwMode="auto">
          <a:xfrm>
            <a:off x="5943600" y="5136648"/>
            <a:ext cx="730106" cy="273137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E37432-9EDB-4B6F-CD44-59A6680F4E51}"/>
              </a:ext>
            </a:extLst>
          </p:cNvPr>
          <p:cNvSpPr/>
          <p:nvPr/>
        </p:nvSpPr>
        <p:spPr bwMode="auto">
          <a:xfrm>
            <a:off x="7678881" y="5577029"/>
            <a:ext cx="998538" cy="425537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DA6A6D-0DA7-DADB-8892-787BD3DB452D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 flipH="1" flipV="1">
            <a:off x="4344988" y="3352800"/>
            <a:ext cx="1217612" cy="41126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E59013-0517-141C-A9CC-271BEA8D8D2B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 flipH="1" flipV="1">
            <a:off x="4344988" y="4724400"/>
            <a:ext cx="1598612" cy="5488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8F8816C-65E8-445A-9575-4C13D989FC9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44988" y="4724400"/>
            <a:ext cx="3328989" cy="106539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23657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 – Joint Transmission clock (20Hz offset between APs)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793" y="1981200"/>
            <a:ext cx="3808413" cy="3971521"/>
          </a:xfrm>
        </p:spPr>
        <p:txBody>
          <a:bodyPr/>
          <a:lstStyle/>
          <a:p>
            <a:r>
              <a:rPr lang="en-US" dirty="0"/>
              <a:t>Rate distributions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6E8FBAC-F7AD-F1CA-18D5-E649227731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4D9E64-19B6-A426-E47C-977A82C382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49" t="21121" r="6151" b="19524"/>
          <a:stretch/>
        </p:blipFill>
        <p:spPr>
          <a:xfrm>
            <a:off x="4179180" y="2438400"/>
            <a:ext cx="4812420" cy="1828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74BD5C-52B9-9F01-1794-7AA2B9BFC2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24" t="11905" r="8021"/>
          <a:stretch/>
        </p:blipFill>
        <p:spPr>
          <a:xfrm>
            <a:off x="4953000" y="4250590"/>
            <a:ext cx="3428207" cy="217198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31160EA-653B-C3A5-5129-3D7E59A99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38" y="4564587"/>
            <a:ext cx="2910841" cy="185798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852AF0D-976E-7117-F66F-5FDA51D6AB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2438400"/>
            <a:ext cx="3145914" cy="197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35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 – Joint Transmission clock (100Hz offset between APs)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793" y="1981200"/>
            <a:ext cx="3808413" cy="3971521"/>
          </a:xfrm>
        </p:spPr>
        <p:txBody>
          <a:bodyPr/>
          <a:lstStyle/>
          <a:p>
            <a:r>
              <a:rPr lang="en-US" dirty="0"/>
              <a:t>Rate distributions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6E8FBAC-F7AD-F1CA-18D5-E64922773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03969"/>
            <a:ext cx="3810000" cy="4113213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91E5E0-7BA5-F5C5-09DD-0728DC48D8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32" t="21121" r="6032" b="21429"/>
          <a:stretch/>
        </p:blipFill>
        <p:spPr>
          <a:xfrm>
            <a:off x="4379188" y="2514600"/>
            <a:ext cx="4764812" cy="1752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6ACF626-7D95-6A4A-437F-7415F8EF82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53" t="14380" r="9158" b="10000"/>
          <a:stretch/>
        </p:blipFill>
        <p:spPr>
          <a:xfrm>
            <a:off x="5029200" y="4325393"/>
            <a:ext cx="3633782" cy="19762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01E3937-77A6-FC71-9E74-B26E326F80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63" r="7334"/>
          <a:stretch/>
        </p:blipFill>
        <p:spPr>
          <a:xfrm>
            <a:off x="797785" y="2422222"/>
            <a:ext cx="2896397" cy="205487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ACFE2B-2C9B-0217-71D8-42FB441D7B2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018" r="6018"/>
          <a:stretch/>
        </p:blipFill>
        <p:spPr>
          <a:xfrm>
            <a:off x="865184" y="4395711"/>
            <a:ext cx="2931389" cy="207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7C7158F-1EFD-20FC-5C63-BE2CA8B979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3" t="14380" r="9158" b="10000"/>
          <a:stretch/>
        </p:blipFill>
        <p:spPr>
          <a:xfrm>
            <a:off x="5133187" y="4195960"/>
            <a:ext cx="3633782" cy="19762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AADDAB-B258-CA1C-F6CC-8658462427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63" r="7334"/>
          <a:stretch/>
        </p:blipFill>
        <p:spPr>
          <a:xfrm>
            <a:off x="5147505" y="1693644"/>
            <a:ext cx="3337411" cy="23677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on JT with clock offset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031" y="1831773"/>
            <a:ext cx="4756156" cy="4113213"/>
          </a:xfrm>
        </p:spPr>
        <p:txBody>
          <a:bodyPr/>
          <a:lstStyle/>
          <a:p>
            <a:r>
              <a:rPr lang="en-US" dirty="0"/>
              <a:t>Observations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At 20Hz clock offset, performance is degraded by about 10%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A higher clock offset (100Hz) causes a severe performance loss, with some STAs having zero rate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STAs with similar distance to both APs (Room 2) suffer the most</a:t>
            </a:r>
            <a:endParaRPr lang="en-US" sz="2200" dirty="0"/>
          </a:p>
          <a:p>
            <a:endParaRPr lang="en-US" sz="2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E37432-9EDB-4B6F-CD44-59A6680F4E51}"/>
              </a:ext>
            </a:extLst>
          </p:cNvPr>
          <p:cNvSpPr/>
          <p:nvPr/>
        </p:nvSpPr>
        <p:spPr bwMode="auto">
          <a:xfrm>
            <a:off x="6400800" y="4800600"/>
            <a:ext cx="998538" cy="86870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8F8816C-65E8-445A-9575-4C13D989FC9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572000" y="4724400"/>
            <a:ext cx="1839035" cy="43691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842C2E5-8CDD-3F8E-95AD-0E91E1904BB0}"/>
              </a:ext>
            </a:extLst>
          </p:cNvPr>
          <p:cNvSpPr/>
          <p:nvPr/>
        </p:nvSpPr>
        <p:spPr bwMode="auto">
          <a:xfrm>
            <a:off x="5257800" y="3382805"/>
            <a:ext cx="304800" cy="35099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445A26F-0557-70B4-1713-CAE057C04C9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95800" y="3429000"/>
            <a:ext cx="762000" cy="12930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03019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564F-BE12-75B2-E5E9-8B6196AA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F4A59-F7B0-2722-BFC6-514E56EB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JT is very sensitive to frequency offsets between the participating APs</a:t>
            </a:r>
          </a:p>
          <a:p>
            <a:pPr lvl="1"/>
            <a:r>
              <a:rPr lang="en-US" dirty="0"/>
              <a:t>Even for very low frequency offsets (20 Hz), a performance impact is visible, especially for long packets &gt;1ms</a:t>
            </a:r>
          </a:p>
          <a:p>
            <a:pPr lvl="1"/>
            <a:r>
              <a:rPr lang="en-US" dirty="0"/>
              <a:t>Performance degrades quickly for higher offsets. At 100 Hz offset, performance is severely degraded, with many individual STAs getting no throughput</a:t>
            </a:r>
          </a:p>
          <a:p>
            <a:r>
              <a:rPr lang="en-US" dirty="0"/>
              <a:t>Getting low enough frequency offsets may require new, dedicated synchronization mechanisms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4DFDC-33C3-4E7E-D9B1-C6D253BC8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E88BB-6524-54C5-A73E-6D9A0EF403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8D8416-693C-E5D5-34E7-58741290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170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Multi-AP Simulations: framework and Joint Transmission results</a:t>
            </a:r>
            <a:r>
              <a:rPr lang="en-GB" sz="1800" b="0" dirty="0">
                <a:ea typeface="Malgun Gothic" panose="020B0503020000020004" pitchFamily="34" charset="-127"/>
              </a:rPr>
              <a:t>”, IEEE 802.11-23/1176r1</a:t>
            </a:r>
          </a:p>
          <a:p>
            <a:pPr marL="0" indent="0">
              <a:buNone/>
            </a:pPr>
            <a:r>
              <a:rPr lang="en-GB" altLang="ko-KR" sz="1800" b="0" dirty="0">
                <a:ea typeface="Malgun Gothic" panose="020B0503020000020004" pitchFamily="34" charset="-127"/>
              </a:rPr>
              <a:t>[2] </a:t>
            </a:r>
            <a:r>
              <a:rPr lang="sv-SE" altLang="ko-KR" sz="1800" b="0" dirty="0">
                <a:ea typeface="Malgun Gothic" panose="020B0503020000020004" pitchFamily="34" charset="-127"/>
              </a:rPr>
              <a:t>Manolakis, K., Oberli, C., Jungnickel, V., &amp; Rosas, F, </a:t>
            </a:r>
            <a:r>
              <a:rPr lang="en-US" altLang="ko-KR" sz="1800" b="0" dirty="0">
                <a:ea typeface="Malgun Gothic" panose="020B0503020000020004" pitchFamily="34" charset="-127"/>
              </a:rPr>
              <a:t>"Analysis of synchronization impairments for cooperative base stations using OFDM." International Journal of Antennas and Propagation 2015 (2015).</a:t>
            </a:r>
            <a:endParaRPr lang="en-US" altLang="ko-KR" sz="1800" b="0" dirty="0"/>
          </a:p>
          <a:p>
            <a:pPr marL="0" indent="0">
              <a:buNone/>
            </a:pPr>
            <a:r>
              <a:rPr lang="en-US" altLang="ko-KR" sz="1800" b="0" dirty="0"/>
              <a:t>[3] 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Simone Merlin, etc.</a:t>
            </a:r>
            <a:r>
              <a:rPr lang="en-US" sz="1800" b="0" dirty="0"/>
              <a:t>, </a:t>
            </a:r>
            <a:r>
              <a:rPr lang="en-US" sz="1800" b="0" dirty="0">
                <a:effectLst/>
                <a:ea typeface="Times New Roman" panose="02020603050405020304" pitchFamily="18" charset="0"/>
              </a:rPr>
              <a:t>“</a:t>
            </a:r>
            <a:r>
              <a:rPr lang="en-GB" sz="1800" b="0" dirty="0" err="1">
                <a:effectLst/>
                <a:ea typeface="Times New Roman" panose="02020603050405020304" pitchFamily="18" charset="0"/>
              </a:rPr>
              <a:t>TGax</a:t>
            </a:r>
            <a:r>
              <a:rPr lang="en-GB" sz="1800" b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Simulation Scenarios”, IEEE 802.11-14/0621r3</a:t>
            </a:r>
            <a:endParaRPr lang="en-US" altLang="ko-KR" sz="1800" b="0" dirty="0"/>
          </a:p>
          <a:p>
            <a:pPr marL="0" indent="0">
              <a:buNone/>
            </a:pPr>
            <a:r>
              <a:rPr lang="en-US" altLang="ko-KR" sz="1800" b="0" dirty="0"/>
              <a:t>[4] “Joint Transmission for UHR – A Refresher and New Results”, IEEE 802.11-22/2188r0</a:t>
            </a:r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1290566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previous submission [1] presented results on multi-AP joint transmission for residential scenarios</a:t>
            </a:r>
          </a:p>
          <a:p>
            <a:pPr lvl="1"/>
            <a:r>
              <a:rPr lang="en-US" dirty="0"/>
              <a:t>Different AP configurations are considered (2- and 4-antennas)</a:t>
            </a:r>
          </a:p>
          <a:p>
            <a:pPr lvl="2"/>
            <a:r>
              <a:rPr lang="en-US" dirty="0"/>
              <a:t>Extender vs. Mesh scenario</a:t>
            </a:r>
          </a:p>
          <a:p>
            <a:pPr lvl="1"/>
            <a:r>
              <a:rPr lang="en-US" dirty="0"/>
              <a:t>JT performance is compared with beamforming and MU-MIMO reference performance</a:t>
            </a:r>
          </a:p>
          <a:p>
            <a:pPr lvl="1"/>
            <a:r>
              <a:rPr lang="en-US" dirty="0"/>
              <a:t>In [1], no impairments were considered for joint transmission</a:t>
            </a:r>
          </a:p>
          <a:p>
            <a:r>
              <a:rPr lang="en-US" dirty="0"/>
              <a:t>This contribution further investigates:</a:t>
            </a:r>
          </a:p>
          <a:p>
            <a:pPr lvl="1"/>
            <a:r>
              <a:rPr lang="en-US" dirty="0"/>
              <a:t>A mathematical model for impairments of joint transmission</a:t>
            </a:r>
          </a:p>
          <a:p>
            <a:pPr lvl="2"/>
            <a:r>
              <a:rPr lang="en-US" dirty="0"/>
              <a:t>Frequency offset between APs in particular</a:t>
            </a:r>
          </a:p>
          <a:p>
            <a:pPr lvl="1"/>
            <a:r>
              <a:rPr lang="en-US" dirty="0"/>
              <a:t>Analysis of simulation results </a:t>
            </a:r>
            <a:r>
              <a:rPr lang="en-US" dirty="0" err="1"/>
              <a:t>w.r.t.</a:t>
            </a:r>
            <a:r>
              <a:rPr lang="en-US" dirty="0"/>
              <a:t> UHR goals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E789-7007-27D8-7CD2-FFCB5F8E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AP Clocks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3B948A-8E89-2EC5-4684-9637F10054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Impairment model from [2] is used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𝑠𝑦𝑚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𝑐𝑝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𝑠𝑦𝑚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𝑐𝑝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b>
                          <m:sSubPr>
                            <m:ctrlPr>
                              <a:rPr lang="el-G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𝑠𝑦𝑚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𝑠𝑦𝑚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e>
                        </m:d>
                      </m:sup>
                    </m:sSup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𝐾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𝑇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dirty="0"/>
                  <a:t> is the channel matrix element of row m (</a:t>
                </a:r>
                <a:r>
                  <a:rPr lang="en-US" dirty="0" err="1"/>
                  <a:t>rx</a:t>
                </a:r>
                <a:r>
                  <a:rPr lang="en-US" dirty="0"/>
                  <a:t>), column n (</a:t>
                </a:r>
                <a:r>
                  <a:rPr lang="en-US" dirty="0" err="1"/>
                  <a:t>tx</a:t>
                </a:r>
                <a:r>
                  <a:rPr lang="en-US" dirty="0"/>
                  <a:t>), for receive carrier v and transmit carrier k.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are the </a:t>
                </a:r>
                <a:r>
                  <a:rPr lang="en-US"/>
                  <a:t>sampling times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are the carrier frequencies. K is the number of carriers and 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cp</a:t>
                </a:r>
                <a:r>
                  <a:rPr lang="en-US" baseline="-25000" dirty="0"/>
                  <a:t> </a:t>
                </a:r>
                <a:r>
                  <a:rPr lang="en-US" dirty="0"/>
                  <a:t> the number of cyclic prefix samples 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3B948A-8E89-2EC5-4684-9637F10054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6ACB2-4AB2-5ADC-B7E6-6639685E1A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E066E-0AC5-36A9-FBE7-A2131C0490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D0D59E-79D2-A9F4-DDFE-D1FD44732A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247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09040454"/>
              </p:ext>
            </p:extLst>
          </p:nvPr>
        </p:nvGraphicFramePr>
        <p:xfrm>
          <a:off x="707798" y="1066800"/>
          <a:ext cx="4040187" cy="4732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 (2 STAs per 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 or 2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18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5.25GHz,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</a:rPr>
                        <a:t>±20/100Hz [4]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41dB/43dB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SVD (SU), MMSE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100ms (SU), 10ms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B3C97255-F300-8C29-5D20-F9342DBD6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797394"/>
              </p:ext>
            </p:extLst>
          </p:nvPr>
        </p:nvGraphicFramePr>
        <p:xfrm>
          <a:off x="4747985" y="1066800"/>
          <a:ext cx="4040187" cy="1582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SU time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25% for each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76307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MU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 STAs served by one AP 50% time for per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52922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RX Equalizer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MMSE+LMS adaptation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Backhaul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10Gbit/s full duplex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00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6AE09-DD2B-1ACC-A882-CC78E6624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In-Home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9EDE4-EBD9-1445-8109-C40DD4A4B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Coverage Simulation</a:t>
            </a:r>
          </a:p>
          <a:p>
            <a:r>
              <a:rPr lang="en-US" b="0" dirty="0"/>
              <a:t>Residential scenario based on [3]</a:t>
            </a:r>
          </a:p>
          <a:p>
            <a:r>
              <a:rPr lang="en-US" b="0" dirty="0"/>
              <a:t>3 rooms, STAs placed on grid, equal number of drops at each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2DE57-340B-4627-6119-A126D6BEFB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2F033-4D4B-9624-CCC8-A87E43D6F6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0288CB-48E1-6145-32F9-455635624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7063939-2DFF-5487-FFE7-DD6FB564C10A}"/>
              </a:ext>
            </a:extLst>
          </p:cNvPr>
          <p:cNvGrpSpPr/>
          <p:nvPr/>
        </p:nvGrpSpPr>
        <p:grpSpPr>
          <a:xfrm>
            <a:off x="304800" y="3634251"/>
            <a:ext cx="8237538" cy="2983644"/>
            <a:chOff x="234949" y="3407492"/>
            <a:chExt cx="8307389" cy="3088861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D74F20CD-FFD4-18E3-1EEB-5C25E4670B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621" t="14540" r="7517" b="6578"/>
            <a:stretch/>
          </p:blipFill>
          <p:spPr>
            <a:xfrm>
              <a:off x="234949" y="3407492"/>
              <a:ext cx="8307389" cy="3088861"/>
            </a:xfrm>
            <a:prstGeom prst="rect">
              <a:avLst/>
            </a:prstGeom>
          </p:spPr>
        </p:pic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587DE34-D35F-BFBC-E966-65281B6B865C}"/>
                </a:ext>
              </a:extLst>
            </p:cNvPr>
            <p:cNvSpPr/>
            <p:nvPr/>
          </p:nvSpPr>
          <p:spPr bwMode="auto">
            <a:xfrm>
              <a:off x="996363" y="5562600"/>
              <a:ext cx="222837" cy="305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D326F456-5FE4-2BCC-1873-FF271A8F6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38200" y="5394241"/>
              <a:ext cx="461817" cy="495608"/>
            </a:xfrm>
            <a:prstGeom prst="rect">
              <a:avLst/>
            </a:prstGeom>
          </p:spPr>
        </p:pic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16731FE4-35B3-9E25-B624-F5963AB43742}"/>
                </a:ext>
              </a:extLst>
            </p:cNvPr>
            <p:cNvSpPr/>
            <p:nvPr/>
          </p:nvSpPr>
          <p:spPr bwMode="auto">
            <a:xfrm>
              <a:off x="5986889" y="5584825"/>
              <a:ext cx="222837" cy="305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2E89BD6F-213A-980A-6A04-7420D3FFCD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7400" y="5394241"/>
              <a:ext cx="461817" cy="495608"/>
            </a:xfrm>
            <a:prstGeom prst="rect">
              <a:avLst/>
            </a:prstGeom>
          </p:spPr>
        </p:pic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6654843-55BC-47BF-3738-41941160F2F6}"/>
                </a:ext>
              </a:extLst>
            </p:cNvPr>
            <p:cNvSpPr/>
            <p:nvPr/>
          </p:nvSpPr>
          <p:spPr bwMode="auto">
            <a:xfrm>
              <a:off x="4517814" y="4601707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452096B-81E0-D61D-10A0-0A9BEC039AEF}"/>
                </a:ext>
              </a:extLst>
            </p:cNvPr>
            <p:cNvGrpSpPr/>
            <p:nvPr/>
          </p:nvGrpSpPr>
          <p:grpSpPr>
            <a:xfrm>
              <a:off x="4477544" y="4562474"/>
              <a:ext cx="263524" cy="314326"/>
              <a:chOff x="3657600" y="2833981"/>
              <a:chExt cx="263524" cy="314326"/>
            </a:xfrm>
          </p:grpSpPr>
          <p:pic>
            <p:nvPicPr>
              <p:cNvPr id="27" name="Graphic 26" descr="Smart Phone outline">
                <a:extLst>
                  <a:ext uri="{FF2B5EF4-FFF2-40B4-BE49-F238E27FC236}">
                    <a16:creationId xmlns:a16="http://schemas.microsoft.com/office/drawing/2014/main" id="{B8AD6A6A-79B3-3E2C-3875-51FA9BBE1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28" name="Arc 27">
                <a:extLst>
                  <a:ext uri="{FF2B5EF4-FFF2-40B4-BE49-F238E27FC236}">
                    <a16:creationId xmlns:a16="http://schemas.microsoft.com/office/drawing/2014/main" id="{95B697D7-EC97-CB14-50A9-B68278B605D6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Arc 28">
                <a:extLst>
                  <a:ext uri="{FF2B5EF4-FFF2-40B4-BE49-F238E27FC236}">
                    <a16:creationId xmlns:a16="http://schemas.microsoft.com/office/drawing/2014/main" id="{3B1ECBE7-789C-8F1C-495B-95AD2D439BD0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Arc 29">
                <a:extLst>
                  <a:ext uri="{FF2B5EF4-FFF2-40B4-BE49-F238E27FC236}">
                    <a16:creationId xmlns:a16="http://schemas.microsoft.com/office/drawing/2014/main" id="{37EFF581-F05B-4B3D-D455-8DDC427F9F26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27CB00A-73FD-BB32-0D62-D6AD3F5729D0}"/>
                </a:ext>
              </a:extLst>
            </p:cNvPr>
            <p:cNvSpPr/>
            <p:nvPr/>
          </p:nvSpPr>
          <p:spPr bwMode="auto">
            <a:xfrm>
              <a:off x="7009942" y="5029200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40B16B2-577A-5D38-E7F8-D283DB3207F4}"/>
                </a:ext>
              </a:extLst>
            </p:cNvPr>
            <p:cNvGrpSpPr/>
            <p:nvPr/>
          </p:nvGrpSpPr>
          <p:grpSpPr>
            <a:xfrm>
              <a:off x="6962880" y="4979497"/>
              <a:ext cx="263524" cy="314326"/>
              <a:chOff x="3657600" y="2833981"/>
              <a:chExt cx="263524" cy="314326"/>
            </a:xfrm>
          </p:grpSpPr>
          <p:pic>
            <p:nvPicPr>
              <p:cNvPr id="51" name="Graphic 50" descr="Smart Phone outline">
                <a:extLst>
                  <a:ext uri="{FF2B5EF4-FFF2-40B4-BE49-F238E27FC236}">
                    <a16:creationId xmlns:a16="http://schemas.microsoft.com/office/drawing/2014/main" id="{A94E123B-EC38-E643-4589-9C7ACBFDCD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52" name="Arc 51">
                <a:extLst>
                  <a:ext uri="{FF2B5EF4-FFF2-40B4-BE49-F238E27FC236}">
                    <a16:creationId xmlns:a16="http://schemas.microsoft.com/office/drawing/2014/main" id="{47A26058-F134-BB65-A96D-F8E1F98A07F2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Arc 52">
                <a:extLst>
                  <a:ext uri="{FF2B5EF4-FFF2-40B4-BE49-F238E27FC236}">
                    <a16:creationId xmlns:a16="http://schemas.microsoft.com/office/drawing/2014/main" id="{B3B6BC42-3C6A-648C-8E64-ADF867B739A7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4" name="Arc 53">
                <a:extLst>
                  <a:ext uri="{FF2B5EF4-FFF2-40B4-BE49-F238E27FC236}">
                    <a16:creationId xmlns:a16="http://schemas.microsoft.com/office/drawing/2014/main" id="{4E62C649-F678-613B-6DF2-4C0DC40F9ADA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CBB6871F-78EC-C8D4-0FC3-146EE577269D}"/>
                </a:ext>
              </a:extLst>
            </p:cNvPr>
            <p:cNvGrpSpPr/>
            <p:nvPr/>
          </p:nvGrpSpPr>
          <p:grpSpPr>
            <a:xfrm>
              <a:off x="6400800" y="3581400"/>
              <a:ext cx="263524" cy="314326"/>
              <a:chOff x="7496738" y="2200582"/>
              <a:chExt cx="263524" cy="314326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C6E96727-CE86-CE03-E472-0D5C1C3148FC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0C0FDE82-B4F2-6CD8-F070-E7547172138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57" name="Graphic 56" descr="Smart Phone outline">
                  <a:extLst>
                    <a:ext uri="{FF2B5EF4-FFF2-40B4-BE49-F238E27FC236}">
                      <a16:creationId xmlns:a16="http://schemas.microsoft.com/office/drawing/2014/main" id="{2E93D262-BB49-7D6D-EAF1-7880D028A7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A45B7346-ABF2-626F-5B6E-66C5BF8D9D11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BF57F07B-9654-815B-84A4-A3C35FE42BC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E7D29A52-3864-9256-9B5C-13994471F3D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F637368-5300-C1F9-6795-DE894BDBBC90}"/>
                </a:ext>
              </a:extLst>
            </p:cNvPr>
            <p:cNvGrpSpPr/>
            <p:nvPr/>
          </p:nvGrpSpPr>
          <p:grpSpPr>
            <a:xfrm>
              <a:off x="1905000" y="3993355"/>
              <a:ext cx="263524" cy="314326"/>
              <a:chOff x="7496738" y="2200582"/>
              <a:chExt cx="263524" cy="314326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4BCF6D54-364C-AA16-3AC9-AD68770D0EF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4F97BFD1-F8BE-ABD3-E5B9-D52A68E6CD6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5" name="Graphic 64" descr="Smart Phone outline">
                  <a:extLst>
                    <a:ext uri="{FF2B5EF4-FFF2-40B4-BE49-F238E27FC236}">
                      <a16:creationId xmlns:a16="http://schemas.microsoft.com/office/drawing/2014/main" id="{EAF74F5C-8CA5-0C0C-94AB-F3D5B2DE59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0C1887DB-B5BA-F221-36AB-DDD833305B0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411C1826-F7B0-ADE8-5BDD-54E13CA0593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A5E39DE9-D4CE-34A5-F0DB-C1F95E387A9B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5553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and Station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APs in 3 rooms (positioned as shown on slide 3)</a:t>
            </a:r>
          </a:p>
          <a:p>
            <a:pPr lvl="1"/>
            <a:r>
              <a:rPr lang="en-US" dirty="0"/>
              <a:t>Mesh scenario</a:t>
            </a:r>
          </a:p>
          <a:p>
            <a:pPr lvl="2"/>
            <a:r>
              <a:rPr lang="en-US" dirty="0"/>
              <a:t>2 APs with 2 antennas each</a:t>
            </a:r>
          </a:p>
          <a:p>
            <a:r>
              <a:rPr lang="en-US" dirty="0"/>
              <a:t>Serving 4 STAs in the residence (3 rooms)</a:t>
            </a:r>
          </a:p>
          <a:p>
            <a:pPr lvl="1"/>
            <a:r>
              <a:rPr lang="en-US" dirty="0"/>
              <a:t>All STAs are 2-antenna STAs</a:t>
            </a:r>
          </a:p>
          <a:p>
            <a:pPr lvl="1"/>
            <a:r>
              <a:rPr lang="en-US" dirty="0"/>
              <a:t>STA locations are varied in different simulation drops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38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E789-7007-27D8-7CD2-FFCB5F8E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Impairments - Different AP Clocks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3B948A-8E89-2EC5-4684-9637F10054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76400"/>
                <a:ext cx="8839200" cy="4418013"/>
              </a:xfrm>
            </p:spPr>
            <p:txBody>
              <a:bodyPr/>
              <a:lstStyle/>
              <a:p>
                <a:r>
                  <a:rPr lang="en-US" dirty="0"/>
                  <a:t>Impairment model from [2] is used</a:t>
                </a:r>
              </a:p>
              <a:p>
                <a:r>
                  <a:rPr lang="en-US" dirty="0"/>
                  <a:t>AP1/2 transmit clock frequencies: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AP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1/2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US" dirty="0"/>
                  <a:t>STA locks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STA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dirty="0"/>
              </a:p>
              <a:p>
                <a:r>
                  <a:rPr lang="en-US" dirty="0"/>
                  <a:t>2 effects: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ICI due to the OFDM carrier spacing mismatch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Partial RX signal cancellation of phase shifted TX signals  </a:t>
                </a:r>
              </a:p>
              <a:p>
                <a:r>
                  <a:rPr lang="en-US" dirty="0"/>
                  <a:t>ICI is very small in the relevant range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At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dirty="0"/>
                  <a:t>, a full 2</a:t>
                </a:r>
                <a:r>
                  <a:rPr lang="el-GR" dirty="0"/>
                  <a:t>π</a:t>
                </a:r>
                <a:r>
                  <a:rPr lang="en-US" dirty="0"/>
                  <a:t> phase rotation happens (e.g. 5ms 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=</a:t>
                </a:r>
                <a:r>
                  <a:rPr lang="en-US" b="0" dirty="0"/>
                  <a:t>200Hz) 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3B948A-8E89-2EC5-4684-9637F10054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76400"/>
                <a:ext cx="8839200" cy="4418013"/>
              </a:xfrm>
              <a:blipFill>
                <a:blip r:embed="rId3"/>
                <a:stretch>
                  <a:fillRect l="-897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6ACB2-4AB2-5ADC-B7E6-6639685E1A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E066E-0AC5-36A9-FBE7-A2131C0490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D0D59E-79D2-A9F4-DDFE-D1FD44732A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44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E789-7007-27D8-7CD2-FFCB5F8E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AP Clocks (Time Domain Model)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B948A-8E89-2EC5-4684-9637F1005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834742"/>
            <a:ext cx="4544219" cy="420582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Signals from the two APs combine differently at different times due to clock offset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Phase difference can cause destructive interference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b="0" dirty="0"/>
              <a:t>More pronounced the more similar the channels 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Performance degradation: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b="0" dirty="0"/>
              <a:t>RX equalizer does not adapt to changing channel fast enough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b="0" dirty="0"/>
              <a:t>recoder and channel don’t match, causing residual interference in MU-MIMO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4EF4BFA-959B-4BC9-81A0-F14A60DC48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1642" y="2074732"/>
            <a:ext cx="3590696" cy="1974883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D0D59E-79D2-A9F4-DDFE-D1FD44732A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E066E-0AC5-36A9-FBE7-A2131C04905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6ACB2-4AB2-5ADC-B7E6-6639685E1A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191ADB-89EC-BCB4-0094-8CA8097C4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170" y="4502117"/>
            <a:ext cx="3590697" cy="19748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7C33BE-B53A-70B3-5A34-F3CFECB3BD93}"/>
                  </a:ext>
                </a:extLst>
              </p:cNvPr>
              <p:cNvSpPr txBox="1"/>
              <p:nvPr/>
            </p:nvSpPr>
            <p:spPr>
              <a:xfrm>
                <a:off x="5133181" y="1700406"/>
                <a:ext cx="2971800" cy="493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7C33BE-B53A-70B3-5A34-F3CFECB3B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181" y="1700406"/>
                <a:ext cx="2971800" cy="493405"/>
              </a:xfrm>
              <a:prstGeom prst="rect">
                <a:avLst/>
              </a:prstGeom>
              <a:blipFill>
                <a:blip r:embed="rId4"/>
                <a:stretch>
                  <a:fillRect l="-410" t="-9877" b="-20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8DF0F6A-1534-3C2B-318E-24AD4F832A63}"/>
                  </a:ext>
                </a:extLst>
              </p:cNvPr>
              <p:cNvSpPr txBox="1"/>
              <p:nvPr/>
            </p:nvSpPr>
            <p:spPr>
              <a:xfrm>
                <a:off x="5133181" y="4056194"/>
                <a:ext cx="2971800" cy="729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𝑆𝑇𝐴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𝐴𝑃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𝑆𝑇𝐴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6dB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8DF0F6A-1534-3C2B-318E-24AD4F832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181" y="4056194"/>
                <a:ext cx="2971800" cy="7293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A9FC9E6-B53A-E5B1-654D-CE98848F616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 rot="16200000">
                <a:off x="7195745" y="3856865"/>
                <a:ext cx="2438401" cy="4008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8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/>
                  <a:t>Example: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sz="2000" b="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kern="0" dirty="0"/>
                  <a:t>=</a:t>
                </a:r>
                <a:r>
                  <a:rPr lang="en-US" sz="2000" b="0" kern="0" dirty="0"/>
                  <a:t>200Hz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DA9FC9E6-B53A-E5B1-654D-CE98848F6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>
                <a:off x="7195745" y="3856865"/>
                <a:ext cx="2438401" cy="400837"/>
              </a:xfrm>
              <a:prstGeom prst="rect">
                <a:avLst/>
              </a:prstGeom>
              <a:blipFill>
                <a:blip r:embed="rId6"/>
                <a:stretch>
                  <a:fillRect l="-9231" t="-1750" r="-27692" b="-250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18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Simulation Results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7293" y="1904662"/>
            <a:ext cx="8001000" cy="2319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Results are summarized in Rate distributions:</a:t>
            </a:r>
          </a:p>
          <a:p>
            <a:pPr marL="514350" lvl="1" indent="-227013">
              <a:buFont typeface="Arial" panose="020B0604020202020204" pitchFamily="34" charset="0"/>
              <a:buChar char="•"/>
            </a:pPr>
            <a:r>
              <a:rPr lang="en-US" sz="2000" b="0" dirty="0"/>
              <a:t>CDF with rates of individual STAs</a:t>
            </a:r>
          </a:p>
          <a:p>
            <a:pPr marL="514350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CDF with aggregate rates for the 4 STAs </a:t>
            </a:r>
          </a:p>
          <a:p>
            <a:pPr marL="514350" lvl="1" indent="-227013">
              <a:buFont typeface="Arial" panose="020B0604020202020204" pitchFamily="34" charset="0"/>
              <a:buChar char="•"/>
            </a:pPr>
            <a:r>
              <a:rPr lang="en-US" sz="2000" b="0" dirty="0"/>
              <a:t>Results can be compared b</a:t>
            </a:r>
            <a:r>
              <a:rPr lang="en-US" sz="2000" dirty="0"/>
              <a:t>etween JT, MU-MIMO, …</a:t>
            </a:r>
          </a:p>
          <a:p>
            <a:pPr marL="514350" lvl="1" indent="-227013">
              <a:buFont typeface="Arial" panose="020B0604020202020204" pitchFamily="34" charset="0"/>
              <a:buChar char="•"/>
            </a:pPr>
            <a:r>
              <a:rPr lang="en-US" sz="2000" b="0" dirty="0"/>
              <a:t>“All cases” refers to random AP-STA assignment</a:t>
            </a:r>
          </a:p>
          <a:p>
            <a:pPr marL="514350" lvl="1" indent="-227013">
              <a:buFont typeface="Arial" panose="020B0604020202020204" pitchFamily="34" charset="0"/>
              <a:buChar char="•"/>
            </a:pPr>
            <a:r>
              <a:rPr lang="en-US" sz="2000" b="0" dirty="0"/>
              <a:t>“Best AP” refers to an optimized AP-STA assignment (</a:t>
            </a:r>
            <a:r>
              <a:rPr lang="en-US" sz="2000" b="0" dirty="0" err="1"/>
              <a:t>w.r.</a:t>
            </a:r>
            <a:r>
              <a:rPr lang="en-US" sz="2000" dirty="0" err="1"/>
              <a:t>t.</a:t>
            </a:r>
            <a:r>
              <a:rPr lang="en-US" sz="2000" dirty="0"/>
              <a:t> sum rate)</a:t>
            </a:r>
            <a:endParaRPr lang="en-US" sz="20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F3CF5E-5C87-7E97-7527-871AB09ABE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1" r="6976"/>
          <a:stretch/>
        </p:blipFill>
        <p:spPr>
          <a:xfrm>
            <a:off x="655436" y="4206329"/>
            <a:ext cx="3657818" cy="226037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745CFF3-A86E-8336-B996-76D5A79C70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0" r="6250"/>
          <a:stretch/>
        </p:blipFill>
        <p:spPr>
          <a:xfrm>
            <a:off x="4344986" y="4223746"/>
            <a:ext cx="3637093" cy="226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89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Simulation Results (2)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0240" y="2088839"/>
            <a:ext cx="3988730" cy="19266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Visualization of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Show scatter plot </a:t>
            </a:r>
            <a:r>
              <a:rPr lang="en-US" sz="2000" dirty="0"/>
              <a:t>of </a:t>
            </a:r>
            <a:r>
              <a:rPr lang="en-US" sz="2000" b="0" dirty="0"/>
              <a:t>the rates (of individual STAs) at all simulated locations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8D328FF-2E1E-2412-07D1-FBA575AC5A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52" t="15714" r="6332" b="13810"/>
          <a:stretch/>
        </p:blipFill>
        <p:spPr>
          <a:xfrm>
            <a:off x="4288970" y="2196035"/>
            <a:ext cx="4769933" cy="181945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602B96A-CAF6-2316-E456-6E056E808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21" t="13636" b="8182"/>
          <a:stretch/>
        </p:blipFill>
        <p:spPr>
          <a:xfrm>
            <a:off x="2209800" y="4122690"/>
            <a:ext cx="4652760" cy="180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98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 MIMO (Beamforming) results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6387" y="1752600"/>
            <a:ext cx="3808413" cy="4113213"/>
          </a:xfrm>
        </p:spPr>
        <p:txBody>
          <a:bodyPr/>
          <a:lstStyle/>
          <a:p>
            <a:pPr algn="ctr"/>
            <a:r>
              <a:rPr lang="en-US" sz="2400" dirty="0"/>
              <a:t>Rate distributions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DA7293-5D95-7B63-0F63-0E6CB6492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751013"/>
            <a:ext cx="3810000" cy="4421187"/>
          </a:xfrm>
        </p:spPr>
        <p:txBody>
          <a:bodyPr/>
          <a:lstStyle/>
          <a:p>
            <a:pPr algn="ctr"/>
            <a:r>
              <a:rPr lang="en-US" dirty="0"/>
              <a:t>Coverage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en-US" dirty="0"/>
              <a:t>STAs may be assigned to an arbitrary AP (all cases)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en-US" dirty="0"/>
              <a:t>Or to the “Best AP” which gives the highest rate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4EC1503-08FC-1EFF-94E0-020655806B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2" t="23333" r="7079" b="15714"/>
          <a:stretch/>
        </p:blipFill>
        <p:spPr>
          <a:xfrm>
            <a:off x="4112623" y="2184010"/>
            <a:ext cx="4724990" cy="20159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1308788-0037-9B00-DF85-E6499252E4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8" r="7317"/>
          <a:stretch/>
        </p:blipFill>
        <p:spPr>
          <a:xfrm>
            <a:off x="697887" y="2184011"/>
            <a:ext cx="2866278" cy="208999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F783C0C-6D6C-8F8A-04C1-C3C61BE281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40" r="5963"/>
          <a:stretch/>
        </p:blipFill>
        <p:spPr>
          <a:xfrm>
            <a:off x="625679" y="4162223"/>
            <a:ext cx="3010695" cy="216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95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302a98-83ec-428c-a38f-55b5c724bfcf" xsi:nil="true"/>
    <lcf76f155ced4ddcb4097134ff3c332f xmlns="30e9db34-e7fa-4385-bba5-c3e50c01daf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A39546F6957F4EB9F869DCD983B6B1" ma:contentTypeVersion="14" ma:contentTypeDescription="Ein neues Dokument erstellen." ma:contentTypeScope="" ma:versionID="115df9e73e19db3fc5f8cfd50b798ae0">
  <xsd:schema xmlns:xsd="http://www.w3.org/2001/XMLSchema" xmlns:xs="http://www.w3.org/2001/XMLSchema" xmlns:p="http://schemas.microsoft.com/office/2006/metadata/properties" xmlns:ns2="30e9db34-e7fa-4385-bba5-c3e50c01daf8" xmlns:ns3="28302a98-83ec-428c-a38f-55b5c724bfcf" targetNamespace="http://schemas.microsoft.com/office/2006/metadata/properties" ma:root="true" ma:fieldsID="38eb02d13ad95f537f026acdbcede822" ns2:_="" ns3:_="">
    <xsd:import namespace="30e9db34-e7fa-4385-bba5-c3e50c01daf8"/>
    <xsd:import namespace="28302a98-83ec-428c-a38f-55b5c724bf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9db34-e7fa-4385-bba5-c3e50c01d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6eb20c4f-c5c2-492b-9954-d638c64bfe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02a98-83ec-428c-a38f-55b5c724bfc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15564b9-e1eb-4f19-8d7e-2cc56552b832}" ma:internalName="TaxCatchAll" ma:showField="CatchAllData" ma:web="28302a98-83ec-428c-a38f-55b5c724bf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bfd848a-1557-471e-aab3-1b6857636095"/>
    <ds:schemaRef ds:uri="6b22517d-d879-4a65-9734-496d2dd5d1ee"/>
    <ds:schemaRef ds:uri="28302a98-83ec-428c-a38f-55b5c724bfcf"/>
    <ds:schemaRef ds:uri="30e9db34-e7fa-4385-bba5-c3e50c01daf8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C12F12-4D55-426B-B416-AB79E729B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e9db34-e7fa-4385-bba5-c3e50c01daf8"/>
    <ds:schemaRef ds:uri="28302a98-83ec-428c-a38f-55b5c724bf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40802</TotalTime>
  <Words>1228</Words>
  <Application>Microsoft Office PowerPoint</Application>
  <PresentationFormat>On-screen Show (4:3)</PresentationFormat>
  <Paragraphs>222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Cambria Math</vt:lpstr>
      <vt:lpstr>Times New Roman</vt:lpstr>
      <vt:lpstr>Office Theme</vt:lpstr>
      <vt:lpstr>Document</vt:lpstr>
      <vt:lpstr>Multi-AP Joint Transmission Simulations with Impairments</vt:lpstr>
      <vt:lpstr>Introduction</vt:lpstr>
      <vt:lpstr>In-Home Scenario</vt:lpstr>
      <vt:lpstr>AP and Station Configurations</vt:lpstr>
      <vt:lpstr>Impairments - Different AP Clocks</vt:lpstr>
      <vt:lpstr>Different AP Clocks (Time Domain Model)</vt:lpstr>
      <vt:lpstr>Presentation of Simulation Results</vt:lpstr>
      <vt:lpstr>Presentation of Simulation Results (2)</vt:lpstr>
      <vt:lpstr>SU MIMO (Beamforming) results</vt:lpstr>
      <vt:lpstr>MU MIMO results</vt:lpstr>
      <vt:lpstr>SU vs. MU MIMO Comparison</vt:lpstr>
      <vt:lpstr>Mesh Topology – Joint Transmission results (no impairments)</vt:lpstr>
      <vt:lpstr>Observations on JT with 2-antenna APs  (no impairments)</vt:lpstr>
      <vt:lpstr>Mesh Topology – Joint Transmission clock (20Hz offset between APs)</vt:lpstr>
      <vt:lpstr>Mesh Topology – Joint Transmission clock (100Hz offset between APs)</vt:lpstr>
      <vt:lpstr>Observations on JT with clock offset</vt:lpstr>
      <vt:lpstr>Conclusions</vt:lpstr>
      <vt:lpstr>References</vt:lpstr>
      <vt:lpstr>APPENDIX</vt:lpstr>
      <vt:lpstr>Different AP Clocks</vt:lpstr>
      <vt:lpstr>Simulation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Rainer Strobel</cp:lastModifiedBy>
  <cp:revision>79</cp:revision>
  <cp:lastPrinted>1601-01-01T00:00:00Z</cp:lastPrinted>
  <dcterms:created xsi:type="dcterms:W3CDTF">2022-11-07T19:40:06Z</dcterms:created>
  <dcterms:modified xsi:type="dcterms:W3CDTF">2023-11-13T03:08:53Z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0x0101000EA39546F6957F4EB9F869DCD983B6B1</vt:lpwstr>
  </property>
  <property fmtid="{D5CDD505-2E9C-101B-9397-08002B2CF9AE}" pid="3" name="MediaServiceImageTags">
    <vt:lpwstr/>
  </property>
</Properties>
</file>