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9" r:id="rId5"/>
    <p:sldId id="611" r:id="rId6"/>
    <p:sldId id="655" r:id="rId7"/>
    <p:sldId id="660" r:id="rId8"/>
    <p:sldId id="662" r:id="rId9"/>
    <p:sldId id="661" r:id="rId10"/>
    <p:sldId id="312" r:id="rId11"/>
    <p:sldId id="659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B065EC2-255B-EB54-0AD7-19A576C2F3B5}" name="Chunyu Hu" initials="CH" userId="S::chunyuhu@fb.com::98f12de9-3d6a-4c20-ab50-c5ddda7fb39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E1FF"/>
    <a:srgbClr val="FF6600"/>
    <a:srgbClr val="FF33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C92FFC-3069-4DDE-84C0-7C23597D65F0}" v="4" dt="2023-11-10T01:46:10.4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9" autoAdjust="0"/>
    <p:restoredTop sz="95214" autoAdjust="0"/>
  </p:normalViewPr>
  <p:slideViewPr>
    <p:cSldViewPr snapToGrid="0">
      <p:cViewPr varScale="1">
        <p:scale>
          <a:sx n="85" d="100"/>
          <a:sy n="85" d="100"/>
        </p:scale>
        <p:origin x="1570" y="72"/>
      </p:cViewPr>
      <p:guideLst>
        <p:guide orient="horz" pos="2160"/>
        <p:guide pos="28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3466" y="461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ohiza.hirohiko" userId="S::inohiza.hirohiko@mail.canon::92566417-dd27-4ee2-a132-c623cded056c" providerId="AD" clId="Web-{EFC92FFC-3069-4DDE-84C0-7C23597D65F0}"/>
    <pc:docChg chg="modSld">
      <pc:chgData name="inohiza.hirohiko" userId="S::inohiza.hirohiko@mail.canon::92566417-dd27-4ee2-a132-c623cded056c" providerId="AD" clId="Web-{EFC92FFC-3069-4DDE-84C0-7C23597D65F0}" dt="2023-11-10T01:46:08.739" v="2" actId="20577"/>
      <pc:docMkLst>
        <pc:docMk/>
      </pc:docMkLst>
      <pc:sldChg chg="modSp">
        <pc:chgData name="inohiza.hirohiko" userId="S::inohiza.hirohiko@mail.canon::92566417-dd27-4ee2-a132-c623cded056c" providerId="AD" clId="Web-{EFC92FFC-3069-4DDE-84C0-7C23597D65F0}" dt="2023-11-10T01:46:08.739" v="2" actId="20577"/>
        <pc:sldMkLst>
          <pc:docMk/>
          <pc:sldMk cId="0" sldId="269"/>
        </pc:sldMkLst>
        <pc:spChg chg="mod">
          <ac:chgData name="inohiza.hirohiko" userId="S::inohiza.hirohiko@mail.canon::92566417-dd27-4ee2-a132-c623cded056c" providerId="AD" clId="Web-{EFC92FFC-3069-4DDE-84C0-7C23597D65F0}" dt="2023-11-10T01:46:08.739" v="2" actId="20577"/>
          <ac:spMkLst>
            <pc:docMk/>
            <pc:sldMk cId="0" sldId="269"/>
            <ac:spMk id="13318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C573880E-E133-40AA-B796-2A769ADE0C86}" type="datetime1">
              <a:rPr lang="ja-JP" altLang="en-US" smtClean="0"/>
              <a:t>2023/11/9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267E4D2F-F0D9-4CD2-BC59-3F9156C6FEC1}" type="datetime1">
              <a:rPr lang="ja-JP" altLang="en-US" smtClean="0"/>
              <a:t>2023/11/9</a:t>
            </a:fld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26F8EC8-79A1-1AB9-42F8-ADA326AF1AB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3C09BE6-B9E2-4387-A5F0-E1658BD8A9E0}" type="datetime1">
              <a:rPr lang="ja-JP" altLang="en-US" smtClean="0"/>
              <a:t>2023/11/9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err="1"/>
              <a:t>Hirohiko</a:t>
            </a:r>
            <a:r>
              <a:rPr lang="en-US" altLang="ko-KR"/>
              <a:t> </a:t>
            </a:r>
            <a:r>
              <a:rPr lang="en-US" altLang="ko-KR" err="1"/>
              <a:t>Inohiza</a:t>
            </a:r>
            <a:r>
              <a:rPr lang="en-US" altLang="ko-KR"/>
              <a:t> (Canon)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err="1"/>
              <a:t>Hirohiko</a:t>
            </a:r>
            <a:r>
              <a:rPr lang="en-US" altLang="ko-KR"/>
              <a:t> </a:t>
            </a:r>
            <a:r>
              <a:rPr lang="en-US" altLang="ko-KR" err="1"/>
              <a:t>Inohiza</a:t>
            </a:r>
            <a:r>
              <a:rPr lang="en-US" altLang="ko-KR"/>
              <a:t> (Canon)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err="1"/>
              <a:t>Hirohiko</a:t>
            </a:r>
            <a:r>
              <a:rPr lang="en-US" altLang="ko-KR"/>
              <a:t> </a:t>
            </a:r>
            <a:r>
              <a:rPr lang="en-US" altLang="ko-KR" err="1"/>
              <a:t>Inohiza</a:t>
            </a:r>
            <a:r>
              <a:rPr lang="en-US" altLang="ko-KR"/>
              <a:t> (Canon)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err="1"/>
              <a:t>Hirohiko</a:t>
            </a:r>
            <a:r>
              <a:rPr lang="en-US" altLang="ko-KR"/>
              <a:t> </a:t>
            </a:r>
            <a:r>
              <a:rPr lang="en-US" altLang="ko-KR" err="1"/>
              <a:t>Inohiza</a:t>
            </a:r>
            <a:r>
              <a:rPr lang="en-US" altLang="ko-KR"/>
              <a:t> (Canon)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err="1"/>
              <a:t>Hirohiko</a:t>
            </a:r>
            <a:r>
              <a:rPr lang="en-US" altLang="ko-KR"/>
              <a:t> </a:t>
            </a:r>
            <a:r>
              <a:rPr lang="en-US" altLang="ko-KR" err="1"/>
              <a:t>Inohiza</a:t>
            </a:r>
            <a:r>
              <a:rPr lang="en-US" altLang="ko-KR"/>
              <a:t> (Canon)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err="1"/>
              <a:t>Hirohiko</a:t>
            </a:r>
            <a:r>
              <a:rPr lang="en-US" altLang="ko-KR"/>
              <a:t> </a:t>
            </a:r>
            <a:r>
              <a:rPr lang="en-US" altLang="ko-KR" err="1"/>
              <a:t>Inohiza</a:t>
            </a:r>
            <a:r>
              <a:rPr lang="en-US" altLang="ko-KR"/>
              <a:t> (Canon)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Hirohiko</a:t>
            </a:r>
            <a:r>
              <a:rPr lang="en-US" altLang="ko-KR" dirty="0"/>
              <a:t> </a:t>
            </a:r>
            <a:r>
              <a:rPr lang="en-US" altLang="ko-KR" dirty="0" err="1"/>
              <a:t>Inohiza</a:t>
            </a:r>
            <a:r>
              <a:rPr lang="en-US" altLang="ko-KR" dirty="0"/>
              <a:t> (Canon)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F5C1DE5-3719-E51A-7432-96788DF18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err="1"/>
              <a:t>Hirohiko</a:t>
            </a:r>
            <a:r>
              <a:rPr lang="en-US" altLang="ko-KR"/>
              <a:t> </a:t>
            </a:r>
            <a:r>
              <a:rPr lang="en-US" altLang="ko-KR" err="1"/>
              <a:t>Inohiza</a:t>
            </a:r>
            <a:r>
              <a:rPr lang="en-US" altLang="ko-KR"/>
              <a:t> (Canon)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err="1"/>
              <a:t>Hirohiko</a:t>
            </a:r>
            <a:r>
              <a:rPr lang="en-US" altLang="ko-KR"/>
              <a:t> </a:t>
            </a:r>
            <a:r>
              <a:rPr lang="en-US" altLang="ko-KR" err="1"/>
              <a:t>Inohiza</a:t>
            </a:r>
            <a:r>
              <a:rPr lang="en-US" altLang="ko-KR"/>
              <a:t> (Canon)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err="1"/>
              <a:t>Hirohiko</a:t>
            </a:r>
            <a:r>
              <a:rPr lang="en-US" altLang="ko-KR"/>
              <a:t> </a:t>
            </a:r>
            <a:r>
              <a:rPr lang="en-US" altLang="ko-KR" err="1"/>
              <a:t>Inohiza</a:t>
            </a:r>
            <a:r>
              <a:rPr lang="en-US" altLang="ko-KR"/>
              <a:t> (Canon)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err="1"/>
              <a:t>Hirohiko</a:t>
            </a:r>
            <a:r>
              <a:rPr lang="en-US" altLang="ko-KR"/>
              <a:t> </a:t>
            </a:r>
            <a:r>
              <a:rPr lang="en-US" altLang="ko-KR" err="1"/>
              <a:t>Inohiza</a:t>
            </a:r>
            <a:r>
              <a:rPr lang="en-US" altLang="ko-KR"/>
              <a:t> (Canon)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36713" y="332601"/>
            <a:ext cx="33214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802.11-23/</a:t>
            </a:r>
            <a:r>
              <a:rPr lang="en-US" altLang="ja-JP" sz="1800" b="1" dirty="0"/>
              <a:t>1841r0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ja-JP" sz="1800" b="1" dirty="0"/>
              <a:t>November</a:t>
            </a:r>
            <a:r>
              <a:rPr lang="en-US" altLang="en-US" sz="1800" b="1" dirty="0"/>
              <a:t> 202</a:t>
            </a:r>
            <a:r>
              <a:rPr lang="en-US" altLang="zh-CN" sz="1800" b="1" dirty="0"/>
              <a:t>3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516-00-0uhr-considerations-on-multi-ap-coordination.pptx" TargetMode="External"/><Relationship Id="rId2" Type="http://schemas.openxmlformats.org/officeDocument/2006/relationships/hyperlink" Target="https://mentor.ieee.org/802.11/dcn/22/11-22-1515-00-0uhr-a-candidate-feature-multi-ap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1469-00-0uhr-coordinated-transmission-id.pptx" TargetMode="External"/><Relationship Id="rId4" Type="http://schemas.openxmlformats.org/officeDocument/2006/relationships/hyperlink" Target="https://mentor.ieee.org/802.11/dcn/22/11-22-2188-00-0uhr-joint-transmission-for-uhr-a-refresher-and-new-results.ppt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cs typeface="Arial" panose="020B0604020202020204" pitchFamily="34" charset="0"/>
              </a:rPr>
              <a:t>Considerations on </a:t>
            </a:r>
            <a:br>
              <a:rPr lang="en-US" altLang="zh-CN" dirty="0">
                <a:cs typeface="Arial" panose="020B0604020202020204" pitchFamily="34" charset="0"/>
              </a:rPr>
            </a:br>
            <a:r>
              <a:rPr lang="en-US" altLang="zh-CN" dirty="0">
                <a:cs typeface="Arial" panose="020B0604020202020204" pitchFamily="34" charset="0"/>
              </a:rPr>
              <a:t>BSS color for Multi-AP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ea typeface="MS PGothic"/>
                <a:cs typeface="Arial"/>
              </a:rPr>
              <a:t>Date:</a:t>
            </a:r>
            <a:r>
              <a:rPr lang="en-US" altLang="en-US" sz="2000" b="0" dirty="0">
                <a:ea typeface="MS PGothic"/>
                <a:cs typeface="Arial"/>
              </a:rPr>
              <a:t> 2023-11-10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356746"/>
              </p:ext>
            </p:extLst>
          </p:nvPr>
        </p:nvGraphicFramePr>
        <p:xfrm>
          <a:off x="533400" y="2880360"/>
          <a:ext cx="8229600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980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Hirohiko </a:t>
                      </a:r>
                      <a:r>
                        <a:rPr lang="en-US" altLang="ko-KR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Inohiza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/>
                          <a:ea typeface="Malgun Gothic"/>
                        </a:rPr>
                        <a:t>Canon</a:t>
                      </a:r>
                      <a:endParaRPr lang="ko-KR" sz="1800" b="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800" b="0" err="1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inohiza.hirohiko@mail.canon</a:t>
                      </a:r>
                      <a:endParaRPr lang="ko-KR" sz="1800" b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Masatomo</a:t>
                      </a:r>
                      <a:r>
                        <a:rPr lang="en-US" altLang="ko-KR" sz="1800" b="0" kern="0" baseline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Ouchi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Yuki </a:t>
                      </a:r>
                      <a:r>
                        <a:rPr lang="en-US" altLang="ko-KR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Tsujimaru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ja-JP" sz="1800" b="0" kern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Kazuyuki </a:t>
                      </a:r>
                      <a:r>
                        <a:rPr lang="en-US" altLang="ja-JP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Tota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5582827"/>
                  </a:ext>
                </a:extLst>
              </a:tr>
            </a:tbl>
          </a:graphicData>
        </a:graphic>
      </p:graphicFrame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Hirohiko </a:t>
            </a:r>
            <a:r>
              <a:rPr lang="en-US" altLang="ko-KR" dirty="0" err="1"/>
              <a:t>Inohiza</a:t>
            </a:r>
            <a:r>
              <a:rPr lang="en-US" altLang="ko-KR" dirty="0"/>
              <a:t> (Canon)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Introduction</a:t>
            </a:r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061036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ja-JP" sz="1800" dirty="0"/>
              <a:t>As defined in IEEE Std 802.11ax™‐2021 spec, if a PHY entity receives a PPDU with a BSS color not containing an intended value, the PPDU shall be filtered out.</a:t>
            </a:r>
            <a:endParaRPr lang="en-US" altLang="zh-CN" sz="18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800" dirty="0"/>
              <a:t>Joint Transmission is one of the Multi-AP technique which different APs transmit PPDUs simultaneously to a same non-AP STA[1][2][3]. If each AP transmits a PPDU with a different BSS color</a:t>
            </a:r>
            <a:r>
              <a:rPr lang="ja-JP" altLang="en-US" sz="1800" dirty="0"/>
              <a:t> </a:t>
            </a:r>
            <a:r>
              <a:rPr lang="en-US" altLang="ja-JP" sz="1800" dirty="0"/>
              <a:t>from each other</a:t>
            </a:r>
            <a:r>
              <a:rPr lang="en-US" altLang="zh-CN" sz="1800" dirty="0"/>
              <a:t>, a PPDU with a BSS color not containing an intended value would be filtered out in the non-AP STA according to the baseline rule.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/>
              <a:t>Moreover, it may lead to PHY preamble collisions. [4]</a:t>
            </a:r>
          </a:p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800" dirty="0"/>
              <a:t>This contribution proposes several ways to handle a BSS color for Multi-AP in 11bn.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Hirohiko Inohiza (Canon)</a:t>
            </a:r>
            <a:endParaRPr 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dirty="0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CD6770-1E91-4BCF-8D48-454CC66D9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1066800"/>
          </a:xfrm>
        </p:spPr>
        <p:txBody>
          <a:bodyPr/>
          <a:lstStyle/>
          <a:p>
            <a:r>
              <a:rPr lang="en-US" altLang="zh-CN">
                <a:ea typeface="MS PGothic"/>
              </a:rPr>
              <a:t>Problem Statement</a:t>
            </a:r>
            <a:endParaRPr lang="zh-CN" altLang="en-US">
              <a:ea typeface="MS PGothic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D51D2E-CF94-460A-861D-75D21B932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600" dirty="0">
                <a:ea typeface="MS PGothic"/>
              </a:rPr>
              <a:t>When performing Joint Transmission, i</a:t>
            </a:r>
            <a:r>
              <a:rPr lang="en-US" altLang="zh-CN" sz="1600" dirty="0"/>
              <a:t>f each AP transmits a PPDU with a different BSS color</a:t>
            </a:r>
            <a:r>
              <a:rPr lang="ja-JP" altLang="en-US" sz="1600" dirty="0"/>
              <a:t> </a:t>
            </a:r>
            <a:r>
              <a:rPr lang="en-US" altLang="ja-JP" sz="1600" dirty="0"/>
              <a:t>from each other to a same non-AP STA</a:t>
            </a:r>
            <a:r>
              <a:rPr lang="en-US" altLang="zh-CN" sz="1600" dirty="0"/>
              <a:t>, a PPDU with a BSS color not containing an intended value would be filtered out in the non-AP STA.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dirty="0"/>
              <a:t>Moreover, it may lead to PHY preamble collisions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sz="16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Hirohiko Inohiza (Canon)</a:t>
            </a:r>
            <a:endParaRPr 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4C5AA42-85E3-4981-B970-B797AF3DA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grpSp>
        <p:nvGrpSpPr>
          <p:cNvPr id="6" name="Group 25"/>
          <p:cNvGrpSpPr>
            <a:grpSpLocks noChangeAspect="1"/>
          </p:cNvGrpSpPr>
          <p:nvPr/>
        </p:nvGrpSpPr>
        <p:grpSpPr bwMode="auto">
          <a:xfrm>
            <a:off x="4424363" y="5272087"/>
            <a:ext cx="300037" cy="474663"/>
            <a:chOff x="2831" y="5729"/>
            <a:chExt cx="592" cy="934"/>
          </a:xfrm>
        </p:grpSpPr>
        <p:sp>
          <p:nvSpPr>
            <p:cNvPr id="7" name="AutoShape 26"/>
            <p:cNvSpPr>
              <a:spLocks noChangeAspect="1" noChangeArrowheads="1"/>
            </p:cNvSpPr>
            <p:nvPr/>
          </p:nvSpPr>
          <p:spPr bwMode="auto">
            <a:xfrm>
              <a:off x="2831" y="5729"/>
              <a:ext cx="592" cy="934"/>
            </a:xfrm>
            <a:prstGeom prst="roundRect">
              <a:avLst>
                <a:gd name="adj" fmla="val 722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" name="Rectangle 27"/>
            <p:cNvSpPr>
              <a:spLocks noChangeAspect="1" noChangeArrowheads="1"/>
            </p:cNvSpPr>
            <p:nvPr/>
          </p:nvSpPr>
          <p:spPr bwMode="auto">
            <a:xfrm>
              <a:off x="2873" y="5809"/>
              <a:ext cx="506" cy="7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Oval 28"/>
            <p:cNvSpPr>
              <a:spLocks noChangeAspect="1" noChangeArrowheads="1"/>
            </p:cNvSpPr>
            <p:nvPr/>
          </p:nvSpPr>
          <p:spPr bwMode="auto">
            <a:xfrm>
              <a:off x="3085" y="6554"/>
              <a:ext cx="94" cy="8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0" name="Group 13"/>
          <p:cNvGrpSpPr>
            <a:grpSpLocks noChangeAspect="1"/>
          </p:cNvGrpSpPr>
          <p:nvPr/>
        </p:nvGrpSpPr>
        <p:grpSpPr bwMode="auto">
          <a:xfrm flipH="1">
            <a:off x="3006438" y="3290887"/>
            <a:ext cx="296863" cy="547687"/>
            <a:chOff x="5832" y="3156"/>
            <a:chExt cx="555" cy="1025"/>
          </a:xfrm>
        </p:grpSpPr>
        <p:sp>
          <p:nvSpPr>
            <p:cNvPr id="11" name="AutoShape 14"/>
            <p:cNvSpPr>
              <a:spLocks noChangeAspect="1" noChangeArrowheads="1"/>
            </p:cNvSpPr>
            <p:nvPr/>
          </p:nvSpPr>
          <p:spPr bwMode="auto">
            <a:xfrm rot="16200000" flipH="1">
              <a:off x="5910" y="3705"/>
              <a:ext cx="803" cy="150"/>
            </a:xfrm>
            <a:prstGeom prst="parallelogram">
              <a:avLst>
                <a:gd name="adj" fmla="val 3018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AutoShape 15"/>
            <p:cNvSpPr>
              <a:spLocks noChangeAspect="1" noChangeArrowheads="1"/>
            </p:cNvSpPr>
            <p:nvPr/>
          </p:nvSpPr>
          <p:spPr bwMode="auto">
            <a:xfrm rot="5400000">
              <a:off x="5588" y="3532"/>
              <a:ext cx="893" cy="405"/>
            </a:xfrm>
            <a:prstGeom prst="parallelogram">
              <a:avLst>
                <a:gd name="adj" fmla="val 3258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AutoShape 16"/>
            <p:cNvSpPr>
              <a:spLocks noChangeAspect="1" noChangeArrowheads="1"/>
            </p:cNvSpPr>
            <p:nvPr/>
          </p:nvSpPr>
          <p:spPr bwMode="auto">
            <a:xfrm rot="9875748" flipH="1">
              <a:off x="5859" y="3198"/>
              <a:ext cx="501" cy="232"/>
            </a:xfrm>
            <a:prstGeom prst="parallelogram">
              <a:avLst>
                <a:gd name="adj" fmla="val 14982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Line 17"/>
            <p:cNvSpPr>
              <a:spLocks noChangeAspect="1" noChangeShapeType="1"/>
            </p:cNvSpPr>
            <p:nvPr/>
          </p:nvSpPr>
          <p:spPr bwMode="auto">
            <a:xfrm>
              <a:off x="6270" y="3540"/>
              <a:ext cx="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" name="AutoShape 18"/>
            <p:cNvSpPr>
              <a:spLocks noChangeAspect="1" noChangeArrowheads="1"/>
            </p:cNvSpPr>
            <p:nvPr/>
          </p:nvSpPr>
          <p:spPr bwMode="auto">
            <a:xfrm rot="1122144">
              <a:off x="5836" y="4065"/>
              <a:ext cx="373" cy="77"/>
            </a:xfrm>
            <a:prstGeom prst="hexagon">
              <a:avLst>
                <a:gd name="adj" fmla="val 82306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" name="Line 19"/>
            <p:cNvSpPr>
              <a:spLocks noChangeAspect="1" noChangeShapeType="1"/>
            </p:cNvSpPr>
            <p:nvPr/>
          </p:nvSpPr>
          <p:spPr bwMode="auto">
            <a:xfrm flipV="1">
              <a:off x="6300" y="3525"/>
              <a:ext cx="45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Line 20"/>
            <p:cNvSpPr>
              <a:spLocks noChangeAspect="1" noChangeShapeType="1"/>
            </p:cNvSpPr>
            <p:nvPr/>
          </p:nvSpPr>
          <p:spPr bwMode="auto">
            <a:xfrm flipV="1">
              <a:off x="6300" y="3600"/>
              <a:ext cx="45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" name="Line 21"/>
            <p:cNvSpPr>
              <a:spLocks noChangeAspect="1" noChangeShapeType="1"/>
            </p:cNvSpPr>
            <p:nvPr/>
          </p:nvSpPr>
          <p:spPr bwMode="auto">
            <a:xfrm flipV="1">
              <a:off x="6300" y="3750"/>
              <a:ext cx="45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" name="Rectangle 22"/>
            <p:cNvSpPr>
              <a:spLocks noChangeAspect="1" noChangeArrowheads="1"/>
            </p:cNvSpPr>
            <p:nvPr/>
          </p:nvSpPr>
          <p:spPr bwMode="auto">
            <a:xfrm>
              <a:off x="5970" y="3156"/>
              <a:ext cx="69" cy="13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0" name="Group 13"/>
          <p:cNvGrpSpPr>
            <a:grpSpLocks noChangeAspect="1"/>
          </p:cNvGrpSpPr>
          <p:nvPr/>
        </p:nvGrpSpPr>
        <p:grpSpPr bwMode="auto">
          <a:xfrm flipH="1">
            <a:off x="5799137" y="3276600"/>
            <a:ext cx="296863" cy="547687"/>
            <a:chOff x="5832" y="3156"/>
            <a:chExt cx="555" cy="1025"/>
          </a:xfrm>
        </p:grpSpPr>
        <p:sp>
          <p:nvSpPr>
            <p:cNvPr id="21" name="AutoShape 14"/>
            <p:cNvSpPr>
              <a:spLocks noChangeAspect="1" noChangeArrowheads="1"/>
            </p:cNvSpPr>
            <p:nvPr/>
          </p:nvSpPr>
          <p:spPr bwMode="auto">
            <a:xfrm rot="16200000" flipH="1">
              <a:off x="5910" y="3705"/>
              <a:ext cx="803" cy="150"/>
            </a:xfrm>
            <a:prstGeom prst="parallelogram">
              <a:avLst>
                <a:gd name="adj" fmla="val 3018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" name="AutoShape 15"/>
            <p:cNvSpPr>
              <a:spLocks noChangeAspect="1" noChangeArrowheads="1"/>
            </p:cNvSpPr>
            <p:nvPr/>
          </p:nvSpPr>
          <p:spPr bwMode="auto">
            <a:xfrm rot="5400000">
              <a:off x="5588" y="3532"/>
              <a:ext cx="893" cy="405"/>
            </a:xfrm>
            <a:prstGeom prst="parallelogram">
              <a:avLst>
                <a:gd name="adj" fmla="val 3258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3" name="AutoShape 16"/>
            <p:cNvSpPr>
              <a:spLocks noChangeAspect="1" noChangeArrowheads="1"/>
            </p:cNvSpPr>
            <p:nvPr/>
          </p:nvSpPr>
          <p:spPr bwMode="auto">
            <a:xfrm rot="9875748" flipH="1">
              <a:off x="5859" y="3198"/>
              <a:ext cx="501" cy="232"/>
            </a:xfrm>
            <a:prstGeom prst="parallelogram">
              <a:avLst>
                <a:gd name="adj" fmla="val 14982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4" name="Line 17"/>
            <p:cNvSpPr>
              <a:spLocks noChangeAspect="1" noChangeShapeType="1"/>
            </p:cNvSpPr>
            <p:nvPr/>
          </p:nvSpPr>
          <p:spPr bwMode="auto">
            <a:xfrm>
              <a:off x="6270" y="3540"/>
              <a:ext cx="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5" name="AutoShape 18"/>
            <p:cNvSpPr>
              <a:spLocks noChangeAspect="1" noChangeArrowheads="1"/>
            </p:cNvSpPr>
            <p:nvPr/>
          </p:nvSpPr>
          <p:spPr bwMode="auto">
            <a:xfrm rot="1122144">
              <a:off x="5836" y="4065"/>
              <a:ext cx="373" cy="77"/>
            </a:xfrm>
            <a:prstGeom prst="hexagon">
              <a:avLst>
                <a:gd name="adj" fmla="val 82306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6" name="Line 19"/>
            <p:cNvSpPr>
              <a:spLocks noChangeAspect="1" noChangeShapeType="1"/>
            </p:cNvSpPr>
            <p:nvPr/>
          </p:nvSpPr>
          <p:spPr bwMode="auto">
            <a:xfrm flipV="1">
              <a:off x="6300" y="3525"/>
              <a:ext cx="45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7" name="Line 20"/>
            <p:cNvSpPr>
              <a:spLocks noChangeAspect="1" noChangeShapeType="1"/>
            </p:cNvSpPr>
            <p:nvPr/>
          </p:nvSpPr>
          <p:spPr bwMode="auto">
            <a:xfrm flipV="1">
              <a:off x="6300" y="3600"/>
              <a:ext cx="45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8" name="Line 21"/>
            <p:cNvSpPr>
              <a:spLocks noChangeAspect="1" noChangeShapeType="1"/>
            </p:cNvSpPr>
            <p:nvPr/>
          </p:nvSpPr>
          <p:spPr bwMode="auto">
            <a:xfrm flipV="1">
              <a:off x="6300" y="3750"/>
              <a:ext cx="45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9" name="Rectangle 22"/>
            <p:cNvSpPr>
              <a:spLocks noChangeAspect="1" noChangeArrowheads="1"/>
            </p:cNvSpPr>
            <p:nvPr/>
          </p:nvSpPr>
          <p:spPr bwMode="auto">
            <a:xfrm>
              <a:off x="5970" y="3156"/>
              <a:ext cx="69" cy="13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31" name="直線矢印コネクタ 30"/>
          <p:cNvCxnSpPr/>
          <p:nvPr/>
        </p:nvCxnSpPr>
        <p:spPr bwMode="auto">
          <a:xfrm>
            <a:off x="3229486" y="4129087"/>
            <a:ext cx="1117883" cy="1066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32" name="直線矢印コネクタ 31"/>
          <p:cNvCxnSpPr/>
          <p:nvPr/>
        </p:nvCxnSpPr>
        <p:spPr bwMode="auto">
          <a:xfrm flipH="1">
            <a:off x="4800600" y="4079263"/>
            <a:ext cx="1143000" cy="10891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38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 txBox="1">
            <a:spLocks/>
          </p:cNvSpPr>
          <p:nvPr/>
        </p:nvSpPr>
        <p:spPr bwMode="auto">
          <a:xfrm>
            <a:off x="2286000" y="3900487"/>
            <a:ext cx="1678863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>
                <a:sym typeface="+mn-ea"/>
              </a:rPr>
              <a:t>AP1 (BSS color1)</a:t>
            </a:r>
            <a:endParaRPr lang="en-US"/>
          </a:p>
        </p:txBody>
      </p:sp>
      <p:sp>
        <p:nvSpPr>
          <p:cNvPr id="39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 txBox="1">
            <a:spLocks/>
          </p:cNvSpPr>
          <p:nvPr/>
        </p:nvSpPr>
        <p:spPr bwMode="auto">
          <a:xfrm>
            <a:off x="5102937" y="3868221"/>
            <a:ext cx="1678863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>
                <a:sym typeface="+mn-ea"/>
              </a:rPr>
              <a:t>AP2 (BSS color2)</a:t>
            </a:r>
            <a:endParaRPr lang="en-US"/>
          </a:p>
        </p:txBody>
      </p:sp>
      <p:sp>
        <p:nvSpPr>
          <p:cNvPr id="47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 txBox="1">
            <a:spLocks/>
          </p:cNvSpPr>
          <p:nvPr/>
        </p:nvSpPr>
        <p:spPr bwMode="auto">
          <a:xfrm>
            <a:off x="3713663" y="5790684"/>
            <a:ext cx="167886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>
                <a:sym typeface="+mn-ea"/>
              </a:rPr>
              <a:t>Non-AP STA associated with AP1</a:t>
            </a:r>
            <a:endParaRPr lang="en-US"/>
          </a:p>
        </p:txBody>
      </p:sp>
      <p:sp>
        <p:nvSpPr>
          <p:cNvPr id="48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 txBox="1">
            <a:spLocks/>
          </p:cNvSpPr>
          <p:nvPr/>
        </p:nvSpPr>
        <p:spPr bwMode="auto">
          <a:xfrm rot="2679075">
            <a:off x="2795360" y="4633530"/>
            <a:ext cx="1568377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ym typeface="+mn-ea"/>
              </a:rPr>
              <a:t>PPDU with BSS color1 in PHY preamble</a:t>
            </a:r>
            <a:endParaRPr lang="en-US" dirty="0"/>
          </a:p>
        </p:txBody>
      </p:sp>
      <p:sp>
        <p:nvSpPr>
          <p:cNvPr id="49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 txBox="1">
            <a:spLocks/>
          </p:cNvSpPr>
          <p:nvPr/>
        </p:nvSpPr>
        <p:spPr bwMode="auto">
          <a:xfrm rot="18893971">
            <a:off x="4826619" y="4584910"/>
            <a:ext cx="1568377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>
                <a:sym typeface="+mn-ea"/>
              </a:rPr>
              <a:t>PPDU with BSS color2 in PHY preamble</a:t>
            </a:r>
            <a:endParaRPr lang="en-US"/>
          </a:p>
        </p:txBody>
      </p:sp>
      <p:sp>
        <p:nvSpPr>
          <p:cNvPr id="50" name="四角形吹き出し 49"/>
          <p:cNvSpPr/>
          <p:nvPr/>
        </p:nvSpPr>
        <p:spPr bwMode="auto">
          <a:xfrm>
            <a:off x="5467277" y="5370827"/>
            <a:ext cx="1333645" cy="595306"/>
          </a:xfrm>
          <a:prstGeom prst="wedgeRectCallout">
            <a:avLst>
              <a:gd name="adj1" fmla="val -48976"/>
              <a:gd name="adj2" fmla="val -84581"/>
            </a:avLst>
          </a:prstGeom>
          <a:solidFill>
            <a:srgbClr val="8BE1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This PPDU shall be filtered out</a:t>
            </a:r>
            <a:r>
              <a:rPr kumimoji="0" lang="en-US" altLang="ja-JP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in non-AP STA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F86F3279-CDAB-68D1-6627-9D27BD3CF3A0}"/>
              </a:ext>
            </a:extLst>
          </p:cNvPr>
          <p:cNvCxnSpPr/>
          <p:nvPr/>
        </p:nvCxnSpPr>
        <p:spPr bwMode="auto">
          <a:xfrm>
            <a:off x="3504873" y="3591282"/>
            <a:ext cx="2210127" cy="32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sp>
        <p:nvSpPr>
          <p:cNvPr id="33" name="页脚占位符 3">
            <a:extLst>
              <a:ext uri="{FF2B5EF4-FFF2-40B4-BE49-F238E27FC236}">
                <a16:creationId xmlns:a16="http://schemas.microsoft.com/office/drawing/2014/main" id="{E932512D-DF54-5504-91D6-8BC551364588}"/>
              </a:ext>
            </a:extLst>
          </p:cNvPr>
          <p:cNvSpPr txBox="1">
            <a:spLocks/>
          </p:cNvSpPr>
          <p:nvPr/>
        </p:nvSpPr>
        <p:spPr bwMode="auto">
          <a:xfrm>
            <a:off x="3841823" y="3294609"/>
            <a:ext cx="1568377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ym typeface="+mn-ea"/>
              </a:rPr>
              <a:t>Backhaul data sharing</a:t>
            </a:r>
          </a:p>
        </p:txBody>
      </p:sp>
    </p:spTree>
    <p:extLst>
      <p:ext uri="{BB962C8B-B14F-4D97-AF65-F5344CB8AC3E}">
        <p14:creationId xmlns:p14="http://schemas.microsoft.com/office/powerpoint/2010/main" val="170023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CD6770-1E91-4BCF-8D48-454CC66D9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MS PGothic"/>
              </a:rPr>
              <a:t>BSS color coordination among APs (1)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D51D2E-CF94-460A-861D-75D21B932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607" y="1533081"/>
            <a:ext cx="80010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>
                <a:ea typeface="MS PGothic"/>
              </a:rPr>
              <a:t>When performing Joint Transmission, a coordinator AP and a coordinated AP (or coordinated APs) transmit PPDUs with which the same BSS color</a:t>
            </a:r>
            <a:r>
              <a:rPr lang="ja-JP" altLang="en-US" sz="1400" dirty="0">
                <a:ea typeface="MS PGothic"/>
              </a:rPr>
              <a:t> </a:t>
            </a:r>
            <a:r>
              <a:rPr lang="en-US" altLang="ja-JP" sz="1400" dirty="0">
                <a:ea typeface="MS PGothic"/>
              </a:rPr>
              <a:t>value</a:t>
            </a:r>
            <a:r>
              <a:rPr lang="en-US" altLang="zh-CN" sz="1400" dirty="0">
                <a:ea typeface="MS PGothic"/>
              </a:rPr>
              <a:t>s are set in PHY preambles. 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sz="1400" kern="1200" dirty="0">
                <a:ea typeface="MS PGothic"/>
                <a:cs typeface="Times New Roman"/>
              </a:rPr>
              <a:t>A special BSS color value for Joint Transmission is used.(BSS color3 in the example below)</a:t>
            </a:r>
            <a:r>
              <a:rPr lang="en-US" altLang="zh-CN" sz="1400" kern="1200" dirty="0">
                <a:ea typeface="MS PGothic"/>
              </a:rPr>
              <a:t> 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kern="1200" dirty="0">
                <a:ea typeface="MS PGothic"/>
              </a:rPr>
              <a:t>The APs may share information of the special BSS color during Multi-AP setup</a:t>
            </a:r>
            <a:r>
              <a:rPr lang="ja-JP" altLang="en-US" sz="1400" kern="1200" dirty="0">
                <a:ea typeface="MS PGothic"/>
              </a:rPr>
              <a:t> </a:t>
            </a:r>
            <a:r>
              <a:rPr lang="en-US" altLang="ja-JP" sz="1400" kern="1200" dirty="0">
                <a:ea typeface="MS PGothic"/>
              </a:rPr>
              <a:t>or</a:t>
            </a:r>
            <a:r>
              <a:rPr lang="ja-JP" altLang="en-US" sz="1400" kern="1200" dirty="0">
                <a:ea typeface="MS PGothic"/>
              </a:rPr>
              <a:t> </a:t>
            </a:r>
            <a:r>
              <a:rPr lang="en-US" altLang="zh-CN" sz="1400" kern="1200" dirty="0">
                <a:ea typeface="MS PGothic"/>
              </a:rPr>
              <a:t>Multi-AP coordination, or by Trigger frame to trigger Joint Transmission.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kern="1200" dirty="0">
                <a:ea typeface="MS PGothic"/>
              </a:rPr>
              <a:t>The information of the special BSS color may be notified to a non-AP STA by a Management frame as Association Response frame or Trigger frame to trigger Joint Transmission. The non-AP STA will not filter out PPDUs with the special BSS color.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endParaRPr lang="en-US" sz="1100" b="0" dirty="0"/>
          </a:p>
          <a:p>
            <a:pPr lvl="1"/>
            <a:endParaRPr lang="en-US" altLang="zh-CN" sz="1100" b="0" kern="1200" dirty="0"/>
          </a:p>
          <a:p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Hirohiko Inohiza (Canon)</a:t>
            </a:r>
            <a:endParaRPr 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4C5AA42-85E3-4981-B970-B797AF3DA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grpSp>
        <p:nvGrpSpPr>
          <p:cNvPr id="6" name="Group 25"/>
          <p:cNvGrpSpPr>
            <a:grpSpLocks noChangeAspect="1"/>
          </p:cNvGrpSpPr>
          <p:nvPr/>
        </p:nvGrpSpPr>
        <p:grpSpPr bwMode="auto">
          <a:xfrm>
            <a:off x="4424363" y="5512871"/>
            <a:ext cx="300037" cy="474663"/>
            <a:chOff x="2831" y="5729"/>
            <a:chExt cx="592" cy="934"/>
          </a:xfrm>
        </p:grpSpPr>
        <p:sp>
          <p:nvSpPr>
            <p:cNvPr id="7" name="AutoShape 26"/>
            <p:cNvSpPr>
              <a:spLocks noChangeAspect="1" noChangeArrowheads="1"/>
            </p:cNvSpPr>
            <p:nvPr/>
          </p:nvSpPr>
          <p:spPr bwMode="auto">
            <a:xfrm>
              <a:off x="2831" y="5729"/>
              <a:ext cx="592" cy="934"/>
            </a:xfrm>
            <a:prstGeom prst="roundRect">
              <a:avLst>
                <a:gd name="adj" fmla="val 722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" name="Rectangle 27"/>
            <p:cNvSpPr>
              <a:spLocks noChangeAspect="1" noChangeArrowheads="1"/>
            </p:cNvSpPr>
            <p:nvPr/>
          </p:nvSpPr>
          <p:spPr bwMode="auto">
            <a:xfrm>
              <a:off x="2873" y="5809"/>
              <a:ext cx="506" cy="7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Oval 28"/>
            <p:cNvSpPr>
              <a:spLocks noChangeAspect="1" noChangeArrowheads="1"/>
            </p:cNvSpPr>
            <p:nvPr/>
          </p:nvSpPr>
          <p:spPr bwMode="auto">
            <a:xfrm>
              <a:off x="3085" y="6554"/>
              <a:ext cx="94" cy="8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0" name="Group 13"/>
          <p:cNvGrpSpPr>
            <a:grpSpLocks noChangeAspect="1"/>
          </p:cNvGrpSpPr>
          <p:nvPr/>
        </p:nvGrpSpPr>
        <p:grpSpPr bwMode="auto">
          <a:xfrm flipH="1">
            <a:off x="3006438" y="3531671"/>
            <a:ext cx="296863" cy="547687"/>
            <a:chOff x="5832" y="3156"/>
            <a:chExt cx="555" cy="1025"/>
          </a:xfrm>
        </p:grpSpPr>
        <p:sp>
          <p:nvSpPr>
            <p:cNvPr id="11" name="AutoShape 14"/>
            <p:cNvSpPr>
              <a:spLocks noChangeAspect="1" noChangeArrowheads="1"/>
            </p:cNvSpPr>
            <p:nvPr/>
          </p:nvSpPr>
          <p:spPr bwMode="auto">
            <a:xfrm rot="16200000" flipH="1">
              <a:off x="5910" y="3705"/>
              <a:ext cx="803" cy="150"/>
            </a:xfrm>
            <a:prstGeom prst="parallelogram">
              <a:avLst>
                <a:gd name="adj" fmla="val 3018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AutoShape 15"/>
            <p:cNvSpPr>
              <a:spLocks noChangeAspect="1" noChangeArrowheads="1"/>
            </p:cNvSpPr>
            <p:nvPr/>
          </p:nvSpPr>
          <p:spPr bwMode="auto">
            <a:xfrm rot="5400000">
              <a:off x="5588" y="3532"/>
              <a:ext cx="893" cy="405"/>
            </a:xfrm>
            <a:prstGeom prst="parallelogram">
              <a:avLst>
                <a:gd name="adj" fmla="val 3258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AutoShape 16"/>
            <p:cNvSpPr>
              <a:spLocks noChangeAspect="1" noChangeArrowheads="1"/>
            </p:cNvSpPr>
            <p:nvPr/>
          </p:nvSpPr>
          <p:spPr bwMode="auto">
            <a:xfrm rot="9875748" flipH="1">
              <a:off x="5859" y="3198"/>
              <a:ext cx="501" cy="232"/>
            </a:xfrm>
            <a:prstGeom prst="parallelogram">
              <a:avLst>
                <a:gd name="adj" fmla="val 14982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Line 17"/>
            <p:cNvSpPr>
              <a:spLocks noChangeAspect="1" noChangeShapeType="1"/>
            </p:cNvSpPr>
            <p:nvPr/>
          </p:nvSpPr>
          <p:spPr bwMode="auto">
            <a:xfrm>
              <a:off x="6270" y="3540"/>
              <a:ext cx="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" name="AutoShape 18"/>
            <p:cNvSpPr>
              <a:spLocks noChangeAspect="1" noChangeArrowheads="1"/>
            </p:cNvSpPr>
            <p:nvPr/>
          </p:nvSpPr>
          <p:spPr bwMode="auto">
            <a:xfrm rot="1122144">
              <a:off x="5836" y="4065"/>
              <a:ext cx="373" cy="77"/>
            </a:xfrm>
            <a:prstGeom prst="hexagon">
              <a:avLst>
                <a:gd name="adj" fmla="val 82306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" name="Line 19"/>
            <p:cNvSpPr>
              <a:spLocks noChangeAspect="1" noChangeShapeType="1"/>
            </p:cNvSpPr>
            <p:nvPr/>
          </p:nvSpPr>
          <p:spPr bwMode="auto">
            <a:xfrm flipV="1">
              <a:off x="6300" y="3525"/>
              <a:ext cx="45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Line 20"/>
            <p:cNvSpPr>
              <a:spLocks noChangeAspect="1" noChangeShapeType="1"/>
            </p:cNvSpPr>
            <p:nvPr/>
          </p:nvSpPr>
          <p:spPr bwMode="auto">
            <a:xfrm flipV="1">
              <a:off x="6300" y="3600"/>
              <a:ext cx="45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" name="Line 21"/>
            <p:cNvSpPr>
              <a:spLocks noChangeAspect="1" noChangeShapeType="1"/>
            </p:cNvSpPr>
            <p:nvPr/>
          </p:nvSpPr>
          <p:spPr bwMode="auto">
            <a:xfrm flipV="1">
              <a:off x="6300" y="3750"/>
              <a:ext cx="45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" name="Rectangle 22"/>
            <p:cNvSpPr>
              <a:spLocks noChangeAspect="1" noChangeArrowheads="1"/>
            </p:cNvSpPr>
            <p:nvPr/>
          </p:nvSpPr>
          <p:spPr bwMode="auto">
            <a:xfrm>
              <a:off x="5970" y="3156"/>
              <a:ext cx="69" cy="13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0" name="Group 13"/>
          <p:cNvGrpSpPr>
            <a:grpSpLocks noChangeAspect="1"/>
          </p:cNvGrpSpPr>
          <p:nvPr/>
        </p:nvGrpSpPr>
        <p:grpSpPr bwMode="auto">
          <a:xfrm flipH="1">
            <a:off x="5799137" y="3517384"/>
            <a:ext cx="296863" cy="547687"/>
            <a:chOff x="5832" y="3156"/>
            <a:chExt cx="555" cy="1025"/>
          </a:xfrm>
        </p:grpSpPr>
        <p:sp>
          <p:nvSpPr>
            <p:cNvPr id="21" name="AutoShape 14"/>
            <p:cNvSpPr>
              <a:spLocks noChangeAspect="1" noChangeArrowheads="1"/>
            </p:cNvSpPr>
            <p:nvPr/>
          </p:nvSpPr>
          <p:spPr bwMode="auto">
            <a:xfrm rot="16200000" flipH="1">
              <a:off x="5910" y="3705"/>
              <a:ext cx="803" cy="150"/>
            </a:xfrm>
            <a:prstGeom prst="parallelogram">
              <a:avLst>
                <a:gd name="adj" fmla="val 3018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" name="AutoShape 15"/>
            <p:cNvSpPr>
              <a:spLocks noChangeAspect="1" noChangeArrowheads="1"/>
            </p:cNvSpPr>
            <p:nvPr/>
          </p:nvSpPr>
          <p:spPr bwMode="auto">
            <a:xfrm rot="5400000">
              <a:off x="5588" y="3532"/>
              <a:ext cx="893" cy="405"/>
            </a:xfrm>
            <a:prstGeom prst="parallelogram">
              <a:avLst>
                <a:gd name="adj" fmla="val 3258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3" name="AutoShape 16"/>
            <p:cNvSpPr>
              <a:spLocks noChangeAspect="1" noChangeArrowheads="1"/>
            </p:cNvSpPr>
            <p:nvPr/>
          </p:nvSpPr>
          <p:spPr bwMode="auto">
            <a:xfrm rot="9875748" flipH="1">
              <a:off x="5859" y="3198"/>
              <a:ext cx="501" cy="232"/>
            </a:xfrm>
            <a:prstGeom prst="parallelogram">
              <a:avLst>
                <a:gd name="adj" fmla="val 14982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4" name="Line 17"/>
            <p:cNvSpPr>
              <a:spLocks noChangeAspect="1" noChangeShapeType="1"/>
            </p:cNvSpPr>
            <p:nvPr/>
          </p:nvSpPr>
          <p:spPr bwMode="auto">
            <a:xfrm>
              <a:off x="6270" y="3540"/>
              <a:ext cx="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5" name="AutoShape 18"/>
            <p:cNvSpPr>
              <a:spLocks noChangeAspect="1" noChangeArrowheads="1"/>
            </p:cNvSpPr>
            <p:nvPr/>
          </p:nvSpPr>
          <p:spPr bwMode="auto">
            <a:xfrm rot="1122144">
              <a:off x="5836" y="4065"/>
              <a:ext cx="373" cy="77"/>
            </a:xfrm>
            <a:prstGeom prst="hexagon">
              <a:avLst>
                <a:gd name="adj" fmla="val 82306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6" name="Line 19"/>
            <p:cNvSpPr>
              <a:spLocks noChangeAspect="1" noChangeShapeType="1"/>
            </p:cNvSpPr>
            <p:nvPr/>
          </p:nvSpPr>
          <p:spPr bwMode="auto">
            <a:xfrm flipV="1">
              <a:off x="6300" y="3525"/>
              <a:ext cx="45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7" name="Line 20"/>
            <p:cNvSpPr>
              <a:spLocks noChangeAspect="1" noChangeShapeType="1"/>
            </p:cNvSpPr>
            <p:nvPr/>
          </p:nvSpPr>
          <p:spPr bwMode="auto">
            <a:xfrm flipV="1">
              <a:off x="6300" y="3600"/>
              <a:ext cx="45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8" name="Line 21"/>
            <p:cNvSpPr>
              <a:spLocks noChangeAspect="1" noChangeShapeType="1"/>
            </p:cNvSpPr>
            <p:nvPr/>
          </p:nvSpPr>
          <p:spPr bwMode="auto">
            <a:xfrm flipV="1">
              <a:off x="6300" y="3750"/>
              <a:ext cx="45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9" name="Rectangle 22"/>
            <p:cNvSpPr>
              <a:spLocks noChangeAspect="1" noChangeArrowheads="1"/>
            </p:cNvSpPr>
            <p:nvPr/>
          </p:nvSpPr>
          <p:spPr bwMode="auto">
            <a:xfrm>
              <a:off x="5970" y="3156"/>
              <a:ext cx="69" cy="13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30" name="直線矢印コネクタ 29"/>
          <p:cNvCxnSpPr/>
          <p:nvPr/>
        </p:nvCxnSpPr>
        <p:spPr bwMode="auto">
          <a:xfrm>
            <a:off x="3229486" y="4369871"/>
            <a:ext cx="1117883" cy="1066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31" name="直線矢印コネクタ 30"/>
          <p:cNvCxnSpPr/>
          <p:nvPr/>
        </p:nvCxnSpPr>
        <p:spPr bwMode="auto">
          <a:xfrm flipH="1">
            <a:off x="4800600" y="4320047"/>
            <a:ext cx="1143000" cy="10891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32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 txBox="1">
            <a:spLocks/>
          </p:cNvSpPr>
          <p:nvPr/>
        </p:nvSpPr>
        <p:spPr bwMode="auto">
          <a:xfrm>
            <a:off x="2109719" y="4141271"/>
            <a:ext cx="2031424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ym typeface="+mn-ea"/>
              </a:rPr>
              <a:t>Coordinator AP (BSS color1)</a:t>
            </a:r>
            <a:endParaRPr lang="en-US" dirty="0"/>
          </a:p>
        </p:txBody>
      </p:sp>
      <p:sp>
        <p:nvSpPr>
          <p:cNvPr id="33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 txBox="1">
            <a:spLocks/>
          </p:cNvSpPr>
          <p:nvPr/>
        </p:nvSpPr>
        <p:spPr bwMode="auto">
          <a:xfrm>
            <a:off x="5018994" y="4141055"/>
            <a:ext cx="184674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ym typeface="+mn-ea"/>
              </a:rPr>
              <a:t>Coordinated AP (BSS color2)</a:t>
            </a:r>
            <a:endParaRPr lang="en-US" dirty="0"/>
          </a:p>
        </p:txBody>
      </p:sp>
      <p:sp>
        <p:nvSpPr>
          <p:cNvPr id="34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 txBox="1">
            <a:spLocks/>
          </p:cNvSpPr>
          <p:nvPr/>
        </p:nvSpPr>
        <p:spPr bwMode="auto">
          <a:xfrm>
            <a:off x="3713663" y="6031468"/>
            <a:ext cx="167886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ym typeface="+mn-ea"/>
              </a:rPr>
              <a:t>Non-AP STA</a:t>
            </a:r>
          </a:p>
          <a:p>
            <a:pPr algn="ctr">
              <a:defRPr/>
            </a:pPr>
            <a:r>
              <a:rPr lang="en-US" altLang="ja-JP" dirty="0">
                <a:sym typeface="+mn-ea"/>
              </a:rPr>
              <a:t>receiving from multi-AP</a:t>
            </a:r>
            <a:endParaRPr lang="en-US" altLang="ja-JP" dirty="0"/>
          </a:p>
        </p:txBody>
      </p:sp>
      <p:sp>
        <p:nvSpPr>
          <p:cNvPr id="35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 txBox="1">
            <a:spLocks/>
          </p:cNvSpPr>
          <p:nvPr/>
        </p:nvSpPr>
        <p:spPr bwMode="auto">
          <a:xfrm rot="2679075">
            <a:off x="2795360" y="4874314"/>
            <a:ext cx="1568377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ym typeface="+mn-ea"/>
              </a:rPr>
              <a:t>PPDU with </a:t>
            </a:r>
            <a:r>
              <a:rPr lang="en-US" altLang="ko-KR" dirty="0">
                <a:solidFill>
                  <a:srgbClr val="FF0000"/>
                </a:solidFill>
                <a:sym typeface="+mn-ea"/>
              </a:rPr>
              <a:t>BSS color3 </a:t>
            </a:r>
            <a:r>
              <a:rPr lang="en-US" altLang="ko-KR" dirty="0">
                <a:sym typeface="+mn-ea"/>
              </a:rPr>
              <a:t>in PHY preamble</a:t>
            </a:r>
            <a:endParaRPr lang="en-US" dirty="0"/>
          </a:p>
        </p:txBody>
      </p:sp>
      <p:sp>
        <p:nvSpPr>
          <p:cNvPr id="36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 txBox="1">
            <a:spLocks/>
          </p:cNvSpPr>
          <p:nvPr/>
        </p:nvSpPr>
        <p:spPr bwMode="auto">
          <a:xfrm rot="18893971">
            <a:off x="4826619" y="4825694"/>
            <a:ext cx="1568377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ym typeface="+mn-ea"/>
              </a:rPr>
              <a:t>PPDU with </a:t>
            </a:r>
            <a:r>
              <a:rPr lang="en-US" altLang="ko-KR" dirty="0">
                <a:solidFill>
                  <a:srgbClr val="FF0000"/>
                </a:solidFill>
                <a:sym typeface="+mn-ea"/>
              </a:rPr>
              <a:t>BSS color3 </a:t>
            </a:r>
            <a:r>
              <a:rPr lang="en-US" altLang="ko-KR" dirty="0">
                <a:sym typeface="+mn-ea"/>
              </a:rPr>
              <a:t>in PHY preamble</a:t>
            </a:r>
            <a:endParaRPr lang="en-US" dirty="0"/>
          </a:p>
        </p:txBody>
      </p:sp>
      <p:sp>
        <p:nvSpPr>
          <p:cNvPr id="37" name="四角形吹き出し 36"/>
          <p:cNvSpPr/>
          <p:nvPr/>
        </p:nvSpPr>
        <p:spPr bwMode="auto">
          <a:xfrm>
            <a:off x="5467277" y="5611611"/>
            <a:ext cx="1333645" cy="595306"/>
          </a:xfrm>
          <a:prstGeom prst="wedgeRectCallout">
            <a:avLst>
              <a:gd name="adj1" fmla="val -48976"/>
              <a:gd name="adj2" fmla="val -84581"/>
            </a:avLst>
          </a:prstGeom>
          <a:solidFill>
            <a:srgbClr val="8BE1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This PPDU won’t be filtered out</a:t>
            </a:r>
            <a:r>
              <a:rPr kumimoji="0" lang="en-US" altLang="ja-JP" sz="12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in Non-AP STA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73" name="直線矢印コネクタ 72"/>
          <p:cNvCxnSpPr/>
          <p:nvPr/>
        </p:nvCxnSpPr>
        <p:spPr bwMode="auto">
          <a:xfrm>
            <a:off x="3504873" y="3845807"/>
            <a:ext cx="2210127" cy="32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sp>
        <p:nvSpPr>
          <p:cNvPr id="76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 txBox="1">
            <a:spLocks/>
          </p:cNvSpPr>
          <p:nvPr/>
        </p:nvSpPr>
        <p:spPr bwMode="auto">
          <a:xfrm>
            <a:off x="3713663" y="3471077"/>
            <a:ext cx="1851461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ym typeface="+mn-ea"/>
              </a:rPr>
              <a:t>Multi-AP setup, coordination</a:t>
            </a:r>
          </a:p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sym typeface="+mn-ea"/>
              </a:rPr>
              <a:t>(BSS color3)</a:t>
            </a:r>
          </a:p>
        </p:txBody>
      </p:sp>
      <p:grpSp>
        <p:nvGrpSpPr>
          <p:cNvPr id="38" name="Group 25">
            <a:extLst>
              <a:ext uri="{FF2B5EF4-FFF2-40B4-BE49-F238E27FC236}">
                <a16:creationId xmlns:a16="http://schemas.microsoft.com/office/drawing/2014/main" id="{358A10B4-A35D-8F39-2D47-488F1C0E931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310533" y="5542721"/>
            <a:ext cx="300037" cy="474663"/>
            <a:chOff x="2831" y="5729"/>
            <a:chExt cx="592" cy="934"/>
          </a:xfrm>
        </p:grpSpPr>
        <p:sp>
          <p:nvSpPr>
            <p:cNvPr id="39" name="AutoShape 26">
              <a:extLst>
                <a:ext uri="{FF2B5EF4-FFF2-40B4-BE49-F238E27FC236}">
                  <a16:creationId xmlns:a16="http://schemas.microsoft.com/office/drawing/2014/main" id="{C455901D-8DF5-82B6-0C59-777BB2D553A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31" y="5729"/>
              <a:ext cx="592" cy="934"/>
            </a:xfrm>
            <a:prstGeom prst="roundRect">
              <a:avLst>
                <a:gd name="adj" fmla="val 722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0" name="Rectangle 27">
              <a:extLst>
                <a:ext uri="{FF2B5EF4-FFF2-40B4-BE49-F238E27FC236}">
                  <a16:creationId xmlns:a16="http://schemas.microsoft.com/office/drawing/2014/main" id="{699766EB-AC22-4600-0C9A-4D031CE646D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73" y="5809"/>
              <a:ext cx="506" cy="7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1" name="Oval 28">
              <a:extLst>
                <a:ext uri="{FF2B5EF4-FFF2-40B4-BE49-F238E27FC236}">
                  <a16:creationId xmlns:a16="http://schemas.microsoft.com/office/drawing/2014/main" id="{E474CB59-C0F1-A051-CFD6-F3780C0FA3B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85" y="6554"/>
              <a:ext cx="94" cy="8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2" name="页脚占位符 3">
            <a:extLst>
              <a:ext uri="{FF2B5EF4-FFF2-40B4-BE49-F238E27FC236}">
                <a16:creationId xmlns:a16="http://schemas.microsoft.com/office/drawing/2014/main" id="{B0443792-E281-49B7-0FCB-4D84ED9CF695}"/>
              </a:ext>
            </a:extLst>
          </p:cNvPr>
          <p:cNvSpPr txBox="1">
            <a:spLocks/>
          </p:cNvSpPr>
          <p:nvPr/>
        </p:nvSpPr>
        <p:spPr bwMode="auto">
          <a:xfrm>
            <a:off x="6599833" y="6061318"/>
            <a:ext cx="167886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ym typeface="+mn-ea"/>
              </a:rPr>
              <a:t>Non-AP STA</a:t>
            </a:r>
          </a:p>
          <a:p>
            <a:pPr algn="ctr">
              <a:defRPr/>
            </a:pPr>
            <a:r>
              <a:rPr lang="en-US" dirty="0">
                <a:sym typeface="+mn-ea"/>
              </a:rPr>
              <a:t>receiving from single AP</a:t>
            </a:r>
            <a:endParaRPr lang="en-US" dirty="0"/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5B6E254B-757B-7E77-824B-8CE1FA8DFB25}"/>
              </a:ext>
            </a:extLst>
          </p:cNvPr>
          <p:cNvCxnSpPr>
            <a:cxnSpLocks/>
          </p:cNvCxnSpPr>
          <p:nvPr/>
        </p:nvCxnSpPr>
        <p:spPr bwMode="auto">
          <a:xfrm>
            <a:off x="5942369" y="4325721"/>
            <a:ext cx="1360370" cy="11304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44" name="页脚占位符 3">
            <a:extLst>
              <a:ext uri="{FF2B5EF4-FFF2-40B4-BE49-F238E27FC236}">
                <a16:creationId xmlns:a16="http://schemas.microsoft.com/office/drawing/2014/main" id="{D4588AF3-F1F0-574A-D107-19659B6F8AB3}"/>
              </a:ext>
            </a:extLst>
          </p:cNvPr>
          <p:cNvSpPr txBox="1">
            <a:spLocks/>
          </p:cNvSpPr>
          <p:nvPr/>
        </p:nvSpPr>
        <p:spPr bwMode="auto">
          <a:xfrm rot="2506694">
            <a:off x="6152552" y="4723004"/>
            <a:ext cx="1568377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ym typeface="+mn-ea"/>
              </a:rPr>
              <a:t>PPDU with BSS color2 in PHY preamble</a:t>
            </a:r>
            <a:endParaRPr lang="en-US" dirty="0"/>
          </a:p>
        </p:txBody>
      </p: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9AC942D7-26E6-352E-75D9-C4DCEB17FD41}"/>
              </a:ext>
            </a:extLst>
          </p:cNvPr>
          <p:cNvCxnSpPr/>
          <p:nvPr/>
        </p:nvCxnSpPr>
        <p:spPr bwMode="auto">
          <a:xfrm>
            <a:off x="2768317" y="4648200"/>
            <a:ext cx="1117883" cy="1066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46" name="页脚占位符 3">
            <a:extLst>
              <a:ext uri="{FF2B5EF4-FFF2-40B4-BE49-F238E27FC236}">
                <a16:creationId xmlns:a16="http://schemas.microsoft.com/office/drawing/2014/main" id="{C54BD09C-24CC-97C3-5604-DDE90B3369EA}"/>
              </a:ext>
            </a:extLst>
          </p:cNvPr>
          <p:cNvSpPr txBox="1">
            <a:spLocks/>
          </p:cNvSpPr>
          <p:nvPr/>
        </p:nvSpPr>
        <p:spPr bwMode="auto">
          <a:xfrm rot="2679075">
            <a:off x="2325917" y="5172790"/>
            <a:ext cx="162571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dirty="0">
                <a:sym typeface="+mn-ea"/>
              </a:rPr>
              <a:t>Management frame</a:t>
            </a:r>
          </a:p>
          <a:p>
            <a:pPr algn="ctr">
              <a:defRPr/>
            </a:pPr>
            <a:r>
              <a:rPr lang="en-US" dirty="0">
                <a:sym typeface="+mn-ea"/>
              </a:rPr>
              <a:t>(</a:t>
            </a:r>
            <a:r>
              <a:rPr lang="en-US" dirty="0">
                <a:solidFill>
                  <a:srgbClr val="FF0000"/>
                </a:solidFill>
                <a:sym typeface="+mn-ea"/>
              </a:rPr>
              <a:t>BSS color3</a:t>
            </a:r>
            <a:r>
              <a:rPr lang="en-US" dirty="0">
                <a:sym typeface="+mn-ea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128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CD6770-1E91-4BCF-8D48-454CC66D9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MS PGothic"/>
              </a:rPr>
              <a:t>BSS color coordination among APs (2)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D51D2E-CF94-460A-861D-75D21B932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607" y="1533081"/>
            <a:ext cx="8057308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200" dirty="0">
                <a:ea typeface="MS PGothic"/>
              </a:rPr>
              <a:t>When performing Joint Transmission, a coordinator AP and a coordinated AP (or coordinated APs) transmit PPDUs with both BSS colors of the coordinator AP and the coordinated AP set in PHY preambles. 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200" kern="1200" dirty="0">
                <a:ea typeface="MS PGothic"/>
              </a:rPr>
              <a:t>New definition in PHY preamble </a:t>
            </a:r>
            <a:r>
              <a:rPr lang="en-US" altLang="ja-JP" sz="1200" kern="1200" dirty="0">
                <a:ea typeface="MS PGothic"/>
              </a:rPr>
              <a:t>(E.g. U-SIG, UHR-SIG…) </a:t>
            </a:r>
            <a:r>
              <a:rPr lang="en-US" altLang="zh-CN" sz="1200" kern="1200" dirty="0">
                <a:ea typeface="MS PGothic"/>
              </a:rPr>
              <a:t>to include additional BSS color field is necessary.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100" kern="1200" dirty="0">
                <a:ea typeface="MS PGothic"/>
              </a:rPr>
              <a:t>It may also require to include multi-AP communication flag in PHY preamble 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200" kern="1200" dirty="0">
                <a:ea typeface="MS PGothic"/>
              </a:rPr>
              <a:t>The APs may share information of their BSS colors during Multi-AP setup or Multi-AP coordination, or by Trigger frame to trigger Joint Transmission.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200" kern="1200" dirty="0">
                <a:ea typeface="MS PGothic"/>
              </a:rPr>
              <a:t>The information of the BSS colors may be notified to a non-AP STA by a Management frame as Association Response frame or Trigger frame to trigger Joint Transmission. The non-AP STA will not filter out PPDUs with the BSS colors.</a:t>
            </a:r>
            <a:endParaRPr lang="en-US" sz="1050" b="0" dirty="0"/>
          </a:p>
          <a:p>
            <a:pPr lvl="1"/>
            <a:endParaRPr lang="en-US" altLang="zh-CN" sz="1050" b="0" kern="1200" dirty="0"/>
          </a:p>
          <a:p>
            <a:endParaRPr lang="zh-CN" altLang="en-US" sz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Hirohiko Inohiza (Canon)</a:t>
            </a:r>
            <a:endParaRPr 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4C5AA42-85E3-4981-B970-B797AF3DA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grpSp>
        <p:nvGrpSpPr>
          <p:cNvPr id="6" name="Group 25"/>
          <p:cNvGrpSpPr>
            <a:grpSpLocks noChangeAspect="1"/>
          </p:cNvGrpSpPr>
          <p:nvPr/>
        </p:nvGrpSpPr>
        <p:grpSpPr bwMode="auto">
          <a:xfrm>
            <a:off x="4424363" y="5512871"/>
            <a:ext cx="300037" cy="474663"/>
            <a:chOff x="2831" y="5729"/>
            <a:chExt cx="592" cy="934"/>
          </a:xfrm>
        </p:grpSpPr>
        <p:sp>
          <p:nvSpPr>
            <p:cNvPr id="7" name="AutoShape 26"/>
            <p:cNvSpPr>
              <a:spLocks noChangeAspect="1" noChangeArrowheads="1"/>
            </p:cNvSpPr>
            <p:nvPr/>
          </p:nvSpPr>
          <p:spPr bwMode="auto">
            <a:xfrm>
              <a:off x="2831" y="5729"/>
              <a:ext cx="592" cy="934"/>
            </a:xfrm>
            <a:prstGeom prst="roundRect">
              <a:avLst>
                <a:gd name="adj" fmla="val 722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" name="Rectangle 27"/>
            <p:cNvSpPr>
              <a:spLocks noChangeAspect="1" noChangeArrowheads="1"/>
            </p:cNvSpPr>
            <p:nvPr/>
          </p:nvSpPr>
          <p:spPr bwMode="auto">
            <a:xfrm>
              <a:off x="2873" y="5809"/>
              <a:ext cx="506" cy="7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Oval 28"/>
            <p:cNvSpPr>
              <a:spLocks noChangeAspect="1" noChangeArrowheads="1"/>
            </p:cNvSpPr>
            <p:nvPr/>
          </p:nvSpPr>
          <p:spPr bwMode="auto">
            <a:xfrm>
              <a:off x="3085" y="6554"/>
              <a:ext cx="94" cy="8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0" name="Group 13"/>
          <p:cNvGrpSpPr>
            <a:grpSpLocks noChangeAspect="1"/>
          </p:cNvGrpSpPr>
          <p:nvPr/>
        </p:nvGrpSpPr>
        <p:grpSpPr bwMode="auto">
          <a:xfrm flipH="1">
            <a:off x="3006438" y="3531671"/>
            <a:ext cx="296863" cy="547687"/>
            <a:chOff x="5832" y="3156"/>
            <a:chExt cx="555" cy="1025"/>
          </a:xfrm>
        </p:grpSpPr>
        <p:sp>
          <p:nvSpPr>
            <p:cNvPr id="11" name="AutoShape 14"/>
            <p:cNvSpPr>
              <a:spLocks noChangeAspect="1" noChangeArrowheads="1"/>
            </p:cNvSpPr>
            <p:nvPr/>
          </p:nvSpPr>
          <p:spPr bwMode="auto">
            <a:xfrm rot="16200000" flipH="1">
              <a:off x="5910" y="3705"/>
              <a:ext cx="803" cy="150"/>
            </a:xfrm>
            <a:prstGeom prst="parallelogram">
              <a:avLst>
                <a:gd name="adj" fmla="val 3018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AutoShape 15"/>
            <p:cNvSpPr>
              <a:spLocks noChangeAspect="1" noChangeArrowheads="1"/>
            </p:cNvSpPr>
            <p:nvPr/>
          </p:nvSpPr>
          <p:spPr bwMode="auto">
            <a:xfrm rot="5400000">
              <a:off x="5588" y="3532"/>
              <a:ext cx="893" cy="405"/>
            </a:xfrm>
            <a:prstGeom prst="parallelogram">
              <a:avLst>
                <a:gd name="adj" fmla="val 3258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AutoShape 16"/>
            <p:cNvSpPr>
              <a:spLocks noChangeAspect="1" noChangeArrowheads="1"/>
            </p:cNvSpPr>
            <p:nvPr/>
          </p:nvSpPr>
          <p:spPr bwMode="auto">
            <a:xfrm rot="9875748" flipH="1">
              <a:off x="5859" y="3198"/>
              <a:ext cx="501" cy="232"/>
            </a:xfrm>
            <a:prstGeom prst="parallelogram">
              <a:avLst>
                <a:gd name="adj" fmla="val 14982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Line 17"/>
            <p:cNvSpPr>
              <a:spLocks noChangeAspect="1" noChangeShapeType="1"/>
            </p:cNvSpPr>
            <p:nvPr/>
          </p:nvSpPr>
          <p:spPr bwMode="auto">
            <a:xfrm>
              <a:off x="6270" y="3540"/>
              <a:ext cx="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" name="AutoShape 18"/>
            <p:cNvSpPr>
              <a:spLocks noChangeAspect="1" noChangeArrowheads="1"/>
            </p:cNvSpPr>
            <p:nvPr/>
          </p:nvSpPr>
          <p:spPr bwMode="auto">
            <a:xfrm rot="1122144">
              <a:off x="5836" y="4065"/>
              <a:ext cx="373" cy="77"/>
            </a:xfrm>
            <a:prstGeom prst="hexagon">
              <a:avLst>
                <a:gd name="adj" fmla="val 82306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" name="Line 19"/>
            <p:cNvSpPr>
              <a:spLocks noChangeAspect="1" noChangeShapeType="1"/>
            </p:cNvSpPr>
            <p:nvPr/>
          </p:nvSpPr>
          <p:spPr bwMode="auto">
            <a:xfrm flipV="1">
              <a:off x="6300" y="3525"/>
              <a:ext cx="45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Line 20"/>
            <p:cNvSpPr>
              <a:spLocks noChangeAspect="1" noChangeShapeType="1"/>
            </p:cNvSpPr>
            <p:nvPr/>
          </p:nvSpPr>
          <p:spPr bwMode="auto">
            <a:xfrm flipV="1">
              <a:off x="6300" y="3600"/>
              <a:ext cx="45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" name="Line 21"/>
            <p:cNvSpPr>
              <a:spLocks noChangeAspect="1" noChangeShapeType="1"/>
            </p:cNvSpPr>
            <p:nvPr/>
          </p:nvSpPr>
          <p:spPr bwMode="auto">
            <a:xfrm flipV="1">
              <a:off x="6300" y="3750"/>
              <a:ext cx="45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" name="Rectangle 22"/>
            <p:cNvSpPr>
              <a:spLocks noChangeAspect="1" noChangeArrowheads="1"/>
            </p:cNvSpPr>
            <p:nvPr/>
          </p:nvSpPr>
          <p:spPr bwMode="auto">
            <a:xfrm>
              <a:off x="5970" y="3156"/>
              <a:ext cx="69" cy="13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0" name="Group 13"/>
          <p:cNvGrpSpPr>
            <a:grpSpLocks noChangeAspect="1"/>
          </p:cNvGrpSpPr>
          <p:nvPr/>
        </p:nvGrpSpPr>
        <p:grpSpPr bwMode="auto">
          <a:xfrm flipH="1">
            <a:off x="5799137" y="3517384"/>
            <a:ext cx="296863" cy="547687"/>
            <a:chOff x="5832" y="3156"/>
            <a:chExt cx="555" cy="1025"/>
          </a:xfrm>
        </p:grpSpPr>
        <p:sp>
          <p:nvSpPr>
            <p:cNvPr id="21" name="AutoShape 14"/>
            <p:cNvSpPr>
              <a:spLocks noChangeAspect="1" noChangeArrowheads="1"/>
            </p:cNvSpPr>
            <p:nvPr/>
          </p:nvSpPr>
          <p:spPr bwMode="auto">
            <a:xfrm rot="16200000" flipH="1">
              <a:off x="5910" y="3705"/>
              <a:ext cx="803" cy="150"/>
            </a:xfrm>
            <a:prstGeom prst="parallelogram">
              <a:avLst>
                <a:gd name="adj" fmla="val 3018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" name="AutoShape 15"/>
            <p:cNvSpPr>
              <a:spLocks noChangeAspect="1" noChangeArrowheads="1"/>
            </p:cNvSpPr>
            <p:nvPr/>
          </p:nvSpPr>
          <p:spPr bwMode="auto">
            <a:xfrm rot="5400000">
              <a:off x="5588" y="3532"/>
              <a:ext cx="893" cy="405"/>
            </a:xfrm>
            <a:prstGeom prst="parallelogram">
              <a:avLst>
                <a:gd name="adj" fmla="val 3258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3" name="AutoShape 16"/>
            <p:cNvSpPr>
              <a:spLocks noChangeAspect="1" noChangeArrowheads="1"/>
            </p:cNvSpPr>
            <p:nvPr/>
          </p:nvSpPr>
          <p:spPr bwMode="auto">
            <a:xfrm rot="9875748" flipH="1">
              <a:off x="5859" y="3198"/>
              <a:ext cx="501" cy="232"/>
            </a:xfrm>
            <a:prstGeom prst="parallelogram">
              <a:avLst>
                <a:gd name="adj" fmla="val 14982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4" name="Line 17"/>
            <p:cNvSpPr>
              <a:spLocks noChangeAspect="1" noChangeShapeType="1"/>
            </p:cNvSpPr>
            <p:nvPr/>
          </p:nvSpPr>
          <p:spPr bwMode="auto">
            <a:xfrm>
              <a:off x="6270" y="3540"/>
              <a:ext cx="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5" name="AutoShape 18"/>
            <p:cNvSpPr>
              <a:spLocks noChangeAspect="1" noChangeArrowheads="1"/>
            </p:cNvSpPr>
            <p:nvPr/>
          </p:nvSpPr>
          <p:spPr bwMode="auto">
            <a:xfrm rot="1122144">
              <a:off x="5836" y="4065"/>
              <a:ext cx="373" cy="77"/>
            </a:xfrm>
            <a:prstGeom prst="hexagon">
              <a:avLst>
                <a:gd name="adj" fmla="val 82306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6" name="Line 19"/>
            <p:cNvSpPr>
              <a:spLocks noChangeAspect="1" noChangeShapeType="1"/>
            </p:cNvSpPr>
            <p:nvPr/>
          </p:nvSpPr>
          <p:spPr bwMode="auto">
            <a:xfrm flipV="1">
              <a:off x="6300" y="3525"/>
              <a:ext cx="45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7" name="Line 20"/>
            <p:cNvSpPr>
              <a:spLocks noChangeAspect="1" noChangeShapeType="1"/>
            </p:cNvSpPr>
            <p:nvPr/>
          </p:nvSpPr>
          <p:spPr bwMode="auto">
            <a:xfrm flipV="1">
              <a:off x="6300" y="3600"/>
              <a:ext cx="45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8" name="Line 21"/>
            <p:cNvSpPr>
              <a:spLocks noChangeAspect="1" noChangeShapeType="1"/>
            </p:cNvSpPr>
            <p:nvPr/>
          </p:nvSpPr>
          <p:spPr bwMode="auto">
            <a:xfrm flipV="1">
              <a:off x="6300" y="3750"/>
              <a:ext cx="45" cy="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9" name="Rectangle 22"/>
            <p:cNvSpPr>
              <a:spLocks noChangeAspect="1" noChangeArrowheads="1"/>
            </p:cNvSpPr>
            <p:nvPr/>
          </p:nvSpPr>
          <p:spPr bwMode="auto">
            <a:xfrm>
              <a:off x="5970" y="3156"/>
              <a:ext cx="69" cy="13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30" name="直線矢印コネクタ 29"/>
          <p:cNvCxnSpPr/>
          <p:nvPr/>
        </p:nvCxnSpPr>
        <p:spPr bwMode="auto">
          <a:xfrm>
            <a:off x="3229486" y="4369871"/>
            <a:ext cx="1117883" cy="1066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31" name="直線矢印コネクタ 30"/>
          <p:cNvCxnSpPr/>
          <p:nvPr/>
        </p:nvCxnSpPr>
        <p:spPr bwMode="auto">
          <a:xfrm flipH="1">
            <a:off x="4800600" y="4320047"/>
            <a:ext cx="1143000" cy="10891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32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 txBox="1">
            <a:spLocks/>
          </p:cNvSpPr>
          <p:nvPr/>
        </p:nvSpPr>
        <p:spPr bwMode="auto">
          <a:xfrm>
            <a:off x="2109719" y="4141271"/>
            <a:ext cx="2031424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ym typeface="+mn-ea"/>
              </a:rPr>
              <a:t>Coordinator AP (BSS color1)</a:t>
            </a:r>
            <a:endParaRPr lang="en-US" dirty="0"/>
          </a:p>
        </p:txBody>
      </p:sp>
      <p:sp>
        <p:nvSpPr>
          <p:cNvPr id="33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 txBox="1">
            <a:spLocks/>
          </p:cNvSpPr>
          <p:nvPr/>
        </p:nvSpPr>
        <p:spPr bwMode="auto">
          <a:xfrm>
            <a:off x="5018994" y="4141055"/>
            <a:ext cx="184674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ym typeface="+mn-ea"/>
              </a:rPr>
              <a:t>Coordinated AP (BSS color2)</a:t>
            </a:r>
            <a:endParaRPr lang="en-US" dirty="0"/>
          </a:p>
        </p:txBody>
      </p:sp>
      <p:sp>
        <p:nvSpPr>
          <p:cNvPr id="34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 txBox="1">
            <a:spLocks/>
          </p:cNvSpPr>
          <p:nvPr/>
        </p:nvSpPr>
        <p:spPr bwMode="auto">
          <a:xfrm>
            <a:off x="3713663" y="6031468"/>
            <a:ext cx="167886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ym typeface="+mn-ea"/>
              </a:rPr>
              <a:t>Non-AP STA</a:t>
            </a:r>
          </a:p>
          <a:p>
            <a:pPr algn="ctr">
              <a:defRPr/>
            </a:pPr>
            <a:r>
              <a:rPr lang="en-US" altLang="ja-JP" dirty="0">
                <a:sym typeface="+mn-ea"/>
              </a:rPr>
              <a:t>receiving from multi-AP</a:t>
            </a:r>
            <a:endParaRPr lang="en-US" altLang="ja-JP" dirty="0"/>
          </a:p>
        </p:txBody>
      </p:sp>
      <p:sp>
        <p:nvSpPr>
          <p:cNvPr id="35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 txBox="1">
            <a:spLocks/>
          </p:cNvSpPr>
          <p:nvPr/>
        </p:nvSpPr>
        <p:spPr bwMode="auto">
          <a:xfrm rot="2679075">
            <a:off x="2795360" y="4781981"/>
            <a:ext cx="1568377" cy="55399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ym typeface="+mn-ea"/>
              </a:rPr>
              <a:t>PPDU with </a:t>
            </a:r>
          </a:p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sym typeface="+mn-ea"/>
              </a:rPr>
              <a:t>BSS color1+BSS color2 </a:t>
            </a:r>
            <a:r>
              <a:rPr lang="en-US" altLang="ko-KR" dirty="0">
                <a:sym typeface="+mn-ea"/>
              </a:rPr>
              <a:t>in PHY preamble</a:t>
            </a:r>
            <a:endParaRPr lang="en-US" dirty="0"/>
          </a:p>
        </p:txBody>
      </p:sp>
      <p:sp>
        <p:nvSpPr>
          <p:cNvPr id="36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 txBox="1">
            <a:spLocks/>
          </p:cNvSpPr>
          <p:nvPr/>
        </p:nvSpPr>
        <p:spPr bwMode="auto">
          <a:xfrm rot="18893971">
            <a:off x="4826619" y="4733361"/>
            <a:ext cx="1568377" cy="55399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ym typeface="+mn-ea"/>
              </a:rPr>
              <a:t>PPDU with </a:t>
            </a:r>
          </a:p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sym typeface="+mn-ea"/>
              </a:rPr>
              <a:t>BSS color1+BSS color2  </a:t>
            </a:r>
            <a:r>
              <a:rPr lang="en-US" altLang="ko-KR" dirty="0">
                <a:sym typeface="+mn-ea"/>
              </a:rPr>
              <a:t>in PHY preamble</a:t>
            </a:r>
            <a:endParaRPr lang="en-US" dirty="0"/>
          </a:p>
        </p:txBody>
      </p:sp>
      <p:sp>
        <p:nvSpPr>
          <p:cNvPr id="37" name="四角形吹き出し 36"/>
          <p:cNvSpPr/>
          <p:nvPr/>
        </p:nvSpPr>
        <p:spPr bwMode="auto">
          <a:xfrm>
            <a:off x="5529491" y="5652006"/>
            <a:ext cx="1333645" cy="595306"/>
          </a:xfrm>
          <a:prstGeom prst="wedgeRectCallout">
            <a:avLst>
              <a:gd name="adj1" fmla="val -48976"/>
              <a:gd name="adj2" fmla="val -84581"/>
            </a:avLst>
          </a:prstGeom>
          <a:solidFill>
            <a:srgbClr val="8BE1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This PPDU won’t be filtered out</a:t>
            </a:r>
            <a:r>
              <a:rPr kumimoji="0" lang="en-US" altLang="ja-JP" sz="12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in Non-AP STA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73" name="直線矢印コネクタ 72"/>
          <p:cNvCxnSpPr/>
          <p:nvPr/>
        </p:nvCxnSpPr>
        <p:spPr bwMode="auto">
          <a:xfrm>
            <a:off x="3504873" y="3845807"/>
            <a:ext cx="2210127" cy="32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sp>
        <p:nvSpPr>
          <p:cNvPr id="76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 txBox="1">
            <a:spLocks/>
          </p:cNvSpPr>
          <p:nvPr/>
        </p:nvSpPr>
        <p:spPr bwMode="auto">
          <a:xfrm>
            <a:off x="3563451" y="3482228"/>
            <a:ext cx="2151549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ym typeface="+mn-ea"/>
              </a:rPr>
              <a:t>Multi-AP setup, coordination</a:t>
            </a:r>
          </a:p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sym typeface="+mn-ea"/>
              </a:rPr>
              <a:t>(BSS color1+BSS color2)</a:t>
            </a:r>
          </a:p>
        </p:txBody>
      </p:sp>
      <p:grpSp>
        <p:nvGrpSpPr>
          <p:cNvPr id="38" name="Group 25">
            <a:extLst>
              <a:ext uri="{FF2B5EF4-FFF2-40B4-BE49-F238E27FC236}">
                <a16:creationId xmlns:a16="http://schemas.microsoft.com/office/drawing/2014/main" id="{358A10B4-A35D-8F39-2D47-488F1C0E931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310533" y="5542721"/>
            <a:ext cx="300037" cy="474663"/>
            <a:chOff x="2831" y="5729"/>
            <a:chExt cx="592" cy="934"/>
          </a:xfrm>
        </p:grpSpPr>
        <p:sp>
          <p:nvSpPr>
            <p:cNvPr id="39" name="AutoShape 26">
              <a:extLst>
                <a:ext uri="{FF2B5EF4-FFF2-40B4-BE49-F238E27FC236}">
                  <a16:creationId xmlns:a16="http://schemas.microsoft.com/office/drawing/2014/main" id="{C455901D-8DF5-82B6-0C59-777BB2D553A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31" y="5729"/>
              <a:ext cx="592" cy="934"/>
            </a:xfrm>
            <a:prstGeom prst="roundRect">
              <a:avLst>
                <a:gd name="adj" fmla="val 722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0" name="Rectangle 27">
              <a:extLst>
                <a:ext uri="{FF2B5EF4-FFF2-40B4-BE49-F238E27FC236}">
                  <a16:creationId xmlns:a16="http://schemas.microsoft.com/office/drawing/2014/main" id="{699766EB-AC22-4600-0C9A-4D031CE646D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73" y="5809"/>
              <a:ext cx="506" cy="7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1" name="Oval 28">
              <a:extLst>
                <a:ext uri="{FF2B5EF4-FFF2-40B4-BE49-F238E27FC236}">
                  <a16:creationId xmlns:a16="http://schemas.microsoft.com/office/drawing/2014/main" id="{E474CB59-C0F1-A051-CFD6-F3780C0FA3B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85" y="6554"/>
              <a:ext cx="94" cy="8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2" name="页脚占位符 3">
            <a:extLst>
              <a:ext uri="{FF2B5EF4-FFF2-40B4-BE49-F238E27FC236}">
                <a16:creationId xmlns:a16="http://schemas.microsoft.com/office/drawing/2014/main" id="{B0443792-E281-49B7-0FCB-4D84ED9CF695}"/>
              </a:ext>
            </a:extLst>
          </p:cNvPr>
          <p:cNvSpPr txBox="1">
            <a:spLocks/>
          </p:cNvSpPr>
          <p:nvPr/>
        </p:nvSpPr>
        <p:spPr bwMode="auto">
          <a:xfrm>
            <a:off x="6599833" y="6061318"/>
            <a:ext cx="167886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ym typeface="+mn-ea"/>
              </a:rPr>
              <a:t>Non-AP STA</a:t>
            </a:r>
          </a:p>
          <a:p>
            <a:pPr algn="ctr">
              <a:defRPr/>
            </a:pPr>
            <a:r>
              <a:rPr lang="en-US" dirty="0">
                <a:sym typeface="+mn-ea"/>
              </a:rPr>
              <a:t>receiving from single AP</a:t>
            </a:r>
            <a:endParaRPr lang="en-US" dirty="0"/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5B6E254B-757B-7E77-824B-8CE1FA8DFB25}"/>
              </a:ext>
            </a:extLst>
          </p:cNvPr>
          <p:cNvCxnSpPr>
            <a:cxnSpLocks/>
          </p:cNvCxnSpPr>
          <p:nvPr/>
        </p:nvCxnSpPr>
        <p:spPr bwMode="auto">
          <a:xfrm>
            <a:off x="5942369" y="4325721"/>
            <a:ext cx="1360370" cy="11304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44" name="页脚占位符 3">
            <a:extLst>
              <a:ext uri="{FF2B5EF4-FFF2-40B4-BE49-F238E27FC236}">
                <a16:creationId xmlns:a16="http://schemas.microsoft.com/office/drawing/2014/main" id="{D4588AF3-F1F0-574A-D107-19659B6F8AB3}"/>
              </a:ext>
            </a:extLst>
          </p:cNvPr>
          <p:cNvSpPr txBox="1">
            <a:spLocks/>
          </p:cNvSpPr>
          <p:nvPr/>
        </p:nvSpPr>
        <p:spPr bwMode="auto">
          <a:xfrm rot="2506694">
            <a:off x="6152552" y="4723004"/>
            <a:ext cx="1568377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ym typeface="+mn-ea"/>
              </a:rPr>
              <a:t>PPDU with BSS color2 in PHY preamble</a:t>
            </a:r>
            <a:endParaRPr lang="en-US" dirty="0"/>
          </a:p>
        </p:txBody>
      </p: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1E0BE2F0-A883-030A-FE26-9D3239075AE4}"/>
              </a:ext>
            </a:extLst>
          </p:cNvPr>
          <p:cNvCxnSpPr/>
          <p:nvPr/>
        </p:nvCxnSpPr>
        <p:spPr bwMode="auto">
          <a:xfrm>
            <a:off x="2692903" y="4685908"/>
            <a:ext cx="1117883" cy="1066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47" name="页脚占位符 3">
            <a:extLst>
              <a:ext uri="{FF2B5EF4-FFF2-40B4-BE49-F238E27FC236}">
                <a16:creationId xmlns:a16="http://schemas.microsoft.com/office/drawing/2014/main" id="{1D1AFB68-59CD-32E7-B3FA-7FBB0916DA5D}"/>
              </a:ext>
            </a:extLst>
          </p:cNvPr>
          <p:cNvSpPr txBox="1">
            <a:spLocks/>
          </p:cNvSpPr>
          <p:nvPr/>
        </p:nvSpPr>
        <p:spPr bwMode="auto">
          <a:xfrm rot="2679075">
            <a:off x="2250503" y="5210498"/>
            <a:ext cx="162571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dirty="0">
                <a:sym typeface="+mn-ea"/>
              </a:rPr>
              <a:t>Management frame</a:t>
            </a:r>
          </a:p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sym typeface="+mn-ea"/>
              </a:rPr>
              <a:t>(BSS color1+BSS color2)</a:t>
            </a:r>
          </a:p>
        </p:txBody>
      </p:sp>
    </p:spTree>
    <p:extLst>
      <p:ext uri="{BB962C8B-B14F-4D97-AF65-F5344CB8AC3E}">
        <p14:creationId xmlns:p14="http://schemas.microsoft.com/office/powerpoint/2010/main" val="3376367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CA8937-5F67-43A8-B92A-8D51005E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cs typeface="Arial" panose="020B0604020202020204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27F60E-8693-475C-94F4-CEF4CBD63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3058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800" dirty="0"/>
              <a:t>BSS color handling in Multi-AP Joint Transmission should be considered to properly receive PPDUs in a non-AP STA.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800" dirty="0"/>
              <a:t>We proposed several ways to handle a BSS color for Multi-AP Joint Transmission in 11bn.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FE04527-2AD4-4DBB-A130-88A6C5E2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Hirohiko Inohiza (Canon)</a:t>
            </a:r>
            <a:endParaRPr 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89D4FB5-6190-44A4-948A-AAE975B6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3743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4267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1800" b="0" dirty="0"/>
              <a:t>[1] </a:t>
            </a:r>
            <a:r>
              <a:rPr lang="en-US" altLang="ja-JP" sz="1800" b="0" dirty="0"/>
              <a:t>A candidate feature: Multi-AP</a:t>
            </a:r>
            <a:r>
              <a:rPr lang="en-US" altLang="zh-CN" sz="1800" b="0" dirty="0"/>
              <a:t>, 11-22-1515-00-0uhr-a-candidate-feature-multi-ap , </a:t>
            </a:r>
            <a:r>
              <a:rPr lang="en-US" altLang="zh-CN" sz="1800" b="0" dirty="0">
                <a:hlinkClick r:id="rId2"/>
              </a:rPr>
              <a:t>https://mentor.ieee.org/802.11/dcn/22/11-22-1515-00-0uhr-a-candidate-feature-multi-ap.pptx</a:t>
            </a:r>
            <a:endParaRPr lang="en-US" altLang="zh-CN" sz="1800" b="0" dirty="0"/>
          </a:p>
          <a:p>
            <a:pPr marL="0" indent="0">
              <a:buNone/>
            </a:pPr>
            <a:r>
              <a:rPr lang="en-US" altLang="zh-CN" sz="1800" b="0" dirty="0"/>
              <a:t>[2] </a:t>
            </a:r>
            <a:r>
              <a:rPr lang="en-US" altLang="ja-JP" sz="1800" b="0" dirty="0"/>
              <a:t>Considerations on Multi-AP Coordination</a:t>
            </a:r>
            <a:r>
              <a:rPr lang="en-US" altLang="zh-CN" sz="1800" b="0" dirty="0"/>
              <a:t>, 11-22-1516-00-0uhr-considerations-on-multi-ap-coordination, </a:t>
            </a:r>
            <a:r>
              <a:rPr lang="en-US" altLang="zh-CN" sz="1800" b="0" dirty="0">
                <a:hlinkClick r:id="rId3"/>
              </a:rPr>
              <a:t>https://mentor.ieee.org/802.11/dcn/22/11-22-1516-00-0uhr-considerations-on-multi-ap-coordination.pptx</a:t>
            </a:r>
            <a:endParaRPr lang="en-US" altLang="zh-CN" sz="1800" b="0" dirty="0"/>
          </a:p>
          <a:p>
            <a:pPr marL="0" indent="0">
              <a:buNone/>
            </a:pPr>
            <a:r>
              <a:rPr lang="en-US" altLang="zh-CN" sz="1800" b="0" dirty="0"/>
              <a:t>[3] </a:t>
            </a:r>
            <a:r>
              <a:rPr lang="en-US" altLang="ja-JP" sz="1800" b="0" dirty="0"/>
              <a:t>Joint Transmission for UHR -A Refresher and New Results</a:t>
            </a:r>
            <a:r>
              <a:rPr lang="en-US" altLang="zh-CN" sz="1800" b="0" dirty="0"/>
              <a:t>, 111-22-2188-00-0uhr-joint-transmission-for-uhr-a-refresher-and-new-results, </a:t>
            </a:r>
            <a:r>
              <a:rPr lang="en-US" altLang="zh-CN" sz="1800" b="0" dirty="0">
                <a:hlinkClick r:id="rId4"/>
              </a:rPr>
              <a:t>https://mentor.ieee.org/802.11/dcn/22/11-22-2188-00-0uhr-joint-transmission-for-uhr-a-refresher-and-new-results.pptx</a:t>
            </a:r>
            <a:endParaRPr lang="en-US" altLang="zh-CN" sz="1800" b="0" dirty="0"/>
          </a:p>
          <a:p>
            <a:pPr marL="0" indent="0">
              <a:buNone/>
            </a:pPr>
            <a:r>
              <a:rPr lang="en-US" altLang="zh-CN" sz="1800" b="0" dirty="0"/>
              <a:t>[4] </a:t>
            </a:r>
            <a:r>
              <a:rPr lang="en-US" altLang="ja-JP" sz="1800" b="0" dirty="0"/>
              <a:t>Coordinated Transmission ID</a:t>
            </a:r>
            <a:r>
              <a:rPr lang="en-US" altLang="zh-CN" sz="1800" b="0" dirty="0"/>
              <a:t>, 11-23-1469-00-0uhr-coordinated-transmission-id, </a:t>
            </a:r>
            <a:r>
              <a:rPr lang="en-US" altLang="zh-CN" sz="1800" b="0" dirty="0">
                <a:hlinkClick r:id="rId5"/>
              </a:rPr>
              <a:t>https://mentor.ieee.org/802.11/dcn/23/11-23-1469-00-0uhr-coordinated-transmission-id.pptx</a:t>
            </a:r>
            <a:endParaRPr lang="en-US" altLang="zh-CN" sz="1800" b="0" dirty="0"/>
          </a:p>
          <a:p>
            <a:pPr marL="0" indent="0">
              <a:buNone/>
            </a:pPr>
            <a:endParaRPr lang="en-US" altLang="zh-CN" sz="1800" b="0" dirty="0"/>
          </a:p>
          <a:p>
            <a:pPr marL="0" indent="0">
              <a:buNone/>
            </a:pPr>
            <a:endParaRPr lang="en-US" altLang="zh-CN" sz="1800" b="0" dirty="0"/>
          </a:p>
          <a:p>
            <a:pPr marL="0" indent="0">
              <a:buNone/>
            </a:pPr>
            <a:endParaRPr lang="en-US" altLang="zh-CN" sz="1800" b="0" dirty="0"/>
          </a:p>
          <a:p>
            <a:pPr marL="0" indent="0">
              <a:buNone/>
            </a:pPr>
            <a:endParaRPr lang="en-US" altLang="zh-CN" sz="1800" b="0" dirty="0"/>
          </a:p>
          <a:p>
            <a:pPr marL="0" indent="0">
              <a:buNone/>
            </a:pPr>
            <a:endParaRPr lang="en-US" altLang="zh-CN" sz="2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Hirohiko Inohiza (Canon)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ja-JP" dirty="0"/>
              <a:t>IEEE Std 802.11ax™‐2021 spec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Hirohiko Inohiza (Canon)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914400" y="1295400"/>
            <a:ext cx="6934200" cy="1981200"/>
            <a:chOff x="304800" y="4652949"/>
            <a:chExt cx="5068896" cy="1290651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4800" y="4940741"/>
              <a:ext cx="5068896" cy="577334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6328" y="5551967"/>
              <a:ext cx="4780884" cy="391633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7038" y="4652949"/>
              <a:ext cx="1880315" cy="233464"/>
            </a:xfrm>
            <a:prstGeom prst="rect">
              <a:avLst/>
            </a:prstGeom>
          </p:spPr>
        </p:pic>
      </p:grpSp>
      <p:pic>
        <p:nvPicPr>
          <p:cNvPr id="11" name="図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1800" y="3352800"/>
            <a:ext cx="3124200" cy="3009558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67000" y="6246474"/>
            <a:ext cx="4224270" cy="214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1438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5389B28B3827C4DACD00434336B7C99" ma:contentTypeVersion="5" ma:contentTypeDescription="新しいドキュメントを作成します。" ma:contentTypeScope="" ma:versionID="26133552cab2d639e0bb59ca5ecc1dc3">
  <xsd:schema xmlns:xsd="http://www.w3.org/2001/XMLSchema" xmlns:xs="http://www.w3.org/2001/XMLSchema" xmlns:p="http://schemas.microsoft.com/office/2006/metadata/properties" xmlns:ns2="2e57696f-9a5d-4adb-a745-0dbc0d2463d8" targetNamespace="http://schemas.microsoft.com/office/2006/metadata/properties" ma:root="true" ma:fieldsID="74c4f199b137500430ebbb66fe3588ea" ns2:_="">
    <xsd:import namespace="2e57696f-9a5d-4adb-a745-0dbc0d2463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57696f-9a5d-4adb-a745-0dbc0d2463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FD7383-08B1-4D1E-A2C5-A6B5EE94D62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53EC2D5-2D68-4074-989D-F461CFEBF9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BE157E-1E41-4C5C-B3F2-50BFD46B1590}">
  <ds:schemaRefs>
    <ds:schemaRef ds:uri="2e57696f-9a5d-4adb-a745-0dbc0d2463d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</TotalTime>
  <Words>892</Words>
  <Application>Microsoft Office PowerPoint</Application>
  <PresentationFormat>画面に合わせる (4:3)</PresentationFormat>
  <Paragraphs>104</Paragraphs>
  <Slides>8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802-11-Submission</vt:lpstr>
      <vt:lpstr>Considerations on  BSS color for Multi-AP</vt:lpstr>
      <vt:lpstr>Introduction</vt:lpstr>
      <vt:lpstr>Problem Statement</vt:lpstr>
      <vt:lpstr>BSS color coordination among APs (1)</vt:lpstr>
      <vt:lpstr>BSS color coordination among APs (2)</vt:lpstr>
      <vt:lpstr>Summary</vt:lpstr>
      <vt:lpstr>Reference</vt:lpstr>
      <vt:lpstr>IEEE Std 802.11ax™‐2021 spec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inohiza.hirohiko</cp:lastModifiedBy>
  <cp:revision>179</cp:revision>
  <cp:lastPrinted>2014-11-04T15:04:00Z</cp:lastPrinted>
  <dcterms:created xsi:type="dcterms:W3CDTF">2007-04-17T18:10:00Z</dcterms:created>
  <dcterms:modified xsi:type="dcterms:W3CDTF">2023-11-10T01:46:16Z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  <property fmtid="{D5CDD505-2E9C-101B-9397-08002B2CF9AE}" pid="29" name="ContentTypeId">
    <vt:lpwstr>0x010100D5389B28B3827C4DACD00434336B7C99</vt:lpwstr>
  </property>
</Properties>
</file>