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369" r:id="rId3"/>
    <p:sldId id="370" r:id="rId4"/>
    <p:sldId id="371" r:id="rId5"/>
    <p:sldId id="374" r:id="rId6"/>
    <p:sldId id="377" r:id="rId7"/>
    <p:sldId id="378" r:id="rId8"/>
    <p:sldId id="381" r:id="rId9"/>
    <p:sldId id="376" r:id="rId10"/>
    <p:sldId id="379" r:id="rId11"/>
    <p:sldId id="380" r:id="rId12"/>
    <p:sldId id="382" r:id="rId13"/>
    <p:sldId id="375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400" autoAdjust="0"/>
  </p:normalViewPr>
  <p:slideViewPr>
    <p:cSldViewPr>
      <p:cViewPr varScale="1">
        <p:scale>
          <a:sx n="112" d="100"/>
          <a:sy n="112" d="100"/>
        </p:scale>
        <p:origin x="14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9" d="100"/>
          <a:sy n="159" d="100"/>
        </p:scale>
        <p:origin x="150" y="28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2023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2023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802.11-23/1840r2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insun.jang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sik0618.jung@lge.com" TargetMode="External"/><Relationship Id="rId11" Type="http://schemas.openxmlformats.org/officeDocument/2006/relationships/hyperlink" Target="mailto:sanggook.kim@lge.com" TargetMode="External"/><Relationship Id="rId5" Type="http://schemas.openxmlformats.org/officeDocument/2006/relationships/hyperlink" Target="mailto:jiny.chun@lge.com" TargetMode="External"/><Relationship Id="rId10" Type="http://schemas.openxmlformats.org/officeDocument/2006/relationships/hyperlink" Target="mailto:hg.cho@lge.com" TargetMode="External"/><Relationship Id="rId4" Type="http://schemas.openxmlformats.org/officeDocument/2006/relationships/hyperlink" Target="mailto:Ensung.park@lge.com" TargetMode="External"/><Relationship Id="rId9" Type="http://schemas.openxmlformats.org/officeDocument/2006/relationships/hyperlink" Target="mailto:sunhee.bae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Relay for 11bn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2023-12-07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147282"/>
              </p:ext>
            </p:extLst>
          </p:nvPr>
        </p:nvGraphicFramePr>
        <p:xfrm>
          <a:off x="762000" y="2895600"/>
          <a:ext cx="7620000" cy="3352801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52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insik0618.jung@lge.com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js.choi@lge.com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78459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  <a:r>
                        <a:rPr kumimoji="0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insun.jang@lge.com</a:t>
                      </a:r>
                      <a:r>
                        <a:rPr kumimoji="0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083259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9"/>
                        </a:rPr>
                        <a:t>sunhee.baek@lge.com</a:t>
                      </a:r>
                      <a:r>
                        <a:rPr kumimoji="0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87020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0"/>
                        </a:rPr>
                        <a:t>hg.cho@lge.com</a:t>
                      </a:r>
                      <a:r>
                        <a:rPr lang="en-US" altLang="ko-KR" sz="110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98548"/>
                  </a:ext>
                </a:extLst>
              </a:tr>
              <a:tr h="3929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11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942211"/>
                  </a:ext>
                </a:extLst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2023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enhancement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relay communication provides the improvement of both throughput and latency.</a:t>
            </a:r>
          </a:p>
          <a:p>
            <a:pPr lvl="1"/>
            <a:r>
              <a:rPr lang="en-US" altLang="ko-KR" dirty="0" smtClean="0"/>
              <a:t>As described in [2], in an aspect of throughput, the transmission with a relay provided a 20% to 200% end-to-end throughput gain compared with direct transmission.  </a:t>
            </a:r>
          </a:p>
          <a:p>
            <a:pPr lvl="1"/>
            <a:r>
              <a:rPr lang="en-US" altLang="ko-KR" dirty="0"/>
              <a:t>In addition, the transmission with a relay provides a low latency for end-to-end transmission. </a:t>
            </a:r>
            <a:endParaRPr lang="en-US" altLang="ko-KR" dirty="0" smtClean="0"/>
          </a:p>
          <a:p>
            <a:pPr lvl="2"/>
            <a:r>
              <a:rPr lang="en-US" altLang="ko-KR" dirty="0"/>
              <a:t>As shown in [10], due to the better link quality of the relay link than a direct link, it is possible to use the high-order MCS for transmission. </a:t>
            </a:r>
          </a:p>
          <a:p>
            <a:pPr lvl="3"/>
            <a:r>
              <a:rPr lang="en-US" altLang="ko-KR" dirty="0"/>
              <a:t>It causes the reduction of latency</a:t>
            </a:r>
          </a:p>
          <a:p>
            <a:pPr lvl="2"/>
            <a:r>
              <a:rPr lang="en-US" altLang="ko-KR" dirty="0"/>
              <a:t>In channel conditions with obstacle/interference, we can get a gain of about 50%.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5576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To achieve improved reliability in terms of throughput, latency, and range extension, we propose to apply the relay communication </a:t>
            </a:r>
            <a:r>
              <a:rPr lang="en-US" altLang="ko-KR" dirty="0"/>
              <a:t>in </a:t>
            </a:r>
            <a:r>
              <a:rPr lang="en-US" altLang="ko-KR" dirty="0" smtClean="0"/>
              <a:t>11bn. </a:t>
            </a:r>
          </a:p>
          <a:p>
            <a:endParaRPr lang="en-US" altLang="ko-KR" dirty="0"/>
          </a:p>
          <a:p>
            <a:r>
              <a:rPr lang="en-US" altLang="ko-KR" dirty="0" smtClean="0"/>
              <a:t>In addition, for </a:t>
            </a:r>
            <a:r>
              <a:rPr lang="en-US" altLang="ko-KR" dirty="0"/>
              <a:t>efficient relay transmission and to obtain the maximum gain, the following should be considered.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Support of one-hop relay. </a:t>
            </a:r>
          </a:p>
          <a:p>
            <a:pPr lvl="1"/>
            <a:r>
              <a:rPr lang="en-US" altLang="ko-KR" dirty="0" smtClean="0"/>
              <a:t>Relay communication in a TXOP</a:t>
            </a:r>
          </a:p>
          <a:p>
            <a:pPr lvl="1"/>
            <a:r>
              <a:rPr lang="en-US" altLang="ko-KR" dirty="0" smtClean="0"/>
              <a:t>The channel sounding between Relay STA and Destination STA </a:t>
            </a:r>
          </a:p>
          <a:p>
            <a:pPr lvl="1"/>
            <a:r>
              <a:rPr lang="en-US" altLang="ko-KR" dirty="0" smtClean="0"/>
              <a:t>The extended transmission of management/control frame </a:t>
            </a:r>
          </a:p>
          <a:p>
            <a:pPr lvl="1"/>
            <a:r>
              <a:rPr lang="en-US" altLang="ko-KR" dirty="0" smtClean="0"/>
              <a:t>Discovery of Destination STA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332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latinLnBrk="1"/>
            <a:r>
              <a:rPr lang="en-US" altLang="ko-KR" dirty="0"/>
              <a:t>Do you agree to define a relay protocol in 11bn to improve throughput, and coverage as well as latency?</a:t>
            </a:r>
            <a:endParaRPr lang="ko-KR" altLang="ko-KR" dirty="0"/>
          </a:p>
          <a:p>
            <a:pPr lvl="1" latinLnBrk="1"/>
            <a:r>
              <a:rPr lang="en-US" altLang="ko-KR" dirty="0"/>
              <a:t>The details for the relay protocol are TBD.</a:t>
            </a:r>
            <a:endParaRPr lang="ko-KR" altLang="ko-KR" dirty="0"/>
          </a:p>
          <a:p>
            <a:pPr lvl="2"/>
            <a:endParaRPr lang="en-US" altLang="ko-KR" b="1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Y/N/A: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5888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altLang="ko-KR" dirty="0"/>
              <a:t>[1] IEEE </a:t>
            </a:r>
            <a:r>
              <a:rPr lang="en-GB" altLang="ko-KR" dirty="0" smtClean="0"/>
              <a:t>802.11-23/0480r3 </a:t>
            </a:r>
            <a:r>
              <a:rPr lang="en-US" altLang="ko-KR" dirty="0" smtClean="0"/>
              <a:t>UHR </a:t>
            </a:r>
            <a:r>
              <a:rPr lang="en-US" altLang="ko-KR" dirty="0"/>
              <a:t>proposed </a:t>
            </a:r>
            <a:r>
              <a:rPr lang="en-US" altLang="ko-KR" dirty="0" smtClean="0"/>
              <a:t>PAR</a:t>
            </a:r>
          </a:p>
          <a:p>
            <a:r>
              <a:rPr lang="en-US" altLang="ko-KR" dirty="0" smtClean="0"/>
              <a:t>[2] IEEE </a:t>
            </a:r>
            <a:r>
              <a:rPr lang="en-GB" altLang="ko-KR" dirty="0"/>
              <a:t>802.11-23/</a:t>
            </a:r>
            <a:r>
              <a:rPr lang="en-US" altLang="ko-KR" dirty="0" smtClean="0"/>
              <a:t>1908r1 UHR </a:t>
            </a:r>
            <a:r>
              <a:rPr lang="en-US" altLang="ko-KR" dirty="0"/>
              <a:t>rate-vs-range enhancement with relay	</a:t>
            </a:r>
            <a:endParaRPr lang="en-US" altLang="ko-KR" dirty="0" smtClean="0"/>
          </a:p>
          <a:p>
            <a:r>
              <a:rPr lang="en-US" altLang="ko-KR" dirty="0" smtClean="0"/>
              <a:t>[</a:t>
            </a:r>
            <a:r>
              <a:rPr lang="en-US" altLang="ko-KR" dirty="0"/>
              <a:t>3] IEEE </a:t>
            </a:r>
            <a:r>
              <a:rPr lang="en-US" altLang="ko-KR" dirty="0" smtClean="0"/>
              <a:t>802.11-23/0042r0 Thought </a:t>
            </a:r>
            <a:r>
              <a:rPr lang="en-US" altLang="ko-KR" dirty="0"/>
              <a:t>for Range Extension in UHR</a:t>
            </a:r>
          </a:p>
          <a:p>
            <a:r>
              <a:rPr lang="en-US" altLang="ko-KR" dirty="0" smtClean="0"/>
              <a:t>[4] IEEE </a:t>
            </a:r>
            <a:r>
              <a:rPr lang="en-GB" altLang="ko-KR" dirty="0"/>
              <a:t>802.11-23/</a:t>
            </a:r>
            <a:r>
              <a:rPr lang="en-US" altLang="ko-KR" dirty="0" smtClean="0"/>
              <a:t>1138r1 Features </a:t>
            </a:r>
            <a:r>
              <a:rPr lang="en-US" altLang="ko-KR" dirty="0"/>
              <a:t>to consider for efficient Relay </a:t>
            </a:r>
            <a:r>
              <a:rPr lang="en-US" altLang="ko-KR" dirty="0" smtClean="0"/>
              <a:t>operation</a:t>
            </a:r>
            <a:r>
              <a:rPr lang="en-US" altLang="ko-KR" dirty="0"/>
              <a:t>	</a:t>
            </a:r>
            <a:endParaRPr lang="en-US" altLang="ko-KR" dirty="0" smtClean="0"/>
          </a:p>
          <a:p>
            <a:r>
              <a:rPr lang="en-US" altLang="ko-KR" dirty="0" smtClean="0"/>
              <a:t>[5] </a:t>
            </a:r>
            <a:r>
              <a:rPr lang="en-US" altLang="ko-KR" dirty="0"/>
              <a:t>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1139r0 Relay </a:t>
            </a:r>
            <a:r>
              <a:rPr lang="en-US" altLang="ko-KR" dirty="0"/>
              <a:t>transmission </a:t>
            </a:r>
            <a:r>
              <a:rPr lang="en-US" altLang="ko-KR" dirty="0" smtClean="0"/>
              <a:t>in UHR </a:t>
            </a:r>
          </a:p>
          <a:p>
            <a:r>
              <a:rPr lang="en-US" altLang="ko-KR" dirty="0" smtClean="0"/>
              <a:t>[6] </a:t>
            </a:r>
            <a:r>
              <a:rPr lang="en-US" altLang="ko-KR" dirty="0"/>
              <a:t>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1146r1 Relaying </a:t>
            </a:r>
            <a:r>
              <a:rPr lang="en-US" altLang="ko-KR" dirty="0"/>
              <a:t>for Low Latency Traffic in UHR	</a:t>
            </a:r>
            <a:endParaRPr lang="en-US" altLang="ko-KR" dirty="0" smtClean="0"/>
          </a:p>
          <a:p>
            <a:r>
              <a:rPr lang="en-US" altLang="ko-KR" dirty="0" smtClean="0"/>
              <a:t>[7] </a:t>
            </a:r>
            <a:r>
              <a:rPr lang="en-US" altLang="ko-KR" dirty="0"/>
              <a:t>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1175r0 UHR </a:t>
            </a:r>
            <a:r>
              <a:rPr lang="en-US" altLang="ko-KR" dirty="0"/>
              <a:t>relay follow up	</a:t>
            </a:r>
          </a:p>
          <a:p>
            <a:r>
              <a:rPr lang="en-US" altLang="ko-KR" dirty="0" smtClean="0"/>
              <a:t>[8] </a:t>
            </a:r>
            <a:r>
              <a:rPr lang="en-US" altLang="ko-KR" dirty="0"/>
              <a:t>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1450r1 Consideration </a:t>
            </a:r>
            <a:r>
              <a:rPr lang="en-US" altLang="ko-KR" dirty="0"/>
              <a:t>on UHR Relay </a:t>
            </a:r>
            <a:r>
              <a:rPr lang="en-US" altLang="ko-KR" dirty="0" smtClean="0"/>
              <a:t>Architecture</a:t>
            </a:r>
          </a:p>
          <a:p>
            <a:r>
              <a:rPr lang="en-US" altLang="ko-KR" dirty="0" smtClean="0"/>
              <a:t>[9] </a:t>
            </a:r>
            <a:r>
              <a:rPr lang="en-US" altLang="ko-KR" dirty="0"/>
              <a:t>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1517r0 Follow </a:t>
            </a:r>
            <a:r>
              <a:rPr lang="en-US" altLang="ko-KR" dirty="0"/>
              <a:t>up on the Relay Transmission	</a:t>
            </a:r>
            <a:endParaRPr lang="en-US" altLang="ko-KR" dirty="0" smtClean="0"/>
          </a:p>
          <a:p>
            <a:r>
              <a:rPr lang="en-US" altLang="ko-KR" dirty="0" smtClean="0"/>
              <a:t>[10]</a:t>
            </a:r>
            <a:r>
              <a:rPr lang="en-US" altLang="ko-KR" dirty="0"/>
              <a:t> 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1518r0 Evaluation </a:t>
            </a:r>
            <a:r>
              <a:rPr lang="en-US" altLang="ko-KR" dirty="0"/>
              <a:t>for the Relay </a:t>
            </a:r>
            <a:r>
              <a:rPr lang="en-US" altLang="ko-KR" dirty="0" smtClean="0"/>
              <a:t>Transmission</a:t>
            </a:r>
            <a:r>
              <a:rPr lang="en-US" altLang="ko-KR" dirty="0"/>
              <a:t>	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369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The main goal of UHR is to achieve Ultra High reliability, </a:t>
            </a:r>
            <a:r>
              <a:rPr lang="en-US" altLang="ko-KR" dirty="0" smtClean="0"/>
              <a:t>with respect to throughput</a:t>
            </a:r>
            <a:r>
              <a:rPr lang="en-US" altLang="ko-KR" dirty="0"/>
              <a:t>, latency, packet loss, and power consumption, as described in the UHR proposed PAR </a:t>
            </a:r>
            <a:r>
              <a:rPr lang="en-US" altLang="ko-KR" dirty="0" smtClean="0"/>
              <a:t>document[1].</a:t>
            </a:r>
          </a:p>
          <a:p>
            <a:pPr lvl="1"/>
            <a:endParaRPr lang="en-US" altLang="ko-KR" dirty="0" smtClean="0"/>
          </a:p>
          <a:p>
            <a:r>
              <a:rPr lang="en-US" altLang="ko-KR" dirty="0"/>
              <a:t>For the </a:t>
            </a:r>
            <a:r>
              <a:rPr lang="en-US" altLang="ko-KR" dirty="0" err="1"/>
              <a:t>RvR</a:t>
            </a:r>
            <a:r>
              <a:rPr lang="en-US" altLang="ko-KR" dirty="0"/>
              <a:t> (Rate-vs-Range) improvement, which is one of the main objectives of UHR, Relay </a:t>
            </a:r>
            <a:r>
              <a:rPr lang="en-US" altLang="ko-KR" dirty="0" smtClean="0"/>
              <a:t>has been </a:t>
            </a:r>
            <a:r>
              <a:rPr lang="en-US" altLang="ko-KR" dirty="0"/>
              <a:t>introduced and discussed </a:t>
            </a:r>
            <a:r>
              <a:rPr lang="en-US" altLang="ko-KR" dirty="0" smtClean="0"/>
              <a:t>throughout </a:t>
            </a:r>
            <a:r>
              <a:rPr lang="en-US" altLang="ko-KR" dirty="0"/>
              <a:t>various </a:t>
            </a:r>
            <a:r>
              <a:rPr lang="en-US" altLang="ko-KR" dirty="0" smtClean="0"/>
              <a:t>presentations[2~10].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In this document, we review the relay operation discussed in UHR SG and we propose to apply the relay </a:t>
            </a:r>
            <a:r>
              <a:rPr lang="en-US" altLang="ko-KR" dirty="0"/>
              <a:t>in 11bn </a:t>
            </a:r>
            <a:r>
              <a:rPr lang="en-US" altLang="ko-KR" dirty="0" smtClean="0"/>
              <a:t>to achieve the improvement for purpose of </a:t>
            </a:r>
            <a:r>
              <a:rPr lang="en-US" altLang="ko-KR" dirty="0" err="1" smtClean="0"/>
              <a:t>RvR</a:t>
            </a:r>
            <a:r>
              <a:rPr lang="en-US" altLang="ko-KR" dirty="0" smtClean="0"/>
              <a:t> and range extension.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67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Relay communication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Relay was addressed to achieve improved performance in the aspect of </a:t>
            </a:r>
            <a:r>
              <a:rPr lang="en-US" altLang="ko-KR" dirty="0" err="1" smtClean="0"/>
              <a:t>RvR</a:t>
            </a:r>
            <a:r>
              <a:rPr lang="en-US" altLang="ko-KR" dirty="0" smtClean="0"/>
              <a:t> and the range extension in [2,3].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A Relay STA decodes the signal received from an </a:t>
            </a:r>
            <a:r>
              <a:rPr lang="en-US" altLang="ko-KR" dirty="0"/>
              <a:t>AP and forwards </a:t>
            </a:r>
            <a:r>
              <a:rPr lang="en-US" altLang="ko-KR" dirty="0" smtClean="0"/>
              <a:t>it to an Destination STA(i.e. non-AP STA).</a:t>
            </a:r>
          </a:p>
          <a:p>
            <a:pPr lvl="1"/>
            <a:r>
              <a:rPr lang="en-US" altLang="ko-KR" dirty="0" smtClean="0"/>
              <a:t> </a:t>
            </a:r>
            <a:r>
              <a:rPr lang="en-US" altLang="ko-KR" dirty="0"/>
              <a:t>Relay </a:t>
            </a:r>
            <a:r>
              <a:rPr lang="en-US" altLang="ko-KR" dirty="0" smtClean="0"/>
              <a:t>provides </a:t>
            </a:r>
            <a:r>
              <a:rPr lang="en-US" altLang="ko-KR" dirty="0"/>
              <a:t>better link quality to both an AP and an </a:t>
            </a:r>
            <a:r>
              <a:rPr lang="en-US" altLang="ko-KR" dirty="0" smtClean="0"/>
              <a:t>Destination STA than a </a:t>
            </a:r>
            <a:r>
              <a:rPr lang="en-US" altLang="ko-KR" dirty="0"/>
              <a:t>direct link between an AP and an </a:t>
            </a:r>
            <a:r>
              <a:rPr lang="en-US" altLang="ko-KR" dirty="0" smtClean="0"/>
              <a:t>Destination STA.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493586" y="2875855"/>
            <a:ext cx="5974014" cy="1315145"/>
            <a:chOff x="1795735" y="2892602"/>
            <a:chExt cx="5974014" cy="1315145"/>
          </a:xfrm>
        </p:grpSpPr>
        <p:grpSp>
          <p:nvGrpSpPr>
            <p:cNvPr id="8" name="그룹 7"/>
            <p:cNvGrpSpPr/>
            <p:nvPr/>
          </p:nvGrpSpPr>
          <p:grpSpPr>
            <a:xfrm>
              <a:off x="1795735" y="3198928"/>
              <a:ext cx="398415" cy="486494"/>
              <a:chOff x="3455088" y="2582240"/>
              <a:chExt cx="398415" cy="486494"/>
            </a:xfrm>
          </p:grpSpPr>
          <p:sp>
            <p:nvSpPr>
              <p:cNvPr id="19" name="Freeform 38"/>
              <p:cNvSpPr>
                <a:spLocks noEditPoints="1"/>
              </p:cNvSpPr>
              <p:nvPr/>
            </p:nvSpPr>
            <p:spPr bwMode="auto">
              <a:xfrm>
                <a:off x="3455088" y="2582240"/>
                <a:ext cx="398415" cy="244937"/>
              </a:xfrm>
              <a:custGeom>
                <a:avLst/>
                <a:gdLst>
                  <a:gd name="T0" fmla="*/ 981 w 1495"/>
                  <a:gd name="T1" fmla="*/ 571 h 1142"/>
                  <a:gd name="T2" fmla="*/ 898 w 1495"/>
                  <a:gd name="T3" fmla="*/ 749 h 1142"/>
                  <a:gd name="T4" fmla="*/ 939 w 1495"/>
                  <a:gd name="T5" fmla="*/ 798 h 1142"/>
                  <a:gd name="T6" fmla="*/ 1045 w 1495"/>
                  <a:gd name="T7" fmla="*/ 571 h 1142"/>
                  <a:gd name="T8" fmla="*/ 939 w 1495"/>
                  <a:gd name="T9" fmla="*/ 345 h 1142"/>
                  <a:gd name="T10" fmla="*/ 898 w 1495"/>
                  <a:gd name="T11" fmla="*/ 393 h 1142"/>
                  <a:gd name="T12" fmla="*/ 981 w 1495"/>
                  <a:gd name="T13" fmla="*/ 571 h 1142"/>
                  <a:gd name="T14" fmla="*/ 1193 w 1495"/>
                  <a:gd name="T15" fmla="*/ 571 h 1142"/>
                  <a:gd name="T16" fmla="*/ 1035 w 1495"/>
                  <a:gd name="T17" fmla="*/ 911 h 1142"/>
                  <a:gd name="T18" fmla="*/ 1076 w 1495"/>
                  <a:gd name="T19" fmla="*/ 960 h 1142"/>
                  <a:gd name="T20" fmla="*/ 1257 w 1495"/>
                  <a:gd name="T21" fmla="*/ 571 h 1142"/>
                  <a:gd name="T22" fmla="*/ 1076 w 1495"/>
                  <a:gd name="T23" fmla="*/ 183 h 1142"/>
                  <a:gd name="T24" fmla="*/ 1035 w 1495"/>
                  <a:gd name="T25" fmla="*/ 231 h 1142"/>
                  <a:gd name="T26" fmla="*/ 1193 w 1495"/>
                  <a:gd name="T27" fmla="*/ 571 h 1142"/>
                  <a:gd name="T28" fmla="*/ 1229 w 1495"/>
                  <a:gd name="T29" fmla="*/ 0 h 1142"/>
                  <a:gd name="T30" fmla="*/ 1189 w 1495"/>
                  <a:gd name="T31" fmla="*/ 49 h 1142"/>
                  <a:gd name="T32" fmla="*/ 1432 w 1495"/>
                  <a:gd name="T33" fmla="*/ 571 h 1142"/>
                  <a:gd name="T34" fmla="*/ 1189 w 1495"/>
                  <a:gd name="T35" fmla="*/ 1094 h 1142"/>
                  <a:gd name="T36" fmla="*/ 1230 w 1495"/>
                  <a:gd name="T37" fmla="*/ 1142 h 1142"/>
                  <a:gd name="T38" fmla="*/ 1495 w 1495"/>
                  <a:gd name="T39" fmla="*/ 571 h 1142"/>
                  <a:gd name="T40" fmla="*/ 1229 w 1495"/>
                  <a:gd name="T41" fmla="*/ 0 h 1142"/>
                  <a:gd name="T42" fmla="*/ 514 w 1495"/>
                  <a:gd name="T43" fmla="*/ 571 h 1142"/>
                  <a:gd name="T44" fmla="*/ 598 w 1495"/>
                  <a:gd name="T45" fmla="*/ 393 h 1142"/>
                  <a:gd name="T46" fmla="*/ 557 w 1495"/>
                  <a:gd name="T47" fmla="*/ 345 h 1142"/>
                  <a:gd name="T48" fmla="*/ 451 w 1495"/>
                  <a:gd name="T49" fmla="*/ 571 h 1142"/>
                  <a:gd name="T50" fmla="*/ 557 w 1495"/>
                  <a:gd name="T51" fmla="*/ 798 h 1142"/>
                  <a:gd name="T52" fmla="*/ 597 w 1495"/>
                  <a:gd name="T53" fmla="*/ 749 h 1142"/>
                  <a:gd name="T54" fmla="*/ 514 w 1495"/>
                  <a:gd name="T55" fmla="*/ 571 h 1142"/>
                  <a:gd name="T56" fmla="*/ 302 w 1495"/>
                  <a:gd name="T57" fmla="*/ 571 h 1142"/>
                  <a:gd name="T58" fmla="*/ 461 w 1495"/>
                  <a:gd name="T59" fmla="*/ 231 h 1142"/>
                  <a:gd name="T60" fmla="*/ 420 w 1495"/>
                  <a:gd name="T61" fmla="*/ 183 h 1142"/>
                  <a:gd name="T62" fmla="*/ 239 w 1495"/>
                  <a:gd name="T63" fmla="*/ 571 h 1142"/>
                  <a:gd name="T64" fmla="*/ 420 w 1495"/>
                  <a:gd name="T65" fmla="*/ 960 h 1142"/>
                  <a:gd name="T66" fmla="*/ 461 w 1495"/>
                  <a:gd name="T67" fmla="*/ 911 h 1142"/>
                  <a:gd name="T68" fmla="*/ 302 w 1495"/>
                  <a:gd name="T69" fmla="*/ 571 h 1142"/>
                  <a:gd name="T70" fmla="*/ 266 w 1495"/>
                  <a:gd name="T71" fmla="*/ 1142 h 1142"/>
                  <a:gd name="T72" fmla="*/ 307 w 1495"/>
                  <a:gd name="T73" fmla="*/ 1094 h 1142"/>
                  <a:gd name="T74" fmla="*/ 64 w 1495"/>
                  <a:gd name="T75" fmla="*/ 571 h 1142"/>
                  <a:gd name="T76" fmla="*/ 307 w 1495"/>
                  <a:gd name="T77" fmla="*/ 49 h 1142"/>
                  <a:gd name="T78" fmla="*/ 266 w 1495"/>
                  <a:gd name="T79" fmla="*/ 0 h 1142"/>
                  <a:gd name="T80" fmla="*/ 0 w 1495"/>
                  <a:gd name="T81" fmla="*/ 571 h 1142"/>
                  <a:gd name="T82" fmla="*/ 266 w 1495"/>
                  <a:gd name="T83" fmla="*/ 1142 h 1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5" h="1142">
                    <a:moveTo>
                      <a:pt x="981" y="571"/>
                    </a:moveTo>
                    <a:cubicBezTo>
                      <a:pt x="981" y="643"/>
                      <a:pt x="949" y="706"/>
                      <a:pt x="898" y="749"/>
                    </a:cubicBezTo>
                    <a:lnTo>
                      <a:pt x="939" y="798"/>
                    </a:lnTo>
                    <a:cubicBezTo>
                      <a:pt x="1004" y="743"/>
                      <a:pt x="1045" y="662"/>
                      <a:pt x="1045" y="571"/>
                    </a:cubicBezTo>
                    <a:cubicBezTo>
                      <a:pt x="1045" y="480"/>
                      <a:pt x="1003" y="399"/>
                      <a:pt x="939" y="345"/>
                    </a:cubicBezTo>
                    <a:lnTo>
                      <a:pt x="898" y="393"/>
                    </a:lnTo>
                    <a:cubicBezTo>
                      <a:pt x="949" y="436"/>
                      <a:pt x="981" y="500"/>
                      <a:pt x="981" y="571"/>
                    </a:cubicBezTo>
                    <a:close/>
                    <a:moveTo>
                      <a:pt x="1193" y="571"/>
                    </a:moveTo>
                    <a:cubicBezTo>
                      <a:pt x="1193" y="707"/>
                      <a:pt x="1132" y="829"/>
                      <a:pt x="1035" y="911"/>
                    </a:cubicBezTo>
                    <a:lnTo>
                      <a:pt x="1076" y="960"/>
                    </a:lnTo>
                    <a:cubicBezTo>
                      <a:pt x="1186" y="866"/>
                      <a:pt x="1257" y="727"/>
                      <a:pt x="1257" y="571"/>
                    </a:cubicBezTo>
                    <a:cubicBezTo>
                      <a:pt x="1257" y="416"/>
                      <a:pt x="1186" y="276"/>
                      <a:pt x="1076" y="183"/>
                    </a:cubicBezTo>
                    <a:lnTo>
                      <a:pt x="1035" y="231"/>
                    </a:lnTo>
                    <a:cubicBezTo>
                      <a:pt x="1132" y="313"/>
                      <a:pt x="1193" y="435"/>
                      <a:pt x="1193" y="571"/>
                    </a:cubicBezTo>
                    <a:close/>
                    <a:moveTo>
                      <a:pt x="1229" y="0"/>
                    </a:moveTo>
                    <a:lnTo>
                      <a:pt x="1189" y="49"/>
                    </a:lnTo>
                    <a:cubicBezTo>
                      <a:pt x="1337" y="174"/>
                      <a:pt x="1432" y="362"/>
                      <a:pt x="1432" y="571"/>
                    </a:cubicBezTo>
                    <a:cubicBezTo>
                      <a:pt x="1432" y="780"/>
                      <a:pt x="1337" y="968"/>
                      <a:pt x="1189" y="1094"/>
                    </a:cubicBezTo>
                    <a:lnTo>
                      <a:pt x="1230" y="1142"/>
                    </a:lnTo>
                    <a:cubicBezTo>
                      <a:pt x="1392" y="1005"/>
                      <a:pt x="1495" y="800"/>
                      <a:pt x="1495" y="571"/>
                    </a:cubicBezTo>
                    <a:cubicBezTo>
                      <a:pt x="1495" y="343"/>
                      <a:pt x="1392" y="138"/>
                      <a:pt x="1229" y="0"/>
                    </a:cubicBezTo>
                    <a:close/>
                    <a:moveTo>
                      <a:pt x="514" y="571"/>
                    </a:moveTo>
                    <a:cubicBezTo>
                      <a:pt x="514" y="500"/>
                      <a:pt x="547" y="436"/>
                      <a:pt x="598" y="393"/>
                    </a:cubicBezTo>
                    <a:lnTo>
                      <a:pt x="557" y="345"/>
                    </a:lnTo>
                    <a:cubicBezTo>
                      <a:pt x="492" y="399"/>
                      <a:pt x="451" y="480"/>
                      <a:pt x="451" y="571"/>
                    </a:cubicBezTo>
                    <a:cubicBezTo>
                      <a:pt x="451" y="662"/>
                      <a:pt x="492" y="743"/>
                      <a:pt x="557" y="798"/>
                    </a:cubicBezTo>
                    <a:lnTo>
                      <a:pt x="597" y="749"/>
                    </a:lnTo>
                    <a:cubicBezTo>
                      <a:pt x="547" y="707"/>
                      <a:pt x="514" y="643"/>
                      <a:pt x="514" y="571"/>
                    </a:cubicBezTo>
                    <a:close/>
                    <a:moveTo>
                      <a:pt x="302" y="571"/>
                    </a:moveTo>
                    <a:cubicBezTo>
                      <a:pt x="302" y="435"/>
                      <a:pt x="364" y="313"/>
                      <a:pt x="461" y="231"/>
                    </a:cubicBezTo>
                    <a:lnTo>
                      <a:pt x="420" y="183"/>
                    </a:lnTo>
                    <a:cubicBezTo>
                      <a:pt x="309" y="276"/>
                      <a:pt x="239" y="415"/>
                      <a:pt x="239" y="571"/>
                    </a:cubicBezTo>
                    <a:cubicBezTo>
                      <a:pt x="239" y="727"/>
                      <a:pt x="309" y="866"/>
                      <a:pt x="420" y="960"/>
                    </a:cubicBezTo>
                    <a:lnTo>
                      <a:pt x="461" y="911"/>
                    </a:lnTo>
                    <a:cubicBezTo>
                      <a:pt x="364" y="830"/>
                      <a:pt x="302" y="708"/>
                      <a:pt x="302" y="571"/>
                    </a:cubicBezTo>
                    <a:close/>
                    <a:moveTo>
                      <a:pt x="266" y="1142"/>
                    </a:moveTo>
                    <a:lnTo>
                      <a:pt x="307" y="1094"/>
                    </a:lnTo>
                    <a:cubicBezTo>
                      <a:pt x="158" y="968"/>
                      <a:pt x="64" y="781"/>
                      <a:pt x="64" y="571"/>
                    </a:cubicBezTo>
                    <a:cubicBezTo>
                      <a:pt x="64" y="362"/>
                      <a:pt x="158" y="174"/>
                      <a:pt x="307" y="49"/>
                    </a:cubicBezTo>
                    <a:lnTo>
                      <a:pt x="266" y="0"/>
                    </a:lnTo>
                    <a:cubicBezTo>
                      <a:pt x="104" y="138"/>
                      <a:pt x="0" y="342"/>
                      <a:pt x="0" y="571"/>
                    </a:cubicBezTo>
                    <a:cubicBezTo>
                      <a:pt x="0" y="800"/>
                      <a:pt x="104" y="1005"/>
                      <a:pt x="266" y="1142"/>
                    </a:cubicBezTo>
                    <a:close/>
                  </a:path>
                </a:pathLst>
              </a:custGeom>
              <a:noFill/>
              <a:ln w="1588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39"/>
              <p:cNvSpPr>
                <a:spLocks/>
              </p:cNvSpPr>
              <p:nvPr/>
            </p:nvSpPr>
            <p:spPr bwMode="auto">
              <a:xfrm>
                <a:off x="3622840" y="2676833"/>
                <a:ext cx="65005" cy="109800"/>
              </a:xfrm>
              <a:custGeom>
                <a:avLst/>
                <a:gdLst>
                  <a:gd name="T0" fmla="*/ 90 w 248"/>
                  <a:gd name="T1" fmla="*/ 244 h 508"/>
                  <a:gd name="T2" fmla="*/ 90 w 248"/>
                  <a:gd name="T3" fmla="*/ 508 h 508"/>
                  <a:gd name="T4" fmla="*/ 158 w 248"/>
                  <a:gd name="T5" fmla="*/ 508 h 508"/>
                  <a:gd name="T6" fmla="*/ 158 w 248"/>
                  <a:gd name="T7" fmla="*/ 244 h 508"/>
                  <a:gd name="T8" fmla="*/ 248 w 248"/>
                  <a:gd name="T9" fmla="*/ 124 h 508"/>
                  <a:gd name="T10" fmla="*/ 124 w 248"/>
                  <a:gd name="T11" fmla="*/ 0 h 508"/>
                  <a:gd name="T12" fmla="*/ 0 w 248"/>
                  <a:gd name="T13" fmla="*/ 124 h 508"/>
                  <a:gd name="T14" fmla="*/ 90 w 248"/>
                  <a:gd name="T15" fmla="*/ 244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8" h="508">
                    <a:moveTo>
                      <a:pt x="90" y="244"/>
                    </a:moveTo>
                    <a:lnTo>
                      <a:pt x="90" y="508"/>
                    </a:lnTo>
                    <a:lnTo>
                      <a:pt x="158" y="508"/>
                    </a:lnTo>
                    <a:lnTo>
                      <a:pt x="158" y="244"/>
                    </a:lnTo>
                    <a:cubicBezTo>
                      <a:pt x="210" y="229"/>
                      <a:pt x="248" y="181"/>
                      <a:pt x="248" y="124"/>
                    </a:cubicBezTo>
                    <a:cubicBezTo>
                      <a:pt x="248" y="56"/>
                      <a:pt x="192" y="0"/>
                      <a:pt x="124" y="0"/>
                    </a:cubicBezTo>
                    <a:cubicBezTo>
                      <a:pt x="55" y="0"/>
                      <a:pt x="0" y="56"/>
                      <a:pt x="0" y="124"/>
                    </a:cubicBezTo>
                    <a:cubicBezTo>
                      <a:pt x="0" y="181"/>
                      <a:pt x="38" y="229"/>
                      <a:pt x="90" y="244"/>
                    </a:cubicBezTo>
                    <a:close/>
                  </a:path>
                </a:pathLst>
              </a:custGeom>
              <a:solidFill>
                <a:srgbClr val="00B05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40"/>
              <p:cNvSpPr>
                <a:spLocks/>
              </p:cNvSpPr>
              <p:nvPr/>
            </p:nvSpPr>
            <p:spPr bwMode="auto">
              <a:xfrm>
                <a:off x="3564128" y="2786635"/>
                <a:ext cx="182433" cy="282099"/>
              </a:xfrm>
              <a:custGeom>
                <a:avLst/>
                <a:gdLst>
                  <a:gd name="T0" fmla="*/ 87 w 87"/>
                  <a:gd name="T1" fmla="*/ 167 h 167"/>
                  <a:gd name="T2" fmla="*/ 0 w 87"/>
                  <a:gd name="T3" fmla="*/ 167 h 167"/>
                  <a:gd name="T4" fmla="*/ 28 w 87"/>
                  <a:gd name="T5" fmla="*/ 0 h 167"/>
                  <a:gd name="T6" fmla="*/ 59 w 87"/>
                  <a:gd name="T7" fmla="*/ 0 h 167"/>
                  <a:gd name="T8" fmla="*/ 87 w 87"/>
                  <a:gd name="T9" fmla="*/ 16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167">
                    <a:moveTo>
                      <a:pt x="87" y="167"/>
                    </a:moveTo>
                    <a:lnTo>
                      <a:pt x="0" y="167"/>
                    </a:lnTo>
                    <a:lnTo>
                      <a:pt x="28" y="0"/>
                    </a:lnTo>
                    <a:lnTo>
                      <a:pt x="59" y="0"/>
                    </a:lnTo>
                    <a:lnTo>
                      <a:pt x="87" y="167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직사각형 8"/>
            <p:cNvSpPr/>
            <p:nvPr/>
          </p:nvSpPr>
          <p:spPr>
            <a:xfrm>
              <a:off x="1804826" y="3702148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AP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타원 9"/>
            <p:cNvSpPr/>
            <p:nvPr/>
          </p:nvSpPr>
          <p:spPr bwMode="auto">
            <a:xfrm>
              <a:off x="4123734" y="2892602"/>
              <a:ext cx="810834" cy="580306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Relay STA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1" name="Picture 14">
              <a:extLst>
                <a:ext uri="{FF2B5EF4-FFF2-40B4-BE49-F238E27FC236}">
                  <a16:creationId xmlns:a16="http://schemas.microsoft.com/office/drawing/2014/main" id="{DE97E574-A717-46AE-AD16-0988738DE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29700" y="3230547"/>
              <a:ext cx="279169" cy="492370"/>
            </a:xfrm>
            <a:prstGeom prst="rect">
              <a:avLst/>
            </a:prstGeom>
          </p:spPr>
        </p:pic>
        <p:sp>
          <p:nvSpPr>
            <p:cNvPr id="12" name="직사각형 11"/>
            <p:cNvSpPr/>
            <p:nvPr/>
          </p:nvSpPr>
          <p:spPr>
            <a:xfrm>
              <a:off x="6383482" y="3746082"/>
              <a:ext cx="138626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Destination STA</a:t>
              </a:r>
            </a:p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 (i.e. Non-AP STA)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" name="직선 화살표 연결선 12"/>
            <p:cNvCxnSpPr/>
            <p:nvPr/>
          </p:nvCxnSpPr>
          <p:spPr bwMode="auto">
            <a:xfrm flipV="1">
              <a:off x="2278207" y="3182755"/>
              <a:ext cx="1727328" cy="35878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4" name="직선 화살표 연결선 13"/>
            <p:cNvCxnSpPr/>
            <p:nvPr/>
          </p:nvCxnSpPr>
          <p:spPr bwMode="auto">
            <a:xfrm>
              <a:off x="5072335" y="3182755"/>
              <a:ext cx="1845527" cy="2901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1" name="직선 화살표 연결선 30"/>
            <p:cNvCxnSpPr/>
            <p:nvPr/>
          </p:nvCxnSpPr>
          <p:spPr bwMode="auto">
            <a:xfrm flipV="1">
              <a:off x="2275832" y="3637624"/>
              <a:ext cx="4595152" cy="524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9106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for Relay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the relay topology, to provide the improved </a:t>
            </a:r>
            <a:r>
              <a:rPr lang="en-US" altLang="ko-KR" dirty="0" smtClean="0"/>
              <a:t>End-to-End </a:t>
            </a:r>
            <a:r>
              <a:rPr lang="en-US" altLang="ko-KR" dirty="0" err="1" smtClean="0"/>
              <a:t>QoS</a:t>
            </a:r>
            <a:r>
              <a:rPr lang="en-US" altLang="ko-KR" dirty="0"/>
              <a:t>, the various consideration points in terms of </a:t>
            </a:r>
            <a:r>
              <a:rPr lang="en-US" altLang="ko-KR" dirty="0" err="1"/>
              <a:t>RvR</a:t>
            </a:r>
            <a:r>
              <a:rPr lang="en-US" altLang="ko-KR" dirty="0"/>
              <a:t> or Range extension should be taken into account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the </a:t>
            </a:r>
            <a:r>
              <a:rPr lang="en-US" altLang="ko-KR" dirty="0" smtClean="0"/>
              <a:t>next </a:t>
            </a:r>
            <a:r>
              <a:rPr lang="en-US" altLang="ko-KR" dirty="0"/>
              <a:t>slides, we take a </a:t>
            </a:r>
            <a:r>
              <a:rPr lang="en-US" altLang="ko-KR" dirty="0" smtClean="0"/>
              <a:t>close </a:t>
            </a:r>
            <a:r>
              <a:rPr lang="en-US" altLang="ko-KR" dirty="0"/>
              <a:t>look at things that need to be considered in common or </a:t>
            </a:r>
            <a:r>
              <a:rPr lang="en-US" altLang="ko-KR" dirty="0" smtClean="0"/>
              <a:t>separately </a:t>
            </a:r>
            <a:r>
              <a:rPr lang="en-US" altLang="ko-KR" dirty="0"/>
              <a:t>when relaying for </a:t>
            </a:r>
            <a:r>
              <a:rPr lang="en-US" altLang="ko-KR" dirty="0" err="1"/>
              <a:t>RvR</a:t>
            </a:r>
            <a:r>
              <a:rPr lang="en-US" altLang="ko-KR" dirty="0"/>
              <a:t> or </a:t>
            </a:r>
            <a:r>
              <a:rPr lang="en-US" altLang="ko-KR" dirty="0" smtClean="0"/>
              <a:t>Range extension.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원호 6"/>
          <p:cNvSpPr/>
          <p:nvPr/>
        </p:nvSpPr>
        <p:spPr bwMode="auto">
          <a:xfrm>
            <a:off x="-1219200" y="1557717"/>
            <a:ext cx="7239000" cy="2099883"/>
          </a:xfrm>
          <a:prstGeom prst="arc">
            <a:avLst>
              <a:gd name="adj1" fmla="val 14883444"/>
              <a:gd name="adj2" fmla="val 6585768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2201092" y="2217548"/>
            <a:ext cx="398415" cy="780219"/>
            <a:chOff x="1645986" y="2954326"/>
            <a:chExt cx="398415" cy="780219"/>
          </a:xfrm>
        </p:grpSpPr>
        <p:sp>
          <p:nvSpPr>
            <p:cNvPr id="9" name="Freeform 38"/>
            <p:cNvSpPr>
              <a:spLocks noEditPoints="1"/>
            </p:cNvSpPr>
            <p:nvPr/>
          </p:nvSpPr>
          <p:spPr bwMode="auto">
            <a:xfrm>
              <a:off x="1645986" y="2954326"/>
              <a:ext cx="398415" cy="244937"/>
            </a:xfrm>
            <a:custGeom>
              <a:avLst/>
              <a:gdLst>
                <a:gd name="T0" fmla="*/ 981 w 1495"/>
                <a:gd name="T1" fmla="*/ 571 h 1142"/>
                <a:gd name="T2" fmla="*/ 898 w 1495"/>
                <a:gd name="T3" fmla="*/ 749 h 1142"/>
                <a:gd name="T4" fmla="*/ 939 w 1495"/>
                <a:gd name="T5" fmla="*/ 798 h 1142"/>
                <a:gd name="T6" fmla="*/ 1045 w 1495"/>
                <a:gd name="T7" fmla="*/ 571 h 1142"/>
                <a:gd name="T8" fmla="*/ 939 w 1495"/>
                <a:gd name="T9" fmla="*/ 345 h 1142"/>
                <a:gd name="T10" fmla="*/ 898 w 1495"/>
                <a:gd name="T11" fmla="*/ 393 h 1142"/>
                <a:gd name="T12" fmla="*/ 981 w 1495"/>
                <a:gd name="T13" fmla="*/ 571 h 1142"/>
                <a:gd name="T14" fmla="*/ 1193 w 1495"/>
                <a:gd name="T15" fmla="*/ 571 h 1142"/>
                <a:gd name="T16" fmla="*/ 1035 w 1495"/>
                <a:gd name="T17" fmla="*/ 911 h 1142"/>
                <a:gd name="T18" fmla="*/ 1076 w 1495"/>
                <a:gd name="T19" fmla="*/ 960 h 1142"/>
                <a:gd name="T20" fmla="*/ 1257 w 1495"/>
                <a:gd name="T21" fmla="*/ 571 h 1142"/>
                <a:gd name="T22" fmla="*/ 1076 w 1495"/>
                <a:gd name="T23" fmla="*/ 183 h 1142"/>
                <a:gd name="T24" fmla="*/ 1035 w 1495"/>
                <a:gd name="T25" fmla="*/ 231 h 1142"/>
                <a:gd name="T26" fmla="*/ 1193 w 1495"/>
                <a:gd name="T27" fmla="*/ 571 h 1142"/>
                <a:gd name="T28" fmla="*/ 1229 w 1495"/>
                <a:gd name="T29" fmla="*/ 0 h 1142"/>
                <a:gd name="T30" fmla="*/ 1189 w 1495"/>
                <a:gd name="T31" fmla="*/ 49 h 1142"/>
                <a:gd name="T32" fmla="*/ 1432 w 1495"/>
                <a:gd name="T33" fmla="*/ 571 h 1142"/>
                <a:gd name="T34" fmla="*/ 1189 w 1495"/>
                <a:gd name="T35" fmla="*/ 1094 h 1142"/>
                <a:gd name="T36" fmla="*/ 1230 w 1495"/>
                <a:gd name="T37" fmla="*/ 1142 h 1142"/>
                <a:gd name="T38" fmla="*/ 1495 w 1495"/>
                <a:gd name="T39" fmla="*/ 571 h 1142"/>
                <a:gd name="T40" fmla="*/ 1229 w 1495"/>
                <a:gd name="T41" fmla="*/ 0 h 1142"/>
                <a:gd name="T42" fmla="*/ 514 w 1495"/>
                <a:gd name="T43" fmla="*/ 571 h 1142"/>
                <a:gd name="T44" fmla="*/ 598 w 1495"/>
                <a:gd name="T45" fmla="*/ 393 h 1142"/>
                <a:gd name="T46" fmla="*/ 557 w 1495"/>
                <a:gd name="T47" fmla="*/ 345 h 1142"/>
                <a:gd name="T48" fmla="*/ 451 w 1495"/>
                <a:gd name="T49" fmla="*/ 571 h 1142"/>
                <a:gd name="T50" fmla="*/ 557 w 1495"/>
                <a:gd name="T51" fmla="*/ 798 h 1142"/>
                <a:gd name="T52" fmla="*/ 597 w 1495"/>
                <a:gd name="T53" fmla="*/ 749 h 1142"/>
                <a:gd name="T54" fmla="*/ 514 w 1495"/>
                <a:gd name="T55" fmla="*/ 571 h 1142"/>
                <a:gd name="T56" fmla="*/ 302 w 1495"/>
                <a:gd name="T57" fmla="*/ 571 h 1142"/>
                <a:gd name="T58" fmla="*/ 461 w 1495"/>
                <a:gd name="T59" fmla="*/ 231 h 1142"/>
                <a:gd name="T60" fmla="*/ 420 w 1495"/>
                <a:gd name="T61" fmla="*/ 183 h 1142"/>
                <a:gd name="T62" fmla="*/ 239 w 1495"/>
                <a:gd name="T63" fmla="*/ 571 h 1142"/>
                <a:gd name="T64" fmla="*/ 420 w 1495"/>
                <a:gd name="T65" fmla="*/ 960 h 1142"/>
                <a:gd name="T66" fmla="*/ 461 w 1495"/>
                <a:gd name="T67" fmla="*/ 911 h 1142"/>
                <a:gd name="T68" fmla="*/ 302 w 1495"/>
                <a:gd name="T69" fmla="*/ 571 h 1142"/>
                <a:gd name="T70" fmla="*/ 266 w 1495"/>
                <a:gd name="T71" fmla="*/ 1142 h 1142"/>
                <a:gd name="T72" fmla="*/ 307 w 1495"/>
                <a:gd name="T73" fmla="*/ 1094 h 1142"/>
                <a:gd name="T74" fmla="*/ 64 w 1495"/>
                <a:gd name="T75" fmla="*/ 571 h 1142"/>
                <a:gd name="T76" fmla="*/ 307 w 1495"/>
                <a:gd name="T77" fmla="*/ 49 h 1142"/>
                <a:gd name="T78" fmla="*/ 266 w 1495"/>
                <a:gd name="T79" fmla="*/ 0 h 1142"/>
                <a:gd name="T80" fmla="*/ 0 w 1495"/>
                <a:gd name="T81" fmla="*/ 571 h 1142"/>
                <a:gd name="T82" fmla="*/ 266 w 1495"/>
                <a:gd name="T83" fmla="*/ 1142 h 1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5" h="1142">
                  <a:moveTo>
                    <a:pt x="981" y="571"/>
                  </a:moveTo>
                  <a:cubicBezTo>
                    <a:pt x="981" y="643"/>
                    <a:pt x="949" y="706"/>
                    <a:pt x="898" y="749"/>
                  </a:cubicBezTo>
                  <a:lnTo>
                    <a:pt x="939" y="798"/>
                  </a:lnTo>
                  <a:cubicBezTo>
                    <a:pt x="1004" y="743"/>
                    <a:pt x="1045" y="662"/>
                    <a:pt x="1045" y="571"/>
                  </a:cubicBezTo>
                  <a:cubicBezTo>
                    <a:pt x="1045" y="480"/>
                    <a:pt x="1003" y="399"/>
                    <a:pt x="939" y="345"/>
                  </a:cubicBezTo>
                  <a:lnTo>
                    <a:pt x="898" y="393"/>
                  </a:lnTo>
                  <a:cubicBezTo>
                    <a:pt x="949" y="436"/>
                    <a:pt x="981" y="500"/>
                    <a:pt x="981" y="571"/>
                  </a:cubicBezTo>
                  <a:close/>
                  <a:moveTo>
                    <a:pt x="1193" y="571"/>
                  </a:moveTo>
                  <a:cubicBezTo>
                    <a:pt x="1193" y="707"/>
                    <a:pt x="1132" y="829"/>
                    <a:pt x="1035" y="911"/>
                  </a:cubicBezTo>
                  <a:lnTo>
                    <a:pt x="1076" y="960"/>
                  </a:lnTo>
                  <a:cubicBezTo>
                    <a:pt x="1186" y="866"/>
                    <a:pt x="1257" y="727"/>
                    <a:pt x="1257" y="571"/>
                  </a:cubicBezTo>
                  <a:cubicBezTo>
                    <a:pt x="1257" y="416"/>
                    <a:pt x="1186" y="276"/>
                    <a:pt x="1076" y="183"/>
                  </a:cubicBezTo>
                  <a:lnTo>
                    <a:pt x="1035" y="231"/>
                  </a:lnTo>
                  <a:cubicBezTo>
                    <a:pt x="1132" y="313"/>
                    <a:pt x="1193" y="435"/>
                    <a:pt x="1193" y="571"/>
                  </a:cubicBezTo>
                  <a:close/>
                  <a:moveTo>
                    <a:pt x="1229" y="0"/>
                  </a:moveTo>
                  <a:lnTo>
                    <a:pt x="1189" y="49"/>
                  </a:lnTo>
                  <a:cubicBezTo>
                    <a:pt x="1337" y="174"/>
                    <a:pt x="1432" y="362"/>
                    <a:pt x="1432" y="571"/>
                  </a:cubicBezTo>
                  <a:cubicBezTo>
                    <a:pt x="1432" y="780"/>
                    <a:pt x="1337" y="968"/>
                    <a:pt x="1189" y="1094"/>
                  </a:cubicBezTo>
                  <a:lnTo>
                    <a:pt x="1230" y="1142"/>
                  </a:lnTo>
                  <a:cubicBezTo>
                    <a:pt x="1392" y="1005"/>
                    <a:pt x="1495" y="800"/>
                    <a:pt x="1495" y="571"/>
                  </a:cubicBezTo>
                  <a:cubicBezTo>
                    <a:pt x="1495" y="343"/>
                    <a:pt x="1392" y="138"/>
                    <a:pt x="1229" y="0"/>
                  </a:cubicBezTo>
                  <a:close/>
                  <a:moveTo>
                    <a:pt x="514" y="571"/>
                  </a:moveTo>
                  <a:cubicBezTo>
                    <a:pt x="514" y="500"/>
                    <a:pt x="547" y="436"/>
                    <a:pt x="598" y="393"/>
                  </a:cubicBezTo>
                  <a:lnTo>
                    <a:pt x="557" y="345"/>
                  </a:lnTo>
                  <a:cubicBezTo>
                    <a:pt x="492" y="399"/>
                    <a:pt x="451" y="480"/>
                    <a:pt x="451" y="571"/>
                  </a:cubicBezTo>
                  <a:cubicBezTo>
                    <a:pt x="451" y="662"/>
                    <a:pt x="492" y="743"/>
                    <a:pt x="557" y="798"/>
                  </a:cubicBezTo>
                  <a:lnTo>
                    <a:pt x="597" y="749"/>
                  </a:lnTo>
                  <a:cubicBezTo>
                    <a:pt x="547" y="707"/>
                    <a:pt x="514" y="643"/>
                    <a:pt x="514" y="571"/>
                  </a:cubicBezTo>
                  <a:close/>
                  <a:moveTo>
                    <a:pt x="302" y="571"/>
                  </a:moveTo>
                  <a:cubicBezTo>
                    <a:pt x="302" y="435"/>
                    <a:pt x="364" y="313"/>
                    <a:pt x="461" y="231"/>
                  </a:cubicBezTo>
                  <a:lnTo>
                    <a:pt x="420" y="183"/>
                  </a:lnTo>
                  <a:cubicBezTo>
                    <a:pt x="309" y="276"/>
                    <a:pt x="239" y="415"/>
                    <a:pt x="239" y="571"/>
                  </a:cubicBezTo>
                  <a:cubicBezTo>
                    <a:pt x="239" y="727"/>
                    <a:pt x="309" y="866"/>
                    <a:pt x="420" y="960"/>
                  </a:cubicBezTo>
                  <a:lnTo>
                    <a:pt x="461" y="911"/>
                  </a:lnTo>
                  <a:cubicBezTo>
                    <a:pt x="364" y="830"/>
                    <a:pt x="302" y="708"/>
                    <a:pt x="302" y="571"/>
                  </a:cubicBezTo>
                  <a:close/>
                  <a:moveTo>
                    <a:pt x="266" y="1142"/>
                  </a:moveTo>
                  <a:lnTo>
                    <a:pt x="307" y="1094"/>
                  </a:lnTo>
                  <a:cubicBezTo>
                    <a:pt x="158" y="968"/>
                    <a:pt x="64" y="781"/>
                    <a:pt x="64" y="571"/>
                  </a:cubicBezTo>
                  <a:cubicBezTo>
                    <a:pt x="64" y="362"/>
                    <a:pt x="158" y="174"/>
                    <a:pt x="307" y="49"/>
                  </a:cubicBezTo>
                  <a:lnTo>
                    <a:pt x="266" y="0"/>
                  </a:lnTo>
                  <a:cubicBezTo>
                    <a:pt x="104" y="138"/>
                    <a:pt x="0" y="342"/>
                    <a:pt x="0" y="571"/>
                  </a:cubicBezTo>
                  <a:cubicBezTo>
                    <a:pt x="0" y="800"/>
                    <a:pt x="104" y="1005"/>
                    <a:pt x="266" y="1142"/>
                  </a:cubicBez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39"/>
            <p:cNvSpPr>
              <a:spLocks/>
            </p:cNvSpPr>
            <p:nvPr/>
          </p:nvSpPr>
          <p:spPr bwMode="auto">
            <a:xfrm>
              <a:off x="1813738" y="3048919"/>
              <a:ext cx="65005" cy="109800"/>
            </a:xfrm>
            <a:custGeom>
              <a:avLst/>
              <a:gdLst>
                <a:gd name="T0" fmla="*/ 90 w 248"/>
                <a:gd name="T1" fmla="*/ 244 h 508"/>
                <a:gd name="T2" fmla="*/ 90 w 248"/>
                <a:gd name="T3" fmla="*/ 508 h 508"/>
                <a:gd name="T4" fmla="*/ 158 w 248"/>
                <a:gd name="T5" fmla="*/ 508 h 508"/>
                <a:gd name="T6" fmla="*/ 158 w 248"/>
                <a:gd name="T7" fmla="*/ 244 h 508"/>
                <a:gd name="T8" fmla="*/ 248 w 248"/>
                <a:gd name="T9" fmla="*/ 124 h 508"/>
                <a:gd name="T10" fmla="*/ 124 w 248"/>
                <a:gd name="T11" fmla="*/ 0 h 508"/>
                <a:gd name="T12" fmla="*/ 0 w 248"/>
                <a:gd name="T13" fmla="*/ 124 h 508"/>
                <a:gd name="T14" fmla="*/ 90 w 248"/>
                <a:gd name="T15" fmla="*/ 244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8" h="508">
                  <a:moveTo>
                    <a:pt x="90" y="244"/>
                  </a:moveTo>
                  <a:lnTo>
                    <a:pt x="90" y="508"/>
                  </a:lnTo>
                  <a:lnTo>
                    <a:pt x="158" y="508"/>
                  </a:lnTo>
                  <a:lnTo>
                    <a:pt x="158" y="244"/>
                  </a:lnTo>
                  <a:cubicBezTo>
                    <a:pt x="210" y="229"/>
                    <a:pt x="248" y="181"/>
                    <a:pt x="248" y="124"/>
                  </a:cubicBezTo>
                  <a:cubicBezTo>
                    <a:pt x="248" y="56"/>
                    <a:pt x="192" y="0"/>
                    <a:pt x="124" y="0"/>
                  </a:cubicBezTo>
                  <a:cubicBezTo>
                    <a:pt x="55" y="0"/>
                    <a:pt x="0" y="56"/>
                    <a:pt x="0" y="124"/>
                  </a:cubicBezTo>
                  <a:cubicBezTo>
                    <a:pt x="0" y="181"/>
                    <a:pt x="38" y="229"/>
                    <a:pt x="90" y="244"/>
                  </a:cubicBez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0"/>
            <p:cNvSpPr>
              <a:spLocks/>
            </p:cNvSpPr>
            <p:nvPr/>
          </p:nvSpPr>
          <p:spPr bwMode="auto">
            <a:xfrm>
              <a:off x="1755026" y="3158721"/>
              <a:ext cx="182433" cy="282099"/>
            </a:xfrm>
            <a:custGeom>
              <a:avLst/>
              <a:gdLst>
                <a:gd name="T0" fmla="*/ 87 w 87"/>
                <a:gd name="T1" fmla="*/ 167 h 167"/>
                <a:gd name="T2" fmla="*/ 0 w 87"/>
                <a:gd name="T3" fmla="*/ 167 h 167"/>
                <a:gd name="T4" fmla="*/ 28 w 87"/>
                <a:gd name="T5" fmla="*/ 0 h 167"/>
                <a:gd name="T6" fmla="*/ 59 w 87"/>
                <a:gd name="T7" fmla="*/ 0 h 167"/>
                <a:gd name="T8" fmla="*/ 87 w 87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67">
                  <a:moveTo>
                    <a:pt x="87" y="167"/>
                  </a:moveTo>
                  <a:lnTo>
                    <a:pt x="0" y="167"/>
                  </a:lnTo>
                  <a:lnTo>
                    <a:pt x="28" y="0"/>
                  </a:lnTo>
                  <a:lnTo>
                    <a:pt x="59" y="0"/>
                  </a:lnTo>
                  <a:lnTo>
                    <a:pt x="87" y="167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1655077" y="3457546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AP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3" name="타원 12"/>
          <p:cNvSpPr/>
          <p:nvPr/>
        </p:nvSpPr>
        <p:spPr bwMode="auto">
          <a:xfrm>
            <a:off x="4087399" y="2209800"/>
            <a:ext cx="381000" cy="262317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682390" y="1831445"/>
            <a:ext cx="8616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dirty="0"/>
              <a:t>Relay STA</a:t>
            </a:r>
            <a:endParaRPr kumimoji="0" lang="ko-KR" alt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E97E574-A717-46AE-AD16-0988738DE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164" y="2430718"/>
            <a:ext cx="181657" cy="320388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>
          <a:xfrm>
            <a:off x="6061497" y="2455374"/>
            <a:ext cx="12112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ko-KR" sz="1000" dirty="0" smtClean="0"/>
              <a:t>Destination STA2</a:t>
            </a:r>
            <a:endParaRPr lang="it-IT" altLang="ko-KR" sz="1000" dirty="0"/>
          </a:p>
          <a:p>
            <a:r>
              <a:rPr lang="it-IT" altLang="ko-KR" sz="1000" dirty="0"/>
              <a:t> (i.e. Non-AP STA)</a:t>
            </a:r>
          </a:p>
        </p:txBody>
      </p:sp>
      <p:cxnSp>
        <p:nvCxnSpPr>
          <p:cNvPr id="17" name="직선 화살표 연결선 16"/>
          <p:cNvCxnSpPr/>
          <p:nvPr/>
        </p:nvCxnSpPr>
        <p:spPr bwMode="auto">
          <a:xfrm flipV="1">
            <a:off x="2667000" y="2387392"/>
            <a:ext cx="1370184" cy="1087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" name="직선 화살표 연결선 17"/>
          <p:cNvCxnSpPr/>
          <p:nvPr/>
        </p:nvCxnSpPr>
        <p:spPr bwMode="auto">
          <a:xfrm>
            <a:off x="4551402" y="2374938"/>
            <a:ext cx="1308616" cy="23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pic>
        <p:nvPicPr>
          <p:cNvPr id="29" name="Picture 14">
            <a:extLst>
              <a:ext uri="{FF2B5EF4-FFF2-40B4-BE49-F238E27FC236}">
                <a16:creationId xmlns:a16="http://schemas.microsoft.com/office/drawing/2014/main" id="{DE97E574-A717-46AE-AD16-0988738DE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7001" y="1751051"/>
            <a:ext cx="181657" cy="320388"/>
          </a:xfrm>
          <a:prstGeom prst="rect">
            <a:avLst/>
          </a:prstGeom>
        </p:spPr>
      </p:pic>
      <p:sp>
        <p:nvSpPr>
          <p:cNvPr id="30" name="직사각형 29"/>
          <p:cNvSpPr/>
          <p:nvPr/>
        </p:nvSpPr>
        <p:spPr>
          <a:xfrm>
            <a:off x="5943021" y="1924334"/>
            <a:ext cx="12112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ko-KR" sz="1000" dirty="0" smtClean="0"/>
              <a:t>Destination STA3</a:t>
            </a:r>
            <a:endParaRPr lang="it-IT" altLang="ko-KR" sz="1000" dirty="0"/>
          </a:p>
          <a:p>
            <a:r>
              <a:rPr lang="it-IT" altLang="ko-KR" sz="1000" dirty="0"/>
              <a:t> (i.e. Non-AP STA)</a:t>
            </a:r>
          </a:p>
        </p:txBody>
      </p:sp>
      <p:cxnSp>
        <p:nvCxnSpPr>
          <p:cNvPr id="32" name="직선 화살표 연결선 31"/>
          <p:cNvCxnSpPr/>
          <p:nvPr/>
        </p:nvCxnSpPr>
        <p:spPr bwMode="auto">
          <a:xfrm flipV="1">
            <a:off x="4517020" y="1969944"/>
            <a:ext cx="1244344" cy="2713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pic>
        <p:nvPicPr>
          <p:cNvPr id="35" name="Picture 14">
            <a:extLst>
              <a:ext uri="{FF2B5EF4-FFF2-40B4-BE49-F238E27FC236}">
                <a16:creationId xmlns:a16="http://schemas.microsoft.com/office/drawing/2014/main" id="{DE97E574-A717-46AE-AD16-0988738DE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3864" y="2677379"/>
            <a:ext cx="181657" cy="320388"/>
          </a:xfrm>
          <a:prstGeom prst="rect">
            <a:avLst/>
          </a:prstGeom>
        </p:spPr>
      </p:pic>
      <p:sp>
        <p:nvSpPr>
          <p:cNvPr id="36" name="직사각형 35"/>
          <p:cNvSpPr/>
          <p:nvPr/>
        </p:nvSpPr>
        <p:spPr>
          <a:xfrm>
            <a:off x="4322940" y="2966143"/>
            <a:ext cx="12112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ko-KR" sz="1000" dirty="0" smtClean="0"/>
              <a:t>Destination STA1</a:t>
            </a:r>
            <a:endParaRPr lang="it-IT" altLang="ko-KR" sz="1000" dirty="0"/>
          </a:p>
          <a:p>
            <a:r>
              <a:rPr lang="it-IT" altLang="ko-KR" sz="1000" dirty="0"/>
              <a:t> (i.e. Non-AP STA)</a:t>
            </a:r>
          </a:p>
        </p:txBody>
      </p:sp>
      <p:cxnSp>
        <p:nvCxnSpPr>
          <p:cNvPr id="37" name="직선 화살표 연결선 36"/>
          <p:cNvCxnSpPr/>
          <p:nvPr/>
        </p:nvCxnSpPr>
        <p:spPr bwMode="auto">
          <a:xfrm>
            <a:off x="4378322" y="2498472"/>
            <a:ext cx="695904" cy="3152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0397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Single-hop relay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As described in [2], to reduce </a:t>
            </a:r>
            <a:r>
              <a:rPr lang="en-US" altLang="ko-KR" dirty="0"/>
              <a:t>the </a:t>
            </a:r>
            <a:r>
              <a:rPr lang="en-US" altLang="ko-KR" dirty="0" smtClean="0"/>
              <a:t>complexity </a:t>
            </a:r>
            <a:r>
              <a:rPr lang="en-US" altLang="ko-KR" dirty="0"/>
              <a:t>of relay </a:t>
            </a:r>
            <a:r>
              <a:rPr lang="en-US" altLang="ko-KR" dirty="0" smtClean="0"/>
              <a:t>protocol, we can consider relay communication with single-hop relay.</a:t>
            </a:r>
          </a:p>
          <a:p>
            <a:r>
              <a:rPr lang="en-US" altLang="ko-KR" dirty="0" smtClean="0"/>
              <a:t>With single-hop relay, the following gains can be considered.  </a:t>
            </a:r>
          </a:p>
          <a:p>
            <a:pPr lvl="1"/>
            <a:r>
              <a:rPr lang="en-US" altLang="ko-KR" dirty="0" smtClean="0"/>
              <a:t>Simple and easy to manage. </a:t>
            </a:r>
          </a:p>
          <a:p>
            <a:pPr lvl="2"/>
            <a:r>
              <a:rPr lang="en-US" altLang="ko-KR" dirty="0"/>
              <a:t> </a:t>
            </a:r>
            <a:r>
              <a:rPr lang="en-US" altLang="ko-KR" dirty="0" smtClean="0"/>
              <a:t>It does not require a complex routing algorithm like mesh networking. </a:t>
            </a:r>
          </a:p>
          <a:p>
            <a:pPr lvl="1"/>
            <a:r>
              <a:rPr lang="en-US" altLang="ko-KR" dirty="0" smtClean="0"/>
              <a:t>Low latency </a:t>
            </a:r>
          </a:p>
          <a:p>
            <a:pPr lvl="2"/>
            <a:r>
              <a:rPr lang="en-US" altLang="ko-KR" dirty="0" smtClean="0"/>
              <a:t>There are no additional delays due to multiple intermediate nodes.</a:t>
            </a:r>
          </a:p>
          <a:p>
            <a:pPr lvl="1"/>
            <a:r>
              <a:rPr lang="en-US" altLang="ko-KR" dirty="0" smtClean="0"/>
              <a:t>Less </a:t>
            </a:r>
            <a:r>
              <a:rPr lang="en-US" altLang="ko-KR" dirty="0"/>
              <a:t>error </a:t>
            </a:r>
            <a:r>
              <a:rPr lang="en-US" altLang="ko-KR" dirty="0" smtClean="0"/>
              <a:t>accumulation </a:t>
            </a:r>
          </a:p>
          <a:p>
            <a:pPr lvl="2"/>
            <a:r>
              <a:rPr lang="en-US" altLang="ko-KR" dirty="0"/>
              <a:t>It can prevent the error caused by the previous hop from causing more errors and accumulating with the hops. 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/>
              <a:t> </a:t>
            </a:r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658779" y="5334000"/>
            <a:ext cx="5974014" cy="1008819"/>
            <a:chOff x="1795735" y="3198928"/>
            <a:chExt cx="5974014" cy="1008819"/>
          </a:xfrm>
        </p:grpSpPr>
        <p:grpSp>
          <p:nvGrpSpPr>
            <p:cNvPr id="8" name="그룹 7"/>
            <p:cNvGrpSpPr/>
            <p:nvPr/>
          </p:nvGrpSpPr>
          <p:grpSpPr>
            <a:xfrm>
              <a:off x="1795735" y="3198928"/>
              <a:ext cx="398415" cy="486494"/>
              <a:chOff x="3455088" y="2582240"/>
              <a:chExt cx="398415" cy="486494"/>
            </a:xfrm>
          </p:grpSpPr>
          <p:sp>
            <p:nvSpPr>
              <p:cNvPr id="18" name="Freeform 38"/>
              <p:cNvSpPr>
                <a:spLocks noEditPoints="1"/>
              </p:cNvSpPr>
              <p:nvPr/>
            </p:nvSpPr>
            <p:spPr bwMode="auto">
              <a:xfrm>
                <a:off x="3455088" y="2582240"/>
                <a:ext cx="398415" cy="244937"/>
              </a:xfrm>
              <a:custGeom>
                <a:avLst/>
                <a:gdLst>
                  <a:gd name="T0" fmla="*/ 981 w 1495"/>
                  <a:gd name="T1" fmla="*/ 571 h 1142"/>
                  <a:gd name="T2" fmla="*/ 898 w 1495"/>
                  <a:gd name="T3" fmla="*/ 749 h 1142"/>
                  <a:gd name="T4" fmla="*/ 939 w 1495"/>
                  <a:gd name="T5" fmla="*/ 798 h 1142"/>
                  <a:gd name="T6" fmla="*/ 1045 w 1495"/>
                  <a:gd name="T7" fmla="*/ 571 h 1142"/>
                  <a:gd name="T8" fmla="*/ 939 w 1495"/>
                  <a:gd name="T9" fmla="*/ 345 h 1142"/>
                  <a:gd name="T10" fmla="*/ 898 w 1495"/>
                  <a:gd name="T11" fmla="*/ 393 h 1142"/>
                  <a:gd name="T12" fmla="*/ 981 w 1495"/>
                  <a:gd name="T13" fmla="*/ 571 h 1142"/>
                  <a:gd name="T14" fmla="*/ 1193 w 1495"/>
                  <a:gd name="T15" fmla="*/ 571 h 1142"/>
                  <a:gd name="T16" fmla="*/ 1035 w 1495"/>
                  <a:gd name="T17" fmla="*/ 911 h 1142"/>
                  <a:gd name="T18" fmla="*/ 1076 w 1495"/>
                  <a:gd name="T19" fmla="*/ 960 h 1142"/>
                  <a:gd name="T20" fmla="*/ 1257 w 1495"/>
                  <a:gd name="T21" fmla="*/ 571 h 1142"/>
                  <a:gd name="T22" fmla="*/ 1076 w 1495"/>
                  <a:gd name="T23" fmla="*/ 183 h 1142"/>
                  <a:gd name="T24" fmla="*/ 1035 w 1495"/>
                  <a:gd name="T25" fmla="*/ 231 h 1142"/>
                  <a:gd name="T26" fmla="*/ 1193 w 1495"/>
                  <a:gd name="T27" fmla="*/ 571 h 1142"/>
                  <a:gd name="T28" fmla="*/ 1229 w 1495"/>
                  <a:gd name="T29" fmla="*/ 0 h 1142"/>
                  <a:gd name="T30" fmla="*/ 1189 w 1495"/>
                  <a:gd name="T31" fmla="*/ 49 h 1142"/>
                  <a:gd name="T32" fmla="*/ 1432 w 1495"/>
                  <a:gd name="T33" fmla="*/ 571 h 1142"/>
                  <a:gd name="T34" fmla="*/ 1189 w 1495"/>
                  <a:gd name="T35" fmla="*/ 1094 h 1142"/>
                  <a:gd name="T36" fmla="*/ 1230 w 1495"/>
                  <a:gd name="T37" fmla="*/ 1142 h 1142"/>
                  <a:gd name="T38" fmla="*/ 1495 w 1495"/>
                  <a:gd name="T39" fmla="*/ 571 h 1142"/>
                  <a:gd name="T40" fmla="*/ 1229 w 1495"/>
                  <a:gd name="T41" fmla="*/ 0 h 1142"/>
                  <a:gd name="T42" fmla="*/ 514 w 1495"/>
                  <a:gd name="T43" fmla="*/ 571 h 1142"/>
                  <a:gd name="T44" fmla="*/ 598 w 1495"/>
                  <a:gd name="T45" fmla="*/ 393 h 1142"/>
                  <a:gd name="T46" fmla="*/ 557 w 1495"/>
                  <a:gd name="T47" fmla="*/ 345 h 1142"/>
                  <a:gd name="T48" fmla="*/ 451 w 1495"/>
                  <a:gd name="T49" fmla="*/ 571 h 1142"/>
                  <a:gd name="T50" fmla="*/ 557 w 1495"/>
                  <a:gd name="T51" fmla="*/ 798 h 1142"/>
                  <a:gd name="T52" fmla="*/ 597 w 1495"/>
                  <a:gd name="T53" fmla="*/ 749 h 1142"/>
                  <a:gd name="T54" fmla="*/ 514 w 1495"/>
                  <a:gd name="T55" fmla="*/ 571 h 1142"/>
                  <a:gd name="T56" fmla="*/ 302 w 1495"/>
                  <a:gd name="T57" fmla="*/ 571 h 1142"/>
                  <a:gd name="T58" fmla="*/ 461 w 1495"/>
                  <a:gd name="T59" fmla="*/ 231 h 1142"/>
                  <a:gd name="T60" fmla="*/ 420 w 1495"/>
                  <a:gd name="T61" fmla="*/ 183 h 1142"/>
                  <a:gd name="T62" fmla="*/ 239 w 1495"/>
                  <a:gd name="T63" fmla="*/ 571 h 1142"/>
                  <a:gd name="T64" fmla="*/ 420 w 1495"/>
                  <a:gd name="T65" fmla="*/ 960 h 1142"/>
                  <a:gd name="T66" fmla="*/ 461 w 1495"/>
                  <a:gd name="T67" fmla="*/ 911 h 1142"/>
                  <a:gd name="T68" fmla="*/ 302 w 1495"/>
                  <a:gd name="T69" fmla="*/ 571 h 1142"/>
                  <a:gd name="T70" fmla="*/ 266 w 1495"/>
                  <a:gd name="T71" fmla="*/ 1142 h 1142"/>
                  <a:gd name="T72" fmla="*/ 307 w 1495"/>
                  <a:gd name="T73" fmla="*/ 1094 h 1142"/>
                  <a:gd name="T74" fmla="*/ 64 w 1495"/>
                  <a:gd name="T75" fmla="*/ 571 h 1142"/>
                  <a:gd name="T76" fmla="*/ 307 w 1495"/>
                  <a:gd name="T77" fmla="*/ 49 h 1142"/>
                  <a:gd name="T78" fmla="*/ 266 w 1495"/>
                  <a:gd name="T79" fmla="*/ 0 h 1142"/>
                  <a:gd name="T80" fmla="*/ 0 w 1495"/>
                  <a:gd name="T81" fmla="*/ 571 h 1142"/>
                  <a:gd name="T82" fmla="*/ 266 w 1495"/>
                  <a:gd name="T83" fmla="*/ 1142 h 1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5" h="1142">
                    <a:moveTo>
                      <a:pt x="981" y="571"/>
                    </a:moveTo>
                    <a:cubicBezTo>
                      <a:pt x="981" y="643"/>
                      <a:pt x="949" y="706"/>
                      <a:pt x="898" y="749"/>
                    </a:cubicBezTo>
                    <a:lnTo>
                      <a:pt x="939" y="798"/>
                    </a:lnTo>
                    <a:cubicBezTo>
                      <a:pt x="1004" y="743"/>
                      <a:pt x="1045" y="662"/>
                      <a:pt x="1045" y="571"/>
                    </a:cubicBezTo>
                    <a:cubicBezTo>
                      <a:pt x="1045" y="480"/>
                      <a:pt x="1003" y="399"/>
                      <a:pt x="939" y="345"/>
                    </a:cubicBezTo>
                    <a:lnTo>
                      <a:pt x="898" y="393"/>
                    </a:lnTo>
                    <a:cubicBezTo>
                      <a:pt x="949" y="436"/>
                      <a:pt x="981" y="500"/>
                      <a:pt x="981" y="571"/>
                    </a:cubicBezTo>
                    <a:close/>
                    <a:moveTo>
                      <a:pt x="1193" y="571"/>
                    </a:moveTo>
                    <a:cubicBezTo>
                      <a:pt x="1193" y="707"/>
                      <a:pt x="1132" y="829"/>
                      <a:pt x="1035" y="911"/>
                    </a:cubicBezTo>
                    <a:lnTo>
                      <a:pt x="1076" y="960"/>
                    </a:lnTo>
                    <a:cubicBezTo>
                      <a:pt x="1186" y="866"/>
                      <a:pt x="1257" y="727"/>
                      <a:pt x="1257" y="571"/>
                    </a:cubicBezTo>
                    <a:cubicBezTo>
                      <a:pt x="1257" y="416"/>
                      <a:pt x="1186" y="276"/>
                      <a:pt x="1076" y="183"/>
                    </a:cubicBezTo>
                    <a:lnTo>
                      <a:pt x="1035" y="231"/>
                    </a:lnTo>
                    <a:cubicBezTo>
                      <a:pt x="1132" y="313"/>
                      <a:pt x="1193" y="435"/>
                      <a:pt x="1193" y="571"/>
                    </a:cubicBezTo>
                    <a:close/>
                    <a:moveTo>
                      <a:pt x="1229" y="0"/>
                    </a:moveTo>
                    <a:lnTo>
                      <a:pt x="1189" y="49"/>
                    </a:lnTo>
                    <a:cubicBezTo>
                      <a:pt x="1337" y="174"/>
                      <a:pt x="1432" y="362"/>
                      <a:pt x="1432" y="571"/>
                    </a:cubicBezTo>
                    <a:cubicBezTo>
                      <a:pt x="1432" y="780"/>
                      <a:pt x="1337" y="968"/>
                      <a:pt x="1189" y="1094"/>
                    </a:cubicBezTo>
                    <a:lnTo>
                      <a:pt x="1230" y="1142"/>
                    </a:lnTo>
                    <a:cubicBezTo>
                      <a:pt x="1392" y="1005"/>
                      <a:pt x="1495" y="800"/>
                      <a:pt x="1495" y="571"/>
                    </a:cubicBezTo>
                    <a:cubicBezTo>
                      <a:pt x="1495" y="343"/>
                      <a:pt x="1392" y="138"/>
                      <a:pt x="1229" y="0"/>
                    </a:cubicBezTo>
                    <a:close/>
                    <a:moveTo>
                      <a:pt x="514" y="571"/>
                    </a:moveTo>
                    <a:cubicBezTo>
                      <a:pt x="514" y="500"/>
                      <a:pt x="547" y="436"/>
                      <a:pt x="598" y="393"/>
                    </a:cubicBezTo>
                    <a:lnTo>
                      <a:pt x="557" y="345"/>
                    </a:lnTo>
                    <a:cubicBezTo>
                      <a:pt x="492" y="399"/>
                      <a:pt x="451" y="480"/>
                      <a:pt x="451" y="571"/>
                    </a:cubicBezTo>
                    <a:cubicBezTo>
                      <a:pt x="451" y="662"/>
                      <a:pt x="492" y="743"/>
                      <a:pt x="557" y="798"/>
                    </a:cubicBezTo>
                    <a:lnTo>
                      <a:pt x="597" y="749"/>
                    </a:lnTo>
                    <a:cubicBezTo>
                      <a:pt x="547" y="707"/>
                      <a:pt x="514" y="643"/>
                      <a:pt x="514" y="571"/>
                    </a:cubicBezTo>
                    <a:close/>
                    <a:moveTo>
                      <a:pt x="302" y="571"/>
                    </a:moveTo>
                    <a:cubicBezTo>
                      <a:pt x="302" y="435"/>
                      <a:pt x="364" y="313"/>
                      <a:pt x="461" y="231"/>
                    </a:cubicBezTo>
                    <a:lnTo>
                      <a:pt x="420" y="183"/>
                    </a:lnTo>
                    <a:cubicBezTo>
                      <a:pt x="309" y="276"/>
                      <a:pt x="239" y="415"/>
                      <a:pt x="239" y="571"/>
                    </a:cubicBezTo>
                    <a:cubicBezTo>
                      <a:pt x="239" y="727"/>
                      <a:pt x="309" y="866"/>
                      <a:pt x="420" y="960"/>
                    </a:cubicBezTo>
                    <a:lnTo>
                      <a:pt x="461" y="911"/>
                    </a:lnTo>
                    <a:cubicBezTo>
                      <a:pt x="364" y="830"/>
                      <a:pt x="302" y="708"/>
                      <a:pt x="302" y="571"/>
                    </a:cubicBezTo>
                    <a:close/>
                    <a:moveTo>
                      <a:pt x="266" y="1142"/>
                    </a:moveTo>
                    <a:lnTo>
                      <a:pt x="307" y="1094"/>
                    </a:lnTo>
                    <a:cubicBezTo>
                      <a:pt x="158" y="968"/>
                      <a:pt x="64" y="781"/>
                      <a:pt x="64" y="571"/>
                    </a:cubicBezTo>
                    <a:cubicBezTo>
                      <a:pt x="64" y="362"/>
                      <a:pt x="158" y="174"/>
                      <a:pt x="307" y="49"/>
                    </a:cubicBezTo>
                    <a:lnTo>
                      <a:pt x="266" y="0"/>
                    </a:lnTo>
                    <a:cubicBezTo>
                      <a:pt x="104" y="138"/>
                      <a:pt x="0" y="342"/>
                      <a:pt x="0" y="571"/>
                    </a:cubicBezTo>
                    <a:cubicBezTo>
                      <a:pt x="0" y="800"/>
                      <a:pt x="104" y="1005"/>
                      <a:pt x="266" y="1142"/>
                    </a:cubicBezTo>
                    <a:close/>
                  </a:path>
                </a:pathLst>
              </a:custGeom>
              <a:noFill/>
              <a:ln w="1588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39"/>
              <p:cNvSpPr>
                <a:spLocks/>
              </p:cNvSpPr>
              <p:nvPr/>
            </p:nvSpPr>
            <p:spPr bwMode="auto">
              <a:xfrm>
                <a:off x="3622840" y="2676833"/>
                <a:ext cx="65005" cy="109800"/>
              </a:xfrm>
              <a:custGeom>
                <a:avLst/>
                <a:gdLst>
                  <a:gd name="T0" fmla="*/ 90 w 248"/>
                  <a:gd name="T1" fmla="*/ 244 h 508"/>
                  <a:gd name="T2" fmla="*/ 90 w 248"/>
                  <a:gd name="T3" fmla="*/ 508 h 508"/>
                  <a:gd name="T4" fmla="*/ 158 w 248"/>
                  <a:gd name="T5" fmla="*/ 508 h 508"/>
                  <a:gd name="T6" fmla="*/ 158 w 248"/>
                  <a:gd name="T7" fmla="*/ 244 h 508"/>
                  <a:gd name="T8" fmla="*/ 248 w 248"/>
                  <a:gd name="T9" fmla="*/ 124 h 508"/>
                  <a:gd name="T10" fmla="*/ 124 w 248"/>
                  <a:gd name="T11" fmla="*/ 0 h 508"/>
                  <a:gd name="T12" fmla="*/ 0 w 248"/>
                  <a:gd name="T13" fmla="*/ 124 h 508"/>
                  <a:gd name="T14" fmla="*/ 90 w 248"/>
                  <a:gd name="T15" fmla="*/ 244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8" h="508">
                    <a:moveTo>
                      <a:pt x="90" y="244"/>
                    </a:moveTo>
                    <a:lnTo>
                      <a:pt x="90" y="508"/>
                    </a:lnTo>
                    <a:lnTo>
                      <a:pt x="158" y="508"/>
                    </a:lnTo>
                    <a:lnTo>
                      <a:pt x="158" y="244"/>
                    </a:lnTo>
                    <a:cubicBezTo>
                      <a:pt x="210" y="229"/>
                      <a:pt x="248" y="181"/>
                      <a:pt x="248" y="124"/>
                    </a:cubicBezTo>
                    <a:cubicBezTo>
                      <a:pt x="248" y="56"/>
                      <a:pt x="192" y="0"/>
                      <a:pt x="124" y="0"/>
                    </a:cubicBezTo>
                    <a:cubicBezTo>
                      <a:pt x="55" y="0"/>
                      <a:pt x="0" y="56"/>
                      <a:pt x="0" y="124"/>
                    </a:cubicBezTo>
                    <a:cubicBezTo>
                      <a:pt x="0" y="181"/>
                      <a:pt x="38" y="229"/>
                      <a:pt x="90" y="244"/>
                    </a:cubicBezTo>
                    <a:close/>
                  </a:path>
                </a:pathLst>
              </a:custGeom>
              <a:solidFill>
                <a:srgbClr val="00B05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40"/>
              <p:cNvSpPr>
                <a:spLocks/>
              </p:cNvSpPr>
              <p:nvPr/>
            </p:nvSpPr>
            <p:spPr bwMode="auto">
              <a:xfrm>
                <a:off x="3564128" y="2786635"/>
                <a:ext cx="182433" cy="282099"/>
              </a:xfrm>
              <a:custGeom>
                <a:avLst/>
                <a:gdLst>
                  <a:gd name="T0" fmla="*/ 87 w 87"/>
                  <a:gd name="T1" fmla="*/ 167 h 167"/>
                  <a:gd name="T2" fmla="*/ 0 w 87"/>
                  <a:gd name="T3" fmla="*/ 167 h 167"/>
                  <a:gd name="T4" fmla="*/ 28 w 87"/>
                  <a:gd name="T5" fmla="*/ 0 h 167"/>
                  <a:gd name="T6" fmla="*/ 59 w 87"/>
                  <a:gd name="T7" fmla="*/ 0 h 167"/>
                  <a:gd name="T8" fmla="*/ 87 w 87"/>
                  <a:gd name="T9" fmla="*/ 16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167">
                    <a:moveTo>
                      <a:pt x="87" y="167"/>
                    </a:moveTo>
                    <a:lnTo>
                      <a:pt x="0" y="167"/>
                    </a:lnTo>
                    <a:lnTo>
                      <a:pt x="28" y="0"/>
                    </a:lnTo>
                    <a:lnTo>
                      <a:pt x="59" y="0"/>
                    </a:lnTo>
                    <a:lnTo>
                      <a:pt x="87" y="167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직사각형 8"/>
            <p:cNvSpPr/>
            <p:nvPr/>
          </p:nvSpPr>
          <p:spPr>
            <a:xfrm>
              <a:off x="1804826" y="3702148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AP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타원 9"/>
            <p:cNvSpPr/>
            <p:nvPr/>
          </p:nvSpPr>
          <p:spPr bwMode="auto">
            <a:xfrm>
              <a:off x="3967934" y="3230547"/>
              <a:ext cx="810834" cy="580306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Relay STA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1" name="Picture 14">
              <a:extLst>
                <a:ext uri="{FF2B5EF4-FFF2-40B4-BE49-F238E27FC236}">
                  <a16:creationId xmlns:a16="http://schemas.microsoft.com/office/drawing/2014/main" id="{DE97E574-A717-46AE-AD16-0988738DE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29700" y="3230547"/>
              <a:ext cx="279169" cy="492370"/>
            </a:xfrm>
            <a:prstGeom prst="rect">
              <a:avLst/>
            </a:prstGeom>
          </p:spPr>
        </p:pic>
        <p:sp>
          <p:nvSpPr>
            <p:cNvPr id="12" name="직사각형 11"/>
            <p:cNvSpPr/>
            <p:nvPr/>
          </p:nvSpPr>
          <p:spPr>
            <a:xfrm>
              <a:off x="6383482" y="3746082"/>
              <a:ext cx="138626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Destination STA</a:t>
              </a:r>
            </a:p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 (i.e. Non-AP STA)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" name="직선 화살표 연결선 12"/>
            <p:cNvCxnSpPr/>
            <p:nvPr/>
          </p:nvCxnSpPr>
          <p:spPr bwMode="auto">
            <a:xfrm>
              <a:off x="2278207" y="3541543"/>
              <a:ext cx="1516445" cy="28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4" name="직선 화살표 연결선 13"/>
            <p:cNvCxnSpPr/>
            <p:nvPr/>
          </p:nvCxnSpPr>
          <p:spPr bwMode="auto">
            <a:xfrm flipV="1">
              <a:off x="5012169" y="3519069"/>
              <a:ext cx="1775165" cy="22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2760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/>
              <a:t>Relay transmission </a:t>
            </a:r>
            <a:r>
              <a:rPr lang="en-US" altLang="ko-KR" dirty="0" smtClean="0"/>
              <a:t>with a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In Relay communication, the Relay STA transmits the signal to an Destination STA after receiving the data from the AP. </a:t>
            </a:r>
          </a:p>
          <a:p>
            <a:pPr lvl="1"/>
            <a:r>
              <a:rPr lang="en-US" altLang="ko-KR" dirty="0" smtClean="0"/>
              <a:t>To prevent the latency due to channel access of Relay STA for relay transmission and to perform the relay transmission efficiently, Relay transmission can be performed in one TXOP. </a:t>
            </a:r>
          </a:p>
          <a:p>
            <a:pPr lvl="1"/>
            <a:r>
              <a:rPr lang="en-US" altLang="ko-KR" dirty="0" smtClean="0"/>
              <a:t>To perform a relay transmission in a TXOP, as introduced </a:t>
            </a:r>
            <a:r>
              <a:rPr lang="en-US" altLang="ko-KR" dirty="0"/>
              <a:t>in [2~7], Enhanced TXOP sharing can be considered.</a:t>
            </a:r>
          </a:p>
          <a:p>
            <a:pPr lvl="2"/>
            <a:r>
              <a:rPr lang="en-US" altLang="ko-KR" dirty="0"/>
              <a:t>TXOP sharing for a relay is performed by the AP, and the Triggered TXOP sharing(TXS) defined in 11be or </a:t>
            </a:r>
            <a:r>
              <a:rPr lang="en-US" altLang="ko-KR" dirty="0" smtClean="0"/>
              <a:t>modified </a:t>
            </a:r>
            <a:r>
              <a:rPr lang="en-US" altLang="ko-KR" dirty="0"/>
              <a:t>TXOP sharing method may </a:t>
            </a:r>
            <a:r>
              <a:rPr lang="en-US" altLang="ko-KR" dirty="0" smtClean="0"/>
              <a:t>be taken into account </a:t>
            </a:r>
            <a:r>
              <a:rPr lang="en-US" altLang="ko-KR" dirty="0"/>
              <a:t>for relay communication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/>
              <a:t> </a:t>
            </a:r>
            <a:endParaRPr lang="en-US" altLang="ko-KR" dirty="0" smtClean="0"/>
          </a:p>
          <a:p>
            <a:pPr lvl="2"/>
            <a:r>
              <a:rPr lang="en-US" altLang="ko-KR" dirty="0"/>
              <a:t>In addition, Whether a TXOP for relay transmission will be shared with the </a:t>
            </a:r>
            <a:r>
              <a:rPr lang="en-US" altLang="ko-KR" dirty="0" smtClean="0"/>
              <a:t>Destination STA </a:t>
            </a:r>
            <a:r>
              <a:rPr lang="en-US" altLang="ko-KR" dirty="0"/>
              <a:t>requires further investigation.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905000" y="4419600"/>
            <a:ext cx="4154260" cy="933460"/>
            <a:chOff x="2204164" y="4495800"/>
            <a:chExt cx="4154260" cy="933460"/>
          </a:xfrm>
        </p:grpSpPr>
        <p:cxnSp>
          <p:nvCxnSpPr>
            <p:cNvPr id="8" name="직선 연결선 7"/>
            <p:cNvCxnSpPr/>
            <p:nvPr/>
          </p:nvCxnSpPr>
          <p:spPr bwMode="auto">
            <a:xfrm flipV="1">
              <a:off x="2771865" y="4865418"/>
              <a:ext cx="3586559" cy="20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직선 연결선 8"/>
            <p:cNvCxnSpPr/>
            <p:nvPr/>
          </p:nvCxnSpPr>
          <p:spPr bwMode="auto">
            <a:xfrm flipV="1">
              <a:off x="2771865" y="5365366"/>
              <a:ext cx="3586559" cy="20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" name="평행 사변형 9"/>
            <p:cNvSpPr/>
            <p:nvPr/>
          </p:nvSpPr>
          <p:spPr bwMode="auto">
            <a:xfrm>
              <a:off x="3079494" y="4702517"/>
              <a:ext cx="255314" cy="165273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3659387" y="4537535"/>
              <a:ext cx="936153" cy="33054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TXS TF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458280" y="4685760"/>
              <a:ext cx="303333" cy="1817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AP</a:t>
              </a:r>
              <a:endParaRPr lang="ko-KR" alt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04164" y="5152261"/>
              <a:ext cx="8616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Relay STA</a:t>
              </a:r>
              <a:endParaRPr lang="ko-KR" altLang="en-US" dirty="0"/>
            </a:p>
          </p:txBody>
        </p:sp>
        <p:cxnSp>
          <p:nvCxnSpPr>
            <p:cNvPr id="14" name="직선 화살표 연결선 13"/>
            <p:cNvCxnSpPr/>
            <p:nvPr/>
          </p:nvCxnSpPr>
          <p:spPr bwMode="auto">
            <a:xfrm>
              <a:off x="4109226" y="4867501"/>
              <a:ext cx="0" cy="4999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5" name="직선 화살표 연결선 14"/>
            <p:cNvCxnSpPr>
              <a:stCxn id="11" idx="3"/>
            </p:cNvCxnSpPr>
            <p:nvPr/>
          </p:nvCxnSpPr>
          <p:spPr bwMode="auto">
            <a:xfrm>
              <a:off x="4595539" y="4702807"/>
              <a:ext cx="6686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4723196" y="4495800"/>
              <a:ext cx="391571" cy="165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SIFS</a:t>
              </a:r>
              <a:endParaRPr lang="ko-KR" altLang="en-US" dirty="0"/>
            </a:p>
          </p:txBody>
        </p:sp>
        <p:sp>
          <p:nvSpPr>
            <p:cNvPr id="17" name="평행 사변형 16"/>
            <p:cNvSpPr/>
            <p:nvPr/>
          </p:nvSpPr>
          <p:spPr bwMode="auto">
            <a:xfrm>
              <a:off x="3232864" y="4702517"/>
              <a:ext cx="255314" cy="165273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평행 사변형 17"/>
            <p:cNvSpPr/>
            <p:nvPr/>
          </p:nvSpPr>
          <p:spPr bwMode="auto">
            <a:xfrm>
              <a:off x="3396452" y="4702517"/>
              <a:ext cx="255314" cy="165273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평행 사변형 18"/>
            <p:cNvSpPr/>
            <p:nvPr/>
          </p:nvSpPr>
          <p:spPr bwMode="auto">
            <a:xfrm>
              <a:off x="2920444" y="4701638"/>
              <a:ext cx="255314" cy="165273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0" name="직선 화살표 연결선 19"/>
            <p:cNvCxnSpPr/>
            <p:nvPr/>
          </p:nvCxnSpPr>
          <p:spPr bwMode="auto">
            <a:xfrm flipV="1">
              <a:off x="5537771" y="4865418"/>
              <a:ext cx="0" cy="25101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1" name="직사각형 20"/>
            <p:cNvSpPr/>
            <p:nvPr/>
          </p:nvSpPr>
          <p:spPr bwMode="auto">
            <a:xfrm>
              <a:off x="5264220" y="5114350"/>
              <a:ext cx="547102" cy="251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CTS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933031" y="4621243"/>
              <a:ext cx="3626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/>
                <a:t>···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1083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/>
            <a:r>
              <a:rPr lang="en-US" altLang="ko-KR" dirty="0"/>
              <a:t>Channel information between </a:t>
            </a:r>
            <a:r>
              <a:rPr lang="en-US" altLang="ko-KR" dirty="0" smtClean="0"/>
              <a:t>Relay STA and </a:t>
            </a:r>
            <a:r>
              <a:rPr lang="en-US" altLang="ko-KR" dirty="0"/>
              <a:t>an </a:t>
            </a:r>
            <a:r>
              <a:rPr lang="en-US" altLang="ko-KR" dirty="0" smtClean="0"/>
              <a:t>Destination STA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z="1800" dirty="0" smtClean="0"/>
              <a:t>To provide the improvement of end-to-end </a:t>
            </a:r>
            <a:r>
              <a:rPr lang="en-US" altLang="ko-KR" sz="1800" dirty="0" err="1" smtClean="0"/>
              <a:t>QoS</a:t>
            </a:r>
            <a:r>
              <a:rPr lang="en-US" altLang="ko-KR" sz="1800" dirty="0" smtClean="0"/>
              <a:t>, it needs to measure the channel information between Relay STA and Destination STA. </a:t>
            </a:r>
          </a:p>
          <a:p>
            <a:r>
              <a:rPr lang="en-US" altLang="ko-KR" sz="1800" dirty="0" smtClean="0"/>
              <a:t>To </a:t>
            </a:r>
            <a:r>
              <a:rPr lang="en-US" altLang="ko-KR" sz="1800" dirty="0"/>
              <a:t>measure the channel information between a Relay STA and an </a:t>
            </a:r>
            <a:r>
              <a:rPr lang="en-US" altLang="ko-KR" sz="1800" dirty="0" smtClean="0"/>
              <a:t>Destination STA,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new channel </a:t>
            </a:r>
            <a:r>
              <a:rPr lang="en-US" altLang="ko-KR" sz="1800" dirty="0"/>
              <a:t>sounding </a:t>
            </a:r>
            <a:r>
              <a:rPr lang="en-US" altLang="ko-KR" sz="1800" dirty="0" smtClean="0"/>
              <a:t>as </a:t>
            </a:r>
            <a:r>
              <a:rPr lang="en-US" altLang="ko-KR" sz="1800" dirty="0"/>
              <a:t>described in [3, 4] can be considered. </a:t>
            </a:r>
            <a:endParaRPr lang="en-US" altLang="ko-KR" sz="1800" dirty="0" smtClean="0"/>
          </a:p>
          <a:p>
            <a:pPr lvl="1"/>
            <a:r>
              <a:rPr lang="en-US" altLang="ko-KR" sz="1400" dirty="0" smtClean="0"/>
              <a:t>It is initiated by AP and as an initiation frame, a trigger frame can be considered. </a:t>
            </a:r>
          </a:p>
          <a:p>
            <a:pPr lvl="2"/>
            <a:r>
              <a:rPr lang="en-US" altLang="ko-KR" sz="1400" dirty="0"/>
              <a:t>Here, a trigger frame may be designed newly because this frame is used to indicate the sounding information to STAs have the role of transmitter or receiver, respectively. </a:t>
            </a:r>
            <a:r>
              <a:rPr lang="en-US" altLang="ko-KR" sz="1400" dirty="0" smtClean="0"/>
              <a:t>  </a:t>
            </a:r>
          </a:p>
          <a:p>
            <a:pPr lvl="1"/>
            <a:r>
              <a:rPr lang="en-US" altLang="ko-KR" sz="1400" dirty="0" smtClean="0"/>
              <a:t>Example of a sounding procedure for Relay STA and Destination STA [3,4] 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800" dirty="0" smtClean="0"/>
          </a:p>
          <a:p>
            <a:r>
              <a:rPr lang="en-US" altLang="ko-KR" sz="1800" dirty="0" smtClean="0"/>
              <a:t>In addition, even in </a:t>
            </a:r>
            <a:r>
              <a:rPr lang="en-US" altLang="ko-KR" sz="1800" dirty="0"/>
              <a:t>a relay transmission for range extension, </a:t>
            </a:r>
            <a:r>
              <a:rPr lang="en-US" altLang="ko-KR" sz="1800" dirty="0" smtClean="0"/>
              <a:t>a sounding procedure may be able to be performed to measure the channel between Relay STA and Destination STA to improve the end-to-end </a:t>
            </a:r>
            <a:r>
              <a:rPr lang="en-US" altLang="ko-KR" sz="1800" dirty="0" err="1" smtClean="0"/>
              <a:t>QoS</a:t>
            </a:r>
            <a:r>
              <a:rPr lang="en-US" altLang="ko-KR" sz="1800" dirty="0" smtClean="0"/>
              <a:t>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pSp>
        <p:nvGrpSpPr>
          <p:cNvPr id="22" name="그룹 21"/>
          <p:cNvGrpSpPr/>
          <p:nvPr/>
        </p:nvGrpSpPr>
        <p:grpSpPr>
          <a:xfrm>
            <a:off x="1295400" y="4114800"/>
            <a:ext cx="5867400" cy="995363"/>
            <a:chOff x="1295400" y="4114800"/>
            <a:chExt cx="5867400" cy="995363"/>
          </a:xfrm>
        </p:grpSpPr>
        <p:grpSp>
          <p:nvGrpSpPr>
            <p:cNvPr id="7" name="그룹 6"/>
            <p:cNvGrpSpPr/>
            <p:nvPr/>
          </p:nvGrpSpPr>
          <p:grpSpPr>
            <a:xfrm>
              <a:off x="1295400" y="4114800"/>
              <a:ext cx="5867400" cy="995363"/>
              <a:chOff x="1196270" y="5257752"/>
              <a:chExt cx="6019800" cy="1066751"/>
            </a:xfrm>
          </p:grpSpPr>
          <p:cxnSp>
            <p:nvCxnSpPr>
              <p:cNvPr id="8" name="직선 연결선 7"/>
              <p:cNvCxnSpPr/>
              <p:nvPr/>
            </p:nvCxnSpPr>
            <p:spPr bwMode="auto">
              <a:xfrm>
                <a:off x="1756312" y="5541981"/>
                <a:ext cx="5459758" cy="1125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" name="직선 연결선 8"/>
              <p:cNvCxnSpPr/>
              <p:nvPr/>
            </p:nvCxnSpPr>
            <p:spPr bwMode="auto">
              <a:xfrm flipV="1">
                <a:off x="1756312" y="5898381"/>
                <a:ext cx="5459758" cy="544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" name="직선 연결선 9"/>
              <p:cNvCxnSpPr/>
              <p:nvPr/>
            </p:nvCxnSpPr>
            <p:spPr bwMode="auto">
              <a:xfrm>
                <a:off x="1756312" y="6265665"/>
                <a:ext cx="5459758" cy="24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1" name="TextBox 10"/>
              <p:cNvSpPr txBox="1"/>
              <p:nvPr/>
            </p:nvSpPr>
            <p:spPr>
              <a:xfrm>
                <a:off x="1542090" y="5410446"/>
                <a:ext cx="31611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AP</a:t>
                </a:r>
                <a:endParaRPr lang="ko-KR" altLang="en-US" sz="8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311313" y="5748078"/>
                <a:ext cx="643125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Relay STA</a:t>
                </a:r>
                <a:endParaRPr lang="ko-KR" altLang="en-US" sz="8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196270" y="6109059"/>
                <a:ext cx="853119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Non-AP STA(s)</a:t>
                </a:r>
                <a:endParaRPr lang="ko-KR" altLang="en-US" sz="800" dirty="0"/>
              </a:p>
            </p:txBody>
          </p:sp>
          <p:cxnSp>
            <p:nvCxnSpPr>
              <p:cNvPr id="14" name="직선 화살표 연결선 13"/>
              <p:cNvCxnSpPr/>
              <p:nvPr/>
            </p:nvCxnSpPr>
            <p:spPr bwMode="auto">
              <a:xfrm>
                <a:off x="3179314" y="5788704"/>
                <a:ext cx="524153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5" name="TextBox 14"/>
              <p:cNvSpPr txBox="1"/>
              <p:nvPr/>
            </p:nvSpPr>
            <p:spPr>
              <a:xfrm>
                <a:off x="3279380" y="5638881"/>
                <a:ext cx="39145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SIFS</a:t>
                </a:r>
                <a:endParaRPr lang="ko-KR" altLang="en-US" sz="800" dirty="0"/>
              </a:p>
            </p:txBody>
          </p:sp>
          <p:sp>
            <p:nvSpPr>
              <p:cNvPr id="16" name="직사각형 15"/>
              <p:cNvSpPr/>
              <p:nvPr/>
            </p:nvSpPr>
            <p:spPr bwMode="auto">
              <a:xfrm>
                <a:off x="3706627" y="5659147"/>
                <a:ext cx="733814" cy="239234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8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Sounding PPDU </a:t>
                </a:r>
                <a:endParaRPr kumimoji="0" lang="ko-KR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cxnSp>
            <p:nvCxnSpPr>
              <p:cNvPr id="17" name="직선 화살표 연결선 16"/>
              <p:cNvCxnSpPr/>
              <p:nvPr/>
            </p:nvCxnSpPr>
            <p:spPr bwMode="auto">
              <a:xfrm>
                <a:off x="4446114" y="5422784"/>
                <a:ext cx="524153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8" name="TextBox 17"/>
              <p:cNvSpPr txBox="1"/>
              <p:nvPr/>
            </p:nvSpPr>
            <p:spPr>
              <a:xfrm>
                <a:off x="4546180" y="5257752"/>
                <a:ext cx="39145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SIFS</a:t>
                </a:r>
                <a:endParaRPr lang="ko-KR" altLang="en-US" sz="800" dirty="0"/>
              </a:p>
            </p:txBody>
          </p:sp>
          <p:sp>
            <p:nvSpPr>
              <p:cNvPr id="19" name="직사각형 18"/>
              <p:cNvSpPr/>
              <p:nvPr/>
            </p:nvSpPr>
            <p:spPr bwMode="auto">
              <a:xfrm>
                <a:off x="6280668" y="6059094"/>
                <a:ext cx="616433" cy="206812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800" dirty="0" smtClean="0"/>
                  <a:t>Feedback</a:t>
                </a:r>
                <a:endParaRPr kumimoji="0" lang="ko-KR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cxnSp>
            <p:nvCxnSpPr>
              <p:cNvPr id="20" name="직선 화살표 연결선 19"/>
              <p:cNvCxnSpPr/>
              <p:nvPr/>
            </p:nvCxnSpPr>
            <p:spPr bwMode="auto">
              <a:xfrm>
                <a:off x="5761097" y="6187813"/>
                <a:ext cx="524153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21" name="TextBox 20"/>
              <p:cNvSpPr txBox="1"/>
              <p:nvPr/>
            </p:nvSpPr>
            <p:spPr>
              <a:xfrm>
                <a:off x="5861163" y="6019752"/>
                <a:ext cx="39145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SIFS</a:t>
                </a:r>
                <a:endParaRPr lang="ko-KR" altLang="en-US" sz="800" dirty="0"/>
              </a:p>
            </p:txBody>
          </p:sp>
          <p:sp>
            <p:nvSpPr>
              <p:cNvPr id="23" name="직사각형 22"/>
              <p:cNvSpPr/>
              <p:nvPr/>
            </p:nvSpPr>
            <p:spPr bwMode="auto">
              <a:xfrm>
                <a:off x="2097595" y="5257752"/>
                <a:ext cx="1082128" cy="287864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800" dirty="0" smtClean="0"/>
                  <a:t>Triggering of channel estimation</a:t>
                </a:r>
                <a:endParaRPr kumimoji="0" lang="ko-KR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4" name="직사각형 23"/>
              <p:cNvSpPr/>
              <p:nvPr/>
            </p:nvSpPr>
            <p:spPr bwMode="auto">
              <a:xfrm>
                <a:off x="4976399" y="5257752"/>
                <a:ext cx="639471" cy="295191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8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Report request </a:t>
                </a:r>
                <a:endParaRPr kumimoji="0" lang="ko-KR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5" name="직선 화살표 연결선 24"/>
              <p:cNvCxnSpPr/>
              <p:nvPr/>
            </p:nvCxnSpPr>
            <p:spPr bwMode="auto">
              <a:xfrm>
                <a:off x="5334000" y="5540901"/>
                <a:ext cx="0" cy="73257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6" name="직선 화살표 연결선 25"/>
              <p:cNvCxnSpPr/>
              <p:nvPr/>
            </p:nvCxnSpPr>
            <p:spPr bwMode="auto">
              <a:xfrm>
                <a:off x="4069553" y="5904417"/>
                <a:ext cx="0" cy="34636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7" name="직선 화살표 연결선 26"/>
              <p:cNvCxnSpPr/>
              <p:nvPr/>
            </p:nvCxnSpPr>
            <p:spPr bwMode="auto">
              <a:xfrm>
                <a:off x="2624134" y="5553232"/>
                <a:ext cx="0" cy="34636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8" name="직선 화살표 연결선 27"/>
              <p:cNvCxnSpPr/>
              <p:nvPr/>
            </p:nvCxnSpPr>
            <p:spPr bwMode="auto">
              <a:xfrm>
                <a:off x="2667000" y="5537857"/>
                <a:ext cx="0" cy="73257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cxnSp>
          <p:nvCxnSpPr>
            <p:cNvPr id="34" name="직선 화살표 연결선 33"/>
            <p:cNvCxnSpPr/>
            <p:nvPr/>
          </p:nvCxnSpPr>
          <p:spPr bwMode="auto">
            <a:xfrm flipV="1">
              <a:off x="6553200" y="4376160"/>
              <a:ext cx="0" cy="4847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9821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/>
              <a:t>Management frame </a:t>
            </a:r>
            <a:r>
              <a:rPr lang="en-US" altLang="ko-KR" dirty="0" smtClean="0"/>
              <a:t>relay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The non-AP STA located out of AP’s coverage can not receive the signal from the AP. </a:t>
            </a:r>
          </a:p>
          <a:p>
            <a:pPr lvl="1"/>
            <a:r>
              <a:rPr lang="en-US" altLang="ko-KR" dirty="0" smtClean="0"/>
              <a:t>Additionally, the signal from that STA can not reach AP.  </a:t>
            </a:r>
          </a:p>
          <a:p>
            <a:r>
              <a:rPr lang="en-US" altLang="ko-KR" dirty="0" smtClean="0"/>
              <a:t>To achieve range extension for communication for the corresponding STA, the Relay STA can forward the received management/control frame from the AP to the corresponding STA. </a:t>
            </a:r>
          </a:p>
          <a:p>
            <a:pPr lvl="1"/>
            <a:r>
              <a:rPr lang="en-US" altLang="ko-KR" dirty="0" smtClean="0"/>
              <a:t>For example, the management frame such as beacon frame, probing frame, and association frame may be applied.</a:t>
            </a:r>
          </a:p>
          <a:p>
            <a:pPr lvl="2"/>
            <a:r>
              <a:rPr lang="en-US" altLang="ko-KR" dirty="0" smtClean="0"/>
              <a:t>Some capability information or elements may be added to the management frame.  </a:t>
            </a:r>
          </a:p>
          <a:p>
            <a:pPr lvl="1"/>
            <a:r>
              <a:rPr lang="en-US" altLang="ko-KR" dirty="0"/>
              <a:t>Regarding the forwarding or retransmission of </a:t>
            </a:r>
            <a:r>
              <a:rPr lang="en-US" altLang="ko-KR" dirty="0" smtClean="0"/>
              <a:t>the management </a:t>
            </a:r>
            <a:r>
              <a:rPr lang="en-US" altLang="ko-KR" dirty="0"/>
              <a:t>frame through relay STA, we need </a:t>
            </a:r>
            <a:r>
              <a:rPr lang="en-US" altLang="ko-KR" dirty="0" smtClean="0"/>
              <a:t>further </a:t>
            </a:r>
            <a:r>
              <a:rPr lang="en-US" altLang="ko-KR" dirty="0"/>
              <a:t>study.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원호 6"/>
          <p:cNvSpPr/>
          <p:nvPr/>
        </p:nvSpPr>
        <p:spPr bwMode="auto">
          <a:xfrm>
            <a:off x="-762000" y="4495800"/>
            <a:ext cx="6170612" cy="1933169"/>
          </a:xfrm>
          <a:prstGeom prst="arc">
            <a:avLst>
              <a:gd name="adj1" fmla="val 17539321"/>
              <a:gd name="adj2" fmla="val 397255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2516651" y="5140413"/>
            <a:ext cx="398415" cy="780219"/>
            <a:chOff x="1645986" y="2954326"/>
            <a:chExt cx="398415" cy="780219"/>
          </a:xfrm>
        </p:grpSpPr>
        <p:sp>
          <p:nvSpPr>
            <p:cNvPr id="9" name="Freeform 38"/>
            <p:cNvSpPr>
              <a:spLocks noEditPoints="1"/>
            </p:cNvSpPr>
            <p:nvPr/>
          </p:nvSpPr>
          <p:spPr bwMode="auto">
            <a:xfrm>
              <a:off x="1645986" y="2954326"/>
              <a:ext cx="398415" cy="244937"/>
            </a:xfrm>
            <a:custGeom>
              <a:avLst/>
              <a:gdLst>
                <a:gd name="T0" fmla="*/ 981 w 1495"/>
                <a:gd name="T1" fmla="*/ 571 h 1142"/>
                <a:gd name="T2" fmla="*/ 898 w 1495"/>
                <a:gd name="T3" fmla="*/ 749 h 1142"/>
                <a:gd name="T4" fmla="*/ 939 w 1495"/>
                <a:gd name="T5" fmla="*/ 798 h 1142"/>
                <a:gd name="T6" fmla="*/ 1045 w 1495"/>
                <a:gd name="T7" fmla="*/ 571 h 1142"/>
                <a:gd name="T8" fmla="*/ 939 w 1495"/>
                <a:gd name="T9" fmla="*/ 345 h 1142"/>
                <a:gd name="T10" fmla="*/ 898 w 1495"/>
                <a:gd name="T11" fmla="*/ 393 h 1142"/>
                <a:gd name="T12" fmla="*/ 981 w 1495"/>
                <a:gd name="T13" fmla="*/ 571 h 1142"/>
                <a:gd name="T14" fmla="*/ 1193 w 1495"/>
                <a:gd name="T15" fmla="*/ 571 h 1142"/>
                <a:gd name="T16" fmla="*/ 1035 w 1495"/>
                <a:gd name="T17" fmla="*/ 911 h 1142"/>
                <a:gd name="T18" fmla="*/ 1076 w 1495"/>
                <a:gd name="T19" fmla="*/ 960 h 1142"/>
                <a:gd name="T20" fmla="*/ 1257 w 1495"/>
                <a:gd name="T21" fmla="*/ 571 h 1142"/>
                <a:gd name="T22" fmla="*/ 1076 w 1495"/>
                <a:gd name="T23" fmla="*/ 183 h 1142"/>
                <a:gd name="T24" fmla="*/ 1035 w 1495"/>
                <a:gd name="T25" fmla="*/ 231 h 1142"/>
                <a:gd name="T26" fmla="*/ 1193 w 1495"/>
                <a:gd name="T27" fmla="*/ 571 h 1142"/>
                <a:gd name="T28" fmla="*/ 1229 w 1495"/>
                <a:gd name="T29" fmla="*/ 0 h 1142"/>
                <a:gd name="T30" fmla="*/ 1189 w 1495"/>
                <a:gd name="T31" fmla="*/ 49 h 1142"/>
                <a:gd name="T32" fmla="*/ 1432 w 1495"/>
                <a:gd name="T33" fmla="*/ 571 h 1142"/>
                <a:gd name="T34" fmla="*/ 1189 w 1495"/>
                <a:gd name="T35" fmla="*/ 1094 h 1142"/>
                <a:gd name="T36" fmla="*/ 1230 w 1495"/>
                <a:gd name="T37" fmla="*/ 1142 h 1142"/>
                <a:gd name="T38" fmla="*/ 1495 w 1495"/>
                <a:gd name="T39" fmla="*/ 571 h 1142"/>
                <a:gd name="T40" fmla="*/ 1229 w 1495"/>
                <a:gd name="T41" fmla="*/ 0 h 1142"/>
                <a:gd name="T42" fmla="*/ 514 w 1495"/>
                <a:gd name="T43" fmla="*/ 571 h 1142"/>
                <a:gd name="T44" fmla="*/ 598 w 1495"/>
                <a:gd name="T45" fmla="*/ 393 h 1142"/>
                <a:gd name="T46" fmla="*/ 557 w 1495"/>
                <a:gd name="T47" fmla="*/ 345 h 1142"/>
                <a:gd name="T48" fmla="*/ 451 w 1495"/>
                <a:gd name="T49" fmla="*/ 571 h 1142"/>
                <a:gd name="T50" fmla="*/ 557 w 1495"/>
                <a:gd name="T51" fmla="*/ 798 h 1142"/>
                <a:gd name="T52" fmla="*/ 597 w 1495"/>
                <a:gd name="T53" fmla="*/ 749 h 1142"/>
                <a:gd name="T54" fmla="*/ 514 w 1495"/>
                <a:gd name="T55" fmla="*/ 571 h 1142"/>
                <a:gd name="T56" fmla="*/ 302 w 1495"/>
                <a:gd name="T57" fmla="*/ 571 h 1142"/>
                <a:gd name="T58" fmla="*/ 461 w 1495"/>
                <a:gd name="T59" fmla="*/ 231 h 1142"/>
                <a:gd name="T60" fmla="*/ 420 w 1495"/>
                <a:gd name="T61" fmla="*/ 183 h 1142"/>
                <a:gd name="T62" fmla="*/ 239 w 1495"/>
                <a:gd name="T63" fmla="*/ 571 h 1142"/>
                <a:gd name="T64" fmla="*/ 420 w 1495"/>
                <a:gd name="T65" fmla="*/ 960 h 1142"/>
                <a:gd name="T66" fmla="*/ 461 w 1495"/>
                <a:gd name="T67" fmla="*/ 911 h 1142"/>
                <a:gd name="T68" fmla="*/ 302 w 1495"/>
                <a:gd name="T69" fmla="*/ 571 h 1142"/>
                <a:gd name="T70" fmla="*/ 266 w 1495"/>
                <a:gd name="T71" fmla="*/ 1142 h 1142"/>
                <a:gd name="T72" fmla="*/ 307 w 1495"/>
                <a:gd name="T73" fmla="*/ 1094 h 1142"/>
                <a:gd name="T74" fmla="*/ 64 w 1495"/>
                <a:gd name="T75" fmla="*/ 571 h 1142"/>
                <a:gd name="T76" fmla="*/ 307 w 1495"/>
                <a:gd name="T77" fmla="*/ 49 h 1142"/>
                <a:gd name="T78" fmla="*/ 266 w 1495"/>
                <a:gd name="T79" fmla="*/ 0 h 1142"/>
                <a:gd name="T80" fmla="*/ 0 w 1495"/>
                <a:gd name="T81" fmla="*/ 571 h 1142"/>
                <a:gd name="T82" fmla="*/ 266 w 1495"/>
                <a:gd name="T83" fmla="*/ 1142 h 1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5" h="1142">
                  <a:moveTo>
                    <a:pt x="981" y="571"/>
                  </a:moveTo>
                  <a:cubicBezTo>
                    <a:pt x="981" y="643"/>
                    <a:pt x="949" y="706"/>
                    <a:pt x="898" y="749"/>
                  </a:cubicBezTo>
                  <a:lnTo>
                    <a:pt x="939" y="798"/>
                  </a:lnTo>
                  <a:cubicBezTo>
                    <a:pt x="1004" y="743"/>
                    <a:pt x="1045" y="662"/>
                    <a:pt x="1045" y="571"/>
                  </a:cubicBezTo>
                  <a:cubicBezTo>
                    <a:pt x="1045" y="480"/>
                    <a:pt x="1003" y="399"/>
                    <a:pt x="939" y="345"/>
                  </a:cubicBezTo>
                  <a:lnTo>
                    <a:pt x="898" y="393"/>
                  </a:lnTo>
                  <a:cubicBezTo>
                    <a:pt x="949" y="436"/>
                    <a:pt x="981" y="500"/>
                    <a:pt x="981" y="571"/>
                  </a:cubicBezTo>
                  <a:close/>
                  <a:moveTo>
                    <a:pt x="1193" y="571"/>
                  </a:moveTo>
                  <a:cubicBezTo>
                    <a:pt x="1193" y="707"/>
                    <a:pt x="1132" y="829"/>
                    <a:pt x="1035" y="911"/>
                  </a:cubicBezTo>
                  <a:lnTo>
                    <a:pt x="1076" y="960"/>
                  </a:lnTo>
                  <a:cubicBezTo>
                    <a:pt x="1186" y="866"/>
                    <a:pt x="1257" y="727"/>
                    <a:pt x="1257" y="571"/>
                  </a:cubicBezTo>
                  <a:cubicBezTo>
                    <a:pt x="1257" y="416"/>
                    <a:pt x="1186" y="276"/>
                    <a:pt x="1076" y="183"/>
                  </a:cubicBezTo>
                  <a:lnTo>
                    <a:pt x="1035" y="231"/>
                  </a:lnTo>
                  <a:cubicBezTo>
                    <a:pt x="1132" y="313"/>
                    <a:pt x="1193" y="435"/>
                    <a:pt x="1193" y="571"/>
                  </a:cubicBezTo>
                  <a:close/>
                  <a:moveTo>
                    <a:pt x="1229" y="0"/>
                  </a:moveTo>
                  <a:lnTo>
                    <a:pt x="1189" y="49"/>
                  </a:lnTo>
                  <a:cubicBezTo>
                    <a:pt x="1337" y="174"/>
                    <a:pt x="1432" y="362"/>
                    <a:pt x="1432" y="571"/>
                  </a:cubicBezTo>
                  <a:cubicBezTo>
                    <a:pt x="1432" y="780"/>
                    <a:pt x="1337" y="968"/>
                    <a:pt x="1189" y="1094"/>
                  </a:cubicBezTo>
                  <a:lnTo>
                    <a:pt x="1230" y="1142"/>
                  </a:lnTo>
                  <a:cubicBezTo>
                    <a:pt x="1392" y="1005"/>
                    <a:pt x="1495" y="800"/>
                    <a:pt x="1495" y="571"/>
                  </a:cubicBezTo>
                  <a:cubicBezTo>
                    <a:pt x="1495" y="343"/>
                    <a:pt x="1392" y="138"/>
                    <a:pt x="1229" y="0"/>
                  </a:cubicBezTo>
                  <a:close/>
                  <a:moveTo>
                    <a:pt x="514" y="571"/>
                  </a:moveTo>
                  <a:cubicBezTo>
                    <a:pt x="514" y="500"/>
                    <a:pt x="547" y="436"/>
                    <a:pt x="598" y="393"/>
                  </a:cubicBezTo>
                  <a:lnTo>
                    <a:pt x="557" y="345"/>
                  </a:lnTo>
                  <a:cubicBezTo>
                    <a:pt x="492" y="399"/>
                    <a:pt x="451" y="480"/>
                    <a:pt x="451" y="571"/>
                  </a:cubicBezTo>
                  <a:cubicBezTo>
                    <a:pt x="451" y="662"/>
                    <a:pt x="492" y="743"/>
                    <a:pt x="557" y="798"/>
                  </a:cubicBezTo>
                  <a:lnTo>
                    <a:pt x="597" y="749"/>
                  </a:lnTo>
                  <a:cubicBezTo>
                    <a:pt x="547" y="707"/>
                    <a:pt x="514" y="643"/>
                    <a:pt x="514" y="571"/>
                  </a:cubicBezTo>
                  <a:close/>
                  <a:moveTo>
                    <a:pt x="302" y="571"/>
                  </a:moveTo>
                  <a:cubicBezTo>
                    <a:pt x="302" y="435"/>
                    <a:pt x="364" y="313"/>
                    <a:pt x="461" y="231"/>
                  </a:cubicBezTo>
                  <a:lnTo>
                    <a:pt x="420" y="183"/>
                  </a:lnTo>
                  <a:cubicBezTo>
                    <a:pt x="309" y="276"/>
                    <a:pt x="239" y="415"/>
                    <a:pt x="239" y="571"/>
                  </a:cubicBezTo>
                  <a:cubicBezTo>
                    <a:pt x="239" y="727"/>
                    <a:pt x="309" y="866"/>
                    <a:pt x="420" y="960"/>
                  </a:cubicBezTo>
                  <a:lnTo>
                    <a:pt x="461" y="911"/>
                  </a:lnTo>
                  <a:cubicBezTo>
                    <a:pt x="364" y="830"/>
                    <a:pt x="302" y="708"/>
                    <a:pt x="302" y="571"/>
                  </a:cubicBezTo>
                  <a:close/>
                  <a:moveTo>
                    <a:pt x="266" y="1142"/>
                  </a:moveTo>
                  <a:lnTo>
                    <a:pt x="307" y="1094"/>
                  </a:lnTo>
                  <a:cubicBezTo>
                    <a:pt x="158" y="968"/>
                    <a:pt x="64" y="781"/>
                    <a:pt x="64" y="571"/>
                  </a:cubicBezTo>
                  <a:cubicBezTo>
                    <a:pt x="64" y="362"/>
                    <a:pt x="158" y="174"/>
                    <a:pt x="307" y="49"/>
                  </a:cubicBezTo>
                  <a:lnTo>
                    <a:pt x="266" y="0"/>
                  </a:lnTo>
                  <a:cubicBezTo>
                    <a:pt x="104" y="138"/>
                    <a:pt x="0" y="342"/>
                    <a:pt x="0" y="571"/>
                  </a:cubicBezTo>
                  <a:cubicBezTo>
                    <a:pt x="0" y="800"/>
                    <a:pt x="104" y="1005"/>
                    <a:pt x="266" y="1142"/>
                  </a:cubicBez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39"/>
            <p:cNvSpPr>
              <a:spLocks/>
            </p:cNvSpPr>
            <p:nvPr/>
          </p:nvSpPr>
          <p:spPr bwMode="auto">
            <a:xfrm>
              <a:off x="1813738" y="3048919"/>
              <a:ext cx="65005" cy="109800"/>
            </a:xfrm>
            <a:custGeom>
              <a:avLst/>
              <a:gdLst>
                <a:gd name="T0" fmla="*/ 90 w 248"/>
                <a:gd name="T1" fmla="*/ 244 h 508"/>
                <a:gd name="T2" fmla="*/ 90 w 248"/>
                <a:gd name="T3" fmla="*/ 508 h 508"/>
                <a:gd name="T4" fmla="*/ 158 w 248"/>
                <a:gd name="T5" fmla="*/ 508 h 508"/>
                <a:gd name="T6" fmla="*/ 158 w 248"/>
                <a:gd name="T7" fmla="*/ 244 h 508"/>
                <a:gd name="T8" fmla="*/ 248 w 248"/>
                <a:gd name="T9" fmla="*/ 124 h 508"/>
                <a:gd name="T10" fmla="*/ 124 w 248"/>
                <a:gd name="T11" fmla="*/ 0 h 508"/>
                <a:gd name="T12" fmla="*/ 0 w 248"/>
                <a:gd name="T13" fmla="*/ 124 h 508"/>
                <a:gd name="T14" fmla="*/ 90 w 248"/>
                <a:gd name="T15" fmla="*/ 244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8" h="508">
                  <a:moveTo>
                    <a:pt x="90" y="244"/>
                  </a:moveTo>
                  <a:lnTo>
                    <a:pt x="90" y="508"/>
                  </a:lnTo>
                  <a:lnTo>
                    <a:pt x="158" y="508"/>
                  </a:lnTo>
                  <a:lnTo>
                    <a:pt x="158" y="244"/>
                  </a:lnTo>
                  <a:cubicBezTo>
                    <a:pt x="210" y="229"/>
                    <a:pt x="248" y="181"/>
                    <a:pt x="248" y="124"/>
                  </a:cubicBezTo>
                  <a:cubicBezTo>
                    <a:pt x="248" y="56"/>
                    <a:pt x="192" y="0"/>
                    <a:pt x="124" y="0"/>
                  </a:cubicBezTo>
                  <a:cubicBezTo>
                    <a:pt x="55" y="0"/>
                    <a:pt x="0" y="56"/>
                    <a:pt x="0" y="124"/>
                  </a:cubicBezTo>
                  <a:cubicBezTo>
                    <a:pt x="0" y="181"/>
                    <a:pt x="38" y="229"/>
                    <a:pt x="90" y="244"/>
                  </a:cubicBez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0"/>
            <p:cNvSpPr>
              <a:spLocks/>
            </p:cNvSpPr>
            <p:nvPr/>
          </p:nvSpPr>
          <p:spPr bwMode="auto">
            <a:xfrm>
              <a:off x="1755026" y="3158721"/>
              <a:ext cx="182433" cy="282099"/>
            </a:xfrm>
            <a:custGeom>
              <a:avLst/>
              <a:gdLst>
                <a:gd name="T0" fmla="*/ 87 w 87"/>
                <a:gd name="T1" fmla="*/ 167 h 167"/>
                <a:gd name="T2" fmla="*/ 0 w 87"/>
                <a:gd name="T3" fmla="*/ 167 h 167"/>
                <a:gd name="T4" fmla="*/ 28 w 87"/>
                <a:gd name="T5" fmla="*/ 0 h 167"/>
                <a:gd name="T6" fmla="*/ 59 w 87"/>
                <a:gd name="T7" fmla="*/ 0 h 167"/>
                <a:gd name="T8" fmla="*/ 87 w 87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67">
                  <a:moveTo>
                    <a:pt x="87" y="167"/>
                  </a:moveTo>
                  <a:lnTo>
                    <a:pt x="0" y="167"/>
                  </a:lnTo>
                  <a:lnTo>
                    <a:pt x="28" y="0"/>
                  </a:lnTo>
                  <a:lnTo>
                    <a:pt x="59" y="0"/>
                  </a:lnTo>
                  <a:lnTo>
                    <a:pt x="87" y="167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1655077" y="3457546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AP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3" name="타원 12"/>
          <p:cNvSpPr/>
          <p:nvPr/>
        </p:nvSpPr>
        <p:spPr bwMode="auto">
          <a:xfrm>
            <a:off x="4023071" y="5320952"/>
            <a:ext cx="259275" cy="262317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739992" y="5597169"/>
            <a:ext cx="8616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dirty="0"/>
              <a:t>Relay STA</a:t>
            </a:r>
            <a:endParaRPr kumimoji="0" lang="ko-KR" alt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E97E574-A717-46AE-AD16-0988738DE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8772" y="5262881"/>
            <a:ext cx="181657" cy="320388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>
          <a:xfrm>
            <a:off x="5189503" y="5619691"/>
            <a:ext cx="12112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ko-KR" sz="1000" dirty="0" smtClean="0"/>
              <a:t> </a:t>
            </a:r>
            <a:r>
              <a:rPr kumimoji="0" lang="en-US" altLang="ko-KR" sz="1000" dirty="0">
                <a:latin typeface="Times New Roman" pitchFamily="16" charset="0"/>
                <a:ea typeface="MS Gothic" charset="-128"/>
              </a:rPr>
              <a:t>Destination</a:t>
            </a:r>
            <a:r>
              <a:rPr lang="it-IT" altLang="ko-KR" sz="1000" dirty="0" smtClean="0"/>
              <a:t> </a:t>
            </a:r>
            <a:r>
              <a:rPr lang="it-IT" altLang="ko-KR" sz="1000" dirty="0"/>
              <a:t>–</a:t>
            </a:r>
            <a:r>
              <a:rPr lang="it-IT" altLang="ko-KR" sz="1000" dirty="0" smtClean="0"/>
              <a:t>STA</a:t>
            </a:r>
            <a:endParaRPr lang="it-IT" altLang="ko-KR" sz="1000" dirty="0"/>
          </a:p>
          <a:p>
            <a:r>
              <a:rPr lang="it-IT" altLang="ko-KR" sz="1000" dirty="0"/>
              <a:t> (i.e. Non-AP STA)</a:t>
            </a:r>
          </a:p>
        </p:txBody>
      </p:sp>
      <p:cxnSp>
        <p:nvCxnSpPr>
          <p:cNvPr id="17" name="직선 화살표 연결선 16"/>
          <p:cNvCxnSpPr/>
          <p:nvPr/>
        </p:nvCxnSpPr>
        <p:spPr bwMode="auto">
          <a:xfrm flipV="1">
            <a:off x="2861966" y="5413962"/>
            <a:ext cx="1049958" cy="2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" name="직선 화살표 연결선 17"/>
          <p:cNvCxnSpPr/>
          <p:nvPr/>
        </p:nvCxnSpPr>
        <p:spPr bwMode="auto">
          <a:xfrm flipV="1">
            <a:off x="4365137" y="5438070"/>
            <a:ext cx="1178977" cy="46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31" name="직사각형 30"/>
          <p:cNvSpPr/>
          <p:nvPr/>
        </p:nvSpPr>
        <p:spPr>
          <a:xfrm>
            <a:off x="2968477" y="4953001"/>
            <a:ext cx="88517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050" dirty="0" smtClean="0"/>
              <a:t>Management</a:t>
            </a:r>
          </a:p>
          <a:p>
            <a:pPr algn="ctr"/>
            <a:r>
              <a:rPr kumimoji="0" lang="en-US" altLang="ko-KR" sz="1050" dirty="0" smtClean="0"/>
              <a:t> frame</a:t>
            </a:r>
            <a:endParaRPr kumimoji="0" lang="ko-KR" altLang="en-US" sz="1050" dirty="0"/>
          </a:p>
        </p:txBody>
      </p:sp>
      <p:sp>
        <p:nvSpPr>
          <p:cNvPr id="34" name="직사각형 33"/>
          <p:cNvSpPr/>
          <p:nvPr/>
        </p:nvSpPr>
        <p:spPr>
          <a:xfrm>
            <a:off x="4331719" y="4991965"/>
            <a:ext cx="104227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050" dirty="0" err="1" smtClean="0"/>
              <a:t>R_Management</a:t>
            </a:r>
            <a:endParaRPr kumimoji="0" lang="en-US" altLang="ko-KR" sz="1050" dirty="0" smtClean="0"/>
          </a:p>
          <a:p>
            <a:pPr algn="ctr"/>
            <a:r>
              <a:rPr kumimoji="0" lang="en-US" altLang="ko-KR" sz="1050" dirty="0" smtClean="0"/>
              <a:t> frame</a:t>
            </a:r>
            <a:endParaRPr kumimoji="0"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70152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Discovery </a:t>
            </a:r>
            <a:r>
              <a:rPr lang="en-US" altLang="ko-KR" dirty="0"/>
              <a:t>of </a:t>
            </a:r>
            <a:r>
              <a:rPr lang="en-US" altLang="ko-KR" dirty="0" smtClean="0"/>
              <a:t>Destination STA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sz="1600" dirty="0" smtClean="0"/>
              <a:t>As in [3,4], to apply the relay efficiently in AP coverage, the appropriate non-AP STA should be detected before the relay communication. </a:t>
            </a:r>
          </a:p>
          <a:p>
            <a:pPr lvl="1"/>
            <a:r>
              <a:rPr lang="en-US" altLang="ko-KR" sz="1400" dirty="0" smtClean="0"/>
              <a:t>For that, the following can be considered. </a:t>
            </a:r>
          </a:p>
          <a:p>
            <a:pPr lvl="2"/>
            <a:r>
              <a:rPr lang="en-US" altLang="ko-KR" sz="1200" dirty="0" smtClean="0"/>
              <a:t>One thing is a discovery of non-AP STA existing near relay STA</a:t>
            </a:r>
          </a:p>
          <a:p>
            <a:pPr lvl="3"/>
            <a:r>
              <a:rPr lang="en-US" altLang="ko-KR" sz="1100" dirty="0"/>
              <a:t>It can be initiated by AP or relay STA</a:t>
            </a:r>
            <a:r>
              <a:rPr lang="en-US" altLang="ko-KR" sz="1100" dirty="0" smtClean="0"/>
              <a:t>. and, to process it, a new </a:t>
            </a:r>
            <a:r>
              <a:rPr lang="en-US" altLang="ko-KR" sz="1100" dirty="0"/>
              <a:t>frame exchange can be defined as described in [3]. </a:t>
            </a:r>
            <a:endParaRPr lang="en-US" altLang="ko-KR" sz="1100" dirty="0" smtClean="0"/>
          </a:p>
          <a:p>
            <a:pPr lvl="2"/>
            <a:r>
              <a:rPr lang="en-US" altLang="ko-KR" sz="1200" dirty="0" smtClean="0"/>
              <a:t>Another thing is a check of Non-AP STA’s signal reception status.</a:t>
            </a:r>
          </a:p>
          <a:p>
            <a:pPr lvl="3"/>
            <a:r>
              <a:rPr lang="en-US" altLang="ko-KR" sz="1100" dirty="0" smtClean="0"/>
              <a:t>It may be measured by AP or relay STA with conventional frame exchange. </a:t>
            </a:r>
          </a:p>
          <a:p>
            <a:pPr lvl="1"/>
            <a:r>
              <a:rPr lang="en-US" altLang="ko-KR" sz="1400" dirty="0" smtClean="0"/>
              <a:t>For example, non-AP STA for relay communication can be discovered with following procedure. 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 smtClean="0"/>
              <a:t>Also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since a </a:t>
            </a:r>
            <a:r>
              <a:rPr lang="en-US" altLang="ko-KR" sz="1400" dirty="0"/>
              <a:t>non-AP STA </a:t>
            </a:r>
            <a:r>
              <a:rPr lang="en-US" altLang="ko-KR" sz="1400" dirty="0" smtClean="0"/>
              <a:t>may </a:t>
            </a:r>
            <a:r>
              <a:rPr lang="en-US" altLang="ko-KR" sz="1400" dirty="0"/>
              <a:t>have mobility, it can be done periodically. </a:t>
            </a:r>
            <a:endParaRPr lang="en-US" altLang="ko-KR" sz="1400" dirty="0" smtClean="0"/>
          </a:p>
          <a:p>
            <a:pPr lvl="1"/>
            <a:endParaRPr lang="en-US" altLang="ko-KR" sz="1200" dirty="0" smtClean="0"/>
          </a:p>
          <a:p>
            <a:r>
              <a:rPr lang="en-US" altLang="ko-KR" sz="1600" dirty="0"/>
              <a:t>Additionally, this procedure for discovering an appropriate </a:t>
            </a:r>
            <a:r>
              <a:rPr lang="en-US" altLang="ko-KR" sz="1600" dirty="0" smtClean="0"/>
              <a:t>Destination STA </a:t>
            </a:r>
            <a:r>
              <a:rPr lang="en-US" altLang="ko-KR" sz="1600" dirty="0"/>
              <a:t>for efficient relay communication may be applied to relay transmission for </a:t>
            </a:r>
            <a:r>
              <a:rPr lang="en-US" altLang="ko-KR" sz="1600" dirty="0" smtClean="0"/>
              <a:t>Range extension. 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368199" y="3701276"/>
            <a:ext cx="6248400" cy="946924"/>
            <a:chOff x="739070" y="3661557"/>
            <a:chExt cx="6576130" cy="1049687"/>
          </a:xfrm>
        </p:grpSpPr>
        <p:cxnSp>
          <p:nvCxnSpPr>
            <p:cNvPr id="8" name="직선 연결선 7"/>
            <p:cNvCxnSpPr/>
            <p:nvPr/>
          </p:nvCxnSpPr>
          <p:spPr bwMode="auto">
            <a:xfrm flipV="1">
              <a:off x="1299112" y="3940931"/>
              <a:ext cx="5939888" cy="9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직선 연결선 8"/>
            <p:cNvCxnSpPr/>
            <p:nvPr/>
          </p:nvCxnSpPr>
          <p:spPr bwMode="auto">
            <a:xfrm>
              <a:off x="1299112" y="4303720"/>
              <a:ext cx="6016088" cy="73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직선 연결선 9"/>
            <p:cNvCxnSpPr/>
            <p:nvPr/>
          </p:nvCxnSpPr>
          <p:spPr bwMode="auto">
            <a:xfrm>
              <a:off x="1299112" y="4665562"/>
              <a:ext cx="6016088" cy="1450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1084890" y="3733800"/>
              <a:ext cx="31611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AP</a:t>
              </a:r>
              <a:endParaRPr lang="ko-KR" altLang="en-US" sz="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4113" y="4071432"/>
              <a:ext cx="64312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Relay STA</a:t>
              </a:r>
              <a:endParaRPr lang="ko-KR" altLang="en-US" sz="8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39070" y="4495800"/>
              <a:ext cx="85311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Non-AP STA(s)</a:t>
              </a:r>
              <a:endParaRPr lang="ko-KR" altLang="en-US" sz="800" dirty="0"/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2752069" y="4433039"/>
              <a:ext cx="93287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dirty="0" smtClean="0"/>
                <a:t>PPDU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5" name="직선 화살표 연결선 14"/>
            <p:cNvCxnSpPr/>
            <p:nvPr/>
          </p:nvCxnSpPr>
          <p:spPr bwMode="auto">
            <a:xfrm>
              <a:off x="2232498" y="4587710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2332564" y="4437887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5463002" y="4124659"/>
              <a:ext cx="937798" cy="18642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sz="800" dirty="0"/>
                <a:t>Report </a:t>
              </a:r>
              <a:r>
                <a:rPr kumimoji="0" lang="en-US" altLang="ko-KR" sz="800" dirty="0" smtClean="0"/>
                <a:t>Respond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8" name="직선 화살표 연결선 17"/>
            <p:cNvCxnSpPr/>
            <p:nvPr/>
          </p:nvCxnSpPr>
          <p:spPr bwMode="auto">
            <a:xfrm flipV="1">
              <a:off x="5895839" y="3944949"/>
              <a:ext cx="0" cy="1816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직선 화살표 연결선 18"/>
            <p:cNvCxnSpPr/>
            <p:nvPr/>
          </p:nvCxnSpPr>
          <p:spPr bwMode="auto">
            <a:xfrm>
              <a:off x="3701868" y="4236125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3801933" y="4086302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1447801" y="3661557"/>
              <a:ext cx="733814" cy="2752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Triggering frame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2" name="직선 화살표 연결선 21"/>
            <p:cNvCxnSpPr/>
            <p:nvPr/>
          </p:nvCxnSpPr>
          <p:spPr bwMode="auto">
            <a:xfrm>
              <a:off x="1814707" y="3938180"/>
              <a:ext cx="0" cy="73257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직사각형 22"/>
            <p:cNvSpPr/>
            <p:nvPr/>
          </p:nvSpPr>
          <p:spPr bwMode="auto">
            <a:xfrm>
              <a:off x="2752367" y="4027096"/>
              <a:ext cx="932874" cy="27567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dirty="0" smtClean="0"/>
                <a:t>Performing detection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4" name="직선 화살표 연결선 23"/>
            <p:cNvCxnSpPr/>
            <p:nvPr/>
          </p:nvCxnSpPr>
          <p:spPr bwMode="auto">
            <a:xfrm>
              <a:off x="1814707" y="3954147"/>
              <a:ext cx="0" cy="3705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직선 화살표 연결선 24"/>
            <p:cNvCxnSpPr>
              <a:stCxn id="14" idx="0"/>
              <a:endCxn id="23" idx="2"/>
            </p:cNvCxnSpPr>
            <p:nvPr/>
          </p:nvCxnSpPr>
          <p:spPr bwMode="auto">
            <a:xfrm flipV="1">
              <a:off x="3218507" y="4302772"/>
              <a:ext cx="298" cy="13026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6" name="직사각형 25"/>
            <p:cNvSpPr/>
            <p:nvPr/>
          </p:nvSpPr>
          <p:spPr bwMode="auto">
            <a:xfrm>
              <a:off x="4218536" y="3661557"/>
              <a:ext cx="733814" cy="28076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Report Request 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7" name="직선 화살표 연결선 26"/>
            <p:cNvCxnSpPr/>
            <p:nvPr/>
          </p:nvCxnSpPr>
          <p:spPr bwMode="auto">
            <a:xfrm>
              <a:off x="4585443" y="3953151"/>
              <a:ext cx="0" cy="3705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8" name="직선 화살표 연결선 27"/>
            <p:cNvCxnSpPr/>
            <p:nvPr/>
          </p:nvCxnSpPr>
          <p:spPr bwMode="auto">
            <a:xfrm>
              <a:off x="4971483" y="3853858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5071548" y="3704035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7843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338181</TotalTime>
  <Words>1444</Words>
  <Application>Microsoft Office PowerPoint</Application>
  <PresentationFormat>화면 슬라이드 쇼(4:3)</PresentationFormat>
  <Paragraphs>250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0" baseType="lpstr">
      <vt:lpstr>MS Gothic</vt:lpstr>
      <vt:lpstr>굴림</vt:lpstr>
      <vt:lpstr>Malgun Gothic</vt:lpstr>
      <vt:lpstr>Malgun Gothic</vt:lpstr>
      <vt:lpstr>Arial</vt:lpstr>
      <vt:lpstr>Times New Roman</vt:lpstr>
      <vt:lpstr>802-11-Submission</vt:lpstr>
      <vt:lpstr>Relay for 11bn </vt:lpstr>
      <vt:lpstr>Introduction </vt:lpstr>
      <vt:lpstr>Relay communication </vt:lpstr>
      <vt:lpstr>Considerations for Relay</vt:lpstr>
      <vt:lpstr>Single-hop relay</vt:lpstr>
      <vt:lpstr>Relay transmission with a TXOP</vt:lpstr>
      <vt:lpstr>Channel information between Relay STA and an Destination STA </vt:lpstr>
      <vt:lpstr>Management frame relay  </vt:lpstr>
      <vt:lpstr>Discovery of Destination STA </vt:lpstr>
      <vt:lpstr>Performance enhancement </vt:lpstr>
      <vt:lpstr>Summary </vt:lpstr>
      <vt:lpstr>Straw poll 1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Lim/IoT Connectivity Standard Task(dongguk.lim@lge.com)</cp:lastModifiedBy>
  <cp:revision>5544</cp:revision>
  <cp:lastPrinted>2017-07-07T02:11:09Z</cp:lastPrinted>
  <dcterms:created xsi:type="dcterms:W3CDTF">2007-05-21T21:00:37Z</dcterms:created>
  <dcterms:modified xsi:type="dcterms:W3CDTF">2024-03-08T14:28:37Z</dcterms:modified>
</cp:coreProperties>
</file>