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315" r:id="rId2"/>
    <p:sldId id="314" r:id="rId3"/>
    <p:sldId id="296" r:id="rId4"/>
    <p:sldId id="326" r:id="rId5"/>
    <p:sldId id="304" r:id="rId6"/>
    <p:sldId id="327" r:id="rId7"/>
    <p:sldId id="305" r:id="rId8"/>
    <p:sldId id="306" r:id="rId9"/>
    <p:sldId id="324" r:id="rId10"/>
    <p:sldId id="317" r:id="rId11"/>
    <p:sldId id="309" r:id="rId12"/>
    <p:sldId id="310" r:id="rId13"/>
    <p:sldId id="311" r:id="rId14"/>
    <p:sldId id="312" r:id="rId15"/>
    <p:sldId id="313" r:id="rId16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69" autoAdjust="0"/>
    <p:restoredTop sz="94660"/>
  </p:normalViewPr>
  <p:slideViewPr>
    <p:cSldViewPr>
      <p:cViewPr varScale="1">
        <p:scale>
          <a:sx n="114" d="100"/>
          <a:sy n="114" d="100"/>
        </p:scale>
        <p:origin x="438" y="114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10/26/2023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September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Yongsen Ma, et al., Samsung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Yongsen Ma, et al., Samsung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November 2023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Yongsen Ma, et al., Samsung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Yongsen Ma, et al., Samsung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Yongsen Ma, et al., Samsung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Yongsen Ma, et al., Samsung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Yongsen Ma, et al., Samsung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Yongsen Ma, et al., Samsung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Yongsen Ma, et al., Samsung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Yongsen Ma, et al., Samsung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802.11-23/1835r0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2DC3441-A692-4CB7-A0F6-F55942D7F43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5FC4EE-1938-41F0-B97C-44843123CF70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Yongsen Ma, et al., Samsung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643C1A4-87B5-4B8B-9414-E54893E9300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</a:t>
            </a:fld>
            <a:endParaRPr lang="en-GB" dirty="0"/>
          </a:p>
        </p:txBody>
      </p:sp>
      <p:graphicFrame>
        <p:nvGraphicFramePr>
          <p:cNvPr id="9" name="Object 3">
            <a:extLst>
              <a:ext uri="{FF2B5EF4-FFF2-40B4-BE49-F238E27FC236}">
                <a16:creationId xmlns:a16="http://schemas.microsoft.com/office/drawing/2014/main" id="{6FB2F6B0-9E90-45E7-B98A-27CAF7E01CD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08373754"/>
              </p:ext>
            </p:extLst>
          </p:nvPr>
        </p:nvGraphicFramePr>
        <p:xfrm>
          <a:off x="990600" y="2416175"/>
          <a:ext cx="10280650" cy="2482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12" name="Document" r:id="rId3" imgW="10448057" imgH="2539535" progId="Word.Document.8">
                  <p:embed/>
                </p:oleObj>
              </mc:Choice>
              <mc:Fallback>
                <p:oleObj name="Document" r:id="rId3" imgW="10448057" imgH="2539535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2416175"/>
                        <a:ext cx="10280650" cy="248285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Rectangle 1">
            <a:extLst>
              <a:ext uri="{FF2B5EF4-FFF2-40B4-BE49-F238E27FC236}">
                <a16:creationId xmlns:a16="http://schemas.microsoft.com/office/drawing/2014/main" id="{856BC9B6-130F-4461-ABAB-E07FCB7E2DE1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AP Power Management</a:t>
            </a:r>
          </a:p>
        </p:txBody>
      </p:sp>
      <p:sp>
        <p:nvSpPr>
          <p:cNvPr id="11" name="Rectangle 2">
            <a:extLst>
              <a:ext uri="{FF2B5EF4-FFF2-40B4-BE49-F238E27FC236}">
                <a16:creationId xmlns:a16="http://schemas.microsoft.com/office/drawing/2014/main" id="{8896E7E1-618C-4C4D-9355-DB03F71900E6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/>
              <a:t>Date:</a:t>
            </a:r>
            <a:r>
              <a:rPr lang="en-GB" sz="2000" b="0"/>
              <a:t> 2023-09-01</a:t>
            </a:r>
            <a:endParaRPr lang="en-GB" sz="2000" b="0" dirty="0"/>
          </a:p>
        </p:txBody>
      </p:sp>
      <p:sp>
        <p:nvSpPr>
          <p:cNvPr id="12" name="Rectangle 4">
            <a:extLst>
              <a:ext uri="{FF2B5EF4-FFF2-40B4-BE49-F238E27FC236}">
                <a16:creationId xmlns:a16="http://schemas.microsoft.com/office/drawing/2014/main" id="{40B2AC2A-CD56-465F-B74B-DA627D518C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  <p:extLst>
      <p:ext uri="{BB962C8B-B14F-4D97-AF65-F5344CB8AC3E}">
        <p14:creationId xmlns:p14="http://schemas.microsoft.com/office/powerpoint/2010/main" val="4337432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1D03A6-3F40-4189-A894-DAFED6E4B2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Information Elements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B5DEDF-9AD8-46C4-8F7D-A52ACF230A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Schedule information, e.g., interval, duration, start time, count.</a:t>
            </a:r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800" dirty="0"/>
              <a:t>May reuse existing elements such as Schedule element and/or existing functions such as TWT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Capability information</a:t>
            </a:r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800" dirty="0"/>
              <a:t>power state info: doze state, listen state, or awake state with reduced capability</a:t>
            </a:r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800" dirty="0"/>
              <a:t>power state transition info: if in listen state (or WUR)</a:t>
            </a:r>
          </a:p>
          <a:p>
            <a:pPr lvl="2" indent="-285750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600" dirty="0"/>
              <a:t>not interruptible, or interruptible. If interruptible,</a:t>
            </a:r>
          </a:p>
          <a:p>
            <a:pPr lvl="3" indent="-285750">
              <a:buFont typeface="Courier New" panose="02070309020205020404" pitchFamily="49" charset="0"/>
              <a:buChar char="o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400" dirty="0"/>
              <a:t>the whole schedule </a:t>
            </a:r>
          </a:p>
          <a:p>
            <a:pPr lvl="3" indent="-285750">
              <a:buFont typeface="Courier New" panose="02070309020205020404" pitchFamily="49" charset="0"/>
              <a:buChar char="o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400" dirty="0"/>
              <a:t>or only the current time window</a:t>
            </a:r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800" dirty="0"/>
              <a:t>To indicate/notify whether operating w/ reduced capability: a subset of the full capability, e.g., single antenna, non-HT, reduced BW, low MCSs, low power listening mode [15], etc.</a:t>
            </a:r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800" dirty="0"/>
              <a:t>May reuse existing procedures such as Operating Mode Indication/Notification</a:t>
            </a:r>
          </a:p>
          <a:p>
            <a:pPr marL="342900" lvl="2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000" b="1" dirty="0">
                <a:cs typeface="+mn-cs"/>
              </a:rPr>
              <a:t>Schedule info and capability info can be in separate IEs or in a single IE.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333FAC7-2129-4160-87EB-2D15D18CFC9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A057B9-2AF7-426D-8E22-5B0BCE398F1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Yongsen Ma, et al., Samsung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0DC86F5-4093-4556-8027-5F7F4287CDF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465596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5BD0A2-1DB9-404C-B878-0DCC408B98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1: Transitions between Absent and Awake states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68B00A-CB29-455A-99BE-32F74AE010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2971799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The AP can specify the schedule and send Absence Notification in Beacon, Probe Response, or Action frames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STAs that can receive &amp; decode the schedule may change to Doze state when the AP is absent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20C9A58-50AF-49C4-988E-D51A62E95C1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427ACB-0E84-4706-B69C-6999E57AD9D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Yongsen Ma, et al., Samsung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71FF73-BF8C-4E84-A2D4-2316D95181A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D5751941-5DE0-44F3-805D-99489DFCF63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7880" y="1894029"/>
            <a:ext cx="8326005" cy="41319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90408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8FFD8C-B394-44B9-9883-CF49703505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2: Presence Request from STAs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19B2F8-1140-4A66-A738-7DD39E71FE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3657599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STAs can send Presence Request to influence the schedule of the AP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The AP shall send the new schedule in Beacons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The AP may send the new schedule in Action frames during the Awake state based on the previous schedule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AB21CA-DCC8-4860-B957-50BD5062BB1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5485EA-FAA2-48CE-86CB-B149D25863F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Yongsen Ma, et al., Samsung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8140B16-7E59-48AC-90FC-BBE29A951F3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D11B6D46-CCCB-4751-B047-964D340F4B4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06402" y="2047609"/>
            <a:ext cx="7441827" cy="3898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243744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Content Placeholder 4">
            <a:extLst>
              <a:ext uri="{FF2B5EF4-FFF2-40B4-BE49-F238E27FC236}">
                <a16:creationId xmlns:a16="http://schemas.microsoft.com/office/drawing/2014/main" id="{B5DD7900-83E4-4BE5-80E5-8B76F9C8067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00041" y="1887645"/>
            <a:ext cx="7284871" cy="4238667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FD31A4F-2F10-4DDE-A3FA-F17018AC40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3: Transitions between Awake and Listen states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612070-66C8-4122-BA9B-F2609DE6A8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4190999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The AP can stay in Listen state to be aware of </a:t>
            </a:r>
            <a:r>
              <a:rPr lang="en-US" sz="1800" dirty="0">
                <a:solidFill>
                  <a:schemeClr val="tx1"/>
                </a:solidFill>
              </a:rPr>
              <a:t>legacy devices, Presence Request and STA availability of data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If the AP receives Presence Request or indication of availability of data:</a:t>
            </a:r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600" dirty="0"/>
              <a:t>The AP may respond to a presence request STAs with the new schedule in the next available Awake state, or exit the Listen state early and respond to STAs immediately</a:t>
            </a:r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600" dirty="0"/>
              <a:t>The AP shall send the new schedule in Beacons to other STAs</a:t>
            </a:r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600" dirty="0"/>
              <a:t>During the scheduled Awake state, the AP can send Presence Response in Action frames to other STAs by unicast/broadcast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15808FD-1E2C-41D9-93D4-CF245AB06BB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9A029A-A22C-4EEC-9007-9DF827DA214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Yongsen Ma, et al., Samsung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9BD41C7-7071-4B51-9FFA-D7A9D6D8B68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7517087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813724-4F41-43AB-BB86-D6E8E7E221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Conclusion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48825A-03C4-47D8-B80E-B17BE66079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A brief summary of existing protocols for non-AP STA power save, and existing protocols/options and 802.11 UHR proposals for AP power save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A proposal of scheduled AP power save to improve the energy efficiency of APs while limiting the negative impact on functionality and performance</a:t>
            </a:r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800" dirty="0"/>
              <a:t>Absence Notification allowing APs to be absent for certain time periods</a:t>
            </a:r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800" dirty="0"/>
              <a:t>Capability options allowing APs to respond to legacy devices and on-demand data with different urgency requirements</a:t>
            </a:r>
          </a:p>
          <a:p>
            <a:pPr lvl="2" indent="-285750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600" dirty="0"/>
              <a:t>Power state transition capability</a:t>
            </a:r>
          </a:p>
          <a:p>
            <a:pPr lvl="2" indent="-285750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600" dirty="0"/>
              <a:t>Capability adaptation with reduced capability</a:t>
            </a:r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800" dirty="0"/>
              <a:t>Scheduling options allowing APs/STAs to interrupt/update/request/report/adjust/feedback/... the schedule in different scenarios such as different network conditions/requirements, power saving requirements, and tolerance of functional &amp; performance degradation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21B573B-3191-4113-9F42-750E32EE43C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EFC9C0-84C8-4579-9BF1-F376DCFE963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Yongsen Ma, et al., Samsung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7957846-BEE2-46A4-B623-3F3285F3B0E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1690905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F8177F-4851-475B-825A-08E462F4E6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References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2CFDFB-7FF2-463A-BA82-5099BD2661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1200" dirty="0"/>
              <a:t>[1] Dorothy Stanley, Liaison statement from Wi-Fi Alliance re: energy efficiency, IEEE 802.11-23/0917r0, 2023</a:t>
            </a:r>
          </a:p>
          <a:p>
            <a:r>
              <a:rPr lang="en-GB" sz="1200" dirty="0"/>
              <a:t>[2] Amelia </a:t>
            </a:r>
            <a:r>
              <a:rPr lang="en-GB" sz="1200" dirty="0" err="1"/>
              <a:t>Andersdotter</a:t>
            </a:r>
            <a:r>
              <a:rPr lang="en-GB" sz="1200" dirty="0"/>
              <a:t>, et al., 802.11 AP Power Save PAR addition proposal, IEEE 802.11-23/0244r1, 2023</a:t>
            </a:r>
          </a:p>
          <a:p>
            <a:r>
              <a:rPr lang="en-GB" sz="1200" dirty="0"/>
              <a:t>[3] Amelia </a:t>
            </a:r>
            <a:r>
              <a:rPr lang="en-GB" sz="1200" dirty="0" err="1"/>
              <a:t>Andersdotter</a:t>
            </a:r>
            <a:r>
              <a:rPr lang="en-GB" sz="1200" dirty="0"/>
              <a:t>, et al., </a:t>
            </a:r>
            <a:r>
              <a:rPr lang="en-US" sz="1200" dirty="0"/>
              <a:t>Green AP and resilience requirements for home networks</a:t>
            </a:r>
            <a:r>
              <a:rPr lang="en-GB" sz="1200" dirty="0"/>
              <a:t>, IEEE 802.11-22/1790r0, 2022</a:t>
            </a:r>
          </a:p>
          <a:p>
            <a:r>
              <a:rPr lang="en-GB" sz="1200" dirty="0"/>
              <a:t>[4] Lili </a:t>
            </a:r>
            <a:r>
              <a:rPr lang="en-GB" sz="1200" dirty="0" err="1"/>
              <a:t>Hervieu</a:t>
            </a:r>
            <a:r>
              <a:rPr lang="en-GB" sz="1200" dirty="0"/>
              <a:t>, et al., </a:t>
            </a:r>
            <a:r>
              <a:rPr lang="en-US" sz="1200" dirty="0"/>
              <a:t>A Perspective on UHR Features for Operator Residential Deployments</a:t>
            </a:r>
            <a:r>
              <a:rPr lang="en-GB" sz="1200" dirty="0"/>
              <a:t>, IEEE 802.11-22/1809r0, 2022</a:t>
            </a:r>
          </a:p>
          <a:p>
            <a:r>
              <a:rPr lang="en-GB" sz="1200" dirty="0"/>
              <a:t>[5] </a:t>
            </a:r>
            <a:r>
              <a:rPr lang="en-GB" sz="1200" dirty="0" err="1"/>
              <a:t>Liwen</a:t>
            </a:r>
            <a:r>
              <a:rPr lang="en-GB" sz="1200" dirty="0"/>
              <a:t> Chu, et al., AP MLD power management, IEEE 802.11-23/0015r0, 2023</a:t>
            </a:r>
          </a:p>
          <a:p>
            <a:r>
              <a:rPr lang="en-GB" sz="1200" dirty="0"/>
              <a:t>[6] Alfred </a:t>
            </a:r>
            <a:r>
              <a:rPr lang="en-GB" sz="1200" dirty="0" err="1"/>
              <a:t>Asterjadhi</a:t>
            </a:r>
            <a:r>
              <a:rPr lang="en-GB" sz="1200" dirty="0"/>
              <a:t>, et al., Considerations for enabling AP power save, IEEE 802.11-23/0010r0, 2023</a:t>
            </a:r>
          </a:p>
          <a:p>
            <a:r>
              <a:rPr lang="en-GB" sz="1200" dirty="0"/>
              <a:t>[7] </a:t>
            </a:r>
            <a:r>
              <a:rPr lang="en-GB" sz="1200" dirty="0" err="1"/>
              <a:t>Guogang</a:t>
            </a:r>
            <a:r>
              <a:rPr lang="en-GB" sz="1200" dirty="0"/>
              <a:t> Huang, et al., Considering Unscheduled AP Power Save, IEEE 802.11-23/0225r0, 2023</a:t>
            </a:r>
          </a:p>
          <a:p>
            <a:r>
              <a:rPr lang="en-GB" sz="1200" dirty="0"/>
              <a:t>[8] Po-Kai Huang, et al., WUR Operating Channel, IEEE 802.11-17/1333r2, 2017</a:t>
            </a:r>
          </a:p>
          <a:p>
            <a:r>
              <a:rPr lang="en-GB" sz="1200" dirty="0"/>
              <a:t>[9] Allan Thomson, ap power down notification, IEEE 802.11-08/0947r2, 2008</a:t>
            </a:r>
          </a:p>
          <a:p>
            <a:r>
              <a:rPr lang="en-GB" sz="1200" dirty="0"/>
              <a:t>[10] Stefan </a:t>
            </a:r>
            <a:r>
              <a:rPr lang="en-GB" sz="1200" dirty="0" err="1"/>
              <a:t>Aust</a:t>
            </a:r>
            <a:r>
              <a:rPr lang="en-GB" sz="1200" dirty="0"/>
              <a:t>, AP Power Saving, IEEE 802.11-11/0046r2, 2011</a:t>
            </a:r>
          </a:p>
          <a:p>
            <a:r>
              <a:rPr lang="en-GB" sz="1200" dirty="0"/>
              <a:t>[11] Stefan </a:t>
            </a:r>
            <a:r>
              <a:rPr lang="en-GB" sz="1200" dirty="0" err="1"/>
              <a:t>Aust</a:t>
            </a:r>
            <a:r>
              <a:rPr lang="en-GB" sz="1200" dirty="0"/>
              <a:t>, </a:t>
            </a:r>
            <a:r>
              <a:rPr lang="en-US" sz="1200" dirty="0" err="1"/>
              <a:t>TGah</a:t>
            </a:r>
            <a:r>
              <a:rPr lang="en-US" sz="1200" dirty="0"/>
              <a:t> Use Case AP Power Saving in Smart Grid, IEEE 802.11-11/0273r0, 2011</a:t>
            </a:r>
            <a:endParaRPr lang="en-GB" sz="1200" dirty="0"/>
          </a:p>
          <a:p>
            <a:r>
              <a:rPr lang="en-GB" sz="1200" dirty="0"/>
              <a:t>[11] </a:t>
            </a:r>
            <a:r>
              <a:rPr lang="en-GB" sz="1200" dirty="0" err="1"/>
              <a:t>Xiaofei</a:t>
            </a:r>
            <a:r>
              <a:rPr lang="en-GB" sz="1200" dirty="0"/>
              <a:t> Wang, et al., AP Power Saving, IEEE 802.11-17/0728r2, 2017</a:t>
            </a:r>
          </a:p>
          <a:p>
            <a:r>
              <a:rPr lang="en-GB" sz="1200" dirty="0"/>
              <a:t>[12] </a:t>
            </a:r>
            <a:r>
              <a:rPr lang="en-GB" sz="1200" dirty="0" err="1"/>
              <a:t>Xiaofei</a:t>
            </a:r>
            <a:r>
              <a:rPr lang="en-GB" sz="1200" dirty="0"/>
              <a:t> Wang, et al., On AP Power Saving Usage Model, IEEE 802.11-17/1388r2, 2017</a:t>
            </a:r>
          </a:p>
          <a:p>
            <a:r>
              <a:rPr lang="en-GB" sz="1200" dirty="0"/>
              <a:t>[13] Jay Yang, et al., </a:t>
            </a:r>
            <a:r>
              <a:rPr lang="en-US" sz="1200" dirty="0"/>
              <a:t>MLD AP Power-saving(PS) Considerations</a:t>
            </a:r>
            <a:r>
              <a:rPr lang="en-GB" sz="1200" dirty="0"/>
              <a:t>, IEEE 802.11-20/1115r6, 2020</a:t>
            </a:r>
          </a:p>
          <a:p>
            <a:r>
              <a:rPr lang="en-GB" sz="1200" dirty="0"/>
              <a:t>[14] </a:t>
            </a:r>
            <a:r>
              <a:rPr lang="en-GB" sz="1200" dirty="0" err="1"/>
              <a:t>Kyumin</a:t>
            </a:r>
            <a:r>
              <a:rPr lang="en-GB" sz="1200" dirty="0"/>
              <a:t> Kang, et al., Considerations on Soft AP Power Saving, IEEE 802.11-21/0885r1, 2021</a:t>
            </a:r>
          </a:p>
          <a:p>
            <a:r>
              <a:rPr lang="en-GB" sz="1200" dirty="0"/>
              <a:t>[15] </a:t>
            </a:r>
            <a:r>
              <a:rPr lang="en-GB" sz="1200" dirty="0" err="1"/>
              <a:t>Xiaogang</a:t>
            </a:r>
            <a:r>
              <a:rPr lang="en-GB" sz="1200" dirty="0"/>
              <a:t> Chen, et al., Low Power Listening Mode, IEEE 802.11-22/1414r1, 2022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4E90B0C-425E-44B5-A950-1BA2B0A4A09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F53063-2618-4D41-92AC-060CF28E5E8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Yongsen Ma, et al., Samsung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247C906-A769-4F12-91F2-630581B0DEC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037268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020E0C-4052-4FEA-9D6D-B440F1DFEC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Abstract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E30C86-E570-46BF-A970-A393FB996A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There are requirements and recommendations to improve the energy efficiency of APs.</a:t>
            </a:r>
          </a:p>
          <a:p>
            <a:endParaRPr lang="en-US" dirty="0"/>
          </a:p>
          <a:p>
            <a:r>
              <a:rPr lang="en-US" dirty="0"/>
              <a:t>There are protocols and options in existing IEEE 802.11 specifications and proposals in the next generation 802.11bn UHR for AP power save.</a:t>
            </a:r>
          </a:p>
          <a:p>
            <a:endParaRPr lang="en-US" dirty="0"/>
          </a:p>
          <a:p>
            <a:r>
              <a:rPr lang="en-US" dirty="0"/>
              <a:t>AP power save protocols should be carefully designed to avoid any negative impact on functionality and performance for IEEE 802.11 networks.</a:t>
            </a:r>
          </a:p>
          <a:p>
            <a:endParaRPr lang="en-US" dirty="0"/>
          </a:p>
          <a:p>
            <a:r>
              <a:rPr lang="en-US" dirty="0"/>
              <a:t>This contribution considers options for AP power save while limiting the negative impact on APs and non-AP STAs.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4770DE-2A3C-48F2-BBA3-91831AF92A3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4CA848-9F41-4228-BA3C-36545D960D4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Yongsen Ma, et al., Samsung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BF38B86-41E5-40C3-82CE-1B7EF495A54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810272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6C1549-8924-47E3-ADC1-871E39A7B9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 Power Management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1478E3-1625-436E-93D6-53BDFD900A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600" dirty="0"/>
              <a:t>In IEEE 802.11bn, there are requirements to improve the energy efficiency of 802.11 APs [1, 2, 3, 4], especially for</a:t>
            </a:r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400" dirty="0"/>
              <a:t>Soft AP/Mobile Hotspot/Mobile AP running on battery-device [13, 14]</a:t>
            </a:r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400" dirty="0"/>
              <a:t>Some APs also would be idling or in low duty cycle mode during certain time of the day:</a:t>
            </a:r>
          </a:p>
          <a:p>
            <a:pPr lvl="2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200" dirty="0">
                <a:cs typeface="+mn-cs"/>
              </a:rPr>
              <a:t>Socket powered APs/home APs: early mornings</a:t>
            </a:r>
          </a:p>
          <a:p>
            <a:pPr lvl="2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200" dirty="0">
                <a:cs typeface="+mn-cs"/>
              </a:rPr>
              <a:t>APs in enterprise/office/industrial environments: off-work hours</a:t>
            </a:r>
          </a:p>
          <a:p>
            <a:pPr lvl="2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200" dirty="0">
                <a:cs typeface="+mn-cs"/>
              </a:rPr>
              <a:t>APs in stadiums/shopping malls: outside of operating hours</a:t>
            </a:r>
          </a:p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600" dirty="0"/>
              <a:t>Having the ability to reduce power consumption would be helpful in preserving battery for Soft/Mobile APs and be more eco-friendly for socket powered, home and enterprise APs.</a:t>
            </a:r>
          </a:p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600" dirty="0"/>
              <a:t>There are some protocols/options from existing IEEE 802.11 specifications and UHR proposals for AP power save [5, 6, 7]. Power save protocols for APs should be carefully designed to avoid functionality and performance degradation.</a:t>
            </a:r>
          </a:p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600" dirty="0"/>
              <a:t>A fundamental requirement for the AP is that it shall always be on, so that</a:t>
            </a:r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400" dirty="0"/>
              <a:t>Clients are able to scan, find the AP and associate</a:t>
            </a:r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400" dirty="0"/>
              <a:t>Have data communication</a:t>
            </a:r>
          </a:p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600" dirty="0"/>
              <a:t>There are trade-offs between power save levels and performance requirements for AP power save.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E0408DA-46C7-41CE-BD60-20ED4264350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6422C9-8585-4883-A169-835BB56ACA5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Yongsen Ma, et al., Samsung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C7DF484-F373-424D-95D5-DB6F88F0621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04173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647C42-261B-435E-94AF-EEE2120C10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Related Work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6A6AE8-1B5D-4597-918D-34BC3207477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14400" y="1981201"/>
            <a:ext cx="5181599" cy="4113213"/>
          </a:xfrm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US" sz="1800" dirty="0"/>
              <a:t>Existing protocols for non-AP STA power save </a:t>
            </a:r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600" dirty="0"/>
              <a:t>PS-Poll, SMPS (static, dynamic), PSMP (Power Save Multi-Poll), TXOP PS</a:t>
            </a:r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600" dirty="0"/>
              <a:t>TIM, TIM segmentation, DTIM, ATIM, APSD (unscheduled, scheduled)</a:t>
            </a:r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600" dirty="0"/>
              <a:t>TWT (individual, broadcast, trigger-based, restricted), RAW (Restricted Access Window), WUR, …</a:t>
            </a:r>
          </a:p>
          <a:p>
            <a:pPr>
              <a:buFont typeface="Times New Roman" pitchFamily="16" charset="0"/>
              <a:buChar char="•"/>
            </a:pPr>
            <a:r>
              <a:rPr lang="en-US" sz="1800" dirty="0"/>
              <a:t>Existing protocols for AP power save </a:t>
            </a:r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600" dirty="0"/>
              <a:t>Limit the channel width, MCS, # antenna, NSS [6]</a:t>
            </a:r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600" dirty="0"/>
              <a:t>Limit the 802.11 generation/version/feature</a:t>
            </a:r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600" dirty="0"/>
              <a:t>Power control, sensitivity control</a:t>
            </a:r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600" dirty="0"/>
              <a:t>Scheduled PS for APs in S1G [5, 6]</a:t>
            </a:r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600" dirty="0"/>
              <a:t>Scheduled and unscheduled PS for AP or PCP in PBSS and DMG infrastructure BSS</a:t>
            </a:r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7B58657A-9EF5-4D45-B2EF-78D0BDD6E184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US" sz="1800" dirty="0"/>
              <a:t>Other options/proposals for AP power save</a:t>
            </a:r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600" dirty="0"/>
              <a:t>BSS Termination (AP power down notification) [9];</a:t>
            </a:r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600" dirty="0"/>
              <a:t>802.11ba WUR and Wake Up AP [11, 12]</a:t>
            </a:r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600" dirty="0"/>
              <a:t>RAW/S-APSD/TWT with limited SP or Listen Interval [13, 14], then the AP turns into doze state</a:t>
            </a:r>
          </a:p>
          <a:p>
            <a:pPr>
              <a:buFont typeface="Times New Roman" pitchFamily="16" charset="0"/>
              <a:buChar char="•"/>
            </a:pPr>
            <a:r>
              <a:rPr lang="en-US" sz="1800" dirty="0"/>
              <a:t>Current UHR proposals for AP power save </a:t>
            </a:r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600" dirty="0"/>
              <a:t>Unscheduled AP PS and utilize MLD: certain link in active mode and other links in PS mode [5, 6, 7]</a:t>
            </a:r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600" dirty="0"/>
              <a:t>Scheduled AP PS: </a:t>
            </a:r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600" dirty="0"/>
              <a:t>	TWT-based duty cycling for APs [6, 14];</a:t>
            </a:r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600" dirty="0"/>
              <a:t>	dynamic AP PS: SMPS/EMLSR for APs [6]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BE9C115-50CB-4C74-9AF8-0409FA40E784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F24B21-7B04-49B1-9618-9767B3A6B5AC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Yongsen Ma, et al., Samsung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6BAA738-A300-430E-A64F-85F1F1DC688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47E682F-6C32-4CA6-9D3D-5380555E29BD}"/>
              </a:ext>
            </a:extLst>
          </p:cNvPr>
          <p:cNvSpPr txBox="1"/>
          <p:nvPr/>
        </p:nvSpPr>
        <p:spPr>
          <a:xfrm>
            <a:off x="6861101" y="5806668"/>
            <a:ext cx="234458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accent1"/>
                </a:solidFill>
              </a:rPr>
              <a:t>AP always in Awake state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342CDAE-480C-4E4C-BFA3-D799C293EF6C}"/>
              </a:ext>
            </a:extLst>
          </p:cNvPr>
          <p:cNvSpPr txBox="1"/>
          <p:nvPr/>
        </p:nvSpPr>
        <p:spPr>
          <a:xfrm>
            <a:off x="6861101" y="6104735"/>
            <a:ext cx="36608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accent2"/>
                </a:solidFill>
              </a:rPr>
              <a:t>AP may be in Doze state on certain link(s)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E3C7375-BEBE-499C-A947-9800678E1E93}"/>
              </a:ext>
            </a:extLst>
          </p:cNvPr>
          <p:cNvSpPr/>
          <p:nvPr/>
        </p:nvSpPr>
        <p:spPr bwMode="auto">
          <a:xfrm>
            <a:off x="1402829" y="5522527"/>
            <a:ext cx="4537596" cy="804864"/>
          </a:xfrm>
          <a:prstGeom prst="rect">
            <a:avLst/>
          </a:prstGeom>
          <a:noFill/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68F93A0-1EC2-4985-B527-B3797DFDCE97}"/>
              </a:ext>
            </a:extLst>
          </p:cNvPr>
          <p:cNvSpPr/>
          <p:nvPr/>
        </p:nvSpPr>
        <p:spPr bwMode="auto">
          <a:xfrm>
            <a:off x="6225610" y="2032009"/>
            <a:ext cx="5049874" cy="3199518"/>
          </a:xfrm>
          <a:prstGeom prst="rect">
            <a:avLst/>
          </a:prstGeom>
          <a:noFill/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B24C34D4-C02B-4878-BD87-78CAB5F9DDE2}"/>
              </a:ext>
            </a:extLst>
          </p:cNvPr>
          <p:cNvCxnSpPr>
            <a:cxnSpLocks/>
            <a:stCxn id="9" idx="1"/>
            <a:endCxn id="13" idx="3"/>
          </p:cNvCxnSpPr>
          <p:nvPr/>
        </p:nvCxnSpPr>
        <p:spPr bwMode="auto">
          <a:xfrm flipH="1" flipV="1">
            <a:off x="5940425" y="5924959"/>
            <a:ext cx="920676" cy="349053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6072BBE9-F7C3-4721-9600-167C0277FBE2}"/>
              </a:ext>
            </a:extLst>
          </p:cNvPr>
          <p:cNvCxnSpPr>
            <a:cxnSpLocks/>
            <a:stCxn id="9" idx="3"/>
          </p:cNvCxnSpPr>
          <p:nvPr/>
        </p:nvCxnSpPr>
        <p:spPr bwMode="auto">
          <a:xfrm flipV="1">
            <a:off x="10521917" y="5263652"/>
            <a:ext cx="676009" cy="1010360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1" name="Rectangle 20">
            <a:extLst>
              <a:ext uri="{FF2B5EF4-FFF2-40B4-BE49-F238E27FC236}">
                <a16:creationId xmlns:a16="http://schemas.microsoft.com/office/drawing/2014/main" id="{5CF6C50C-FE0D-4821-B96D-F526847366DE}"/>
              </a:ext>
            </a:extLst>
          </p:cNvPr>
          <p:cNvSpPr/>
          <p:nvPr/>
        </p:nvSpPr>
        <p:spPr bwMode="auto">
          <a:xfrm>
            <a:off x="1397406" y="4619465"/>
            <a:ext cx="4543019" cy="870329"/>
          </a:xfrm>
          <a:prstGeom prst="rect">
            <a:avLst/>
          </a:prstGeom>
          <a:noFill/>
          <a:ln>
            <a:solidFill>
              <a:schemeClr val="accent1"/>
            </a:solidFill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992A591E-E14E-4870-9EC3-99EB422E0043}"/>
              </a:ext>
            </a:extLst>
          </p:cNvPr>
          <p:cNvSpPr/>
          <p:nvPr/>
        </p:nvSpPr>
        <p:spPr bwMode="auto">
          <a:xfrm>
            <a:off x="6725726" y="5284907"/>
            <a:ext cx="4134491" cy="306430"/>
          </a:xfrm>
          <a:prstGeom prst="rect">
            <a:avLst/>
          </a:prstGeom>
          <a:noFill/>
          <a:ln>
            <a:solidFill>
              <a:schemeClr val="accent1"/>
            </a:solidFill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A4A8FF0F-62E2-4844-B4FA-2C9CD104D41F}"/>
              </a:ext>
            </a:extLst>
          </p:cNvPr>
          <p:cNvCxnSpPr>
            <a:stCxn id="7" idx="1"/>
            <a:endCxn id="21" idx="3"/>
          </p:cNvCxnSpPr>
          <p:nvPr/>
        </p:nvCxnSpPr>
        <p:spPr bwMode="auto">
          <a:xfrm flipH="1" flipV="1">
            <a:off x="5940425" y="5054630"/>
            <a:ext cx="920676" cy="92131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1716152A-1073-4F4D-B89B-393EA8E2D82D}"/>
              </a:ext>
            </a:extLst>
          </p:cNvPr>
          <p:cNvCxnSpPr>
            <a:cxnSpLocks/>
            <a:stCxn id="7" idx="0"/>
          </p:cNvCxnSpPr>
          <p:nvPr/>
        </p:nvCxnSpPr>
        <p:spPr bwMode="auto">
          <a:xfrm flipV="1">
            <a:off x="8033392" y="5581663"/>
            <a:ext cx="0" cy="22500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13990282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10A586-6B51-4C52-8676-0B6E15ED32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 Power Save challenges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1C3BA5-3135-45D1-8C99-0FB50CE666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US" sz="1800" dirty="0"/>
              <a:t>Goal:</a:t>
            </a:r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600" dirty="0"/>
              <a:t>To improve the energy efficiency of APs while limiting the negative impact on functionality and performance</a:t>
            </a:r>
          </a:p>
          <a:p>
            <a:pPr>
              <a:buFont typeface="Times New Roman" pitchFamily="16" charset="0"/>
              <a:buChar char="•"/>
            </a:pPr>
            <a:r>
              <a:rPr lang="en-US" sz="1800" dirty="0"/>
              <a:t>Challenges:</a:t>
            </a:r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600" dirty="0"/>
              <a:t>Need to ensure that legacy devices are operable</a:t>
            </a:r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600" dirty="0"/>
              <a:t>AP able to respond to probe requests, serve on-demand data, and latency sensitive traffic</a:t>
            </a:r>
          </a:p>
          <a:p>
            <a:pPr>
              <a:buFont typeface="Times New Roman" pitchFamily="16" charset="0"/>
              <a:buChar char="•"/>
            </a:pPr>
            <a:r>
              <a:rPr lang="en-US" sz="1800" dirty="0"/>
              <a:t>Proposal: Define AP Power Save mechanism through adjustment of the AP’s schedule &amp; capability</a:t>
            </a:r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600" dirty="0"/>
              <a:t>Different power states to support different power save levels and performance requirements</a:t>
            </a:r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600" dirty="0"/>
              <a:t>Power state transition and capability information to provide different trade-off options</a:t>
            </a:r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600" dirty="0"/>
              <a:t>Options for APs and STAs to interrupt/update/request/report/adjust/feedback/… the power save mode/level/schedule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A30D2CC-8E8A-4551-8FFC-16E6BCAE3E6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A23C89-57F5-4C8C-918C-C5439A8EEA3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Yongsen Ma, et al., Samsung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659881E-6FF0-4482-9D4F-D3B6A07FE0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964646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E74187-4B53-4210-AAB1-B1ADCD1E8F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 Power Save Proposal: Overview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A7C449-7E46-4C9C-9C34-20D5CF1928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US" sz="2000" dirty="0"/>
              <a:t>The AP balances power save levels and performance requirements by adjusting its schedule &amp; capability. In the scheduled time window, the AP may be in</a:t>
            </a:r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400" dirty="0"/>
              <a:t>	</a:t>
            </a:r>
            <a:r>
              <a:rPr lang="en-US" sz="1800" b="1" dirty="0"/>
              <a:t>Doze state: </a:t>
            </a:r>
            <a:r>
              <a:rPr lang="en-US" sz="1800" dirty="0"/>
              <a:t>The AP sends Absence Notification in Beacon, Probe Response, </a:t>
            </a:r>
            <a:r>
              <a:rPr lang="en-US" sz="1800"/>
              <a:t>or Action </a:t>
            </a:r>
            <a:r>
              <a:rPr lang="en-US" sz="1800" dirty="0"/>
              <a:t>frames to other STAs. The AP remains in the doze state and is absent during the scheduled time window.</a:t>
            </a:r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800" dirty="0"/>
              <a:t>	</a:t>
            </a:r>
            <a:r>
              <a:rPr lang="en-US" sz="1800" b="1" dirty="0"/>
              <a:t>Listen state: </a:t>
            </a:r>
            <a:r>
              <a:rPr lang="en-US" sz="1800" dirty="0"/>
              <a:t>The AP remains in the listen state performing CCA or signal detection. The AP may respond to legacy devices or on-demand data in deferred or immediate manners.</a:t>
            </a:r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800" dirty="0"/>
              <a:t>	</a:t>
            </a:r>
            <a:r>
              <a:rPr lang="en-US" sz="1800" b="1" dirty="0"/>
              <a:t>Reduced capability: </a:t>
            </a:r>
            <a:r>
              <a:rPr lang="en-US" sz="1800" dirty="0"/>
              <a:t>The AP may use a reduced capability subset, such as single antenna, reduced BW, lower MCSs, etc., instead of utilizing the full capability set.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5C4A7A9-BAE5-4AB2-ADD2-2F80979EE11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737131-9262-405E-ACE4-7570CC73289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Yongsen Ma, et al., Samsung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1EBBB19-5B65-42B1-92C6-8F4B1C055CF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4964D8D9-E1BA-4CF9-8D40-EBFBC46C507A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1839" y="5243112"/>
            <a:ext cx="10106207" cy="1065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74527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FAB026-3E22-46D8-8546-C4270A8955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 Power Save Proposal: Absence Notification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AA0621-B910-44E9-AE39-7A33258E1E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AP may use absence notification and go into a power save mode transitioning between an awake and a doze state</a:t>
            </a:r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800" dirty="0"/>
              <a:t>Absence notification can be published by AP in beacon, probe response, and action frames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The intention is to provide predictable and periodic behaviors, to ensure smooth </a:t>
            </a:r>
            <a:r>
              <a:rPr lang="en-US" sz="2000"/>
              <a:t>network operations</a:t>
            </a: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Potential Issues: STAs need to know the awake/doze schedule of the AP. Otherwise following issues may arise</a:t>
            </a:r>
            <a:endParaRPr lang="en-US" sz="2000" strike="sngStrike" dirty="0"/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800" dirty="0"/>
              <a:t>Legacy device may lose connectivity [8, 9] </a:t>
            </a:r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800" dirty="0"/>
              <a:t>Other connectivity issues: STAs unable to scan, temporary loss of synchronization; high roaming delay</a:t>
            </a:r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800" dirty="0"/>
              <a:t>Performance issues: </a:t>
            </a:r>
          </a:p>
          <a:p>
            <a:pPr lvl="2" indent="-285750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600" dirty="0"/>
              <a:t>longer delay for network scanning, discovery, association;</a:t>
            </a:r>
          </a:p>
          <a:p>
            <a:pPr lvl="2" indent="-285750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600" dirty="0"/>
              <a:t>reduced throughput; higher packet loss rate; reduced efficiency, inaccurate/inefficient link adaptation, increased congestion, QoS/latency sensitive data may not be served in a timely manner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EA6D06C-E5EC-496A-8C3C-21C7C28A36C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CCBCEB-98C0-42E7-8F4E-9D07868497F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Yongsen Ma, et al., Samsung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030D64D-6E9A-46BE-983D-55CC49394A2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151610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E9CC76-D302-4FE8-912F-0517D581FA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 Power Save Proposal: Power State Transition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130877-952B-4F86-951B-3694D05CA7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To address the potential issues introduced by Absence Notification, APs can stay in Listen state with different power state transition capabilities.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Compared with Doze state, APs in Listen state may have less power saving, introducing less functional capability and performance degradation. </a:t>
            </a:r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800" dirty="0"/>
              <a:t>APs in Listen state may respond to on-demand data requirements and change the schedule, or exit the PS mode early and respond immediately.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APs and non-AP STAs have options to influence the schedule</a:t>
            </a:r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800" dirty="0"/>
              <a:t>APs may use different schedule parameters such as duration, interval, count, power state, power state transition capability, etc., to balance power saving and performance requirements.</a:t>
            </a:r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800" dirty="0"/>
              <a:t>APs may change the schedule based on network conditions, traffic volume, amount of power consumption reduction, functionality and performance, etc.</a:t>
            </a:r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800" dirty="0"/>
              <a:t>Non-AP STAs may indicate their presence information in Probe Request or Action frames to influence the schedule and may send Schedule Request to obtain the most recent schedule.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8F8AE5-111B-469F-AB3D-D69EDD6241C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711E48-BDC1-4360-AF92-FEE7B989321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Yongsen Ma, et al., Samsung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3F9BE4B-0D29-482E-928B-973B6CCA47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246527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23C77A-C7EB-4E0E-873F-E38C7DE00F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 Power Save Proposal: Summary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A876635-D2EB-407C-A2FD-509FC4E1F58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AF10BF-544B-493E-89A7-075032B698A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Yongsen Ma, et al., Samsung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94EF116-2137-4C97-96D9-16D81779526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3F6E5E78-7E58-4628-AD0F-8D8D83752E1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0803097"/>
              </p:ext>
            </p:extLst>
          </p:nvPr>
        </p:nvGraphicFramePr>
        <p:xfrm>
          <a:off x="280354" y="1602455"/>
          <a:ext cx="11629177" cy="4358640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731520">
                  <a:extLst>
                    <a:ext uri="{9D8B030D-6E8A-4147-A177-3AD203B41FA5}">
                      <a16:colId xmlns:a16="http://schemas.microsoft.com/office/drawing/2014/main" val="4151283750"/>
                    </a:ext>
                  </a:extLst>
                </a:gridCol>
                <a:gridCol w="1097280">
                  <a:extLst>
                    <a:ext uri="{9D8B030D-6E8A-4147-A177-3AD203B41FA5}">
                      <a16:colId xmlns:a16="http://schemas.microsoft.com/office/drawing/2014/main" val="2589762359"/>
                    </a:ext>
                  </a:extLst>
                </a:gridCol>
                <a:gridCol w="3291840">
                  <a:extLst>
                    <a:ext uri="{9D8B030D-6E8A-4147-A177-3AD203B41FA5}">
                      <a16:colId xmlns:a16="http://schemas.microsoft.com/office/drawing/2014/main" val="3365156377"/>
                    </a:ext>
                  </a:extLst>
                </a:gridCol>
                <a:gridCol w="930697">
                  <a:extLst>
                    <a:ext uri="{9D8B030D-6E8A-4147-A177-3AD203B41FA5}">
                      <a16:colId xmlns:a16="http://schemas.microsoft.com/office/drawing/2014/main" val="1004027224"/>
                    </a:ext>
                  </a:extLst>
                </a:gridCol>
                <a:gridCol w="1097280">
                  <a:extLst>
                    <a:ext uri="{9D8B030D-6E8A-4147-A177-3AD203B41FA5}">
                      <a16:colId xmlns:a16="http://schemas.microsoft.com/office/drawing/2014/main" val="2098477342"/>
                    </a:ext>
                  </a:extLst>
                </a:gridCol>
                <a:gridCol w="2011680">
                  <a:extLst>
                    <a:ext uri="{9D8B030D-6E8A-4147-A177-3AD203B41FA5}">
                      <a16:colId xmlns:a16="http://schemas.microsoft.com/office/drawing/2014/main" val="525877515"/>
                    </a:ext>
                  </a:extLst>
                </a:gridCol>
                <a:gridCol w="1188720">
                  <a:extLst>
                    <a:ext uri="{9D8B030D-6E8A-4147-A177-3AD203B41FA5}">
                      <a16:colId xmlns:a16="http://schemas.microsoft.com/office/drawing/2014/main" val="1417281863"/>
                    </a:ext>
                  </a:extLst>
                </a:gridCol>
                <a:gridCol w="1280160">
                  <a:extLst>
                    <a:ext uri="{9D8B030D-6E8A-4147-A177-3AD203B41FA5}">
                      <a16:colId xmlns:a16="http://schemas.microsoft.com/office/drawing/2014/main" val="981866948"/>
                    </a:ext>
                  </a:extLst>
                </a:gridCol>
              </a:tblGrid>
              <a:tr h="499021">
                <a:tc gridSpan="3">
                  <a:txBody>
                    <a:bodyPr/>
                    <a:lstStyle/>
                    <a:p>
                      <a:r>
                        <a:rPr lang="en-US" sz="1400" dirty="0"/>
                        <a:t>Outside/inside of the scheduled time window (see slide 6)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sz="1400" dirty="0"/>
                        <a:t>Impact on power saving and performance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sz="1400" dirty="0"/>
                        <a:t>Can support or can be supported by legacy APs/STAs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r>
                        <a:rPr lang="en-US" sz="1400" dirty="0"/>
                        <a:t>Power Mgmt. Mode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4444547"/>
                  </a:ext>
                </a:extLst>
              </a:tr>
              <a:tr h="299413">
                <a:tc rowSpan="2">
                  <a:txBody>
                    <a:bodyPr/>
                    <a:lstStyle/>
                    <a:p>
                      <a:r>
                        <a:rPr lang="en-US" sz="1400" dirty="0"/>
                        <a:t>outside</a:t>
                      </a:r>
                      <a:endParaRPr lang="en-US" sz="1400" b="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inside</a:t>
                      </a:r>
                      <a:endParaRPr lang="en-US" sz="1400" b="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en-US" sz="1400" dirty="0"/>
                        <a:t>Power save level</a:t>
                      </a:r>
                      <a:endParaRPr lang="en-US" sz="1400" b="0" dirty="0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r>
                        <a:rPr lang="en-US" sz="1400" dirty="0"/>
                        <a:t>Performance degradation</a:t>
                      </a:r>
                      <a:endParaRPr lang="en-US" sz="1400" b="0" dirty="0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r>
                        <a:rPr lang="en-US" sz="1400" dirty="0"/>
                        <a:t>Support for legacy STAs and on-demand data</a:t>
                      </a:r>
                      <a:endParaRPr lang="en-US" sz="1400" b="0" dirty="0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r>
                        <a:rPr lang="en-US" sz="1400" dirty="0"/>
                        <a:t>Supported by legacy APs</a:t>
                      </a:r>
                      <a:endParaRPr lang="en-US" sz="1400" b="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en-US" sz="1400" b="0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75338868"/>
                  </a:ext>
                </a:extLst>
              </a:tr>
              <a:tr h="299413">
                <a:tc v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Power State</a:t>
                      </a:r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Power State Transition</a:t>
                      </a:r>
                      <a:endParaRPr lang="en-US" sz="1400" b="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85016487"/>
                  </a:ext>
                </a:extLst>
              </a:tr>
              <a:tr h="499021">
                <a:tc rowSpan="5">
                  <a:txBody>
                    <a:bodyPr/>
                    <a:lstStyle/>
                    <a:p>
                      <a:r>
                        <a:rPr lang="en-US" sz="1400" dirty="0"/>
                        <a:t>Awake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Doze (Absent)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radio off*: not able to transmit, receive, listen, or update the buffer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High</a:t>
                      </a:r>
                      <a:endParaRPr lang="en-US" sz="1400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High</a:t>
                      </a:r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No</a:t>
                      </a:r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No</a:t>
                      </a:r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Power Save Mode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52211254"/>
                  </a:ext>
                </a:extLst>
              </a:tr>
              <a:tr h="698630">
                <a:tc v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r>
                        <a:rPr lang="en-US" sz="1400" dirty="0"/>
                        <a:t>Listen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Cannot be interrupted: cannot switch to TX state to respond until the next available Awake state. May switch to RX state to update the buffer</a:t>
                      </a:r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Medium to High</a:t>
                      </a:r>
                      <a:endParaRPr lang="en-US" sz="1400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Medium</a:t>
                      </a:r>
                      <a:endParaRPr lang="en-US" sz="1400" dirty="0">
                        <a:solidFill>
                          <a:srgbClr val="FFC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Partial Support**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Partially Supported***</a:t>
                      </a: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798131001"/>
                  </a:ext>
                </a:extLst>
              </a:tr>
              <a:tr h="49902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Can be interrupted: can switch to TX state to respond ASAP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Low to Medium</a:t>
                      </a:r>
                      <a:endParaRPr lang="en-US" sz="1400" dirty="0">
                        <a:solidFill>
                          <a:srgbClr val="FFC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Low to Medium</a:t>
                      </a:r>
                      <a:endParaRPr lang="en-US" sz="1400" dirty="0">
                        <a:solidFill>
                          <a:srgbClr val="FFC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Yes</a:t>
                      </a:r>
                      <a:endParaRPr lang="en-US" sz="1400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Yes</a:t>
                      </a:r>
                      <a:endParaRPr lang="en-US" sz="1400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68016010"/>
                  </a:ext>
                </a:extLst>
              </a:tr>
              <a:tr h="698630">
                <a:tc v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rowSpan="2">
                  <a:txBody>
                    <a:bodyPr/>
                    <a:lstStyle/>
                    <a:p>
                      <a:r>
                        <a:rPr lang="en-US" sz="1400" dirty="0"/>
                        <a:t>Awake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Can switch to TX/RX/Listen state, capability adaptation with reduced capability, e.g., SISO and non-HT mode</a:t>
                      </a:r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Low to Medium</a:t>
                      </a:r>
                      <a:endParaRPr lang="en-US" sz="1400" dirty="0">
                        <a:solidFill>
                          <a:srgbClr val="0070C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Low to Medium</a:t>
                      </a:r>
                      <a:endParaRPr lang="en-US" sz="1400" dirty="0">
                        <a:solidFill>
                          <a:srgbClr val="FFC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Partial Support*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Partially Supported***</a:t>
                      </a: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Active Mode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1460073"/>
                  </a:ext>
                </a:extLst>
              </a:tr>
              <a:tr h="499021">
                <a:tc v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Can switch to TX/RX/Listen state, with full capability 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None</a:t>
                      </a:r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None</a:t>
                      </a:r>
                      <a:endParaRPr lang="en-US" sz="1400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Yes</a:t>
                      </a:r>
                      <a:endParaRPr lang="en-US" sz="1400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Yes</a:t>
                      </a:r>
                      <a:endParaRPr lang="en-US" sz="1400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87315354"/>
                  </a:ext>
                </a:extLst>
              </a:tr>
            </a:tbl>
          </a:graphicData>
        </a:graphic>
      </p:graphicFrame>
      <p:sp>
        <p:nvSpPr>
          <p:cNvPr id="3" name="Rectangle 2">
            <a:extLst>
              <a:ext uri="{FF2B5EF4-FFF2-40B4-BE49-F238E27FC236}">
                <a16:creationId xmlns:a16="http://schemas.microsoft.com/office/drawing/2014/main" id="{DC5EE26F-B38C-45FF-814C-86F3F10ADD8F}"/>
              </a:ext>
            </a:extLst>
          </p:cNvPr>
          <p:cNvSpPr/>
          <p:nvPr/>
        </p:nvSpPr>
        <p:spPr>
          <a:xfrm>
            <a:off x="280354" y="5961095"/>
            <a:ext cx="7270537" cy="646331"/>
          </a:xfrm>
          <a:prstGeom prst="rect">
            <a:avLst/>
          </a:prstGeom>
          <a:ln w="31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defRPr/>
            </a:pPr>
            <a:r>
              <a:rPr lang="en-US" sz="1200" dirty="0"/>
              <a:t>radio off*: may or may not use WUR</a:t>
            </a:r>
          </a:p>
          <a:p>
            <a:pPr lvl="0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defRPr/>
            </a:pPr>
            <a:r>
              <a:rPr lang="en-US" sz="1200" dirty="0"/>
              <a:t>Partial Support**: can support in terms of functionality, but may have reduced performance in certain scenarios</a:t>
            </a:r>
          </a:p>
          <a:p>
            <a:pPr lvl="0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defRPr/>
            </a:pPr>
            <a:r>
              <a:rPr lang="en-US" sz="1200" dirty="0"/>
              <a:t>Partially Supported***: legacy APs can support, but other STAs may not be aware or may not be able to understand</a:t>
            </a:r>
          </a:p>
        </p:txBody>
      </p:sp>
    </p:spTree>
    <p:extLst>
      <p:ext uri="{BB962C8B-B14F-4D97-AF65-F5344CB8AC3E}">
        <p14:creationId xmlns:p14="http://schemas.microsoft.com/office/powerpoint/2010/main" val="32103010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37666</TotalTime>
  <Words>2328</Words>
  <Application>Microsoft Office PowerPoint</Application>
  <PresentationFormat>Widescreen</PresentationFormat>
  <Paragraphs>221</Paragraphs>
  <Slides>15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2" baseType="lpstr">
      <vt:lpstr>Arial Unicode MS</vt:lpstr>
      <vt:lpstr>MS Gothic</vt:lpstr>
      <vt:lpstr>Arial</vt:lpstr>
      <vt:lpstr>Courier New</vt:lpstr>
      <vt:lpstr>Times New Roman</vt:lpstr>
      <vt:lpstr>Office Theme</vt:lpstr>
      <vt:lpstr>Document</vt:lpstr>
      <vt:lpstr>AP Power Management</vt:lpstr>
      <vt:lpstr>Abstract</vt:lpstr>
      <vt:lpstr>AP Power Management</vt:lpstr>
      <vt:lpstr>Related Work</vt:lpstr>
      <vt:lpstr>AP Power Save challenges</vt:lpstr>
      <vt:lpstr>AP Power Save Proposal: Overview</vt:lpstr>
      <vt:lpstr>AP Power Save Proposal: Absence Notification</vt:lpstr>
      <vt:lpstr>AP Power Save Proposal: Power State Transition</vt:lpstr>
      <vt:lpstr>AP Power Save Proposal: Summary</vt:lpstr>
      <vt:lpstr>Information Elements</vt:lpstr>
      <vt:lpstr>Example 1: Transitions between Absent and Awake states</vt:lpstr>
      <vt:lpstr>Example 2: Presence Request from STAs</vt:lpstr>
      <vt:lpstr>Example 3: Transitions between Awake and Listen states</vt:lpstr>
      <vt:lpstr>Conclusion</vt:lpstr>
      <vt:lpstr>References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 Power Management</dc:title>
  <dc:creator>Yongsen Ma</dc:creator>
  <cp:lastModifiedBy>Yongsen Ma</cp:lastModifiedBy>
  <cp:revision>287</cp:revision>
  <cp:lastPrinted>1601-01-01T00:00:00Z</cp:lastPrinted>
  <dcterms:created xsi:type="dcterms:W3CDTF">2023-08-15T22:13:33Z</dcterms:created>
  <dcterms:modified xsi:type="dcterms:W3CDTF">2023-10-26T22:14:54Z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SCPROP">
    <vt:lpwstr>NSCCustomProperty</vt:lpwstr>
  </property>
</Properties>
</file>