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6" r:id="rId2"/>
    <p:sldId id="257" r:id="rId3"/>
    <p:sldId id="266" r:id="rId4"/>
    <p:sldId id="267" r:id="rId5"/>
    <p:sldId id="268" r:id="rId6"/>
    <p:sldId id="270" r:id="rId7"/>
    <p:sldId id="271" r:id="rId8"/>
    <p:sldId id="272" r:id="rId9"/>
    <p:sldId id="273" r:id="rId10"/>
    <p:sldId id="274" r:id="rId11"/>
    <p:sldId id="281" r:id="rId12"/>
    <p:sldId id="275" r:id="rId13"/>
    <p:sldId id="278" r:id="rId14"/>
    <p:sldId id="264" r:id="rId15"/>
    <p:sldId id="280" r:id="rId16"/>
    <p:sldId id="279" r:id="rId17"/>
    <p:sldId id="277" r:id="rId18"/>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93477" autoAdjust="0"/>
  </p:normalViewPr>
  <p:slideViewPr>
    <p:cSldViewPr>
      <p:cViewPr>
        <p:scale>
          <a:sx n="125" d="100"/>
          <a:sy n="125" d="100"/>
        </p:scale>
        <p:origin x="900" y="1284"/>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143" d="100"/>
          <a:sy n="143" d="100"/>
        </p:scale>
        <p:origin x="4040" y="1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802.11-bn/1832r0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10/31/2023</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802.11-bn/1832r0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802.11-bn/1832r0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802.11-bn/1832r0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58461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802.11-bn/1832r0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783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802.11-bn/1832r0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73307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802.11-bn/1832r0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84353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802.11-bn/1832r0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802.11-bn/1832r0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15</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r>
              <a:rPr lang="en-US" dirty="0"/>
              <a:t>The last reference focuses on parametrized spatial reuse, but we still include it</a:t>
            </a:r>
          </a:p>
        </p:txBody>
      </p:sp>
    </p:spTree>
    <p:extLst>
      <p:ext uri="{BB962C8B-B14F-4D97-AF65-F5344CB8AC3E}">
        <p14:creationId xmlns:p14="http://schemas.microsoft.com/office/powerpoint/2010/main" val="3166268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802.11-bn/1832r0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16</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1683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802.11-bn/1832r0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43675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802.11-bn/1832r0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802.11-bn/1832r0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r>
              <a:rPr lang="en-US" dirty="0"/>
              <a:t>Co-SR can be considered as a type of TXOP sharing</a:t>
            </a:r>
          </a:p>
        </p:txBody>
      </p:sp>
    </p:spTree>
    <p:extLst>
      <p:ext uri="{BB962C8B-B14F-4D97-AF65-F5344CB8AC3E}">
        <p14:creationId xmlns:p14="http://schemas.microsoft.com/office/powerpoint/2010/main" val="900753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802.11-bn/1832r0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25370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802.11-bn/1832r0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09619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802.11-bn/1832r0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81941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802.11-bn/1832r0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98966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802.11-bn/1832r0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68726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802.11-bn/1832r0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85923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October 2023</a:t>
            </a:r>
            <a:endParaRPr lang="en-GB" dirty="0"/>
          </a:p>
        </p:txBody>
      </p:sp>
      <p:sp>
        <p:nvSpPr>
          <p:cNvPr id="5" name="Footer Placeholder 4"/>
          <p:cNvSpPr>
            <a:spLocks noGrp="1"/>
          </p:cNvSpPr>
          <p:nvPr>
            <p:ph type="ftr" idx="11"/>
          </p:nvPr>
        </p:nvSpPr>
        <p:spPr/>
        <p:txBody>
          <a:bodyPr/>
          <a:lstStyle>
            <a:lvl1pPr>
              <a:defRPr/>
            </a:lvl1pPr>
          </a:lstStyle>
          <a:p>
            <a:r>
              <a:rPr lang="en-GB" dirty="0"/>
              <a:t>Huawei Technologies</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Hassan Omar, Huawei Technologies</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October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dirty="0"/>
              <a:t>October 2023</a:t>
            </a:r>
            <a:endParaRPr lang="en-GB" dirty="0"/>
          </a:p>
        </p:txBody>
      </p:sp>
      <p:sp>
        <p:nvSpPr>
          <p:cNvPr id="5" name="Footer Placeholder 4"/>
          <p:cNvSpPr>
            <a:spLocks noGrp="1"/>
          </p:cNvSpPr>
          <p:nvPr>
            <p:ph type="ftr" idx="11"/>
          </p:nvPr>
        </p:nvSpPr>
        <p:spPr/>
        <p:txBody>
          <a:bodyPr/>
          <a:lstStyle>
            <a:lvl1pPr>
              <a:defRPr/>
            </a:lvl1pPr>
          </a:lstStyle>
          <a:p>
            <a:r>
              <a:rPr lang="en-GB" dirty="0"/>
              <a:t>Hassan Omar, Huawei Technologies</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October 2023</a:t>
            </a:r>
            <a:endParaRPr lang="en-GB" dirty="0"/>
          </a:p>
        </p:txBody>
      </p:sp>
      <p:sp>
        <p:nvSpPr>
          <p:cNvPr id="6" name="Footer Placeholder 5"/>
          <p:cNvSpPr>
            <a:spLocks noGrp="1"/>
          </p:cNvSpPr>
          <p:nvPr>
            <p:ph type="ftr" idx="11"/>
          </p:nvPr>
        </p:nvSpPr>
        <p:spPr/>
        <p:txBody>
          <a:bodyPr/>
          <a:lstStyle>
            <a:lvl1pPr>
              <a:defRPr/>
            </a:lvl1pPr>
          </a:lstStyle>
          <a:p>
            <a:r>
              <a:rPr lang="en-GB" dirty="0"/>
              <a:t>Hassan Omar, Huawei Technologies</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a:t>October 2023</a:t>
            </a:r>
            <a:endParaRPr lang="en-GB" dirty="0"/>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dirty="0"/>
              <a:t>Hassan Omar, Huawei Technologies</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November 2023</a:t>
            </a:r>
            <a:endParaRPr lang="en-GB" dirty="0"/>
          </a:p>
        </p:txBody>
      </p:sp>
      <p:sp>
        <p:nvSpPr>
          <p:cNvPr id="4" name="Footer Placeholder 3"/>
          <p:cNvSpPr>
            <a:spLocks noGrp="1"/>
          </p:cNvSpPr>
          <p:nvPr>
            <p:ph type="ftr" idx="11"/>
          </p:nvPr>
        </p:nvSpPr>
        <p:spPr/>
        <p:txBody>
          <a:bodyPr/>
          <a:lstStyle>
            <a:lvl1pPr>
              <a:defRPr/>
            </a:lvl1pPr>
          </a:lstStyle>
          <a:p>
            <a:r>
              <a:rPr lang="en-GB" dirty="0"/>
              <a:t>Hassan Omar, Huawei Technologies</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November 2023</a:t>
            </a:r>
            <a:endParaRPr lang="en-GB" dirty="0"/>
          </a:p>
        </p:txBody>
      </p:sp>
      <p:sp>
        <p:nvSpPr>
          <p:cNvPr id="3" name="Footer Placeholder 2"/>
          <p:cNvSpPr>
            <a:spLocks noGrp="1"/>
          </p:cNvSpPr>
          <p:nvPr>
            <p:ph type="ftr" idx="11"/>
          </p:nvPr>
        </p:nvSpPr>
        <p:spPr/>
        <p:txBody>
          <a:bodyPr/>
          <a:lstStyle>
            <a:lvl1pPr>
              <a:defRPr/>
            </a:lvl1pPr>
          </a:lstStyle>
          <a:p>
            <a:r>
              <a:rPr lang="en-GB" dirty="0"/>
              <a:t>Hassan Omar, Huawei Technologies</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November 2023</a:t>
            </a:r>
            <a:endParaRPr lang="en-GB" dirty="0"/>
          </a:p>
        </p:txBody>
      </p:sp>
      <p:sp>
        <p:nvSpPr>
          <p:cNvPr id="5" name="Footer Placeholder 4"/>
          <p:cNvSpPr>
            <a:spLocks noGrp="1"/>
          </p:cNvSpPr>
          <p:nvPr>
            <p:ph type="ftr" idx="11"/>
          </p:nvPr>
        </p:nvSpPr>
        <p:spPr/>
        <p:txBody>
          <a:bodyPr/>
          <a:lstStyle>
            <a:lvl1pPr>
              <a:defRPr/>
            </a:lvl1pPr>
          </a:lstStyle>
          <a:p>
            <a:r>
              <a:rPr lang="en-GB" dirty="0"/>
              <a:t>Hassan Omar, Huawei Technologies</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November 2023</a:t>
            </a:r>
            <a:endParaRPr lang="en-GB" dirty="0"/>
          </a:p>
        </p:txBody>
      </p:sp>
      <p:sp>
        <p:nvSpPr>
          <p:cNvPr id="5" name="Footer Placeholder 4"/>
          <p:cNvSpPr>
            <a:spLocks noGrp="1"/>
          </p:cNvSpPr>
          <p:nvPr>
            <p:ph type="ftr" idx="11"/>
          </p:nvPr>
        </p:nvSpPr>
        <p:spPr/>
        <p:txBody>
          <a:bodyPr/>
          <a:lstStyle>
            <a:lvl1pPr>
              <a:defRPr/>
            </a:lvl1pPr>
          </a:lstStyle>
          <a:p>
            <a:r>
              <a:rPr lang="en-GB" dirty="0"/>
              <a:t>Hassan Omar, Huawei Technologies</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Calibri" panose="020F0502020204030204" pitchFamily="34" charset="0"/>
                <a:cs typeface="Calibri" panose="020F0502020204030204" pitchFamily="34" charset="0"/>
              </a:defRPr>
            </a:lvl1pPr>
          </a:lstStyle>
          <a:p>
            <a:r>
              <a:rPr lang="en-US" dirty="0"/>
              <a:t>October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Calibri" panose="020F0502020204030204" pitchFamily="34" charset="0"/>
                <a:cs typeface="Calibri" panose="020F0502020204030204" pitchFamily="34" charset="0"/>
              </a:defRPr>
            </a:lvl1pPr>
          </a:lstStyle>
          <a:p>
            <a:r>
              <a:rPr lang="en-GB" dirty="0"/>
              <a:t>M. Zulfiker Ali </a:t>
            </a:r>
            <a:r>
              <a:rPr lang="en-GB" i="1" dirty="0"/>
              <a:t>et al.</a:t>
            </a:r>
            <a:r>
              <a:rPr lang="en-GB" dirty="0"/>
              <a:t>, Huawei Technologies</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Calibri" panose="020F0502020204030204" pitchFamily="34" charset="0"/>
                <a:cs typeface="Calibri" panose="020F0502020204030204" pitchFamily="34"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latin typeface="Calibri" panose="020F0502020204030204" pitchFamily="34" charset="0"/>
              <a:cs typeface="Calibri" panose="020F0502020204030204" pitchFamily="34" charset="0"/>
            </a:endParaRPr>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latin typeface="Calibri" panose="020F0502020204030204" pitchFamily="34" charset="0"/>
                <a:cs typeface="Calibri" panose="020F0502020204030204" pitchFamily="34" charset="0"/>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latin typeface="Calibri" panose="020F0502020204030204" pitchFamily="34" charset="0"/>
              <a:cs typeface="Calibri" panose="020F0502020204030204" pitchFamily="34" charset="0"/>
            </a:endParaRPr>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Calibri" panose="020F0502020204030204" pitchFamily="34" charset="0"/>
              </a:rPr>
              <a:t>doc.: IEEE 802.11-23/1832r0</a:t>
            </a:r>
          </a:p>
        </p:txBody>
      </p:sp>
      <p:sp>
        <p:nvSpPr>
          <p:cNvPr id="7" name="Rectangle 3">
            <a:extLst>
              <a:ext uri="{FF2B5EF4-FFF2-40B4-BE49-F238E27FC236}">
                <a16:creationId xmlns:a16="http://schemas.microsoft.com/office/drawing/2014/main" id="{DDD5C9A4-2DD2-4D1F-9C8B-25BE102DD03C}"/>
              </a:ext>
            </a:extLst>
          </p:cNvPr>
          <p:cNvSpPr>
            <a:spLocks noChangeArrowheads="1"/>
          </p:cNvSpPr>
          <p:nvPr userDrawn="1"/>
        </p:nvSpPr>
        <p:spPr bwMode="auto">
          <a:xfrm>
            <a:off x="914400" y="385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Calibri" panose="020F0502020204030204" pitchFamily="34" charset="0"/>
          <a:ea typeface="+mj-ea"/>
          <a:cs typeface="Calibri" panose="020F0502020204030204" pitchFamily="34" charset="0"/>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Calibri" panose="020F0502020204030204" pitchFamily="34" charset="0"/>
          <a:ea typeface="+mn-ea"/>
          <a:cs typeface="Calibri" panose="020F0502020204030204" pitchFamily="34" charset="0"/>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Calibri" panose="020F0502020204030204" pitchFamily="34" charset="0"/>
          <a:ea typeface="+mn-ea"/>
          <a:cs typeface="Calibri" panose="020F0502020204030204" pitchFamily="34" charset="0"/>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cs typeface="Calibri" panose="020F0502020204030204" pitchFamily="34" charset="0"/>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Calibri" panose="020F0502020204030204" pitchFamily="34" charset="0"/>
          <a:ea typeface="+mn-ea"/>
          <a:cs typeface="Calibri" panose="020F0502020204030204" pitchFamily="34" charset="0"/>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Calibri" panose="020F0502020204030204" pitchFamily="34" charset="0"/>
          <a:ea typeface="+mn-ea"/>
          <a:cs typeface="Calibri" panose="020F0502020204030204" pitchFamily="34" charset="0"/>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0.png"/><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37.jpg"/><Relationship Id="rId3" Type="http://schemas.openxmlformats.org/officeDocument/2006/relationships/image" Target="../media/image28.png"/><Relationship Id="rId7" Type="http://schemas.openxmlformats.org/officeDocument/2006/relationships/image" Target="../media/image31.jpg"/><Relationship Id="rId12" Type="http://schemas.openxmlformats.org/officeDocument/2006/relationships/image" Target="../media/image36.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jpg"/><Relationship Id="rId11" Type="http://schemas.openxmlformats.org/officeDocument/2006/relationships/image" Target="../media/image35.jpg"/><Relationship Id="rId5" Type="http://schemas.openxmlformats.org/officeDocument/2006/relationships/image" Target="../media/image29.jpg"/><Relationship Id="rId10" Type="http://schemas.openxmlformats.org/officeDocument/2006/relationships/image" Target="../media/image34.jpg"/><Relationship Id="rId4" Type="http://schemas.openxmlformats.org/officeDocument/2006/relationships/image" Target="../media/image28.jpg"/><Relationship Id="rId9" Type="http://schemas.openxmlformats.org/officeDocument/2006/relationships/image" Target="../media/image3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Multi-AP Coordinated Spatial Reuse</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2023-10-24</a:t>
            </a:r>
          </a:p>
        </p:txBody>
      </p:sp>
      <p:sp>
        <p:nvSpPr>
          <p:cNvPr id="6" name="Date Placeholder 3"/>
          <p:cNvSpPr>
            <a:spLocks noGrp="1"/>
          </p:cNvSpPr>
          <p:nvPr>
            <p:ph type="dt" idx="10"/>
          </p:nvPr>
        </p:nvSpPr>
        <p:spPr/>
        <p:txBody>
          <a:bodyPr/>
          <a:lstStyle/>
          <a:p>
            <a:r>
              <a:rPr lang="en-US" dirty="0"/>
              <a:t>October 2023</a:t>
            </a:r>
            <a:endParaRPr lang="en-GB" dirty="0"/>
          </a:p>
        </p:txBody>
      </p:sp>
      <p:sp>
        <p:nvSpPr>
          <p:cNvPr id="7" name="Footer Placeholder 4"/>
          <p:cNvSpPr>
            <a:spLocks noGrp="1"/>
          </p:cNvSpPr>
          <p:nvPr>
            <p:ph type="ftr" idx="11"/>
          </p:nvPr>
        </p:nvSpPr>
        <p:spPr/>
        <p:txBody>
          <a:bodyPr/>
          <a:lstStyle/>
          <a:p>
            <a:r>
              <a:rPr lang="en-GB" dirty="0"/>
              <a:t>M. Zulfiker Ali </a:t>
            </a:r>
            <a:r>
              <a:rPr lang="en-GB" i="1" dirty="0"/>
              <a:t>et al.</a:t>
            </a:r>
            <a:r>
              <a:rPr lang="en-GB" dirty="0"/>
              <a:t>, Huawei Technologies</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1207132406"/>
              </p:ext>
            </p:extLst>
          </p:nvPr>
        </p:nvGraphicFramePr>
        <p:xfrm>
          <a:off x="995363" y="2586038"/>
          <a:ext cx="10190162" cy="3163887"/>
        </p:xfrm>
        <a:graphic>
          <a:graphicData uri="http://schemas.openxmlformats.org/presentationml/2006/ole">
            <mc:AlternateContent xmlns:mc="http://schemas.openxmlformats.org/markup-compatibility/2006">
              <mc:Choice xmlns:v="urn:schemas-microsoft-com:vml" Requires="v">
                <p:oleObj spid="_x0000_s1173" name="Document" r:id="rId4" imgW="10446655" imgH="3242202" progId="Word.Document.8">
                  <p:embed/>
                </p:oleObj>
              </mc:Choice>
              <mc:Fallback>
                <p:oleObj name="Document" r:id="rId4" imgW="10446655" imgH="3242202" progId="Word.Document.8">
                  <p:embed/>
                  <p:pic>
                    <p:nvPicPr>
                      <p:cNvPr id="0" name="Picture 3"/>
                      <p:cNvPicPr>
                        <a:picLocks noChangeAspect="1" noChangeArrowheads="1"/>
                      </p:cNvPicPr>
                      <p:nvPr/>
                    </p:nvPicPr>
                    <p:blipFill>
                      <a:blip r:embed="rId5"/>
                      <a:srcRect/>
                      <a:stretch>
                        <a:fillRect/>
                      </a:stretch>
                    </p:blipFill>
                    <p:spPr bwMode="auto">
                      <a:xfrm>
                        <a:off x="995363" y="2586038"/>
                        <a:ext cx="10190162" cy="3163887"/>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latin typeface="Calibri" panose="020F0502020204030204" pitchFamily="34" charset="0"/>
                <a:cs typeface="Calibri" panose="020F0502020204030204" pitchFamily="34" charset="0"/>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10</a:t>
            </a:fld>
            <a:endParaRPr lang="en-GB"/>
          </a:p>
        </p:txBody>
      </p:sp>
      <p:sp>
        <p:nvSpPr>
          <p:cNvPr id="5" name="Footer Placeholder 4"/>
          <p:cNvSpPr>
            <a:spLocks noGrp="1"/>
          </p:cNvSpPr>
          <p:nvPr>
            <p:ph type="ftr" idx="14"/>
          </p:nvPr>
        </p:nvSpPr>
        <p:spPr/>
        <p:txBody>
          <a:bodyPr/>
          <a:lstStyle/>
          <a:p>
            <a:r>
              <a:rPr lang="en-GB" dirty="0"/>
              <a:t>M. Zulfiker Ali </a:t>
            </a:r>
            <a:r>
              <a:rPr lang="en-GB" i="1" dirty="0"/>
              <a:t>et al.</a:t>
            </a:r>
            <a:r>
              <a:rPr lang="en-GB" dirty="0"/>
              <a:t>, Huawei Technologies</a:t>
            </a:r>
          </a:p>
        </p:txBody>
      </p:sp>
      <p:sp>
        <p:nvSpPr>
          <p:cNvPr id="4" name="Date Placeholder 3"/>
          <p:cNvSpPr>
            <a:spLocks noGrp="1"/>
          </p:cNvSpPr>
          <p:nvPr>
            <p:ph type="dt" idx="15"/>
          </p:nvPr>
        </p:nvSpPr>
        <p:spPr/>
        <p:txBody>
          <a:bodyPr/>
          <a:lstStyle/>
          <a:p>
            <a:r>
              <a:rPr lang="en-US" dirty="0"/>
              <a:t>October 2023</a:t>
            </a:r>
            <a:endParaRPr lang="en-GB" dirty="0"/>
          </a:p>
        </p:txBody>
      </p:sp>
      <p:sp>
        <p:nvSpPr>
          <p:cNvPr id="140" name="Rectangle 1">
            <a:extLst>
              <a:ext uri="{FF2B5EF4-FFF2-40B4-BE49-F238E27FC236}">
                <a16:creationId xmlns:a16="http://schemas.microsoft.com/office/drawing/2014/main" id="{AE3A17BA-3B42-46EF-8D46-7B8700E65786}"/>
              </a:ext>
            </a:extLst>
          </p:cNvPr>
          <p:cNvSpPr>
            <a:spLocks noGrp="1" noChangeArrowheads="1"/>
          </p:cNvSpPr>
          <p:nvPr>
            <p:ph type="title"/>
          </p:nvPr>
        </p:nvSpPr>
        <p:spPr>
          <a:xfrm>
            <a:off x="914401" y="611187"/>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kern="1200" dirty="0">
                <a:ea typeface="微软雅黑" pitchFamily="34" charset="-122"/>
              </a:rPr>
              <a:t>General Co-SR Method – Shared AP Procedure</a:t>
            </a:r>
            <a:endParaRPr lang="en-GB" dirty="0"/>
          </a:p>
        </p:txBody>
      </p:sp>
      <p:grpSp>
        <p:nvGrpSpPr>
          <p:cNvPr id="49" name="Group 48">
            <a:extLst>
              <a:ext uri="{FF2B5EF4-FFF2-40B4-BE49-F238E27FC236}">
                <a16:creationId xmlns:a16="http://schemas.microsoft.com/office/drawing/2014/main" id="{5979415A-0737-4305-9A69-09233092AB57}"/>
              </a:ext>
            </a:extLst>
          </p:cNvPr>
          <p:cNvGrpSpPr/>
          <p:nvPr/>
        </p:nvGrpSpPr>
        <p:grpSpPr>
          <a:xfrm>
            <a:off x="800272" y="1634644"/>
            <a:ext cx="3715207" cy="4000273"/>
            <a:chOff x="439111" y="2336183"/>
            <a:chExt cx="3715207" cy="4000273"/>
          </a:xfrm>
        </p:grpSpPr>
        <p:grpSp>
          <p:nvGrpSpPr>
            <p:cNvPr id="50" name="Group 49">
              <a:extLst>
                <a:ext uri="{FF2B5EF4-FFF2-40B4-BE49-F238E27FC236}">
                  <a16:creationId xmlns:a16="http://schemas.microsoft.com/office/drawing/2014/main" id="{0B29D10B-C27A-4482-AC2F-C34F1212C4FA}"/>
                </a:ext>
              </a:extLst>
            </p:cNvPr>
            <p:cNvGrpSpPr/>
            <p:nvPr/>
          </p:nvGrpSpPr>
          <p:grpSpPr>
            <a:xfrm>
              <a:off x="658731" y="2336183"/>
              <a:ext cx="3495587" cy="3724506"/>
              <a:chOff x="658731" y="2336183"/>
              <a:chExt cx="3495587" cy="3724506"/>
            </a:xfrm>
          </p:grpSpPr>
          <p:sp>
            <p:nvSpPr>
              <p:cNvPr id="62" name="Rectangle 61">
                <a:extLst>
                  <a:ext uri="{FF2B5EF4-FFF2-40B4-BE49-F238E27FC236}">
                    <a16:creationId xmlns:a16="http://schemas.microsoft.com/office/drawing/2014/main" id="{8E3E01E5-056C-4E24-B5FB-D30FEB6A0DD9}"/>
                  </a:ext>
                </a:extLst>
              </p:cNvPr>
              <p:cNvSpPr/>
              <p:nvPr/>
            </p:nvSpPr>
            <p:spPr>
              <a:xfrm>
                <a:off x="658731" y="2850131"/>
                <a:ext cx="3495587" cy="3210558"/>
              </a:xfrm>
              <a:prstGeom prst="rect">
                <a:avLst/>
              </a:prstGeom>
              <a:solidFill>
                <a:sysClr val="window" lastClr="FFFFFF">
                  <a:lumMod val="85000"/>
                  <a:alpha val="50000"/>
                </a:sysClr>
              </a:solidFill>
              <a:ln w="25400" cap="flat" cmpd="sng"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utigerNext LT Medium"/>
                </a:endParaRPr>
              </a:p>
            </p:txBody>
          </p:sp>
          <p:sp>
            <p:nvSpPr>
              <p:cNvPr id="63" name="Rectangle 62">
                <a:extLst>
                  <a:ext uri="{FF2B5EF4-FFF2-40B4-BE49-F238E27FC236}">
                    <a16:creationId xmlns:a16="http://schemas.microsoft.com/office/drawing/2014/main" id="{37D5F672-5013-4912-B189-81FCE669A6CD}"/>
                  </a:ext>
                </a:extLst>
              </p:cNvPr>
              <p:cNvSpPr/>
              <p:nvPr/>
            </p:nvSpPr>
            <p:spPr>
              <a:xfrm>
                <a:off x="1498559" y="2336183"/>
                <a:ext cx="1687375" cy="24622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Co-trigger frame content</a:t>
                </a:r>
              </a:p>
            </p:txBody>
          </p:sp>
        </p:grpSp>
        <p:sp>
          <p:nvSpPr>
            <p:cNvPr id="51" name="Rectangle 50">
              <a:extLst>
                <a:ext uri="{FF2B5EF4-FFF2-40B4-BE49-F238E27FC236}">
                  <a16:creationId xmlns:a16="http://schemas.microsoft.com/office/drawing/2014/main" id="{5D5C6543-7B1F-47D4-9E30-AA3CBC831630}"/>
                </a:ext>
              </a:extLst>
            </p:cNvPr>
            <p:cNvSpPr/>
            <p:nvPr/>
          </p:nvSpPr>
          <p:spPr>
            <a:xfrm>
              <a:off x="439111" y="5814468"/>
              <a:ext cx="1315311" cy="24622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Co-SR module</a:t>
              </a:r>
            </a:p>
          </p:txBody>
        </p:sp>
        <p:cxnSp>
          <p:nvCxnSpPr>
            <p:cNvPr id="52" name="Straight Arrow Connector 51">
              <a:extLst>
                <a:ext uri="{FF2B5EF4-FFF2-40B4-BE49-F238E27FC236}">
                  <a16:creationId xmlns:a16="http://schemas.microsoft.com/office/drawing/2014/main" id="{2D8EBAEB-4F91-4AA3-A98C-19928379D113}"/>
                </a:ext>
              </a:extLst>
            </p:cNvPr>
            <p:cNvCxnSpPr>
              <a:stCxn id="63" idx="2"/>
              <a:endCxn id="60" idx="0"/>
            </p:cNvCxnSpPr>
            <p:nvPr/>
          </p:nvCxnSpPr>
          <p:spPr>
            <a:xfrm>
              <a:off x="2342247" y="2582404"/>
              <a:ext cx="0" cy="1078705"/>
            </a:xfrm>
            <a:prstGeom prst="straightConnector1">
              <a:avLst/>
            </a:prstGeom>
            <a:noFill/>
            <a:ln w="9525" cap="flat" cmpd="sng" algn="ctr">
              <a:solidFill>
                <a:sysClr val="windowText" lastClr="000000"/>
              </a:solidFill>
              <a:prstDash val="solid"/>
              <a:tailEnd type="triangle"/>
            </a:ln>
            <a:effectLst/>
          </p:spPr>
        </p:cxnSp>
        <p:cxnSp>
          <p:nvCxnSpPr>
            <p:cNvPr id="53" name="Straight Arrow Connector 52">
              <a:extLst>
                <a:ext uri="{FF2B5EF4-FFF2-40B4-BE49-F238E27FC236}">
                  <a16:creationId xmlns:a16="http://schemas.microsoft.com/office/drawing/2014/main" id="{883B4325-A23B-4655-A421-4BACE955B378}"/>
                </a:ext>
              </a:extLst>
            </p:cNvPr>
            <p:cNvCxnSpPr/>
            <p:nvPr/>
          </p:nvCxnSpPr>
          <p:spPr>
            <a:xfrm>
              <a:off x="2346880" y="4168385"/>
              <a:ext cx="0" cy="576000"/>
            </a:xfrm>
            <a:prstGeom prst="straightConnector1">
              <a:avLst/>
            </a:prstGeom>
            <a:noFill/>
            <a:ln w="9525" cap="flat" cmpd="sng" algn="ctr">
              <a:solidFill>
                <a:sysClr val="windowText" lastClr="000000"/>
              </a:solidFill>
              <a:prstDash val="solid"/>
              <a:tailEnd type="triangle"/>
            </a:ln>
            <a:effectLst/>
          </p:spPr>
        </p:cxnSp>
        <p:cxnSp>
          <p:nvCxnSpPr>
            <p:cNvPr id="54" name="Straight Arrow Connector 53">
              <a:extLst>
                <a:ext uri="{FF2B5EF4-FFF2-40B4-BE49-F238E27FC236}">
                  <a16:creationId xmlns:a16="http://schemas.microsoft.com/office/drawing/2014/main" id="{5DD8ED13-E227-4EFE-80E0-D308512A7462}"/>
                </a:ext>
              </a:extLst>
            </p:cNvPr>
            <p:cNvCxnSpPr/>
            <p:nvPr/>
          </p:nvCxnSpPr>
          <p:spPr>
            <a:xfrm>
              <a:off x="2346880" y="5239176"/>
              <a:ext cx="1398" cy="1097280"/>
            </a:xfrm>
            <a:prstGeom prst="straightConnector1">
              <a:avLst/>
            </a:prstGeom>
            <a:noFill/>
            <a:ln w="9525" cap="flat" cmpd="sng" algn="ctr">
              <a:solidFill>
                <a:sysClr val="windowText" lastClr="000000"/>
              </a:solidFill>
              <a:prstDash val="solid"/>
              <a:tailEnd type="triangle"/>
            </a:ln>
            <a:effectLst/>
          </p:spPr>
        </p:cxnSp>
        <p:sp>
          <p:nvSpPr>
            <p:cNvPr id="55" name="Rectangle 54">
              <a:extLst>
                <a:ext uri="{FF2B5EF4-FFF2-40B4-BE49-F238E27FC236}">
                  <a16:creationId xmlns:a16="http://schemas.microsoft.com/office/drawing/2014/main" id="{24DA81EA-ECDE-4334-BF49-5172AA5A7FA7}"/>
                </a:ext>
              </a:extLst>
            </p:cNvPr>
            <p:cNvSpPr/>
            <p:nvPr/>
          </p:nvSpPr>
          <p:spPr>
            <a:xfrm>
              <a:off x="2076297" y="4239932"/>
              <a:ext cx="1697159" cy="4001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MCS value for each scheduled STA</a:t>
              </a:r>
            </a:p>
          </p:txBody>
        </p:sp>
        <p:grpSp>
          <p:nvGrpSpPr>
            <p:cNvPr id="56" name="Group 55">
              <a:extLst>
                <a:ext uri="{FF2B5EF4-FFF2-40B4-BE49-F238E27FC236}">
                  <a16:creationId xmlns:a16="http://schemas.microsoft.com/office/drawing/2014/main" id="{0F4CB9E6-D63F-4442-A2FD-15A8D225BF11}"/>
                </a:ext>
              </a:extLst>
            </p:cNvPr>
            <p:cNvGrpSpPr/>
            <p:nvPr/>
          </p:nvGrpSpPr>
          <p:grpSpPr>
            <a:xfrm>
              <a:off x="938092" y="3661109"/>
              <a:ext cx="2820372" cy="504120"/>
              <a:chOff x="381334" y="2896983"/>
              <a:chExt cx="2326464" cy="504120"/>
            </a:xfrm>
          </p:grpSpPr>
          <p:sp>
            <p:nvSpPr>
              <p:cNvPr id="60" name="Rectangle 59">
                <a:extLst>
                  <a:ext uri="{FF2B5EF4-FFF2-40B4-BE49-F238E27FC236}">
                    <a16:creationId xmlns:a16="http://schemas.microsoft.com/office/drawing/2014/main" id="{575B8343-A61F-41DF-AA35-03C39E15C132}"/>
                  </a:ext>
                </a:extLst>
              </p:cNvPr>
              <p:cNvSpPr/>
              <p:nvPr/>
            </p:nvSpPr>
            <p:spPr bwMode="auto">
              <a:xfrm>
                <a:off x="515645" y="2896983"/>
                <a:ext cx="2064767" cy="504120"/>
              </a:xfrm>
              <a:prstGeom prst="rect">
                <a:avLst/>
              </a:prstGeom>
              <a:solidFill>
                <a:srgbClr val="F0AD00">
                  <a:lumMod val="20000"/>
                  <a:lumOff val="80000"/>
                  <a:alpha val="50000"/>
                </a:srgbClr>
              </a:solid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a:ln>
                    <a:noFill/>
                  </a:ln>
                  <a:solidFill>
                    <a:prstClr val="black"/>
                  </a:solidFill>
                  <a:effectLst/>
                  <a:uLnTx/>
                  <a:uFillTx/>
                  <a:latin typeface="Arial" charset="0"/>
                  <a:ea typeface="宋体" charset="-122"/>
                </a:endParaRPr>
              </a:p>
            </p:txBody>
          </p:sp>
          <p:sp>
            <p:nvSpPr>
              <p:cNvPr id="61" name="Rectangle 60">
                <a:extLst>
                  <a:ext uri="{FF2B5EF4-FFF2-40B4-BE49-F238E27FC236}">
                    <a16:creationId xmlns:a16="http://schemas.microsoft.com/office/drawing/2014/main" id="{407D88FC-2270-469B-98FC-1AFA3AF45FB3}"/>
                  </a:ext>
                </a:extLst>
              </p:cNvPr>
              <p:cNvSpPr/>
              <p:nvPr/>
            </p:nvSpPr>
            <p:spPr>
              <a:xfrm>
                <a:off x="381334" y="2918211"/>
                <a:ext cx="2326464"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MCS calculation for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Co-SR</a:t>
                </a:r>
              </a:p>
            </p:txBody>
          </p:sp>
        </p:grpSp>
        <p:grpSp>
          <p:nvGrpSpPr>
            <p:cNvPr id="57" name="Group 56">
              <a:extLst>
                <a:ext uri="{FF2B5EF4-FFF2-40B4-BE49-F238E27FC236}">
                  <a16:creationId xmlns:a16="http://schemas.microsoft.com/office/drawing/2014/main" id="{802267D3-2D58-455C-9A30-938DF6F8AC41}"/>
                </a:ext>
              </a:extLst>
            </p:cNvPr>
            <p:cNvGrpSpPr/>
            <p:nvPr/>
          </p:nvGrpSpPr>
          <p:grpSpPr>
            <a:xfrm>
              <a:off x="953084" y="4742263"/>
              <a:ext cx="2820372" cy="504120"/>
              <a:chOff x="381334" y="2896983"/>
              <a:chExt cx="2326464" cy="504120"/>
            </a:xfrm>
          </p:grpSpPr>
          <p:sp>
            <p:nvSpPr>
              <p:cNvPr id="58" name="Rectangle 57">
                <a:extLst>
                  <a:ext uri="{FF2B5EF4-FFF2-40B4-BE49-F238E27FC236}">
                    <a16:creationId xmlns:a16="http://schemas.microsoft.com/office/drawing/2014/main" id="{4E15C6EB-CE5C-457C-8216-ED84125C9F74}"/>
                  </a:ext>
                </a:extLst>
              </p:cNvPr>
              <p:cNvSpPr/>
              <p:nvPr/>
            </p:nvSpPr>
            <p:spPr bwMode="auto">
              <a:xfrm>
                <a:off x="515645" y="2896983"/>
                <a:ext cx="2064767" cy="504120"/>
              </a:xfrm>
              <a:prstGeom prst="rect">
                <a:avLst/>
              </a:prstGeom>
              <a:solidFill>
                <a:srgbClr val="FF0000">
                  <a:alpha val="50000"/>
                </a:srgbClr>
              </a:solid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a:ln>
                    <a:noFill/>
                  </a:ln>
                  <a:solidFill>
                    <a:prstClr val="black"/>
                  </a:solidFill>
                  <a:effectLst/>
                  <a:uLnTx/>
                  <a:uFillTx/>
                  <a:latin typeface="Arial" charset="0"/>
                  <a:ea typeface="宋体" charset="-122"/>
                </a:endParaRPr>
              </a:p>
            </p:txBody>
          </p:sp>
          <p:sp>
            <p:nvSpPr>
              <p:cNvPr id="59" name="Rectangle 58">
                <a:extLst>
                  <a:ext uri="{FF2B5EF4-FFF2-40B4-BE49-F238E27FC236}">
                    <a16:creationId xmlns:a16="http://schemas.microsoft.com/office/drawing/2014/main" id="{CB851913-6831-4D54-BC09-834997451C97}"/>
                  </a:ext>
                </a:extLst>
              </p:cNvPr>
              <p:cNvSpPr/>
              <p:nvPr/>
            </p:nvSpPr>
            <p:spPr>
              <a:xfrm>
                <a:off x="381334" y="2918211"/>
                <a:ext cx="2326464"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Avoidance of interference from destination STAs</a:t>
                </a:r>
              </a:p>
            </p:txBody>
          </p:sp>
        </p:grpSp>
      </p:grpSp>
      <p:sp>
        <p:nvSpPr>
          <p:cNvPr id="64" name="TextBox 63">
            <a:extLst>
              <a:ext uri="{FF2B5EF4-FFF2-40B4-BE49-F238E27FC236}">
                <a16:creationId xmlns:a16="http://schemas.microsoft.com/office/drawing/2014/main" id="{A2AF767E-B76D-485F-BFF1-A71BF0A01268}"/>
              </a:ext>
            </a:extLst>
          </p:cNvPr>
          <p:cNvSpPr txBox="1"/>
          <p:nvPr/>
        </p:nvSpPr>
        <p:spPr>
          <a:xfrm>
            <a:off x="6369425" y="1721485"/>
            <a:ext cx="3677329" cy="523220"/>
          </a:xfrm>
          <a:prstGeom prst="rect">
            <a:avLst/>
          </a:prstGeom>
          <a:noFill/>
        </p:spPr>
        <p:txBody>
          <a:bodyPr wrap="square" rtlCol="0">
            <a:spAutoFit/>
          </a:bodyPr>
          <a:lstStyle/>
          <a:p>
            <a:pPr algn="ctr" defTabSz="914400" eaLnBrk="1" hangingPunct="1">
              <a:buClrTx/>
              <a:buSzTx/>
              <a:buFontTx/>
              <a:buNone/>
            </a:pPr>
            <a:r>
              <a:rPr lang="en-US" sz="1400" b="1" dirty="0">
                <a:solidFill>
                  <a:srgbClr val="990000"/>
                </a:solidFill>
                <a:latin typeface="Calibri" pitchFamily="34" charset="0"/>
                <a:ea typeface="微软雅黑" panose="020B0503020204020204" pitchFamily="34" charset="-122"/>
                <a:cs typeface="Calibri" panose="020F0502020204030204" pitchFamily="34" charset="0"/>
              </a:rPr>
              <a:t>Avoidance of interference from destination STAs</a:t>
            </a:r>
          </a:p>
        </p:txBody>
      </p:sp>
      <mc:AlternateContent xmlns:mc="http://schemas.openxmlformats.org/markup-compatibility/2006">
        <mc:Choice xmlns:a14="http://schemas.microsoft.com/office/drawing/2010/main" Requires="a14">
          <p:sp>
            <p:nvSpPr>
              <p:cNvPr id="65" name="Rectangle 64">
                <a:extLst>
                  <a:ext uri="{FF2B5EF4-FFF2-40B4-BE49-F238E27FC236}">
                    <a16:creationId xmlns:a16="http://schemas.microsoft.com/office/drawing/2014/main" id="{070FBA79-075A-4FB5-9B09-6A134118E2B7}"/>
                  </a:ext>
                </a:extLst>
              </p:cNvPr>
              <p:cNvSpPr/>
              <p:nvPr/>
            </p:nvSpPr>
            <p:spPr>
              <a:xfrm>
                <a:off x="5885871" y="2261137"/>
                <a:ext cx="4640393" cy="1277273"/>
              </a:xfrm>
              <a:prstGeom prst="rect">
                <a:avLst/>
              </a:prstGeom>
            </p:spPr>
            <p:txBody>
              <a:bodyPr wrap="square">
                <a:spAutoFit/>
              </a:bodyPr>
              <a:lstStyle/>
              <a:p>
                <a:pPr algn="ctr" defTabSz="914400" eaLnBrk="1" hangingPunct="1">
                  <a:buClrTx/>
                  <a:buSzTx/>
                  <a:buFontTx/>
                  <a:buNone/>
                </a:pPr>
                <a:r>
                  <a:rPr lang="en-US" sz="1100" dirty="0">
                    <a:solidFill>
                      <a:prstClr val="black"/>
                    </a:solidFill>
                    <a:latin typeface="Calibri" pitchFamily="34" charset="0"/>
                    <a:ea typeface="宋体" charset="-122"/>
                  </a:rPr>
                  <a:t>Finally, based on the DL start time and maximum DL transmission duration, </a:t>
                </a:r>
                <a14:m>
                  <m:oMath xmlns:m="http://schemas.openxmlformats.org/officeDocument/2006/math">
                    <m:r>
                      <a:rPr lang="en-US" sz="1100" i="1" smtClean="0">
                        <a:solidFill>
                          <a:prstClr val="black"/>
                        </a:solidFill>
                        <a:latin typeface="Cambria Math" panose="02040503050406030204" pitchFamily="18" charset="0"/>
                      </a:rPr>
                      <m:t>𝑇</m:t>
                    </m:r>
                  </m:oMath>
                </a14:m>
                <a:r>
                  <a:rPr lang="en-US" sz="1100" dirty="0">
                    <a:solidFill>
                      <a:prstClr val="black"/>
                    </a:solidFill>
                    <a:latin typeface="Calibri" pitchFamily="34" charset="0"/>
                    <a:ea typeface="宋体" charset="-122"/>
                  </a:rPr>
                  <a:t>, included in a received Co-trigger frame, the shared AP performs a DL transmission such that:</a:t>
                </a:r>
              </a:p>
              <a:p>
                <a:pPr marL="171450" indent="-171450" defTabSz="914400" eaLnBrk="1" hangingPunct="1">
                  <a:buClrTx/>
                  <a:buSzTx/>
                  <a:buFont typeface="Arial" panose="020B0604020202020204" pitchFamily="34" charset="0"/>
                  <a:buChar char="•"/>
                </a:pPr>
                <a:r>
                  <a:rPr lang="en-US" sz="1100" dirty="0">
                    <a:solidFill>
                      <a:prstClr val="black"/>
                    </a:solidFill>
                    <a:latin typeface="Calibri" pitchFamily="34" charset="0"/>
                    <a:ea typeface="宋体" charset="-122"/>
                  </a:rPr>
                  <a:t>the DL transmission starts and ends between the Co-SR start and end times derived from the received Co-trigger frame, and </a:t>
                </a:r>
              </a:p>
              <a:p>
                <a:pPr marL="171450" indent="-171450" defTabSz="914400" eaLnBrk="1" hangingPunct="1">
                  <a:buClrTx/>
                  <a:buSzTx/>
                  <a:buFont typeface="Arial" panose="020B0604020202020204" pitchFamily="34" charset="0"/>
                  <a:buChar char="•"/>
                </a:pPr>
                <a:r>
                  <a:rPr lang="en-US" sz="1100" dirty="0">
                    <a:solidFill>
                      <a:prstClr val="black"/>
                    </a:solidFill>
                    <a:latin typeface="Calibri" pitchFamily="34" charset="0"/>
                    <a:ea typeface="宋体" charset="-122"/>
                  </a:rPr>
                  <a:t>the DL transmission does not elicit any response frame [e.g., an immediate acknowledgment (ACK) frame] during the specified Co-SR duration   </a:t>
                </a:r>
              </a:p>
            </p:txBody>
          </p:sp>
        </mc:Choice>
        <mc:Fallback>
          <p:sp>
            <p:nvSpPr>
              <p:cNvPr id="65" name="Rectangle 64">
                <a:extLst>
                  <a:ext uri="{FF2B5EF4-FFF2-40B4-BE49-F238E27FC236}">
                    <a16:creationId xmlns:a16="http://schemas.microsoft.com/office/drawing/2014/main" id="{070FBA79-075A-4FB5-9B09-6A134118E2B7}"/>
                  </a:ext>
                </a:extLst>
              </p:cNvPr>
              <p:cNvSpPr>
                <a:spLocks noRot="1" noChangeAspect="1" noMove="1" noResize="1" noEditPoints="1" noAdjustHandles="1" noChangeArrowheads="1" noChangeShapeType="1" noTextEdit="1"/>
              </p:cNvSpPr>
              <p:nvPr/>
            </p:nvSpPr>
            <p:spPr>
              <a:xfrm>
                <a:off x="5885871" y="2261137"/>
                <a:ext cx="4640393" cy="1277273"/>
              </a:xfrm>
              <a:prstGeom prst="rect">
                <a:avLst/>
              </a:prstGeom>
              <a:blipFill>
                <a:blip r:embed="rId3"/>
                <a:stretch>
                  <a:fillRect b="-2392"/>
                </a:stretch>
              </a:blipFill>
            </p:spPr>
            <p:txBody>
              <a:bodyPr/>
              <a:lstStyle/>
              <a:p>
                <a:r>
                  <a:rPr lang="en-US">
                    <a:noFill/>
                  </a:rPr>
                  <a:t> </a:t>
                </a:r>
              </a:p>
            </p:txBody>
          </p:sp>
        </mc:Fallback>
      </mc:AlternateContent>
      <p:pic>
        <p:nvPicPr>
          <p:cNvPr id="66" name="Picture 65">
            <a:extLst>
              <a:ext uri="{FF2B5EF4-FFF2-40B4-BE49-F238E27FC236}">
                <a16:creationId xmlns:a16="http://schemas.microsoft.com/office/drawing/2014/main" id="{9C0D9F1F-7ABD-442A-AA1A-FA8611C02BE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357663" y="3578860"/>
            <a:ext cx="3700780" cy="2420620"/>
          </a:xfrm>
          <a:prstGeom prst="rect">
            <a:avLst/>
          </a:prstGeom>
          <a:noFill/>
        </p:spPr>
      </p:pic>
    </p:spTree>
    <p:extLst>
      <p:ext uri="{BB962C8B-B14F-4D97-AF65-F5344CB8AC3E}">
        <p14:creationId xmlns:p14="http://schemas.microsoft.com/office/powerpoint/2010/main" val="2446697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11</a:t>
            </a:fld>
            <a:endParaRPr lang="en-GB"/>
          </a:p>
        </p:txBody>
      </p:sp>
      <p:sp>
        <p:nvSpPr>
          <p:cNvPr id="5" name="Footer Placeholder 4"/>
          <p:cNvSpPr>
            <a:spLocks noGrp="1"/>
          </p:cNvSpPr>
          <p:nvPr>
            <p:ph type="ftr" idx="14"/>
          </p:nvPr>
        </p:nvSpPr>
        <p:spPr/>
        <p:txBody>
          <a:bodyPr/>
          <a:lstStyle/>
          <a:p>
            <a:r>
              <a:rPr lang="en-GB" dirty="0"/>
              <a:t>M. Zulfiker Ali </a:t>
            </a:r>
            <a:r>
              <a:rPr lang="en-GB" i="1" dirty="0"/>
              <a:t>et al.</a:t>
            </a:r>
            <a:r>
              <a:rPr lang="en-GB" dirty="0"/>
              <a:t>, Huawei Technologies</a:t>
            </a:r>
          </a:p>
        </p:txBody>
      </p:sp>
      <p:sp>
        <p:nvSpPr>
          <p:cNvPr id="4" name="Date Placeholder 3"/>
          <p:cNvSpPr>
            <a:spLocks noGrp="1"/>
          </p:cNvSpPr>
          <p:nvPr>
            <p:ph type="dt" idx="15"/>
          </p:nvPr>
        </p:nvSpPr>
        <p:spPr/>
        <p:txBody>
          <a:bodyPr/>
          <a:lstStyle/>
          <a:p>
            <a:r>
              <a:rPr lang="en-US" dirty="0"/>
              <a:t>October 2023</a:t>
            </a:r>
            <a:endParaRPr lang="en-GB" dirty="0"/>
          </a:p>
        </p:txBody>
      </p:sp>
      <p:sp>
        <p:nvSpPr>
          <p:cNvPr id="140" name="Rectangle 1">
            <a:extLst>
              <a:ext uri="{FF2B5EF4-FFF2-40B4-BE49-F238E27FC236}">
                <a16:creationId xmlns:a16="http://schemas.microsoft.com/office/drawing/2014/main" id="{AE3A17BA-3B42-46EF-8D46-7B8700E65786}"/>
              </a:ext>
            </a:extLst>
          </p:cNvPr>
          <p:cNvSpPr>
            <a:spLocks noGrp="1" noChangeArrowheads="1"/>
          </p:cNvSpPr>
          <p:nvPr>
            <p:ph type="title"/>
          </p:nvPr>
        </p:nvSpPr>
        <p:spPr>
          <a:xfrm>
            <a:off x="914401" y="611187"/>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kern="1200" dirty="0">
                <a:ea typeface="微软雅黑" pitchFamily="34" charset="-122"/>
              </a:rPr>
              <a:t>General Co-SR Method – Shared AP Procedure</a:t>
            </a:r>
            <a:endParaRPr lang="en-GB" dirty="0"/>
          </a:p>
        </p:txBody>
      </p:sp>
      <p:grpSp>
        <p:nvGrpSpPr>
          <p:cNvPr id="49" name="Group 48">
            <a:extLst>
              <a:ext uri="{FF2B5EF4-FFF2-40B4-BE49-F238E27FC236}">
                <a16:creationId xmlns:a16="http://schemas.microsoft.com/office/drawing/2014/main" id="{5979415A-0737-4305-9A69-09233092AB57}"/>
              </a:ext>
            </a:extLst>
          </p:cNvPr>
          <p:cNvGrpSpPr/>
          <p:nvPr/>
        </p:nvGrpSpPr>
        <p:grpSpPr>
          <a:xfrm>
            <a:off x="800272" y="1634644"/>
            <a:ext cx="3715207" cy="4000273"/>
            <a:chOff x="439111" y="2336183"/>
            <a:chExt cx="3715207" cy="4000273"/>
          </a:xfrm>
        </p:grpSpPr>
        <p:grpSp>
          <p:nvGrpSpPr>
            <p:cNvPr id="50" name="Group 49">
              <a:extLst>
                <a:ext uri="{FF2B5EF4-FFF2-40B4-BE49-F238E27FC236}">
                  <a16:creationId xmlns:a16="http://schemas.microsoft.com/office/drawing/2014/main" id="{0B29D10B-C27A-4482-AC2F-C34F1212C4FA}"/>
                </a:ext>
              </a:extLst>
            </p:cNvPr>
            <p:cNvGrpSpPr/>
            <p:nvPr/>
          </p:nvGrpSpPr>
          <p:grpSpPr>
            <a:xfrm>
              <a:off x="658731" y="2336183"/>
              <a:ext cx="3495587" cy="3724506"/>
              <a:chOff x="658731" y="2336183"/>
              <a:chExt cx="3495587" cy="3724506"/>
            </a:xfrm>
          </p:grpSpPr>
          <p:sp>
            <p:nvSpPr>
              <p:cNvPr id="62" name="Rectangle 61">
                <a:extLst>
                  <a:ext uri="{FF2B5EF4-FFF2-40B4-BE49-F238E27FC236}">
                    <a16:creationId xmlns:a16="http://schemas.microsoft.com/office/drawing/2014/main" id="{8E3E01E5-056C-4E24-B5FB-D30FEB6A0DD9}"/>
                  </a:ext>
                </a:extLst>
              </p:cNvPr>
              <p:cNvSpPr/>
              <p:nvPr/>
            </p:nvSpPr>
            <p:spPr>
              <a:xfrm>
                <a:off x="658731" y="2850131"/>
                <a:ext cx="3495587" cy="3210558"/>
              </a:xfrm>
              <a:prstGeom prst="rect">
                <a:avLst/>
              </a:prstGeom>
              <a:solidFill>
                <a:sysClr val="window" lastClr="FFFFFF">
                  <a:lumMod val="85000"/>
                  <a:alpha val="50000"/>
                </a:sysClr>
              </a:solidFill>
              <a:ln w="25400" cap="flat" cmpd="sng"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utigerNext LT Medium"/>
                </a:endParaRPr>
              </a:p>
            </p:txBody>
          </p:sp>
          <p:sp>
            <p:nvSpPr>
              <p:cNvPr id="63" name="Rectangle 62">
                <a:extLst>
                  <a:ext uri="{FF2B5EF4-FFF2-40B4-BE49-F238E27FC236}">
                    <a16:creationId xmlns:a16="http://schemas.microsoft.com/office/drawing/2014/main" id="{37D5F672-5013-4912-B189-81FCE669A6CD}"/>
                  </a:ext>
                </a:extLst>
              </p:cNvPr>
              <p:cNvSpPr/>
              <p:nvPr/>
            </p:nvSpPr>
            <p:spPr>
              <a:xfrm>
                <a:off x="1498559" y="2336183"/>
                <a:ext cx="1687375" cy="24622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Co-trigger frame content</a:t>
                </a:r>
              </a:p>
            </p:txBody>
          </p:sp>
        </p:grpSp>
        <p:sp>
          <p:nvSpPr>
            <p:cNvPr id="51" name="Rectangle 50">
              <a:extLst>
                <a:ext uri="{FF2B5EF4-FFF2-40B4-BE49-F238E27FC236}">
                  <a16:creationId xmlns:a16="http://schemas.microsoft.com/office/drawing/2014/main" id="{5D5C6543-7B1F-47D4-9E30-AA3CBC831630}"/>
                </a:ext>
              </a:extLst>
            </p:cNvPr>
            <p:cNvSpPr/>
            <p:nvPr/>
          </p:nvSpPr>
          <p:spPr>
            <a:xfrm>
              <a:off x="439111" y="5814468"/>
              <a:ext cx="1315311" cy="24622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Co-SR module</a:t>
              </a:r>
            </a:p>
          </p:txBody>
        </p:sp>
        <p:cxnSp>
          <p:nvCxnSpPr>
            <p:cNvPr id="52" name="Straight Arrow Connector 51">
              <a:extLst>
                <a:ext uri="{FF2B5EF4-FFF2-40B4-BE49-F238E27FC236}">
                  <a16:creationId xmlns:a16="http://schemas.microsoft.com/office/drawing/2014/main" id="{2D8EBAEB-4F91-4AA3-A98C-19928379D113}"/>
                </a:ext>
              </a:extLst>
            </p:cNvPr>
            <p:cNvCxnSpPr>
              <a:stCxn id="63" idx="2"/>
              <a:endCxn id="60" idx="0"/>
            </p:cNvCxnSpPr>
            <p:nvPr/>
          </p:nvCxnSpPr>
          <p:spPr>
            <a:xfrm>
              <a:off x="2342247" y="2582404"/>
              <a:ext cx="0" cy="1078705"/>
            </a:xfrm>
            <a:prstGeom prst="straightConnector1">
              <a:avLst/>
            </a:prstGeom>
            <a:noFill/>
            <a:ln w="9525" cap="flat" cmpd="sng" algn="ctr">
              <a:solidFill>
                <a:sysClr val="windowText" lastClr="000000"/>
              </a:solidFill>
              <a:prstDash val="solid"/>
              <a:tailEnd type="triangle"/>
            </a:ln>
            <a:effectLst/>
          </p:spPr>
        </p:cxnSp>
        <p:cxnSp>
          <p:nvCxnSpPr>
            <p:cNvPr id="53" name="Straight Arrow Connector 52">
              <a:extLst>
                <a:ext uri="{FF2B5EF4-FFF2-40B4-BE49-F238E27FC236}">
                  <a16:creationId xmlns:a16="http://schemas.microsoft.com/office/drawing/2014/main" id="{883B4325-A23B-4655-A421-4BACE955B378}"/>
                </a:ext>
              </a:extLst>
            </p:cNvPr>
            <p:cNvCxnSpPr/>
            <p:nvPr/>
          </p:nvCxnSpPr>
          <p:spPr>
            <a:xfrm>
              <a:off x="2346880" y="4168385"/>
              <a:ext cx="0" cy="576000"/>
            </a:xfrm>
            <a:prstGeom prst="straightConnector1">
              <a:avLst/>
            </a:prstGeom>
            <a:noFill/>
            <a:ln w="9525" cap="flat" cmpd="sng" algn="ctr">
              <a:solidFill>
                <a:sysClr val="windowText" lastClr="000000"/>
              </a:solidFill>
              <a:prstDash val="solid"/>
              <a:tailEnd type="triangle"/>
            </a:ln>
            <a:effectLst/>
          </p:spPr>
        </p:cxnSp>
        <p:cxnSp>
          <p:nvCxnSpPr>
            <p:cNvPr id="54" name="Straight Arrow Connector 53">
              <a:extLst>
                <a:ext uri="{FF2B5EF4-FFF2-40B4-BE49-F238E27FC236}">
                  <a16:creationId xmlns:a16="http://schemas.microsoft.com/office/drawing/2014/main" id="{5DD8ED13-E227-4EFE-80E0-D308512A7462}"/>
                </a:ext>
              </a:extLst>
            </p:cNvPr>
            <p:cNvCxnSpPr/>
            <p:nvPr/>
          </p:nvCxnSpPr>
          <p:spPr>
            <a:xfrm>
              <a:off x="2346880" y="5239176"/>
              <a:ext cx="1398" cy="1097280"/>
            </a:xfrm>
            <a:prstGeom prst="straightConnector1">
              <a:avLst/>
            </a:prstGeom>
            <a:noFill/>
            <a:ln w="9525" cap="flat" cmpd="sng" algn="ctr">
              <a:solidFill>
                <a:sysClr val="windowText" lastClr="000000"/>
              </a:solidFill>
              <a:prstDash val="solid"/>
              <a:tailEnd type="triangle"/>
            </a:ln>
            <a:effectLst/>
          </p:spPr>
        </p:cxnSp>
        <p:sp>
          <p:nvSpPr>
            <p:cNvPr id="55" name="Rectangle 54">
              <a:extLst>
                <a:ext uri="{FF2B5EF4-FFF2-40B4-BE49-F238E27FC236}">
                  <a16:creationId xmlns:a16="http://schemas.microsoft.com/office/drawing/2014/main" id="{24DA81EA-ECDE-4334-BF49-5172AA5A7FA7}"/>
                </a:ext>
              </a:extLst>
            </p:cNvPr>
            <p:cNvSpPr/>
            <p:nvPr/>
          </p:nvSpPr>
          <p:spPr>
            <a:xfrm>
              <a:off x="2076297" y="4239932"/>
              <a:ext cx="1697159" cy="4001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MCS value for each scheduled STA</a:t>
              </a:r>
            </a:p>
          </p:txBody>
        </p:sp>
        <p:grpSp>
          <p:nvGrpSpPr>
            <p:cNvPr id="56" name="Group 55">
              <a:extLst>
                <a:ext uri="{FF2B5EF4-FFF2-40B4-BE49-F238E27FC236}">
                  <a16:creationId xmlns:a16="http://schemas.microsoft.com/office/drawing/2014/main" id="{0F4CB9E6-D63F-4442-A2FD-15A8D225BF11}"/>
                </a:ext>
              </a:extLst>
            </p:cNvPr>
            <p:cNvGrpSpPr/>
            <p:nvPr/>
          </p:nvGrpSpPr>
          <p:grpSpPr>
            <a:xfrm>
              <a:off x="938092" y="3661109"/>
              <a:ext cx="2820372" cy="504120"/>
              <a:chOff x="381334" y="2896983"/>
              <a:chExt cx="2326464" cy="504120"/>
            </a:xfrm>
          </p:grpSpPr>
          <p:sp>
            <p:nvSpPr>
              <p:cNvPr id="60" name="Rectangle 59">
                <a:extLst>
                  <a:ext uri="{FF2B5EF4-FFF2-40B4-BE49-F238E27FC236}">
                    <a16:creationId xmlns:a16="http://schemas.microsoft.com/office/drawing/2014/main" id="{575B8343-A61F-41DF-AA35-03C39E15C132}"/>
                  </a:ext>
                </a:extLst>
              </p:cNvPr>
              <p:cNvSpPr/>
              <p:nvPr/>
            </p:nvSpPr>
            <p:spPr bwMode="auto">
              <a:xfrm>
                <a:off x="515645" y="2896983"/>
                <a:ext cx="2064767" cy="504120"/>
              </a:xfrm>
              <a:prstGeom prst="rect">
                <a:avLst/>
              </a:prstGeom>
              <a:solidFill>
                <a:srgbClr val="F0AD00">
                  <a:lumMod val="20000"/>
                  <a:lumOff val="80000"/>
                  <a:alpha val="50000"/>
                </a:srgbClr>
              </a:solid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a:ln>
                    <a:noFill/>
                  </a:ln>
                  <a:solidFill>
                    <a:prstClr val="black"/>
                  </a:solidFill>
                  <a:effectLst/>
                  <a:uLnTx/>
                  <a:uFillTx/>
                  <a:latin typeface="Arial" charset="0"/>
                  <a:ea typeface="宋体" charset="-122"/>
                </a:endParaRPr>
              </a:p>
            </p:txBody>
          </p:sp>
          <p:sp>
            <p:nvSpPr>
              <p:cNvPr id="61" name="Rectangle 60">
                <a:extLst>
                  <a:ext uri="{FF2B5EF4-FFF2-40B4-BE49-F238E27FC236}">
                    <a16:creationId xmlns:a16="http://schemas.microsoft.com/office/drawing/2014/main" id="{407D88FC-2270-469B-98FC-1AFA3AF45FB3}"/>
                  </a:ext>
                </a:extLst>
              </p:cNvPr>
              <p:cNvSpPr/>
              <p:nvPr/>
            </p:nvSpPr>
            <p:spPr>
              <a:xfrm>
                <a:off x="381334" y="2918211"/>
                <a:ext cx="2326464"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MCS calculation for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Co-SR</a:t>
                </a:r>
              </a:p>
            </p:txBody>
          </p:sp>
        </p:grpSp>
        <p:grpSp>
          <p:nvGrpSpPr>
            <p:cNvPr id="57" name="Group 56">
              <a:extLst>
                <a:ext uri="{FF2B5EF4-FFF2-40B4-BE49-F238E27FC236}">
                  <a16:creationId xmlns:a16="http://schemas.microsoft.com/office/drawing/2014/main" id="{802267D3-2D58-455C-9A30-938DF6F8AC41}"/>
                </a:ext>
              </a:extLst>
            </p:cNvPr>
            <p:cNvGrpSpPr/>
            <p:nvPr/>
          </p:nvGrpSpPr>
          <p:grpSpPr>
            <a:xfrm>
              <a:off x="953084" y="4742263"/>
              <a:ext cx="2820372" cy="504120"/>
              <a:chOff x="381334" y="2896983"/>
              <a:chExt cx="2326464" cy="504120"/>
            </a:xfrm>
          </p:grpSpPr>
          <p:sp>
            <p:nvSpPr>
              <p:cNvPr id="58" name="Rectangle 57">
                <a:extLst>
                  <a:ext uri="{FF2B5EF4-FFF2-40B4-BE49-F238E27FC236}">
                    <a16:creationId xmlns:a16="http://schemas.microsoft.com/office/drawing/2014/main" id="{4E15C6EB-CE5C-457C-8216-ED84125C9F74}"/>
                  </a:ext>
                </a:extLst>
              </p:cNvPr>
              <p:cNvSpPr/>
              <p:nvPr/>
            </p:nvSpPr>
            <p:spPr bwMode="auto">
              <a:xfrm>
                <a:off x="515645" y="2896983"/>
                <a:ext cx="2064767" cy="504120"/>
              </a:xfrm>
              <a:prstGeom prst="rect">
                <a:avLst/>
              </a:prstGeom>
              <a:solidFill>
                <a:srgbClr val="FF0000">
                  <a:alpha val="50000"/>
                </a:srgbClr>
              </a:solid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a:ln>
                    <a:noFill/>
                  </a:ln>
                  <a:solidFill>
                    <a:prstClr val="black"/>
                  </a:solidFill>
                  <a:effectLst/>
                  <a:uLnTx/>
                  <a:uFillTx/>
                  <a:latin typeface="Arial" charset="0"/>
                  <a:ea typeface="宋体" charset="-122"/>
                </a:endParaRPr>
              </a:p>
            </p:txBody>
          </p:sp>
          <p:sp>
            <p:nvSpPr>
              <p:cNvPr id="59" name="Rectangle 58">
                <a:extLst>
                  <a:ext uri="{FF2B5EF4-FFF2-40B4-BE49-F238E27FC236}">
                    <a16:creationId xmlns:a16="http://schemas.microsoft.com/office/drawing/2014/main" id="{CB851913-6831-4D54-BC09-834997451C97}"/>
                  </a:ext>
                </a:extLst>
              </p:cNvPr>
              <p:cNvSpPr/>
              <p:nvPr/>
            </p:nvSpPr>
            <p:spPr>
              <a:xfrm>
                <a:off x="381334" y="2918211"/>
                <a:ext cx="2326464"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Avoidance of interference from destination STAs</a:t>
                </a:r>
              </a:p>
            </p:txBody>
          </p:sp>
        </p:grpSp>
      </p:grpSp>
      <p:sp>
        <p:nvSpPr>
          <p:cNvPr id="64" name="TextBox 63">
            <a:extLst>
              <a:ext uri="{FF2B5EF4-FFF2-40B4-BE49-F238E27FC236}">
                <a16:creationId xmlns:a16="http://schemas.microsoft.com/office/drawing/2014/main" id="{A2AF767E-B76D-485F-BFF1-A71BF0A01268}"/>
              </a:ext>
            </a:extLst>
          </p:cNvPr>
          <p:cNvSpPr txBox="1"/>
          <p:nvPr/>
        </p:nvSpPr>
        <p:spPr>
          <a:xfrm>
            <a:off x="6369425" y="1721485"/>
            <a:ext cx="3677329" cy="523220"/>
          </a:xfrm>
          <a:prstGeom prst="rect">
            <a:avLst/>
          </a:prstGeom>
          <a:noFill/>
        </p:spPr>
        <p:txBody>
          <a:bodyPr wrap="square" rtlCol="0">
            <a:spAutoFit/>
          </a:bodyPr>
          <a:lstStyle/>
          <a:p>
            <a:pPr algn="ctr" defTabSz="914400" eaLnBrk="1" hangingPunct="1">
              <a:buClrTx/>
              <a:buSzTx/>
              <a:buFontTx/>
              <a:buNone/>
            </a:pPr>
            <a:r>
              <a:rPr lang="en-US" sz="1400" b="1" dirty="0">
                <a:solidFill>
                  <a:srgbClr val="990000"/>
                </a:solidFill>
                <a:latin typeface="Calibri" pitchFamily="34" charset="0"/>
                <a:ea typeface="微软雅黑" panose="020B0503020204020204" pitchFamily="34" charset="-122"/>
                <a:cs typeface="Calibri" panose="020F0502020204030204" pitchFamily="34" charset="0"/>
              </a:rPr>
              <a:t>Avoidance of interference from destination STAs</a:t>
            </a:r>
          </a:p>
        </p:txBody>
      </p:sp>
      <p:sp>
        <p:nvSpPr>
          <p:cNvPr id="65" name="Rectangle 64">
            <a:extLst>
              <a:ext uri="{FF2B5EF4-FFF2-40B4-BE49-F238E27FC236}">
                <a16:creationId xmlns:a16="http://schemas.microsoft.com/office/drawing/2014/main" id="{070FBA79-075A-4FB5-9B09-6A134118E2B7}"/>
              </a:ext>
            </a:extLst>
          </p:cNvPr>
          <p:cNvSpPr/>
          <p:nvPr/>
        </p:nvSpPr>
        <p:spPr>
          <a:xfrm>
            <a:off x="5885871" y="2261137"/>
            <a:ext cx="4640393" cy="600164"/>
          </a:xfrm>
          <a:prstGeom prst="rect">
            <a:avLst/>
          </a:prstGeom>
        </p:spPr>
        <p:txBody>
          <a:bodyPr wrap="square">
            <a:spAutoFit/>
          </a:bodyPr>
          <a:lstStyle/>
          <a:p>
            <a:pPr algn="ctr" defTabSz="914400" eaLnBrk="1" hangingPunct="1">
              <a:buClrTx/>
              <a:buSzTx/>
              <a:buFontTx/>
              <a:buNone/>
            </a:pPr>
            <a:r>
              <a:rPr lang="en-US" sz="1100" dirty="0">
                <a:solidFill>
                  <a:prstClr val="black"/>
                </a:solidFill>
                <a:latin typeface="Calibri" pitchFamily="34" charset="0"/>
                <a:ea typeface="宋体" charset="-122"/>
              </a:rPr>
              <a:t>Alternatively, in some scenarios, the ACK frames from destination STAs can be simultaneously transmitted, which requires an alignment of the end of DL PPDUs</a:t>
            </a:r>
          </a:p>
        </p:txBody>
      </p:sp>
      <p:pic>
        <p:nvPicPr>
          <p:cNvPr id="128" name="Picture 127">
            <a:extLst>
              <a:ext uri="{FF2B5EF4-FFF2-40B4-BE49-F238E27FC236}">
                <a16:creationId xmlns:a16="http://schemas.microsoft.com/office/drawing/2014/main" id="{A11B1919-4E5E-470A-A2E2-949847743D91}"/>
              </a:ext>
            </a:extLst>
          </p:cNvPr>
          <p:cNvPicPr>
            <a:picLocks noChangeAspect="1"/>
          </p:cNvPicPr>
          <p:nvPr/>
        </p:nvPicPr>
        <p:blipFill>
          <a:blip r:embed="rId3"/>
          <a:stretch>
            <a:fillRect/>
          </a:stretch>
        </p:blipFill>
        <p:spPr>
          <a:xfrm>
            <a:off x="6702903" y="3121798"/>
            <a:ext cx="2921600" cy="1423046"/>
          </a:xfrm>
          <a:prstGeom prst="rect">
            <a:avLst/>
          </a:prstGeom>
        </p:spPr>
      </p:pic>
      <p:pic>
        <p:nvPicPr>
          <p:cNvPr id="129" name="Picture 128">
            <a:extLst>
              <a:ext uri="{FF2B5EF4-FFF2-40B4-BE49-F238E27FC236}">
                <a16:creationId xmlns:a16="http://schemas.microsoft.com/office/drawing/2014/main" id="{142520B0-3260-4F01-9924-6C4613B4782C}"/>
              </a:ext>
            </a:extLst>
          </p:cNvPr>
          <p:cNvPicPr>
            <a:picLocks noChangeAspect="1"/>
          </p:cNvPicPr>
          <p:nvPr/>
        </p:nvPicPr>
        <p:blipFill>
          <a:blip r:embed="rId4"/>
          <a:stretch>
            <a:fillRect/>
          </a:stretch>
        </p:blipFill>
        <p:spPr>
          <a:xfrm>
            <a:off x="6620061" y="4597608"/>
            <a:ext cx="3172011" cy="1639839"/>
          </a:xfrm>
          <a:prstGeom prst="rect">
            <a:avLst/>
          </a:prstGeom>
        </p:spPr>
      </p:pic>
    </p:spTree>
    <p:extLst>
      <p:ext uri="{BB962C8B-B14F-4D97-AF65-F5344CB8AC3E}">
        <p14:creationId xmlns:p14="http://schemas.microsoft.com/office/powerpoint/2010/main" val="13946368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12</a:t>
            </a:fld>
            <a:endParaRPr lang="en-GB"/>
          </a:p>
        </p:txBody>
      </p:sp>
      <p:sp>
        <p:nvSpPr>
          <p:cNvPr id="5" name="Footer Placeholder 4"/>
          <p:cNvSpPr>
            <a:spLocks noGrp="1"/>
          </p:cNvSpPr>
          <p:nvPr>
            <p:ph type="ftr" idx="14"/>
          </p:nvPr>
        </p:nvSpPr>
        <p:spPr/>
        <p:txBody>
          <a:bodyPr/>
          <a:lstStyle/>
          <a:p>
            <a:r>
              <a:rPr lang="en-GB" dirty="0"/>
              <a:t>M. Zulfiker Ali </a:t>
            </a:r>
            <a:r>
              <a:rPr lang="en-GB" i="1" dirty="0"/>
              <a:t>et al.</a:t>
            </a:r>
            <a:r>
              <a:rPr lang="en-GB" dirty="0"/>
              <a:t>, Huawei Technologies</a:t>
            </a:r>
          </a:p>
        </p:txBody>
      </p:sp>
      <p:sp>
        <p:nvSpPr>
          <p:cNvPr id="4" name="Date Placeholder 3"/>
          <p:cNvSpPr>
            <a:spLocks noGrp="1"/>
          </p:cNvSpPr>
          <p:nvPr>
            <p:ph type="dt" idx="15"/>
          </p:nvPr>
        </p:nvSpPr>
        <p:spPr/>
        <p:txBody>
          <a:bodyPr/>
          <a:lstStyle/>
          <a:p>
            <a:r>
              <a:rPr lang="en-US" dirty="0"/>
              <a:t>October 2023</a:t>
            </a:r>
            <a:endParaRPr lang="en-GB" dirty="0"/>
          </a:p>
        </p:txBody>
      </p:sp>
      <p:sp>
        <p:nvSpPr>
          <p:cNvPr id="140" name="Rectangle 1">
            <a:extLst>
              <a:ext uri="{FF2B5EF4-FFF2-40B4-BE49-F238E27FC236}">
                <a16:creationId xmlns:a16="http://schemas.microsoft.com/office/drawing/2014/main" id="{AE3A17BA-3B42-46EF-8D46-7B8700E65786}"/>
              </a:ext>
            </a:extLst>
          </p:cNvPr>
          <p:cNvSpPr>
            <a:spLocks noGrp="1" noChangeArrowheads="1"/>
          </p:cNvSpPr>
          <p:nvPr>
            <p:ph type="title"/>
          </p:nvPr>
        </p:nvSpPr>
        <p:spPr>
          <a:xfrm>
            <a:off x="914401" y="611187"/>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kern="1200" dirty="0">
                <a:ea typeface="微软雅黑" pitchFamily="34" charset="-122"/>
              </a:rPr>
              <a:t>Performance Evaluation</a:t>
            </a:r>
            <a:endParaRPr lang="en-GB" dirty="0"/>
          </a:p>
        </p:txBody>
      </p:sp>
      <p:sp>
        <p:nvSpPr>
          <p:cNvPr id="24" name="TextBox 23">
            <a:extLst>
              <a:ext uri="{FF2B5EF4-FFF2-40B4-BE49-F238E27FC236}">
                <a16:creationId xmlns:a16="http://schemas.microsoft.com/office/drawing/2014/main" id="{2C8090D3-D2AC-43AF-BA41-AC5715A08D8B}"/>
              </a:ext>
            </a:extLst>
          </p:cNvPr>
          <p:cNvSpPr txBox="1"/>
          <p:nvPr/>
        </p:nvSpPr>
        <p:spPr>
          <a:xfrm>
            <a:off x="7701577" y="1523775"/>
            <a:ext cx="2481722" cy="307777"/>
          </a:xfrm>
          <a:prstGeom prst="rect">
            <a:avLst/>
          </a:prstGeom>
          <a:noFill/>
        </p:spPr>
        <p:txBody>
          <a:bodyPr wrap="square" rtlCol="0">
            <a:spAutoFit/>
          </a:bodyPr>
          <a:lstStyle/>
          <a:p>
            <a:pPr algn="ctr" defTabSz="914400" eaLnBrk="1" hangingPunct="1">
              <a:buClrTx/>
              <a:buSzTx/>
              <a:buFontTx/>
              <a:buNone/>
            </a:pPr>
            <a:r>
              <a:rPr lang="en-US" sz="1400" b="1" dirty="0">
                <a:solidFill>
                  <a:prstClr val="black"/>
                </a:solidFill>
                <a:latin typeface="Calibri" pitchFamily="34" charset="0"/>
                <a:ea typeface="微软雅黑" panose="020B0503020204020204" pitchFamily="34" charset="-122"/>
                <a:cs typeface="Calibri" panose="020F0502020204030204" pitchFamily="34" charset="0"/>
              </a:rPr>
              <a:t>Simulation scenarios</a:t>
            </a:r>
          </a:p>
        </p:txBody>
      </p:sp>
      <p:graphicFrame>
        <p:nvGraphicFramePr>
          <p:cNvPr id="25" name="Table 24">
            <a:extLst>
              <a:ext uri="{FF2B5EF4-FFF2-40B4-BE49-F238E27FC236}">
                <a16:creationId xmlns:a16="http://schemas.microsoft.com/office/drawing/2014/main" id="{EEC7692F-C250-471D-BD79-1272A01C094E}"/>
              </a:ext>
            </a:extLst>
          </p:cNvPr>
          <p:cNvGraphicFramePr>
            <a:graphicFrameLocks noGrp="1"/>
          </p:cNvGraphicFramePr>
          <p:nvPr>
            <p:extLst>
              <p:ext uri="{D42A27DB-BD31-4B8C-83A1-F6EECF244321}">
                <p14:modId xmlns:p14="http://schemas.microsoft.com/office/powerpoint/2010/main" val="1947195280"/>
              </p:ext>
            </p:extLst>
          </p:nvPr>
        </p:nvGraphicFramePr>
        <p:xfrm>
          <a:off x="6890745" y="1890389"/>
          <a:ext cx="4103386" cy="1944351"/>
        </p:xfrm>
        <a:graphic>
          <a:graphicData uri="http://schemas.openxmlformats.org/drawingml/2006/table">
            <a:tbl>
              <a:tblPr/>
              <a:tblGrid>
                <a:gridCol w="539919">
                  <a:extLst>
                    <a:ext uri="{9D8B030D-6E8A-4147-A177-3AD203B41FA5}">
                      <a16:colId xmlns:a16="http://schemas.microsoft.com/office/drawing/2014/main" val="20000"/>
                    </a:ext>
                  </a:extLst>
                </a:gridCol>
                <a:gridCol w="458931">
                  <a:extLst>
                    <a:ext uri="{9D8B030D-6E8A-4147-A177-3AD203B41FA5}">
                      <a16:colId xmlns:a16="http://schemas.microsoft.com/office/drawing/2014/main" val="20001"/>
                    </a:ext>
                  </a:extLst>
                </a:gridCol>
                <a:gridCol w="458931">
                  <a:extLst>
                    <a:ext uri="{9D8B030D-6E8A-4147-A177-3AD203B41FA5}">
                      <a16:colId xmlns:a16="http://schemas.microsoft.com/office/drawing/2014/main" val="20002"/>
                    </a:ext>
                  </a:extLst>
                </a:gridCol>
                <a:gridCol w="458931">
                  <a:extLst>
                    <a:ext uri="{9D8B030D-6E8A-4147-A177-3AD203B41FA5}">
                      <a16:colId xmlns:a16="http://schemas.microsoft.com/office/drawing/2014/main" val="20003"/>
                    </a:ext>
                  </a:extLst>
                </a:gridCol>
                <a:gridCol w="1093337">
                  <a:extLst>
                    <a:ext uri="{9D8B030D-6E8A-4147-A177-3AD203B41FA5}">
                      <a16:colId xmlns:a16="http://schemas.microsoft.com/office/drawing/2014/main" val="20004"/>
                    </a:ext>
                  </a:extLst>
                </a:gridCol>
                <a:gridCol w="1093337">
                  <a:extLst>
                    <a:ext uri="{9D8B030D-6E8A-4147-A177-3AD203B41FA5}">
                      <a16:colId xmlns:a16="http://schemas.microsoft.com/office/drawing/2014/main" val="20005"/>
                    </a:ext>
                  </a:extLst>
                </a:gridCol>
              </a:tblGrid>
              <a:tr h="357029">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ctr"/>
                      <a:r>
                        <a:rPr lang="en-CA" sz="900" b="1" u="none" strike="noStrike" dirty="0">
                          <a:effectLst/>
                          <a:latin typeface="Calibri" panose="020F0502020204030204" pitchFamily="34" charset="0"/>
                          <a:cs typeface="Calibri" panose="020F0502020204030204" pitchFamily="34" charset="0"/>
                        </a:rPr>
                        <a:t>Scenario #</a:t>
                      </a:r>
                      <a:endParaRPr lang="en-CA" sz="900" b="1"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ctr"/>
                      <a:r>
                        <a:rPr lang="en-CA" sz="900" b="1" u="none" strike="noStrike" dirty="0">
                          <a:effectLst/>
                          <a:latin typeface="Calibri" panose="020F0502020204030204" pitchFamily="34" charset="0"/>
                          <a:cs typeface="Calibri" panose="020F0502020204030204" pitchFamily="34" charset="0"/>
                        </a:rPr>
                        <a:t>x (</a:t>
                      </a:r>
                      <a:r>
                        <a:rPr lang="en-CA" sz="900" b="1" u="none" strike="noStrike" dirty="0" err="1">
                          <a:effectLst/>
                          <a:latin typeface="Calibri" panose="020F0502020204030204" pitchFamily="34" charset="0"/>
                          <a:cs typeface="Calibri" panose="020F0502020204030204" pitchFamily="34" charset="0"/>
                        </a:rPr>
                        <a:t>dBm</a:t>
                      </a:r>
                      <a:r>
                        <a:rPr lang="en-CA" sz="900" b="1" u="none" strike="noStrike" dirty="0">
                          <a:effectLst/>
                          <a:latin typeface="Calibri" panose="020F0502020204030204" pitchFamily="34" charset="0"/>
                          <a:cs typeface="Calibri" panose="020F0502020204030204" pitchFamily="34" charset="0"/>
                        </a:rPr>
                        <a:t>)</a:t>
                      </a:r>
                      <a:endParaRPr lang="en-CA" sz="900" b="1"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ctr"/>
                      <a:r>
                        <a:rPr lang="en-CA" sz="900" b="1" u="none" strike="noStrike" dirty="0">
                          <a:effectLst/>
                          <a:latin typeface="Calibri" panose="020F0502020204030204" pitchFamily="34" charset="0"/>
                          <a:cs typeface="Calibri" panose="020F0502020204030204" pitchFamily="34" charset="0"/>
                        </a:rPr>
                        <a:t>y (</a:t>
                      </a:r>
                      <a:r>
                        <a:rPr lang="en-CA" sz="900" b="1" u="none" strike="noStrike" dirty="0" err="1">
                          <a:effectLst/>
                          <a:latin typeface="Calibri" panose="020F0502020204030204" pitchFamily="34" charset="0"/>
                          <a:cs typeface="Calibri" panose="020F0502020204030204" pitchFamily="34" charset="0"/>
                        </a:rPr>
                        <a:t>dBm</a:t>
                      </a:r>
                      <a:r>
                        <a:rPr lang="en-CA" sz="900" b="1" u="none" strike="noStrike" dirty="0">
                          <a:effectLst/>
                          <a:latin typeface="Calibri" panose="020F0502020204030204" pitchFamily="34" charset="0"/>
                          <a:cs typeface="Calibri" panose="020F0502020204030204" pitchFamily="34" charset="0"/>
                        </a:rPr>
                        <a:t>)</a:t>
                      </a:r>
                      <a:endParaRPr lang="en-CA" sz="900" b="1"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ctr"/>
                      <a:r>
                        <a:rPr lang="en-CA" sz="900" b="1" u="none" strike="noStrike" dirty="0">
                          <a:effectLst/>
                          <a:latin typeface="Calibri" panose="020F0502020204030204" pitchFamily="34" charset="0"/>
                          <a:cs typeface="Calibri" panose="020F0502020204030204" pitchFamily="34" charset="0"/>
                        </a:rPr>
                        <a:t>w (</a:t>
                      </a:r>
                      <a:r>
                        <a:rPr lang="en-CA" sz="900" b="1" u="none" strike="noStrike" dirty="0" err="1">
                          <a:effectLst/>
                          <a:latin typeface="Calibri" panose="020F0502020204030204" pitchFamily="34" charset="0"/>
                          <a:cs typeface="Calibri" panose="020F0502020204030204" pitchFamily="34" charset="0"/>
                        </a:rPr>
                        <a:t>dBm</a:t>
                      </a:r>
                      <a:r>
                        <a:rPr lang="en-CA" sz="900" b="1" u="none" strike="noStrike" dirty="0">
                          <a:effectLst/>
                          <a:latin typeface="Calibri" panose="020F0502020204030204" pitchFamily="34" charset="0"/>
                          <a:cs typeface="Calibri" panose="020F0502020204030204" pitchFamily="34" charset="0"/>
                        </a:rPr>
                        <a:t>)</a:t>
                      </a:r>
                      <a:endParaRPr lang="en-CA" sz="900" b="1"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ctr"/>
                      <a:r>
                        <a:rPr lang="en-CA" sz="900" b="1" i="0" u="none" strike="noStrike" dirty="0">
                          <a:solidFill>
                            <a:srgbClr val="000000"/>
                          </a:solidFill>
                          <a:effectLst/>
                          <a:latin typeface="Calibri" panose="020F0502020204030204" pitchFamily="34" charset="0"/>
                          <a:cs typeface="Calibri" panose="020F0502020204030204" pitchFamily="34" charset="0"/>
                        </a:rPr>
                        <a:t>MCS for AP 1</a:t>
                      </a:r>
                      <a:r>
                        <a:rPr lang="en-CA" sz="900" b="1" i="0" u="none" strike="noStrike" baseline="0" dirty="0">
                          <a:solidFill>
                            <a:srgbClr val="000000"/>
                          </a:solidFill>
                          <a:effectLst/>
                          <a:latin typeface="Calibri" panose="020F0502020204030204" pitchFamily="34" charset="0"/>
                          <a:cs typeface="Calibri" panose="020F0502020204030204" pitchFamily="34" charset="0"/>
                        </a:rPr>
                        <a:t> and AP2 </a:t>
                      </a:r>
                    </a:p>
                    <a:p>
                      <a:pPr algn="ctr" fontAlgn="ctr"/>
                      <a:r>
                        <a:rPr lang="en-CA" sz="900" b="1" i="0" u="none" strike="noStrike" dirty="0">
                          <a:solidFill>
                            <a:srgbClr val="000000"/>
                          </a:solidFill>
                          <a:effectLst/>
                          <a:latin typeface="Calibri" panose="020F0502020204030204" pitchFamily="34" charset="0"/>
                          <a:cs typeface="Calibri" panose="020F0502020204030204" pitchFamily="34" charset="0"/>
                        </a:rPr>
                        <a:t>(without</a:t>
                      </a:r>
                      <a:r>
                        <a:rPr lang="en-CA" sz="900" b="1" i="0" u="none" strike="noStrike" baseline="0" dirty="0">
                          <a:solidFill>
                            <a:srgbClr val="000000"/>
                          </a:solidFill>
                          <a:effectLst/>
                          <a:latin typeface="Calibri" panose="020F0502020204030204" pitchFamily="34" charset="0"/>
                          <a:cs typeface="Calibri" panose="020F0502020204030204" pitchFamily="34" charset="0"/>
                        </a:rPr>
                        <a:t> </a:t>
                      </a:r>
                      <a:r>
                        <a:rPr lang="en-CA" sz="900" b="1" i="0" u="none" strike="noStrike" dirty="0">
                          <a:solidFill>
                            <a:srgbClr val="000000"/>
                          </a:solidFill>
                          <a:effectLst/>
                          <a:latin typeface="Calibri" panose="020F0502020204030204" pitchFamily="34" charset="0"/>
                          <a:cs typeface="Calibri" panose="020F0502020204030204" pitchFamily="34" charset="0"/>
                        </a:rPr>
                        <a:t>Co-SR)</a:t>
                      </a:r>
                    </a:p>
                  </a:txBody>
                  <a:tcPr marL="7142" marR="7142" marT="714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ctr"/>
                      <a:r>
                        <a:rPr lang="en-CA" sz="900" b="1" i="0" u="none" strike="noStrike" dirty="0">
                          <a:solidFill>
                            <a:srgbClr val="000000"/>
                          </a:solidFill>
                          <a:effectLst/>
                          <a:latin typeface="Calibri" panose="020F0502020204030204" pitchFamily="34" charset="0"/>
                          <a:cs typeface="Calibri" panose="020F0502020204030204" pitchFamily="34" charset="0"/>
                        </a:rPr>
                        <a:t>MCS for AP 1</a:t>
                      </a:r>
                      <a:r>
                        <a:rPr lang="en-CA" sz="900" b="1" i="0" u="none" strike="noStrike" baseline="0" dirty="0">
                          <a:solidFill>
                            <a:srgbClr val="000000"/>
                          </a:solidFill>
                          <a:effectLst/>
                          <a:latin typeface="Calibri" panose="020F0502020204030204" pitchFamily="34" charset="0"/>
                          <a:cs typeface="Calibri" panose="020F0502020204030204" pitchFamily="34" charset="0"/>
                        </a:rPr>
                        <a:t> and AP2 </a:t>
                      </a:r>
                    </a:p>
                    <a:p>
                      <a:pPr algn="ctr" fontAlgn="ctr"/>
                      <a:r>
                        <a:rPr lang="en-CA" sz="900" b="1" i="0" u="none" strike="noStrike" dirty="0">
                          <a:solidFill>
                            <a:srgbClr val="000000"/>
                          </a:solidFill>
                          <a:effectLst/>
                          <a:latin typeface="Calibri" panose="020F0502020204030204" pitchFamily="34" charset="0"/>
                          <a:cs typeface="Calibri" panose="020F0502020204030204" pitchFamily="34" charset="0"/>
                        </a:rPr>
                        <a:t>(with</a:t>
                      </a:r>
                      <a:r>
                        <a:rPr lang="en-CA" sz="900" b="1" i="0" u="none" strike="noStrike" baseline="0" dirty="0">
                          <a:solidFill>
                            <a:srgbClr val="000000"/>
                          </a:solidFill>
                          <a:effectLst/>
                          <a:latin typeface="Calibri" panose="020F0502020204030204" pitchFamily="34" charset="0"/>
                          <a:cs typeface="Calibri" panose="020F0502020204030204" pitchFamily="34" charset="0"/>
                        </a:rPr>
                        <a:t> </a:t>
                      </a:r>
                      <a:r>
                        <a:rPr lang="en-CA" sz="900" b="1" i="0" u="none" strike="noStrike" dirty="0">
                          <a:solidFill>
                            <a:srgbClr val="000000"/>
                          </a:solidFill>
                          <a:effectLst/>
                          <a:latin typeface="Calibri" panose="020F0502020204030204" pitchFamily="34" charset="0"/>
                          <a:cs typeface="Calibri" panose="020F0502020204030204" pitchFamily="34" charset="0"/>
                        </a:rPr>
                        <a:t>Co-SR)</a:t>
                      </a:r>
                    </a:p>
                  </a:txBody>
                  <a:tcPr marL="7142" marR="7142" marT="714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0"/>
                  </a:ext>
                </a:extLst>
              </a:tr>
              <a:tr h="132839">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1</a:t>
                      </a:r>
                    </a:p>
                  </a:txBody>
                  <a:tcPr marL="7142" marR="7142" marT="714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-80</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-80</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-35</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11</a:t>
                      </a: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11</a:t>
                      </a: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extLst>
                  <a:ext uri="{0D108BD9-81ED-4DB2-BD59-A6C34878D82A}">
                    <a16:rowId xmlns:a16="http://schemas.microsoft.com/office/drawing/2014/main" val="10001"/>
                  </a:ext>
                </a:extLst>
              </a:tr>
              <a:tr h="132839">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2</a:t>
                      </a:r>
                    </a:p>
                  </a:txBody>
                  <a:tcPr marL="7142" marR="7142" marT="714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-80</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-80</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-41</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11</a:t>
                      </a: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11</a:t>
                      </a: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extLst>
                  <a:ext uri="{0D108BD9-81ED-4DB2-BD59-A6C34878D82A}">
                    <a16:rowId xmlns:a16="http://schemas.microsoft.com/office/drawing/2014/main" val="10002"/>
                  </a:ext>
                </a:extLst>
              </a:tr>
              <a:tr h="132839">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3</a:t>
                      </a:r>
                    </a:p>
                  </a:txBody>
                  <a:tcPr marL="7142" marR="7142" marT="714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-80</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-80</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-46</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11</a:t>
                      </a: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9</a:t>
                      </a: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extLst>
                  <a:ext uri="{0D108BD9-81ED-4DB2-BD59-A6C34878D82A}">
                    <a16:rowId xmlns:a16="http://schemas.microsoft.com/office/drawing/2014/main" val="10003"/>
                  </a:ext>
                </a:extLst>
              </a:tr>
              <a:tr h="132839">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4</a:t>
                      </a:r>
                    </a:p>
                  </a:txBody>
                  <a:tcPr marL="7142" marR="7142" marT="714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-80</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-80</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-52</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11</a:t>
                      </a: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7</a:t>
                      </a: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extLst>
                  <a:ext uri="{0D108BD9-81ED-4DB2-BD59-A6C34878D82A}">
                    <a16:rowId xmlns:a16="http://schemas.microsoft.com/office/drawing/2014/main" val="10004"/>
                  </a:ext>
                </a:extLst>
              </a:tr>
              <a:tr h="132839">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5</a:t>
                      </a:r>
                    </a:p>
                  </a:txBody>
                  <a:tcPr marL="7142" marR="7142" marT="714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-80</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-80</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-58</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11</a:t>
                      </a: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4</a:t>
                      </a: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extLst>
                  <a:ext uri="{0D108BD9-81ED-4DB2-BD59-A6C34878D82A}">
                    <a16:rowId xmlns:a16="http://schemas.microsoft.com/office/drawing/2014/main" val="10005"/>
                  </a:ext>
                </a:extLst>
              </a:tr>
              <a:tr h="132839">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6</a:t>
                      </a:r>
                    </a:p>
                  </a:txBody>
                  <a:tcPr marL="7142" marR="7142" marT="714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-78</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-78</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-35</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11</a:t>
                      </a: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11</a:t>
                      </a: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extLst>
                  <a:ext uri="{0D108BD9-81ED-4DB2-BD59-A6C34878D82A}">
                    <a16:rowId xmlns:a16="http://schemas.microsoft.com/office/drawing/2014/main" val="10006"/>
                  </a:ext>
                </a:extLst>
              </a:tr>
              <a:tr h="132839">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7</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-74</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-74</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-35</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11</a:t>
                      </a:r>
                    </a:p>
                  </a:txBody>
                  <a:tcPr marL="7142" marR="7142" marT="714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11</a:t>
                      </a:r>
                    </a:p>
                  </a:txBody>
                  <a:tcPr marL="7142" marR="7142" marT="714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extLst>
                  <a:ext uri="{0D108BD9-81ED-4DB2-BD59-A6C34878D82A}">
                    <a16:rowId xmlns:a16="http://schemas.microsoft.com/office/drawing/2014/main" val="10007"/>
                  </a:ext>
                </a:extLst>
              </a:tr>
              <a:tr h="132839">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8</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-70</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-70</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-35</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11</a:t>
                      </a:r>
                    </a:p>
                  </a:txBody>
                  <a:tcPr marL="7142" marR="7142" marT="714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9</a:t>
                      </a:r>
                    </a:p>
                  </a:txBody>
                  <a:tcPr marL="7142" marR="7142" marT="714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extLst>
                  <a:ext uri="{0D108BD9-81ED-4DB2-BD59-A6C34878D82A}">
                    <a16:rowId xmlns:a16="http://schemas.microsoft.com/office/drawing/2014/main" val="10008"/>
                  </a:ext>
                </a:extLst>
              </a:tr>
              <a:tr h="132839">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9</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-67</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-67</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-35</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11</a:t>
                      </a:r>
                    </a:p>
                  </a:txBody>
                  <a:tcPr marL="7142" marR="7142" marT="714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9</a:t>
                      </a:r>
                    </a:p>
                  </a:txBody>
                  <a:tcPr marL="7142" marR="7142" marT="714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extLst>
                  <a:ext uri="{0D108BD9-81ED-4DB2-BD59-A6C34878D82A}">
                    <a16:rowId xmlns:a16="http://schemas.microsoft.com/office/drawing/2014/main" val="10009"/>
                  </a:ext>
                </a:extLst>
              </a:tr>
              <a:tr h="132839">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10</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-62</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-62</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-35</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11</a:t>
                      </a:r>
                    </a:p>
                  </a:txBody>
                  <a:tcPr marL="7142" marR="7142" marT="714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7</a:t>
                      </a:r>
                    </a:p>
                  </a:txBody>
                  <a:tcPr marL="7142" marR="7142" marT="714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extLst>
                  <a:ext uri="{0D108BD9-81ED-4DB2-BD59-A6C34878D82A}">
                    <a16:rowId xmlns:a16="http://schemas.microsoft.com/office/drawing/2014/main" val="10010"/>
                  </a:ext>
                </a:extLst>
              </a:tr>
              <a:tr h="132839">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11</a:t>
                      </a:r>
                    </a:p>
                  </a:txBody>
                  <a:tcPr marL="7142" marR="7142" marT="714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-58</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-58</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u="none" strike="noStrike" dirty="0">
                          <a:effectLst/>
                          <a:latin typeface="Calibri" panose="020F0502020204030204" pitchFamily="34" charset="0"/>
                          <a:cs typeface="Calibri" panose="020F0502020204030204" pitchFamily="34" charset="0"/>
                        </a:rPr>
                        <a:t>-35</a:t>
                      </a:r>
                      <a:endParaRPr lang="en-CA" sz="900" b="0" i="0" u="none" strike="noStrike" dirty="0">
                        <a:solidFill>
                          <a:srgbClr val="000000"/>
                        </a:solidFill>
                        <a:effectLst/>
                        <a:latin typeface="Calibri" panose="020F0502020204030204" pitchFamily="34" charset="0"/>
                        <a:cs typeface="Calibri" panose="020F0502020204030204" pitchFamily="34" charset="0"/>
                      </a:endParaRPr>
                    </a:p>
                  </a:txBody>
                  <a:tcPr marL="7142" marR="7142" marT="7142"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11</a:t>
                      </a:r>
                    </a:p>
                  </a:txBody>
                  <a:tcPr marL="7142" marR="7142" marT="714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fontAlgn="b"/>
                      <a:r>
                        <a:rPr lang="en-CA" sz="900" b="0" i="0" u="none" strike="noStrike" dirty="0">
                          <a:solidFill>
                            <a:srgbClr val="000000"/>
                          </a:solidFill>
                          <a:effectLst/>
                          <a:latin typeface="Calibri" panose="020F0502020204030204" pitchFamily="34" charset="0"/>
                          <a:cs typeface="Calibri" panose="020F0502020204030204" pitchFamily="34" charset="0"/>
                        </a:rPr>
                        <a:t>5</a:t>
                      </a:r>
                    </a:p>
                  </a:txBody>
                  <a:tcPr marL="7142" marR="7142" marT="714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extLst>
                  <a:ext uri="{0D108BD9-81ED-4DB2-BD59-A6C34878D82A}">
                    <a16:rowId xmlns:a16="http://schemas.microsoft.com/office/drawing/2014/main" val="10011"/>
                  </a:ext>
                </a:extLst>
              </a:tr>
            </a:tbl>
          </a:graphicData>
        </a:graphic>
      </p:graphicFrame>
      <p:sp>
        <p:nvSpPr>
          <p:cNvPr id="26" name="Rectangle 25">
            <a:extLst>
              <a:ext uri="{FF2B5EF4-FFF2-40B4-BE49-F238E27FC236}">
                <a16:creationId xmlns:a16="http://schemas.microsoft.com/office/drawing/2014/main" id="{E259422D-801A-4AD0-B407-6AE743A7BFE9}"/>
              </a:ext>
            </a:extLst>
          </p:cNvPr>
          <p:cNvSpPr/>
          <p:nvPr/>
        </p:nvSpPr>
        <p:spPr>
          <a:xfrm>
            <a:off x="5702062" y="3113192"/>
            <a:ext cx="1080970" cy="600164"/>
          </a:xfrm>
          <a:prstGeom prst="rect">
            <a:avLst/>
          </a:prstGeom>
        </p:spPr>
        <p:txBody>
          <a:bodyPr wrap="square">
            <a:spAutoFit/>
          </a:bodyPr>
          <a:lstStyle/>
          <a:p>
            <a:pPr algn="ctr" defTabSz="914400" eaLnBrk="1" hangingPunct="1">
              <a:buClrTx/>
              <a:buSzTx/>
              <a:buFontTx/>
              <a:buNone/>
            </a:pPr>
            <a:r>
              <a:rPr lang="en-US" sz="825" dirty="0">
                <a:solidFill>
                  <a:prstClr val="black"/>
                </a:solidFill>
                <a:latin typeface="Calibri" pitchFamily="34" charset="0"/>
                <a:ea typeface="宋体" charset="-122"/>
                <a:cs typeface="Calibri" panose="020F0502020204030204" pitchFamily="34" charset="0"/>
              </a:rPr>
              <a:t>Increasing the interference from AP 1 to STA 2 and from AP 2 to STA 1</a:t>
            </a:r>
            <a:endParaRPr lang="en-US" sz="825" dirty="0">
              <a:solidFill>
                <a:prstClr val="black"/>
              </a:solidFill>
              <a:latin typeface="Calibri" pitchFamily="34" charset="0"/>
              <a:ea typeface="宋体" charset="-122"/>
            </a:endParaRPr>
          </a:p>
        </p:txBody>
      </p:sp>
      <p:sp>
        <p:nvSpPr>
          <p:cNvPr id="27" name="Rectangle 26">
            <a:extLst>
              <a:ext uri="{FF2B5EF4-FFF2-40B4-BE49-F238E27FC236}">
                <a16:creationId xmlns:a16="http://schemas.microsoft.com/office/drawing/2014/main" id="{B23B4BCB-1AAC-4144-ACC9-21E7EB6D60C8}"/>
              </a:ext>
            </a:extLst>
          </p:cNvPr>
          <p:cNvSpPr/>
          <p:nvPr/>
        </p:nvSpPr>
        <p:spPr>
          <a:xfrm>
            <a:off x="5740277" y="2292078"/>
            <a:ext cx="1004539" cy="600164"/>
          </a:xfrm>
          <a:prstGeom prst="rect">
            <a:avLst/>
          </a:prstGeom>
        </p:spPr>
        <p:txBody>
          <a:bodyPr wrap="square">
            <a:spAutoFit/>
          </a:bodyPr>
          <a:lstStyle/>
          <a:p>
            <a:pPr algn="ctr" defTabSz="914400" eaLnBrk="1" hangingPunct="1">
              <a:buClrTx/>
              <a:buSzTx/>
              <a:buFontTx/>
              <a:buNone/>
            </a:pPr>
            <a:r>
              <a:rPr lang="en-US" sz="825" dirty="0">
                <a:solidFill>
                  <a:prstClr val="black"/>
                </a:solidFill>
                <a:latin typeface="Calibri" pitchFamily="34" charset="0"/>
                <a:ea typeface="宋体" charset="-122"/>
                <a:cs typeface="Calibri" panose="020F0502020204030204" pitchFamily="34" charset="0"/>
              </a:rPr>
              <a:t>Decreasing the RSSI from AP 1 to STA 1 and from AP 2 to STA 2</a:t>
            </a:r>
            <a:endParaRPr lang="en-US" sz="825" dirty="0">
              <a:solidFill>
                <a:prstClr val="black"/>
              </a:solidFill>
              <a:latin typeface="Calibri" pitchFamily="34" charset="0"/>
              <a:ea typeface="宋体" charset="-122"/>
            </a:endParaRPr>
          </a:p>
        </p:txBody>
      </p:sp>
      <p:sp>
        <p:nvSpPr>
          <p:cNvPr id="28" name="Left Bracket 27">
            <a:extLst>
              <a:ext uri="{FF2B5EF4-FFF2-40B4-BE49-F238E27FC236}">
                <a16:creationId xmlns:a16="http://schemas.microsoft.com/office/drawing/2014/main" id="{04B0E4C4-D64F-48DF-8FE8-273662C62C83}"/>
              </a:ext>
            </a:extLst>
          </p:cNvPr>
          <p:cNvSpPr/>
          <p:nvPr/>
        </p:nvSpPr>
        <p:spPr bwMode="auto">
          <a:xfrm>
            <a:off x="6815268" y="2317859"/>
            <a:ext cx="64218" cy="544032"/>
          </a:xfrm>
          <a:prstGeom prst="leftBracket">
            <a:avLst/>
          </a:prstGeom>
          <a:noFill/>
          <a:ln w="19050">
            <a:solidFill>
              <a:sysClr val="windowText" lastClr="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itchFamily="34" charset="0"/>
              <a:ea typeface="宋体" charset="-122"/>
            </a:endParaRPr>
          </a:p>
        </p:txBody>
      </p:sp>
      <p:sp>
        <p:nvSpPr>
          <p:cNvPr id="29" name="Left Bracket 28">
            <a:extLst>
              <a:ext uri="{FF2B5EF4-FFF2-40B4-BE49-F238E27FC236}">
                <a16:creationId xmlns:a16="http://schemas.microsoft.com/office/drawing/2014/main" id="{5DA1400F-BC71-4C5E-9D54-CE3E3B4EB577}"/>
              </a:ext>
            </a:extLst>
          </p:cNvPr>
          <p:cNvSpPr/>
          <p:nvPr/>
        </p:nvSpPr>
        <p:spPr bwMode="auto">
          <a:xfrm>
            <a:off x="6812550" y="3075907"/>
            <a:ext cx="64218" cy="680080"/>
          </a:xfrm>
          <a:prstGeom prst="leftBracket">
            <a:avLst/>
          </a:prstGeom>
          <a:noFill/>
          <a:ln w="19050">
            <a:solidFill>
              <a:sysClr val="windowText" lastClr="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itchFamily="34" charset="0"/>
              <a:ea typeface="宋体" charset="-122"/>
            </a:endParaRPr>
          </a:p>
        </p:txBody>
      </p:sp>
      <p:cxnSp>
        <p:nvCxnSpPr>
          <p:cNvPr id="30" name="Straight Arrow Connector 29">
            <a:extLst>
              <a:ext uri="{FF2B5EF4-FFF2-40B4-BE49-F238E27FC236}">
                <a16:creationId xmlns:a16="http://schemas.microsoft.com/office/drawing/2014/main" id="{442BA773-E975-4108-AD35-1E9E7BDC66A0}"/>
              </a:ext>
            </a:extLst>
          </p:cNvPr>
          <p:cNvCxnSpPr/>
          <p:nvPr/>
        </p:nvCxnSpPr>
        <p:spPr bwMode="auto">
          <a:xfrm>
            <a:off x="6742192" y="2378174"/>
            <a:ext cx="0" cy="411224"/>
          </a:xfrm>
          <a:prstGeom prst="straightConnector1">
            <a:avLst/>
          </a:prstGeom>
          <a:noFill/>
          <a:ln w="34925">
            <a:solidFill>
              <a:srgbClr val="C00000"/>
            </a:solidFill>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a:extLst>
              <a:ext uri="{FF2B5EF4-FFF2-40B4-BE49-F238E27FC236}">
                <a16:creationId xmlns:a16="http://schemas.microsoft.com/office/drawing/2014/main" id="{5137553E-2205-4895-A602-C38792F39793}"/>
              </a:ext>
            </a:extLst>
          </p:cNvPr>
          <p:cNvCxnSpPr/>
          <p:nvPr/>
        </p:nvCxnSpPr>
        <p:spPr bwMode="auto">
          <a:xfrm>
            <a:off x="6738528" y="3101762"/>
            <a:ext cx="0" cy="617059"/>
          </a:xfrm>
          <a:prstGeom prst="straightConnector1">
            <a:avLst/>
          </a:prstGeom>
          <a:noFill/>
          <a:ln w="34925">
            <a:solidFill>
              <a:srgbClr val="C00000"/>
            </a:solidFill>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2" name="Group 31">
            <a:extLst>
              <a:ext uri="{FF2B5EF4-FFF2-40B4-BE49-F238E27FC236}">
                <a16:creationId xmlns:a16="http://schemas.microsoft.com/office/drawing/2014/main" id="{B3E352F1-C212-4A07-88F9-2A191847F3E0}"/>
              </a:ext>
            </a:extLst>
          </p:cNvPr>
          <p:cNvGrpSpPr/>
          <p:nvPr/>
        </p:nvGrpSpPr>
        <p:grpSpPr>
          <a:xfrm>
            <a:off x="1393654" y="1515769"/>
            <a:ext cx="3309825" cy="2561462"/>
            <a:chOff x="1274784" y="1456780"/>
            <a:chExt cx="3309825" cy="2561462"/>
          </a:xfrm>
        </p:grpSpPr>
        <p:sp>
          <p:nvSpPr>
            <p:cNvPr id="33" name="TextBox 32">
              <a:extLst>
                <a:ext uri="{FF2B5EF4-FFF2-40B4-BE49-F238E27FC236}">
                  <a16:creationId xmlns:a16="http://schemas.microsoft.com/office/drawing/2014/main" id="{0CD44151-715D-4F3A-8A19-BFA83F76223C}"/>
                </a:ext>
              </a:extLst>
            </p:cNvPr>
            <p:cNvSpPr txBox="1"/>
            <p:nvPr/>
          </p:nvSpPr>
          <p:spPr>
            <a:xfrm>
              <a:off x="1274784" y="1456780"/>
              <a:ext cx="3309825"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Simulated network topology</a:t>
              </a:r>
            </a:p>
          </p:txBody>
        </p:sp>
        <p:grpSp>
          <p:nvGrpSpPr>
            <p:cNvPr id="34" name="Group 33">
              <a:extLst>
                <a:ext uri="{FF2B5EF4-FFF2-40B4-BE49-F238E27FC236}">
                  <a16:creationId xmlns:a16="http://schemas.microsoft.com/office/drawing/2014/main" id="{50624F75-D627-4285-A157-D38CBC4C75B1}"/>
                </a:ext>
              </a:extLst>
            </p:cNvPr>
            <p:cNvGrpSpPr/>
            <p:nvPr/>
          </p:nvGrpSpPr>
          <p:grpSpPr>
            <a:xfrm>
              <a:off x="1455685" y="1777082"/>
              <a:ext cx="3041332" cy="2241160"/>
              <a:chOff x="1112039" y="1648644"/>
              <a:chExt cx="3041332" cy="2241160"/>
            </a:xfrm>
          </p:grpSpPr>
          <p:grpSp>
            <p:nvGrpSpPr>
              <p:cNvPr id="35" name="Group 34">
                <a:extLst>
                  <a:ext uri="{FF2B5EF4-FFF2-40B4-BE49-F238E27FC236}">
                    <a16:creationId xmlns:a16="http://schemas.microsoft.com/office/drawing/2014/main" id="{14292C0E-7365-4369-9CCF-5063B8AB3AC5}"/>
                  </a:ext>
                </a:extLst>
              </p:cNvPr>
              <p:cNvGrpSpPr/>
              <p:nvPr/>
            </p:nvGrpSpPr>
            <p:grpSpPr>
              <a:xfrm>
                <a:off x="1752067" y="3402727"/>
                <a:ext cx="1761276" cy="487077"/>
                <a:chOff x="3890931" y="5862835"/>
                <a:chExt cx="1760868" cy="486963"/>
              </a:xfrm>
            </p:grpSpPr>
            <p:cxnSp>
              <p:nvCxnSpPr>
                <p:cNvPr id="75" name="Straight Arrow Connector 74">
                  <a:extLst>
                    <a:ext uri="{FF2B5EF4-FFF2-40B4-BE49-F238E27FC236}">
                      <a16:creationId xmlns:a16="http://schemas.microsoft.com/office/drawing/2014/main" id="{FC5EB90A-1395-4EF0-9082-045B66E21AB7}"/>
                    </a:ext>
                  </a:extLst>
                </p:cNvPr>
                <p:cNvCxnSpPr/>
                <p:nvPr/>
              </p:nvCxnSpPr>
              <p:spPr bwMode="auto">
                <a:xfrm flipV="1">
                  <a:off x="5088948" y="6039488"/>
                  <a:ext cx="562851" cy="0"/>
                </a:xfrm>
                <a:prstGeom prst="straightConnector1">
                  <a:avLst/>
                </a:prstGeom>
                <a:noFill/>
                <a:ln w="19050" cap="flat" cmpd="sng" algn="ctr">
                  <a:solidFill>
                    <a:srgbClr val="FF0000"/>
                  </a:solidFill>
                  <a:prstDash val="solid"/>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6" name="Straight Arrow Connector 75">
                  <a:extLst>
                    <a:ext uri="{FF2B5EF4-FFF2-40B4-BE49-F238E27FC236}">
                      <a16:creationId xmlns:a16="http://schemas.microsoft.com/office/drawing/2014/main" id="{E83631BC-B8C0-4B50-936A-80C9C6F29492}"/>
                    </a:ext>
                  </a:extLst>
                </p:cNvPr>
                <p:cNvCxnSpPr/>
                <p:nvPr/>
              </p:nvCxnSpPr>
              <p:spPr bwMode="auto">
                <a:xfrm flipV="1">
                  <a:off x="5086164" y="6295669"/>
                  <a:ext cx="562851" cy="0"/>
                </a:xfrm>
                <a:prstGeom prst="straightConnector1">
                  <a:avLst/>
                </a:prstGeom>
                <a:noFill/>
                <a:ln w="19050" cap="flat" cmpd="sng" algn="ctr">
                  <a:solidFill>
                    <a:srgbClr val="FF0000"/>
                  </a:solidFill>
                  <a:prstDash val="sysDash"/>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77" name="Group 76">
                  <a:extLst>
                    <a:ext uri="{FF2B5EF4-FFF2-40B4-BE49-F238E27FC236}">
                      <a16:creationId xmlns:a16="http://schemas.microsoft.com/office/drawing/2014/main" id="{88A77BB0-DB65-4329-8175-34EA8886847F}"/>
                    </a:ext>
                  </a:extLst>
                </p:cNvPr>
                <p:cNvGrpSpPr/>
                <p:nvPr/>
              </p:nvGrpSpPr>
              <p:grpSpPr>
                <a:xfrm>
                  <a:off x="3890931" y="5862835"/>
                  <a:ext cx="1760864" cy="486963"/>
                  <a:chOff x="6523306" y="4174316"/>
                  <a:chExt cx="1716405" cy="421390"/>
                </a:xfrm>
              </p:grpSpPr>
              <p:cxnSp>
                <p:nvCxnSpPr>
                  <p:cNvPr id="78" name="Straight Arrow Connector 77">
                    <a:extLst>
                      <a:ext uri="{FF2B5EF4-FFF2-40B4-BE49-F238E27FC236}">
                        <a16:creationId xmlns:a16="http://schemas.microsoft.com/office/drawing/2014/main" id="{1C6BAE57-27B9-4A28-BCC1-0314CE3C7F15}"/>
                      </a:ext>
                    </a:extLst>
                  </p:cNvPr>
                  <p:cNvCxnSpPr/>
                  <p:nvPr/>
                </p:nvCxnSpPr>
                <p:spPr bwMode="auto">
                  <a:xfrm flipV="1">
                    <a:off x="7691071" y="4256275"/>
                    <a:ext cx="548640" cy="0"/>
                  </a:xfrm>
                  <a:prstGeom prst="straightConnector1">
                    <a:avLst/>
                  </a:prstGeom>
                  <a:noFill/>
                  <a:ln w="19050" cap="flat" cmpd="sng" algn="ctr">
                    <a:solidFill>
                      <a:sysClr val="windowText" lastClr="000000"/>
                    </a:solidFill>
                    <a:prstDash val="solid"/>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9" name="TextBox 78">
                    <a:extLst>
                      <a:ext uri="{FF2B5EF4-FFF2-40B4-BE49-F238E27FC236}">
                        <a16:creationId xmlns:a16="http://schemas.microsoft.com/office/drawing/2014/main" id="{1FB1565E-3BE1-4F27-BF27-23C12D544F02}"/>
                      </a:ext>
                    </a:extLst>
                  </p:cNvPr>
                  <p:cNvSpPr txBox="1"/>
                  <p:nvPr/>
                </p:nvSpPr>
                <p:spPr>
                  <a:xfrm>
                    <a:off x="6764036" y="4174316"/>
                    <a:ext cx="1003729" cy="1997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itchFamily="34" charset="0"/>
                        <a:ea typeface="宋体" charset="-122"/>
                      </a:rPr>
                      <a:t>Desired signal</a:t>
                    </a:r>
                  </a:p>
                </p:txBody>
              </p:sp>
              <p:cxnSp>
                <p:nvCxnSpPr>
                  <p:cNvPr id="80" name="Straight Arrow Connector 79">
                    <a:extLst>
                      <a:ext uri="{FF2B5EF4-FFF2-40B4-BE49-F238E27FC236}">
                        <a16:creationId xmlns:a16="http://schemas.microsoft.com/office/drawing/2014/main" id="{69607BF9-ACC4-4A34-BFAD-C7BBFFC22321}"/>
                      </a:ext>
                    </a:extLst>
                  </p:cNvPr>
                  <p:cNvCxnSpPr/>
                  <p:nvPr/>
                </p:nvCxnSpPr>
                <p:spPr bwMode="auto">
                  <a:xfrm flipV="1">
                    <a:off x="7688357" y="4477972"/>
                    <a:ext cx="548640" cy="0"/>
                  </a:xfrm>
                  <a:prstGeom prst="straightConnector1">
                    <a:avLst/>
                  </a:prstGeom>
                  <a:noFill/>
                  <a:ln w="19050" cap="flat" cmpd="sng" algn="ctr">
                    <a:solidFill>
                      <a:sysClr val="windowText" lastClr="000000"/>
                    </a:solidFill>
                    <a:prstDash val="sysDash"/>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1" name="TextBox 80">
                    <a:extLst>
                      <a:ext uri="{FF2B5EF4-FFF2-40B4-BE49-F238E27FC236}">
                        <a16:creationId xmlns:a16="http://schemas.microsoft.com/office/drawing/2014/main" id="{0115F065-CEF2-4F5D-B0EA-496A9D49ED6E}"/>
                      </a:ext>
                    </a:extLst>
                  </p:cNvPr>
                  <p:cNvSpPr txBox="1"/>
                  <p:nvPr/>
                </p:nvSpPr>
                <p:spPr>
                  <a:xfrm>
                    <a:off x="6523306" y="4396004"/>
                    <a:ext cx="1244459" cy="1997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itchFamily="34" charset="0"/>
                        <a:ea typeface="宋体" charset="-122"/>
                      </a:rPr>
                      <a:t>Interference signal</a:t>
                    </a:r>
                  </a:p>
                </p:txBody>
              </p:sp>
            </p:grpSp>
          </p:grpSp>
          <p:grpSp>
            <p:nvGrpSpPr>
              <p:cNvPr id="36" name="Group 35">
                <a:extLst>
                  <a:ext uri="{FF2B5EF4-FFF2-40B4-BE49-F238E27FC236}">
                    <a16:creationId xmlns:a16="http://schemas.microsoft.com/office/drawing/2014/main" id="{A874AA3C-B266-499E-A26D-0BACF88C2F4D}"/>
                  </a:ext>
                </a:extLst>
              </p:cNvPr>
              <p:cNvGrpSpPr/>
              <p:nvPr/>
            </p:nvGrpSpPr>
            <p:grpSpPr>
              <a:xfrm>
                <a:off x="1112039" y="1648644"/>
                <a:ext cx="3041332" cy="1775159"/>
                <a:chOff x="1112039" y="1648644"/>
                <a:chExt cx="3041332" cy="1775159"/>
              </a:xfrm>
            </p:grpSpPr>
            <p:sp>
              <p:nvSpPr>
                <p:cNvPr id="37" name="TextBox 36">
                  <a:extLst>
                    <a:ext uri="{FF2B5EF4-FFF2-40B4-BE49-F238E27FC236}">
                      <a16:creationId xmlns:a16="http://schemas.microsoft.com/office/drawing/2014/main" id="{9F4EEC1D-EF77-4473-A9AE-5434B8CBE9EC}"/>
                    </a:ext>
                  </a:extLst>
                </p:cNvPr>
                <p:cNvSpPr txBox="1"/>
                <p:nvPr/>
              </p:nvSpPr>
              <p:spPr>
                <a:xfrm>
                  <a:off x="1397737" y="1648644"/>
                  <a:ext cx="552226"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itchFamily="34" charset="0"/>
                      <a:ea typeface="宋体" charset="-122"/>
                    </a:rPr>
                    <a:t>STA1</a:t>
                  </a:r>
                </a:p>
              </p:txBody>
            </p:sp>
            <p:sp>
              <p:nvSpPr>
                <p:cNvPr id="38" name="TextBox 37">
                  <a:extLst>
                    <a:ext uri="{FF2B5EF4-FFF2-40B4-BE49-F238E27FC236}">
                      <a16:creationId xmlns:a16="http://schemas.microsoft.com/office/drawing/2014/main" id="{A8A7AAC1-1BF6-4646-BE23-44FE2D166BDF}"/>
                    </a:ext>
                  </a:extLst>
                </p:cNvPr>
                <p:cNvSpPr txBox="1"/>
                <p:nvPr/>
              </p:nvSpPr>
              <p:spPr>
                <a:xfrm>
                  <a:off x="3244380" y="1648644"/>
                  <a:ext cx="552226"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itchFamily="34" charset="0"/>
                      <a:ea typeface="宋体" charset="-122"/>
                    </a:rPr>
                    <a:t>STA2</a:t>
                  </a:r>
                </a:p>
              </p:txBody>
            </p:sp>
            <p:pic>
              <p:nvPicPr>
                <p:cNvPr id="39" name="Picture 2" descr="Mobile, Phone, Smart, Ring, Wireless, Internet">
                  <a:extLst>
                    <a:ext uri="{FF2B5EF4-FFF2-40B4-BE49-F238E27FC236}">
                      <a16:creationId xmlns:a16="http://schemas.microsoft.com/office/drawing/2014/main" id="{9A391B38-DED4-4D92-82C5-A8F19CD285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9307" y="1857350"/>
                  <a:ext cx="203075" cy="37634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Mobile, Phone, Smart, Ring, Wireless, Internet">
                  <a:extLst>
                    <a:ext uri="{FF2B5EF4-FFF2-40B4-BE49-F238E27FC236}">
                      <a16:creationId xmlns:a16="http://schemas.microsoft.com/office/drawing/2014/main" id="{1CC2971A-B68F-4C65-B237-298E8B4B65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5950" y="1857350"/>
                  <a:ext cx="203075" cy="376349"/>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Arrow Connector 40">
                  <a:extLst>
                    <a:ext uri="{FF2B5EF4-FFF2-40B4-BE49-F238E27FC236}">
                      <a16:creationId xmlns:a16="http://schemas.microsoft.com/office/drawing/2014/main" id="{1EF49B57-F1EA-4921-BD3C-700821E7832A}"/>
                    </a:ext>
                  </a:extLst>
                </p:cNvPr>
                <p:cNvCxnSpPr/>
                <p:nvPr/>
              </p:nvCxnSpPr>
              <p:spPr bwMode="auto">
                <a:xfrm flipH="1">
                  <a:off x="1858143" y="3041188"/>
                  <a:ext cx="1554480" cy="0"/>
                </a:xfrm>
                <a:prstGeom prst="straightConnector1">
                  <a:avLst/>
                </a:prstGeom>
                <a:noFill/>
                <a:ln w="19050" cap="flat" cmpd="sng" algn="ctr">
                  <a:solidFill>
                    <a:srgbClr val="FF0000"/>
                  </a:solidFill>
                  <a:prstDash val="sysDash"/>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2" name="TextBox 41">
                  <a:extLst>
                    <a:ext uri="{FF2B5EF4-FFF2-40B4-BE49-F238E27FC236}">
                      <a16:creationId xmlns:a16="http://schemas.microsoft.com/office/drawing/2014/main" id="{5318F5DF-9960-4B10-91B3-008919DF0C68}"/>
                    </a:ext>
                  </a:extLst>
                </p:cNvPr>
                <p:cNvSpPr txBox="1"/>
                <p:nvPr/>
              </p:nvSpPr>
              <p:spPr>
                <a:xfrm>
                  <a:off x="1112039" y="2191048"/>
                  <a:ext cx="712409"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itchFamily="34" charset="0"/>
                      <a:ea typeface="宋体" charset="-122"/>
                    </a:rPr>
                    <a:t>w dBm</a:t>
                  </a:r>
                </a:p>
              </p:txBody>
            </p:sp>
            <p:sp>
              <p:nvSpPr>
                <p:cNvPr id="43" name="TextBox 42">
                  <a:extLst>
                    <a:ext uri="{FF2B5EF4-FFF2-40B4-BE49-F238E27FC236}">
                      <a16:creationId xmlns:a16="http://schemas.microsoft.com/office/drawing/2014/main" id="{0BD34C84-10C0-4280-A1D8-7BF0428AC10C}"/>
                    </a:ext>
                  </a:extLst>
                </p:cNvPr>
                <p:cNvSpPr txBox="1"/>
                <p:nvPr/>
              </p:nvSpPr>
              <p:spPr>
                <a:xfrm>
                  <a:off x="2833761" y="2683463"/>
                  <a:ext cx="700520"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itchFamily="34" charset="0"/>
                      <a:ea typeface="宋体" charset="-122"/>
                    </a:rPr>
                    <a:t>y dBm</a:t>
                  </a:r>
                </a:p>
              </p:txBody>
            </p:sp>
            <p:pic>
              <p:nvPicPr>
                <p:cNvPr id="44" name="Picture 43">
                  <a:extLst>
                    <a:ext uri="{FF2B5EF4-FFF2-40B4-BE49-F238E27FC236}">
                      <a16:creationId xmlns:a16="http://schemas.microsoft.com/office/drawing/2014/main" id="{EA13CBEB-448F-4D92-AAA0-313C7D7801C1}"/>
                    </a:ext>
                  </a:extLst>
                </p:cNvPr>
                <p:cNvPicPr>
                  <a:picLocks noChangeAspect="1"/>
                </p:cNvPicPr>
                <p:nvPr/>
              </p:nvPicPr>
              <p:blipFill>
                <a:blip r:embed="rId4" cstate="print"/>
                <a:stretch>
                  <a:fillRect/>
                </a:stretch>
              </p:blipFill>
              <p:spPr>
                <a:xfrm>
                  <a:off x="1513131" y="2673604"/>
                  <a:ext cx="321438" cy="539746"/>
                </a:xfrm>
                <a:prstGeom prst="rect">
                  <a:avLst/>
                </a:prstGeom>
                <a:ln>
                  <a:noFill/>
                </a:ln>
              </p:spPr>
            </p:pic>
            <p:pic>
              <p:nvPicPr>
                <p:cNvPr id="45" name="Picture 44">
                  <a:extLst>
                    <a:ext uri="{FF2B5EF4-FFF2-40B4-BE49-F238E27FC236}">
                      <a16:creationId xmlns:a16="http://schemas.microsoft.com/office/drawing/2014/main" id="{0740E0DE-105B-4EC9-87EC-0B72829CCB43}"/>
                    </a:ext>
                  </a:extLst>
                </p:cNvPr>
                <p:cNvPicPr>
                  <a:picLocks noChangeAspect="1"/>
                </p:cNvPicPr>
                <p:nvPr/>
              </p:nvPicPr>
              <p:blipFill>
                <a:blip r:embed="rId4" cstate="print"/>
                <a:stretch>
                  <a:fillRect/>
                </a:stretch>
              </p:blipFill>
              <p:spPr>
                <a:xfrm>
                  <a:off x="3359774" y="2673604"/>
                  <a:ext cx="321438" cy="539746"/>
                </a:xfrm>
                <a:prstGeom prst="rect">
                  <a:avLst/>
                </a:prstGeom>
                <a:ln>
                  <a:noFill/>
                </a:ln>
              </p:spPr>
            </p:pic>
            <p:cxnSp>
              <p:nvCxnSpPr>
                <p:cNvPr id="46" name="Straight Arrow Connector 45">
                  <a:extLst>
                    <a:ext uri="{FF2B5EF4-FFF2-40B4-BE49-F238E27FC236}">
                      <a16:creationId xmlns:a16="http://schemas.microsoft.com/office/drawing/2014/main" id="{ECEEA39F-4E02-4F58-94CB-DFAB2DA40C56}"/>
                    </a:ext>
                  </a:extLst>
                </p:cNvPr>
                <p:cNvCxnSpPr/>
                <p:nvPr/>
              </p:nvCxnSpPr>
              <p:spPr bwMode="auto">
                <a:xfrm flipV="1">
                  <a:off x="1673850" y="2299945"/>
                  <a:ext cx="1" cy="374552"/>
                </a:xfrm>
                <a:prstGeom prst="straightConnector1">
                  <a:avLst/>
                </a:prstGeom>
                <a:noFill/>
                <a:ln w="19050" cap="flat" cmpd="sng" algn="ctr">
                  <a:solidFill>
                    <a:sysClr val="windowText" lastClr="000000"/>
                  </a:solidFill>
                  <a:prstDash val="solid"/>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7" name="TextBox 46">
                  <a:extLst>
                    <a:ext uri="{FF2B5EF4-FFF2-40B4-BE49-F238E27FC236}">
                      <a16:creationId xmlns:a16="http://schemas.microsoft.com/office/drawing/2014/main" id="{48423C09-0581-46FC-958E-B432A23994CC}"/>
                    </a:ext>
                  </a:extLst>
                </p:cNvPr>
                <p:cNvSpPr txBox="1"/>
                <p:nvPr/>
              </p:nvSpPr>
              <p:spPr>
                <a:xfrm>
                  <a:off x="3408795" y="2191048"/>
                  <a:ext cx="744576"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0000"/>
                      </a:solidFill>
                      <a:effectLst/>
                      <a:uLnTx/>
                      <a:uFillTx/>
                      <a:latin typeface="Calibri" pitchFamily="34" charset="0"/>
                      <a:ea typeface="宋体" charset="-122"/>
                    </a:rPr>
                    <a:t>w dBm</a:t>
                  </a:r>
                </a:p>
              </p:txBody>
            </p:sp>
            <p:sp>
              <p:nvSpPr>
                <p:cNvPr id="48" name="TextBox 47">
                  <a:extLst>
                    <a:ext uri="{FF2B5EF4-FFF2-40B4-BE49-F238E27FC236}">
                      <a16:creationId xmlns:a16="http://schemas.microsoft.com/office/drawing/2014/main" id="{B1644648-7305-4A32-BEB9-274C69C60764}"/>
                    </a:ext>
                  </a:extLst>
                </p:cNvPr>
                <p:cNvSpPr txBox="1"/>
                <p:nvPr/>
              </p:nvSpPr>
              <p:spPr>
                <a:xfrm>
                  <a:off x="1412468" y="3192971"/>
                  <a:ext cx="522764"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itchFamily="34" charset="0"/>
                      <a:ea typeface="宋体" charset="-122"/>
                    </a:rPr>
                    <a:t>AP1</a:t>
                  </a:r>
                </a:p>
              </p:txBody>
            </p:sp>
            <p:sp>
              <p:nvSpPr>
                <p:cNvPr id="67" name="TextBox 66">
                  <a:extLst>
                    <a:ext uri="{FF2B5EF4-FFF2-40B4-BE49-F238E27FC236}">
                      <a16:creationId xmlns:a16="http://schemas.microsoft.com/office/drawing/2014/main" id="{CAA7921A-F13F-43E6-AF04-975146626281}"/>
                    </a:ext>
                  </a:extLst>
                </p:cNvPr>
                <p:cNvSpPr txBox="1"/>
                <p:nvPr/>
              </p:nvSpPr>
              <p:spPr>
                <a:xfrm>
                  <a:off x="3259111" y="3192971"/>
                  <a:ext cx="522764"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itchFamily="34" charset="0"/>
                      <a:ea typeface="宋体" charset="-122"/>
                    </a:rPr>
                    <a:t>AP2</a:t>
                  </a:r>
                </a:p>
              </p:txBody>
            </p:sp>
            <p:cxnSp>
              <p:nvCxnSpPr>
                <p:cNvPr id="68" name="Straight Arrow Connector 67">
                  <a:extLst>
                    <a:ext uri="{FF2B5EF4-FFF2-40B4-BE49-F238E27FC236}">
                      <a16:creationId xmlns:a16="http://schemas.microsoft.com/office/drawing/2014/main" id="{64454390-1CC5-4B1A-9B02-CC37894FE02B}"/>
                    </a:ext>
                  </a:extLst>
                </p:cNvPr>
                <p:cNvCxnSpPr/>
                <p:nvPr/>
              </p:nvCxnSpPr>
              <p:spPr bwMode="auto">
                <a:xfrm flipV="1">
                  <a:off x="3520493" y="2299946"/>
                  <a:ext cx="1" cy="374551"/>
                </a:xfrm>
                <a:prstGeom prst="straightConnector1">
                  <a:avLst/>
                </a:prstGeom>
                <a:noFill/>
                <a:ln w="19050" cap="flat" cmpd="sng" algn="ctr">
                  <a:solidFill>
                    <a:srgbClr val="FF0000"/>
                  </a:solidFill>
                  <a:prstDash val="solid"/>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9" name="Straight Arrow Connector 68">
                  <a:extLst>
                    <a:ext uri="{FF2B5EF4-FFF2-40B4-BE49-F238E27FC236}">
                      <a16:creationId xmlns:a16="http://schemas.microsoft.com/office/drawing/2014/main" id="{9AAE7513-611A-446F-A142-469D9E6438A0}"/>
                    </a:ext>
                  </a:extLst>
                </p:cNvPr>
                <p:cNvCxnSpPr/>
                <p:nvPr/>
              </p:nvCxnSpPr>
              <p:spPr bwMode="auto">
                <a:xfrm flipV="1">
                  <a:off x="1840241" y="2928863"/>
                  <a:ext cx="1554480" cy="0"/>
                </a:xfrm>
                <a:prstGeom prst="straightConnector1">
                  <a:avLst/>
                </a:prstGeom>
                <a:noFill/>
                <a:ln w="19050" cap="flat" cmpd="sng" algn="ctr">
                  <a:solidFill>
                    <a:sysClr val="windowText" lastClr="000000"/>
                  </a:solidFill>
                  <a:prstDash val="sysDash"/>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0" name="TextBox 69">
                  <a:extLst>
                    <a:ext uri="{FF2B5EF4-FFF2-40B4-BE49-F238E27FC236}">
                      <a16:creationId xmlns:a16="http://schemas.microsoft.com/office/drawing/2014/main" id="{5DD9E145-F713-46DC-8E08-45B41CFAF51E}"/>
                    </a:ext>
                  </a:extLst>
                </p:cNvPr>
                <p:cNvSpPr txBox="1"/>
                <p:nvPr/>
              </p:nvSpPr>
              <p:spPr>
                <a:xfrm>
                  <a:off x="2852784" y="2124255"/>
                  <a:ext cx="667709"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itchFamily="34" charset="0"/>
                      <a:ea typeface="宋体" charset="-122"/>
                    </a:rPr>
                    <a:t>x dBm</a:t>
                  </a:r>
                </a:p>
              </p:txBody>
            </p:sp>
            <p:sp>
              <p:nvSpPr>
                <p:cNvPr id="71" name="TextBox 70">
                  <a:extLst>
                    <a:ext uri="{FF2B5EF4-FFF2-40B4-BE49-F238E27FC236}">
                      <a16:creationId xmlns:a16="http://schemas.microsoft.com/office/drawing/2014/main" id="{0FA0DA54-A784-44B8-A497-E68129078032}"/>
                    </a:ext>
                  </a:extLst>
                </p:cNvPr>
                <p:cNvSpPr txBox="1"/>
                <p:nvPr/>
              </p:nvSpPr>
              <p:spPr>
                <a:xfrm>
                  <a:off x="1665196" y="2124255"/>
                  <a:ext cx="667709"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0000"/>
                      </a:solidFill>
                      <a:effectLst/>
                      <a:uLnTx/>
                      <a:uFillTx/>
                      <a:latin typeface="Calibri" pitchFamily="34" charset="0"/>
                      <a:ea typeface="宋体" charset="-122"/>
                    </a:rPr>
                    <a:t>x dBm</a:t>
                  </a:r>
                </a:p>
              </p:txBody>
            </p:sp>
            <p:cxnSp>
              <p:nvCxnSpPr>
                <p:cNvPr id="72" name="Straight Arrow Connector 71">
                  <a:extLst>
                    <a:ext uri="{FF2B5EF4-FFF2-40B4-BE49-F238E27FC236}">
                      <a16:creationId xmlns:a16="http://schemas.microsoft.com/office/drawing/2014/main" id="{DB55B1E4-C5DA-4D8B-A251-7F2B12811A3A}"/>
                    </a:ext>
                  </a:extLst>
                </p:cNvPr>
                <p:cNvCxnSpPr/>
                <p:nvPr/>
              </p:nvCxnSpPr>
              <p:spPr bwMode="auto">
                <a:xfrm flipH="1" flipV="1">
                  <a:off x="1750051" y="2336013"/>
                  <a:ext cx="1683926" cy="420396"/>
                </a:xfrm>
                <a:prstGeom prst="straightConnector1">
                  <a:avLst/>
                </a:prstGeom>
                <a:noFill/>
                <a:ln w="19050" cap="flat" cmpd="sng" algn="ctr">
                  <a:solidFill>
                    <a:srgbClr val="FF0000"/>
                  </a:solidFill>
                  <a:prstDash val="sysDash"/>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3" name="TextBox 72">
                  <a:extLst>
                    <a:ext uri="{FF2B5EF4-FFF2-40B4-BE49-F238E27FC236}">
                      <a16:creationId xmlns:a16="http://schemas.microsoft.com/office/drawing/2014/main" id="{AC8AFBA8-D95F-4A93-8B5C-BE4C87B15923}"/>
                    </a:ext>
                  </a:extLst>
                </p:cNvPr>
                <p:cNvSpPr txBox="1"/>
                <p:nvPr/>
              </p:nvSpPr>
              <p:spPr>
                <a:xfrm>
                  <a:off x="1749760" y="3021329"/>
                  <a:ext cx="700520"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0000"/>
                      </a:solidFill>
                      <a:effectLst/>
                      <a:uLnTx/>
                      <a:uFillTx/>
                      <a:latin typeface="Calibri" pitchFamily="34" charset="0"/>
                      <a:ea typeface="宋体" charset="-122"/>
                    </a:rPr>
                    <a:t>y dBm</a:t>
                  </a:r>
                </a:p>
              </p:txBody>
            </p:sp>
            <p:cxnSp>
              <p:nvCxnSpPr>
                <p:cNvPr id="74" name="Straight Arrow Connector 73">
                  <a:extLst>
                    <a:ext uri="{FF2B5EF4-FFF2-40B4-BE49-F238E27FC236}">
                      <a16:creationId xmlns:a16="http://schemas.microsoft.com/office/drawing/2014/main" id="{51B746D8-EE5E-4B91-82A1-BE1A6E7FA6DD}"/>
                    </a:ext>
                  </a:extLst>
                </p:cNvPr>
                <p:cNvCxnSpPr/>
                <p:nvPr/>
              </p:nvCxnSpPr>
              <p:spPr bwMode="auto">
                <a:xfrm flipV="1">
                  <a:off x="1750051" y="2336013"/>
                  <a:ext cx="1683926" cy="420396"/>
                </a:xfrm>
                <a:prstGeom prst="straightConnector1">
                  <a:avLst/>
                </a:prstGeom>
                <a:noFill/>
                <a:ln w="19050" cap="flat" cmpd="sng" algn="ctr">
                  <a:solidFill>
                    <a:sysClr val="windowText" lastClr="000000"/>
                  </a:solidFill>
                  <a:prstDash val="sysDash"/>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grpSp>
      <mc:AlternateContent xmlns:mc="http://schemas.openxmlformats.org/markup-compatibility/2006" xmlns:a14="http://schemas.microsoft.com/office/drawing/2010/main">
        <mc:Choice Requires="a14">
          <p:graphicFrame>
            <p:nvGraphicFramePr>
              <p:cNvPr id="82" name="Table 81">
                <a:extLst>
                  <a:ext uri="{FF2B5EF4-FFF2-40B4-BE49-F238E27FC236}">
                    <a16:creationId xmlns:a16="http://schemas.microsoft.com/office/drawing/2014/main" id="{364CDC5E-7C04-40D3-A591-415FF485EFD9}"/>
                  </a:ext>
                </a:extLst>
              </p:cNvPr>
              <p:cNvGraphicFramePr>
                <a:graphicFrameLocks noGrp="1"/>
              </p:cNvGraphicFramePr>
              <p:nvPr>
                <p:extLst>
                  <p:ext uri="{D42A27DB-BD31-4B8C-83A1-F6EECF244321}">
                    <p14:modId xmlns:p14="http://schemas.microsoft.com/office/powerpoint/2010/main" val="2630781462"/>
                  </p:ext>
                </p:extLst>
              </p:nvPr>
            </p:nvGraphicFramePr>
            <p:xfrm>
              <a:off x="7168325" y="4472574"/>
              <a:ext cx="3548226" cy="1577214"/>
            </p:xfrm>
            <a:graphic>
              <a:graphicData uri="http://schemas.openxmlformats.org/drawingml/2006/table">
                <a:tbl>
                  <a:tblPr firstRow="1" bandRow="1"/>
                  <a:tblGrid>
                    <a:gridCol w="2521859">
                      <a:extLst>
                        <a:ext uri="{9D8B030D-6E8A-4147-A177-3AD203B41FA5}">
                          <a16:colId xmlns:a16="http://schemas.microsoft.com/office/drawing/2014/main" val="20000"/>
                        </a:ext>
                      </a:extLst>
                    </a:gridCol>
                    <a:gridCol w="1026367">
                      <a:extLst>
                        <a:ext uri="{9D8B030D-6E8A-4147-A177-3AD203B41FA5}">
                          <a16:colId xmlns:a16="http://schemas.microsoft.com/office/drawing/2014/main" val="20001"/>
                        </a:ext>
                      </a:extLst>
                    </a:gridCol>
                  </a:tblGrid>
                  <a:tr h="183425">
                    <a:tc>
                      <a:txBody>
                        <a:bodyPr/>
                        <a:lstStyle>
                          <a:lvl1pPr marL="0" algn="l" defTabSz="913753" rtl="0" eaLnBrk="1" latinLnBrk="0" hangingPunct="1">
                            <a:defRPr sz="1700" b="1" kern="1200">
                              <a:solidFill>
                                <a:schemeClr val="lt1"/>
                              </a:solidFill>
                              <a:latin typeface="Calibri" panose="020F0502020204030204"/>
                              <a:ea typeface="华文细黑"/>
                              <a:cs typeface="宋体"/>
                            </a:defRPr>
                          </a:lvl1pPr>
                          <a:lvl2pPr marL="456880" algn="l" defTabSz="913753" rtl="0" eaLnBrk="1" latinLnBrk="0" hangingPunct="1">
                            <a:defRPr sz="1700" b="1" kern="1200">
                              <a:solidFill>
                                <a:schemeClr val="lt1"/>
                              </a:solidFill>
                              <a:latin typeface="Calibri" panose="020F0502020204030204"/>
                              <a:ea typeface="华文细黑"/>
                              <a:cs typeface="宋体"/>
                            </a:defRPr>
                          </a:lvl2pPr>
                          <a:lvl3pPr marL="913753" algn="l" defTabSz="913753" rtl="0" eaLnBrk="1" latinLnBrk="0" hangingPunct="1">
                            <a:defRPr sz="1700" b="1" kern="1200">
                              <a:solidFill>
                                <a:schemeClr val="lt1"/>
                              </a:solidFill>
                              <a:latin typeface="Calibri" panose="020F0502020204030204"/>
                              <a:ea typeface="华文细黑"/>
                              <a:cs typeface="宋体"/>
                            </a:defRPr>
                          </a:lvl3pPr>
                          <a:lvl4pPr marL="1370629" algn="l" defTabSz="913753" rtl="0" eaLnBrk="1" latinLnBrk="0" hangingPunct="1">
                            <a:defRPr sz="1700" b="1" kern="1200">
                              <a:solidFill>
                                <a:schemeClr val="lt1"/>
                              </a:solidFill>
                              <a:latin typeface="Calibri" panose="020F0502020204030204"/>
                              <a:ea typeface="华文细黑"/>
                              <a:cs typeface="宋体"/>
                            </a:defRPr>
                          </a:lvl4pPr>
                          <a:lvl5pPr marL="1827504" algn="l" defTabSz="913753" rtl="0" eaLnBrk="1" latinLnBrk="0" hangingPunct="1">
                            <a:defRPr sz="1700" b="1" kern="1200">
                              <a:solidFill>
                                <a:schemeClr val="lt1"/>
                              </a:solidFill>
                              <a:latin typeface="Calibri" panose="020F0502020204030204"/>
                              <a:ea typeface="华文细黑"/>
                              <a:cs typeface="宋体"/>
                            </a:defRPr>
                          </a:lvl5pPr>
                          <a:lvl6pPr marL="2284380" algn="l" defTabSz="913753" rtl="0" eaLnBrk="1" latinLnBrk="0" hangingPunct="1">
                            <a:defRPr sz="1700" b="1" kern="1200">
                              <a:solidFill>
                                <a:schemeClr val="lt1"/>
                              </a:solidFill>
                              <a:latin typeface="Calibri" panose="020F0502020204030204"/>
                              <a:ea typeface="华文细黑"/>
                              <a:cs typeface="宋体"/>
                            </a:defRPr>
                          </a:lvl6pPr>
                          <a:lvl7pPr marL="2741259" algn="l" defTabSz="913753" rtl="0" eaLnBrk="1" latinLnBrk="0" hangingPunct="1">
                            <a:defRPr sz="1700" b="1" kern="1200">
                              <a:solidFill>
                                <a:schemeClr val="lt1"/>
                              </a:solidFill>
                              <a:latin typeface="Calibri" panose="020F0502020204030204"/>
                              <a:ea typeface="华文细黑"/>
                              <a:cs typeface="宋体"/>
                            </a:defRPr>
                          </a:lvl7pPr>
                          <a:lvl8pPr marL="3198133" algn="l" defTabSz="913753" rtl="0" eaLnBrk="1" latinLnBrk="0" hangingPunct="1">
                            <a:defRPr sz="1700" b="1" kern="1200">
                              <a:solidFill>
                                <a:schemeClr val="lt1"/>
                              </a:solidFill>
                              <a:latin typeface="Calibri" panose="020F0502020204030204"/>
                              <a:ea typeface="华文细黑"/>
                              <a:cs typeface="宋体"/>
                            </a:defRPr>
                          </a:lvl8pPr>
                          <a:lvl9pPr marL="3655007" algn="l" defTabSz="913753" rtl="0" eaLnBrk="1" latinLnBrk="0" hangingPunct="1">
                            <a:defRPr sz="1700" b="1" kern="1200">
                              <a:solidFill>
                                <a:schemeClr val="lt1"/>
                              </a:solidFill>
                              <a:latin typeface="Calibri" panose="020F0502020204030204"/>
                              <a:ea typeface="华文细黑"/>
                              <a:cs typeface="宋体"/>
                            </a:defRPr>
                          </a:lvl9pPr>
                        </a:lstStyle>
                        <a:p>
                          <a:r>
                            <a:rPr lang="en-US" sz="900" dirty="0">
                              <a:solidFill>
                                <a:schemeClr val="tx1"/>
                              </a:solidFill>
                              <a:latin typeface="Calibri" panose="020F0502020204030204" pitchFamily="34" charset="0"/>
                              <a:cs typeface="Calibri" panose="020F0502020204030204" pitchFamily="34" charset="0"/>
                            </a:rPr>
                            <a:t>Parameter</a:t>
                          </a:r>
                        </a:p>
                      </a:txBody>
                      <a:tcPr marL="68562" marR="68562" marT="34281" marB="34281">
                        <a:lnL w="12700" cap="flat" cmpd="sng" algn="ctr">
                          <a:solidFill>
                            <a:sysClr val="windowText" lastClr="000000"/>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3753" rtl="0" eaLnBrk="1" latinLnBrk="0" hangingPunct="1">
                            <a:defRPr sz="1700" b="1" kern="1200">
                              <a:solidFill>
                                <a:schemeClr val="lt1"/>
                              </a:solidFill>
                              <a:latin typeface="Calibri" panose="020F0502020204030204"/>
                              <a:ea typeface="华文细黑"/>
                              <a:cs typeface="宋体"/>
                            </a:defRPr>
                          </a:lvl1pPr>
                          <a:lvl2pPr marL="456880" algn="l" defTabSz="913753" rtl="0" eaLnBrk="1" latinLnBrk="0" hangingPunct="1">
                            <a:defRPr sz="1700" b="1" kern="1200">
                              <a:solidFill>
                                <a:schemeClr val="lt1"/>
                              </a:solidFill>
                              <a:latin typeface="Calibri" panose="020F0502020204030204"/>
                              <a:ea typeface="华文细黑"/>
                              <a:cs typeface="宋体"/>
                            </a:defRPr>
                          </a:lvl2pPr>
                          <a:lvl3pPr marL="913753" algn="l" defTabSz="913753" rtl="0" eaLnBrk="1" latinLnBrk="0" hangingPunct="1">
                            <a:defRPr sz="1700" b="1" kern="1200">
                              <a:solidFill>
                                <a:schemeClr val="lt1"/>
                              </a:solidFill>
                              <a:latin typeface="Calibri" panose="020F0502020204030204"/>
                              <a:ea typeface="华文细黑"/>
                              <a:cs typeface="宋体"/>
                            </a:defRPr>
                          </a:lvl3pPr>
                          <a:lvl4pPr marL="1370629" algn="l" defTabSz="913753" rtl="0" eaLnBrk="1" latinLnBrk="0" hangingPunct="1">
                            <a:defRPr sz="1700" b="1" kern="1200">
                              <a:solidFill>
                                <a:schemeClr val="lt1"/>
                              </a:solidFill>
                              <a:latin typeface="Calibri" panose="020F0502020204030204"/>
                              <a:ea typeface="华文细黑"/>
                              <a:cs typeface="宋体"/>
                            </a:defRPr>
                          </a:lvl4pPr>
                          <a:lvl5pPr marL="1827504" algn="l" defTabSz="913753" rtl="0" eaLnBrk="1" latinLnBrk="0" hangingPunct="1">
                            <a:defRPr sz="1700" b="1" kern="1200">
                              <a:solidFill>
                                <a:schemeClr val="lt1"/>
                              </a:solidFill>
                              <a:latin typeface="Calibri" panose="020F0502020204030204"/>
                              <a:ea typeface="华文细黑"/>
                              <a:cs typeface="宋体"/>
                            </a:defRPr>
                          </a:lvl5pPr>
                          <a:lvl6pPr marL="2284380" algn="l" defTabSz="913753" rtl="0" eaLnBrk="1" latinLnBrk="0" hangingPunct="1">
                            <a:defRPr sz="1700" b="1" kern="1200">
                              <a:solidFill>
                                <a:schemeClr val="lt1"/>
                              </a:solidFill>
                              <a:latin typeface="Calibri" panose="020F0502020204030204"/>
                              <a:ea typeface="华文细黑"/>
                              <a:cs typeface="宋体"/>
                            </a:defRPr>
                          </a:lvl6pPr>
                          <a:lvl7pPr marL="2741259" algn="l" defTabSz="913753" rtl="0" eaLnBrk="1" latinLnBrk="0" hangingPunct="1">
                            <a:defRPr sz="1700" b="1" kern="1200">
                              <a:solidFill>
                                <a:schemeClr val="lt1"/>
                              </a:solidFill>
                              <a:latin typeface="Calibri" panose="020F0502020204030204"/>
                              <a:ea typeface="华文细黑"/>
                              <a:cs typeface="宋体"/>
                            </a:defRPr>
                          </a:lvl7pPr>
                          <a:lvl8pPr marL="3198133" algn="l" defTabSz="913753" rtl="0" eaLnBrk="1" latinLnBrk="0" hangingPunct="1">
                            <a:defRPr sz="1700" b="1" kern="1200">
                              <a:solidFill>
                                <a:schemeClr val="lt1"/>
                              </a:solidFill>
                              <a:latin typeface="Calibri" panose="020F0502020204030204"/>
                              <a:ea typeface="华文细黑"/>
                              <a:cs typeface="宋体"/>
                            </a:defRPr>
                          </a:lvl8pPr>
                          <a:lvl9pPr marL="3655007" algn="l" defTabSz="913753" rtl="0" eaLnBrk="1" latinLnBrk="0" hangingPunct="1">
                            <a:defRPr sz="1700" b="1" kern="1200">
                              <a:solidFill>
                                <a:schemeClr val="lt1"/>
                              </a:solidFill>
                              <a:latin typeface="Calibri" panose="020F0502020204030204"/>
                              <a:ea typeface="华文细黑"/>
                              <a:cs typeface="宋体"/>
                            </a:defRPr>
                          </a:lvl9pPr>
                        </a:lstStyle>
                        <a:p>
                          <a:r>
                            <a:rPr lang="en-US" sz="900" dirty="0">
                              <a:solidFill>
                                <a:schemeClr val="tx1"/>
                              </a:solidFill>
                              <a:latin typeface="Calibri" panose="020F0502020204030204" pitchFamily="34" charset="0"/>
                              <a:cs typeface="Calibri" panose="020F0502020204030204" pitchFamily="34" charset="0"/>
                            </a:rPr>
                            <a:t>Settings</a:t>
                          </a:r>
                        </a:p>
                      </a:txBody>
                      <a:tcPr marL="68562" marR="68562" marT="34281" marB="34281">
                        <a:lnL w="12700" cmpd="sng">
                          <a:solidFill>
                            <a:sysClr val="window" lastClr="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0000"/>
                      </a:ext>
                    </a:extLst>
                  </a:tr>
                  <a:tr h="183425">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r>
                            <a:rPr lang="en-US" sz="900" dirty="0">
                              <a:latin typeface="Calibri" panose="020F0502020204030204" pitchFamily="34" charset="0"/>
                              <a:cs typeface="Calibri" panose="020F0502020204030204" pitchFamily="34" charset="0"/>
                            </a:rPr>
                            <a:t>Channel bandwidth</a:t>
                          </a:r>
                        </a:p>
                      </a:txBody>
                      <a:tcPr marL="68562" marR="68562" marT="34281" marB="34281">
                        <a:lnL w="12700" cap="flat" cmpd="sng" algn="ctr">
                          <a:solidFill>
                            <a:sysClr val="windowText" lastClr="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r>
                            <a:rPr lang="en-US" sz="900" dirty="0">
                              <a:latin typeface="Calibri" panose="020F0502020204030204" pitchFamily="34" charset="0"/>
                              <a:cs typeface="Calibri" panose="020F0502020204030204" pitchFamily="34" charset="0"/>
                            </a:rPr>
                            <a:t>40 MHz</a:t>
                          </a:r>
                        </a:p>
                      </a:txBody>
                      <a:tcPr marL="68562" marR="68562" marT="34281" marB="34281">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3425">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r>
                            <a:rPr lang="en-US" sz="900" dirty="0">
                              <a:latin typeface="Calibri" panose="020F0502020204030204" pitchFamily="34" charset="0"/>
                              <a:cs typeface="Calibri" panose="020F0502020204030204" pitchFamily="34" charset="0"/>
                            </a:rPr>
                            <a:t>MPDU arrival process</a:t>
                          </a:r>
                        </a:p>
                      </a:txBody>
                      <a:tcPr marL="68562" marR="68562" marT="34281" marB="34281">
                        <a:lnL w="12700" cap="flat" cmpd="sng" algn="ctr">
                          <a:solidFill>
                            <a:sysClr val="windowText" lastClr="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r>
                            <a:rPr lang="en-US" sz="900" dirty="0">
                              <a:latin typeface="Calibri" panose="020F0502020204030204" pitchFamily="34" charset="0"/>
                              <a:cs typeface="Calibri" panose="020F0502020204030204" pitchFamily="34" charset="0"/>
                            </a:rPr>
                            <a:t>exponential on-off</a:t>
                          </a:r>
                        </a:p>
                      </a:txBody>
                      <a:tcPr marL="68562" marR="68562" marT="34281" marB="34281">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7103">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r>
                            <a:rPr lang="en-US" sz="900" dirty="0">
                              <a:latin typeface="Calibri" panose="020F0502020204030204" pitchFamily="34" charset="0"/>
                              <a:cs typeface="Calibri" panose="020F0502020204030204" pitchFamily="34" charset="0"/>
                            </a:rPr>
                            <a:t>Downlink</a:t>
                          </a:r>
                          <a:r>
                            <a:rPr lang="en-US" sz="900" baseline="0" dirty="0">
                              <a:latin typeface="Calibri" panose="020F0502020204030204" pitchFamily="34" charset="0"/>
                              <a:cs typeface="Calibri" panose="020F0502020204030204" pitchFamily="34" charset="0"/>
                            </a:rPr>
                            <a:t> a</a:t>
                          </a:r>
                          <a:r>
                            <a:rPr lang="en-US" sz="900" dirty="0">
                              <a:latin typeface="Calibri" panose="020F0502020204030204" pitchFamily="34" charset="0"/>
                              <a:cs typeface="Calibri" panose="020F0502020204030204" pitchFamily="34" charset="0"/>
                            </a:rPr>
                            <a:t>pplication layer traffic generation rate for</a:t>
                          </a:r>
                          <a:r>
                            <a:rPr lang="en-US" sz="900" baseline="0" dirty="0">
                              <a:latin typeface="Calibri" panose="020F0502020204030204" pitchFamily="34" charset="0"/>
                              <a:cs typeface="Calibri" panose="020F0502020204030204" pitchFamily="34" charset="0"/>
                            </a:rPr>
                            <a:t> each STA associated with a Co-AP, denoted by</a:t>
                          </a:r>
                          <a14:m>
                            <m:oMath xmlns:m="http://schemas.openxmlformats.org/officeDocument/2006/math">
                              <m:r>
                                <a:rPr lang="en-US" sz="900" b="0" i="1" baseline="0" smtClean="0">
                                  <a:latin typeface="Cambria Math" panose="02040503050406030204" pitchFamily="18" charset="0"/>
                                  <a:cs typeface="Calibri" panose="020F0502020204030204" pitchFamily="34" charset="0"/>
                                </a:rPr>
                                <m:t> </m:t>
                              </m:r>
                              <m:r>
                                <a:rPr lang="en-US" sz="900" b="0" i="1" baseline="0" smtClean="0">
                                  <a:latin typeface="Cambria Math" panose="02040503050406030204" pitchFamily="18" charset="0"/>
                                  <a:cs typeface="Calibri" panose="020F0502020204030204" pitchFamily="34" charset="0"/>
                                </a:rPr>
                                <m:t>𝑟</m:t>
                              </m:r>
                            </m:oMath>
                          </a14:m>
                          <a:endParaRPr lang="en-US" sz="900" dirty="0">
                            <a:latin typeface="Calibri" panose="020F0502020204030204" pitchFamily="34" charset="0"/>
                            <a:cs typeface="Calibri" panose="020F0502020204030204" pitchFamily="34" charset="0"/>
                          </a:endParaRPr>
                        </a:p>
                      </a:txBody>
                      <a:tcPr marL="68562" marR="68562" marT="34281" marB="34281">
                        <a:lnL w="12700" cap="flat" cmpd="sng" algn="ctr">
                          <a:solidFill>
                            <a:sysClr val="windowText" lastClr="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r>
                            <a:rPr lang="en-US" sz="900" dirty="0">
                              <a:latin typeface="Calibri" panose="020F0502020204030204" pitchFamily="34" charset="0"/>
                              <a:cs typeface="Calibri" panose="020F0502020204030204" pitchFamily="34" charset="0"/>
                            </a:rPr>
                            <a:t>30-100 Mbps</a:t>
                          </a:r>
                        </a:p>
                      </a:txBody>
                      <a:tcPr marL="68562" marR="68562" marT="34281" marB="34281">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83425">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r>
                            <a:rPr lang="en-US" sz="900" dirty="0">
                              <a:latin typeface="Calibri" panose="020F0502020204030204" pitchFamily="34" charset="0"/>
                              <a:cs typeface="Calibri" panose="020F0502020204030204" pitchFamily="34" charset="0"/>
                            </a:rPr>
                            <a:t>MSDU size</a:t>
                          </a:r>
                        </a:p>
                      </a:txBody>
                      <a:tcPr marL="68562" marR="68562" marT="34281" marB="34281">
                        <a:lnL w="12700" cap="flat" cmpd="sng" algn="ctr">
                          <a:solidFill>
                            <a:sysClr val="windowText" lastClr="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r>
                            <a:rPr lang="en-US" sz="900" dirty="0">
                              <a:latin typeface="Calibri" panose="020F0502020204030204" pitchFamily="34" charset="0"/>
                              <a:cs typeface="Calibri" panose="020F0502020204030204" pitchFamily="34" charset="0"/>
                            </a:rPr>
                            <a:t>1500 bytes</a:t>
                          </a:r>
                        </a:p>
                      </a:txBody>
                      <a:tcPr marL="68562" marR="68562" marT="34281" marB="34281">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83425">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r>
                            <a:rPr lang="en-US" sz="900" dirty="0">
                              <a:latin typeface="Calibri" panose="020F0502020204030204" pitchFamily="34" charset="0"/>
                              <a:cs typeface="Calibri" panose="020F0502020204030204" pitchFamily="34" charset="0"/>
                            </a:rPr>
                            <a:t>Maximum aggregate-MPDU size</a:t>
                          </a:r>
                        </a:p>
                      </a:txBody>
                      <a:tcPr marL="68562" marR="68562" marT="34281" marB="34281">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r>
                            <a:rPr lang="en-US" sz="900" dirty="0">
                              <a:latin typeface="Calibri" panose="020F0502020204030204" pitchFamily="34" charset="0"/>
                              <a:cs typeface="Calibri" panose="020F0502020204030204" pitchFamily="34" charset="0"/>
                            </a:rPr>
                            <a:t>256</a:t>
                          </a:r>
                          <a:r>
                            <a:rPr lang="en-US" sz="900" baseline="0" dirty="0">
                              <a:latin typeface="Calibri" panose="020F0502020204030204" pitchFamily="34" charset="0"/>
                              <a:cs typeface="Calibri" panose="020F0502020204030204" pitchFamily="34" charset="0"/>
                            </a:rPr>
                            <a:t> MPDUs</a:t>
                          </a:r>
                          <a:endParaRPr lang="en-US" sz="900" dirty="0">
                            <a:latin typeface="Calibri" panose="020F0502020204030204" pitchFamily="34" charset="0"/>
                            <a:cs typeface="Calibri" panose="020F0502020204030204" pitchFamily="34" charset="0"/>
                          </a:endParaRPr>
                        </a:p>
                      </a:txBody>
                      <a:tcPr marL="68562" marR="68562" marT="34281" marB="34281">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83425">
                    <a:tc>
                      <a:txBody>
                        <a:bodyPr/>
                        <a:lstStyle>
                          <a:lvl1pPr marL="0" algn="l" defTabSz="914400" rtl="0" eaLnBrk="1" latinLnBrk="0" hangingPunct="1">
                            <a:defRPr sz="1800" kern="1200">
                              <a:solidFill>
                                <a:schemeClr val="tx1"/>
                              </a:solidFill>
                              <a:latin typeface="FrutigerNext LT Medium"/>
                              <a:ea typeface="华文细黑"/>
                              <a:cs typeface="宋体"/>
                            </a:defRPr>
                          </a:lvl1pPr>
                          <a:lvl2pPr marL="457200" algn="l" defTabSz="914400" rtl="0" eaLnBrk="1" latinLnBrk="0" hangingPunct="1">
                            <a:defRPr sz="1800" kern="1200">
                              <a:solidFill>
                                <a:schemeClr val="tx1"/>
                              </a:solidFill>
                              <a:latin typeface="FrutigerNext LT Medium"/>
                              <a:ea typeface="华文细黑"/>
                              <a:cs typeface="宋体"/>
                            </a:defRPr>
                          </a:lvl2pPr>
                          <a:lvl3pPr marL="914400" algn="l" defTabSz="914400" rtl="0" eaLnBrk="1" latinLnBrk="0" hangingPunct="1">
                            <a:defRPr sz="1800" kern="1200">
                              <a:solidFill>
                                <a:schemeClr val="tx1"/>
                              </a:solidFill>
                              <a:latin typeface="FrutigerNext LT Medium"/>
                              <a:ea typeface="华文细黑"/>
                              <a:cs typeface="宋体"/>
                            </a:defRPr>
                          </a:lvl3pPr>
                          <a:lvl4pPr marL="1371600" algn="l" defTabSz="914400" rtl="0" eaLnBrk="1" latinLnBrk="0" hangingPunct="1">
                            <a:defRPr sz="1800" kern="1200">
                              <a:solidFill>
                                <a:schemeClr val="tx1"/>
                              </a:solidFill>
                              <a:latin typeface="FrutigerNext LT Medium"/>
                              <a:ea typeface="华文细黑"/>
                              <a:cs typeface="宋体"/>
                            </a:defRPr>
                          </a:lvl4pPr>
                          <a:lvl5pPr marL="1828800" algn="l" defTabSz="914400" rtl="0" eaLnBrk="1" latinLnBrk="0" hangingPunct="1">
                            <a:defRPr sz="1800" kern="1200">
                              <a:solidFill>
                                <a:schemeClr val="tx1"/>
                              </a:solidFill>
                              <a:latin typeface="FrutigerNext LT Medium"/>
                              <a:ea typeface="华文细黑"/>
                              <a:cs typeface="宋体"/>
                            </a:defRPr>
                          </a:lvl5pPr>
                          <a:lvl6pPr marL="2286000" algn="l" defTabSz="914400" rtl="0" eaLnBrk="1" latinLnBrk="0" hangingPunct="1">
                            <a:defRPr sz="1800" kern="1200">
                              <a:solidFill>
                                <a:schemeClr val="tx1"/>
                              </a:solidFill>
                              <a:latin typeface="FrutigerNext LT Medium"/>
                              <a:ea typeface="华文细黑"/>
                              <a:cs typeface="宋体"/>
                            </a:defRPr>
                          </a:lvl6pPr>
                          <a:lvl7pPr marL="2743200" algn="l" defTabSz="914400" rtl="0" eaLnBrk="1" latinLnBrk="0" hangingPunct="1">
                            <a:defRPr sz="1800" kern="1200">
                              <a:solidFill>
                                <a:schemeClr val="tx1"/>
                              </a:solidFill>
                              <a:latin typeface="FrutigerNext LT Medium"/>
                              <a:ea typeface="华文细黑"/>
                              <a:cs typeface="宋体"/>
                            </a:defRPr>
                          </a:lvl7pPr>
                          <a:lvl8pPr marL="3200400" algn="l" defTabSz="914400" rtl="0" eaLnBrk="1" latinLnBrk="0" hangingPunct="1">
                            <a:defRPr sz="1800" kern="1200">
                              <a:solidFill>
                                <a:schemeClr val="tx1"/>
                              </a:solidFill>
                              <a:latin typeface="FrutigerNext LT Medium"/>
                              <a:ea typeface="华文细黑"/>
                              <a:cs typeface="宋体"/>
                            </a:defRPr>
                          </a:lvl8pPr>
                          <a:lvl9pPr marL="3657600" algn="l" defTabSz="914400" rtl="0" eaLnBrk="1" latinLnBrk="0" hangingPunct="1">
                            <a:defRPr sz="1800" kern="1200">
                              <a:solidFill>
                                <a:schemeClr val="tx1"/>
                              </a:solidFill>
                              <a:latin typeface="FrutigerNext LT Medium"/>
                              <a:ea typeface="华文细黑"/>
                              <a:cs typeface="宋体"/>
                            </a:defRPr>
                          </a:lvl9pPr>
                        </a:lstStyle>
                        <a:p>
                          <a:r>
                            <a:rPr lang="en-US" sz="900" dirty="0">
                              <a:latin typeface="Calibri" panose="020F0502020204030204" pitchFamily="34" charset="0"/>
                              <a:cs typeface="Calibri" panose="020F0502020204030204" pitchFamily="34" charset="0"/>
                            </a:rPr>
                            <a:t>TXOP limit</a:t>
                          </a:r>
                        </a:p>
                      </a:txBody>
                      <a:tcPr marL="68562" marR="68562" marT="34281" marB="34281">
                        <a:lnL w="12700" cap="flat" cmpd="sng" algn="ctr">
                          <a:solidFill>
                            <a:sysClr val="windowText" lastClr="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utigerNext LT Medium"/>
                              <a:ea typeface="华文细黑"/>
                              <a:cs typeface="宋体"/>
                            </a:defRPr>
                          </a:lvl1pPr>
                          <a:lvl2pPr marL="457200" algn="l" defTabSz="914400" rtl="0" eaLnBrk="1" latinLnBrk="0" hangingPunct="1">
                            <a:defRPr sz="1800" kern="1200">
                              <a:solidFill>
                                <a:schemeClr val="tx1"/>
                              </a:solidFill>
                              <a:latin typeface="FrutigerNext LT Medium"/>
                              <a:ea typeface="华文细黑"/>
                              <a:cs typeface="宋体"/>
                            </a:defRPr>
                          </a:lvl2pPr>
                          <a:lvl3pPr marL="914400" algn="l" defTabSz="914400" rtl="0" eaLnBrk="1" latinLnBrk="0" hangingPunct="1">
                            <a:defRPr sz="1800" kern="1200">
                              <a:solidFill>
                                <a:schemeClr val="tx1"/>
                              </a:solidFill>
                              <a:latin typeface="FrutigerNext LT Medium"/>
                              <a:ea typeface="华文细黑"/>
                              <a:cs typeface="宋体"/>
                            </a:defRPr>
                          </a:lvl3pPr>
                          <a:lvl4pPr marL="1371600" algn="l" defTabSz="914400" rtl="0" eaLnBrk="1" latinLnBrk="0" hangingPunct="1">
                            <a:defRPr sz="1800" kern="1200">
                              <a:solidFill>
                                <a:schemeClr val="tx1"/>
                              </a:solidFill>
                              <a:latin typeface="FrutigerNext LT Medium"/>
                              <a:ea typeface="华文细黑"/>
                              <a:cs typeface="宋体"/>
                            </a:defRPr>
                          </a:lvl4pPr>
                          <a:lvl5pPr marL="1828800" algn="l" defTabSz="914400" rtl="0" eaLnBrk="1" latinLnBrk="0" hangingPunct="1">
                            <a:defRPr sz="1800" kern="1200">
                              <a:solidFill>
                                <a:schemeClr val="tx1"/>
                              </a:solidFill>
                              <a:latin typeface="FrutigerNext LT Medium"/>
                              <a:ea typeface="华文细黑"/>
                              <a:cs typeface="宋体"/>
                            </a:defRPr>
                          </a:lvl5pPr>
                          <a:lvl6pPr marL="2286000" algn="l" defTabSz="914400" rtl="0" eaLnBrk="1" latinLnBrk="0" hangingPunct="1">
                            <a:defRPr sz="1800" kern="1200">
                              <a:solidFill>
                                <a:schemeClr val="tx1"/>
                              </a:solidFill>
                              <a:latin typeface="FrutigerNext LT Medium"/>
                              <a:ea typeface="华文细黑"/>
                              <a:cs typeface="宋体"/>
                            </a:defRPr>
                          </a:lvl6pPr>
                          <a:lvl7pPr marL="2743200" algn="l" defTabSz="914400" rtl="0" eaLnBrk="1" latinLnBrk="0" hangingPunct="1">
                            <a:defRPr sz="1800" kern="1200">
                              <a:solidFill>
                                <a:schemeClr val="tx1"/>
                              </a:solidFill>
                              <a:latin typeface="FrutigerNext LT Medium"/>
                              <a:ea typeface="华文细黑"/>
                              <a:cs typeface="宋体"/>
                            </a:defRPr>
                          </a:lvl7pPr>
                          <a:lvl8pPr marL="3200400" algn="l" defTabSz="914400" rtl="0" eaLnBrk="1" latinLnBrk="0" hangingPunct="1">
                            <a:defRPr sz="1800" kern="1200">
                              <a:solidFill>
                                <a:schemeClr val="tx1"/>
                              </a:solidFill>
                              <a:latin typeface="FrutigerNext LT Medium"/>
                              <a:ea typeface="华文细黑"/>
                              <a:cs typeface="宋体"/>
                            </a:defRPr>
                          </a:lvl8pPr>
                          <a:lvl9pPr marL="3657600" algn="l" defTabSz="914400" rtl="0" eaLnBrk="1" latinLnBrk="0" hangingPunct="1">
                            <a:defRPr sz="1800" kern="1200">
                              <a:solidFill>
                                <a:schemeClr val="tx1"/>
                              </a:solidFill>
                              <a:latin typeface="FrutigerNext LT Medium"/>
                              <a:ea typeface="华文细黑"/>
                              <a:cs typeface="宋体"/>
                            </a:defRPr>
                          </a:lvl9pPr>
                        </a:lstStyle>
                        <a:p>
                          <a:r>
                            <a:rPr lang="en-US" sz="900" dirty="0">
                              <a:latin typeface="Calibri" panose="020F0502020204030204" pitchFamily="34" charset="0"/>
                              <a:cs typeface="Calibri" panose="020F0502020204030204" pitchFamily="34" charset="0"/>
                            </a:rPr>
                            <a:t>4 </a:t>
                          </a:r>
                          <a:r>
                            <a:rPr lang="en-US" sz="900" dirty="0" err="1">
                              <a:latin typeface="Calibri" panose="020F0502020204030204" pitchFamily="34" charset="0"/>
                              <a:cs typeface="Calibri" panose="020F0502020204030204" pitchFamily="34" charset="0"/>
                            </a:rPr>
                            <a:t>ms</a:t>
                          </a:r>
                          <a:endParaRPr lang="en-US" sz="900" dirty="0">
                            <a:latin typeface="Calibri" panose="020F0502020204030204" pitchFamily="34" charset="0"/>
                            <a:cs typeface="Calibri" panose="020F0502020204030204" pitchFamily="34" charset="0"/>
                          </a:endParaRPr>
                        </a:p>
                      </a:txBody>
                      <a:tcPr marL="68562" marR="68562" marT="34281" marB="34281">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mc:Choice>
        <mc:Fallback xmlns="">
          <p:graphicFrame>
            <p:nvGraphicFramePr>
              <p:cNvPr id="82" name="Table 81">
                <a:extLst>
                  <a:ext uri="{FF2B5EF4-FFF2-40B4-BE49-F238E27FC236}">
                    <a16:creationId xmlns:a16="http://schemas.microsoft.com/office/drawing/2014/main" id="{364CDC5E-7C04-40D3-A591-415FF485EFD9}"/>
                  </a:ext>
                </a:extLst>
              </p:cNvPr>
              <p:cNvGraphicFramePr>
                <a:graphicFrameLocks noGrp="1"/>
              </p:cNvGraphicFramePr>
              <p:nvPr>
                <p:extLst>
                  <p:ext uri="{D42A27DB-BD31-4B8C-83A1-F6EECF244321}">
                    <p14:modId xmlns:p14="http://schemas.microsoft.com/office/powerpoint/2010/main" val="2630781462"/>
                  </p:ext>
                </p:extLst>
              </p:nvPr>
            </p:nvGraphicFramePr>
            <p:xfrm>
              <a:off x="7168325" y="4472574"/>
              <a:ext cx="3548226" cy="1577214"/>
            </p:xfrm>
            <a:graphic>
              <a:graphicData uri="http://schemas.openxmlformats.org/drawingml/2006/table">
                <a:tbl>
                  <a:tblPr firstRow="1" bandRow="1"/>
                  <a:tblGrid>
                    <a:gridCol w="2521859">
                      <a:extLst>
                        <a:ext uri="{9D8B030D-6E8A-4147-A177-3AD203B41FA5}">
                          <a16:colId xmlns:a16="http://schemas.microsoft.com/office/drawing/2014/main" val="20000"/>
                        </a:ext>
                      </a:extLst>
                    </a:gridCol>
                    <a:gridCol w="1026367">
                      <a:extLst>
                        <a:ext uri="{9D8B030D-6E8A-4147-A177-3AD203B41FA5}">
                          <a16:colId xmlns:a16="http://schemas.microsoft.com/office/drawing/2014/main" val="20001"/>
                        </a:ext>
                      </a:extLst>
                    </a:gridCol>
                  </a:tblGrid>
                  <a:tr h="205722">
                    <a:tc>
                      <a:txBody>
                        <a:bodyPr/>
                        <a:lstStyle>
                          <a:lvl1pPr marL="0" algn="l" defTabSz="913753" rtl="0" eaLnBrk="1" latinLnBrk="0" hangingPunct="1">
                            <a:defRPr sz="1700" b="1" kern="1200">
                              <a:solidFill>
                                <a:schemeClr val="lt1"/>
                              </a:solidFill>
                              <a:latin typeface="Calibri" panose="020F0502020204030204"/>
                              <a:ea typeface="华文细黑"/>
                              <a:cs typeface="宋体"/>
                            </a:defRPr>
                          </a:lvl1pPr>
                          <a:lvl2pPr marL="456880" algn="l" defTabSz="913753" rtl="0" eaLnBrk="1" latinLnBrk="0" hangingPunct="1">
                            <a:defRPr sz="1700" b="1" kern="1200">
                              <a:solidFill>
                                <a:schemeClr val="lt1"/>
                              </a:solidFill>
                              <a:latin typeface="Calibri" panose="020F0502020204030204"/>
                              <a:ea typeface="华文细黑"/>
                              <a:cs typeface="宋体"/>
                            </a:defRPr>
                          </a:lvl2pPr>
                          <a:lvl3pPr marL="913753" algn="l" defTabSz="913753" rtl="0" eaLnBrk="1" latinLnBrk="0" hangingPunct="1">
                            <a:defRPr sz="1700" b="1" kern="1200">
                              <a:solidFill>
                                <a:schemeClr val="lt1"/>
                              </a:solidFill>
                              <a:latin typeface="Calibri" panose="020F0502020204030204"/>
                              <a:ea typeface="华文细黑"/>
                              <a:cs typeface="宋体"/>
                            </a:defRPr>
                          </a:lvl3pPr>
                          <a:lvl4pPr marL="1370629" algn="l" defTabSz="913753" rtl="0" eaLnBrk="1" latinLnBrk="0" hangingPunct="1">
                            <a:defRPr sz="1700" b="1" kern="1200">
                              <a:solidFill>
                                <a:schemeClr val="lt1"/>
                              </a:solidFill>
                              <a:latin typeface="Calibri" panose="020F0502020204030204"/>
                              <a:ea typeface="华文细黑"/>
                              <a:cs typeface="宋体"/>
                            </a:defRPr>
                          </a:lvl4pPr>
                          <a:lvl5pPr marL="1827504" algn="l" defTabSz="913753" rtl="0" eaLnBrk="1" latinLnBrk="0" hangingPunct="1">
                            <a:defRPr sz="1700" b="1" kern="1200">
                              <a:solidFill>
                                <a:schemeClr val="lt1"/>
                              </a:solidFill>
                              <a:latin typeface="Calibri" panose="020F0502020204030204"/>
                              <a:ea typeface="华文细黑"/>
                              <a:cs typeface="宋体"/>
                            </a:defRPr>
                          </a:lvl5pPr>
                          <a:lvl6pPr marL="2284380" algn="l" defTabSz="913753" rtl="0" eaLnBrk="1" latinLnBrk="0" hangingPunct="1">
                            <a:defRPr sz="1700" b="1" kern="1200">
                              <a:solidFill>
                                <a:schemeClr val="lt1"/>
                              </a:solidFill>
                              <a:latin typeface="Calibri" panose="020F0502020204030204"/>
                              <a:ea typeface="华文细黑"/>
                              <a:cs typeface="宋体"/>
                            </a:defRPr>
                          </a:lvl6pPr>
                          <a:lvl7pPr marL="2741259" algn="l" defTabSz="913753" rtl="0" eaLnBrk="1" latinLnBrk="0" hangingPunct="1">
                            <a:defRPr sz="1700" b="1" kern="1200">
                              <a:solidFill>
                                <a:schemeClr val="lt1"/>
                              </a:solidFill>
                              <a:latin typeface="Calibri" panose="020F0502020204030204"/>
                              <a:ea typeface="华文细黑"/>
                              <a:cs typeface="宋体"/>
                            </a:defRPr>
                          </a:lvl7pPr>
                          <a:lvl8pPr marL="3198133" algn="l" defTabSz="913753" rtl="0" eaLnBrk="1" latinLnBrk="0" hangingPunct="1">
                            <a:defRPr sz="1700" b="1" kern="1200">
                              <a:solidFill>
                                <a:schemeClr val="lt1"/>
                              </a:solidFill>
                              <a:latin typeface="Calibri" panose="020F0502020204030204"/>
                              <a:ea typeface="华文细黑"/>
                              <a:cs typeface="宋体"/>
                            </a:defRPr>
                          </a:lvl8pPr>
                          <a:lvl9pPr marL="3655007" algn="l" defTabSz="913753" rtl="0" eaLnBrk="1" latinLnBrk="0" hangingPunct="1">
                            <a:defRPr sz="1700" b="1" kern="1200">
                              <a:solidFill>
                                <a:schemeClr val="lt1"/>
                              </a:solidFill>
                              <a:latin typeface="Calibri" panose="020F0502020204030204"/>
                              <a:ea typeface="华文细黑"/>
                              <a:cs typeface="宋体"/>
                            </a:defRPr>
                          </a:lvl9pPr>
                        </a:lstStyle>
                        <a:p>
                          <a:r>
                            <a:rPr lang="en-US" sz="900" dirty="0">
                              <a:solidFill>
                                <a:schemeClr val="tx1"/>
                              </a:solidFill>
                              <a:latin typeface="Calibri" panose="020F0502020204030204" pitchFamily="34" charset="0"/>
                              <a:cs typeface="Calibri" panose="020F0502020204030204" pitchFamily="34" charset="0"/>
                            </a:rPr>
                            <a:t>Parameter</a:t>
                          </a:r>
                        </a:p>
                      </a:txBody>
                      <a:tcPr marL="68562" marR="68562" marT="34281" marB="34281">
                        <a:lnL w="12700" cap="flat" cmpd="sng" algn="ctr">
                          <a:solidFill>
                            <a:sysClr val="windowText" lastClr="000000"/>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3753" rtl="0" eaLnBrk="1" latinLnBrk="0" hangingPunct="1">
                            <a:defRPr sz="1700" b="1" kern="1200">
                              <a:solidFill>
                                <a:schemeClr val="lt1"/>
                              </a:solidFill>
                              <a:latin typeface="Calibri" panose="020F0502020204030204"/>
                              <a:ea typeface="华文细黑"/>
                              <a:cs typeface="宋体"/>
                            </a:defRPr>
                          </a:lvl1pPr>
                          <a:lvl2pPr marL="456880" algn="l" defTabSz="913753" rtl="0" eaLnBrk="1" latinLnBrk="0" hangingPunct="1">
                            <a:defRPr sz="1700" b="1" kern="1200">
                              <a:solidFill>
                                <a:schemeClr val="lt1"/>
                              </a:solidFill>
                              <a:latin typeface="Calibri" panose="020F0502020204030204"/>
                              <a:ea typeface="华文细黑"/>
                              <a:cs typeface="宋体"/>
                            </a:defRPr>
                          </a:lvl2pPr>
                          <a:lvl3pPr marL="913753" algn="l" defTabSz="913753" rtl="0" eaLnBrk="1" latinLnBrk="0" hangingPunct="1">
                            <a:defRPr sz="1700" b="1" kern="1200">
                              <a:solidFill>
                                <a:schemeClr val="lt1"/>
                              </a:solidFill>
                              <a:latin typeface="Calibri" panose="020F0502020204030204"/>
                              <a:ea typeface="华文细黑"/>
                              <a:cs typeface="宋体"/>
                            </a:defRPr>
                          </a:lvl3pPr>
                          <a:lvl4pPr marL="1370629" algn="l" defTabSz="913753" rtl="0" eaLnBrk="1" latinLnBrk="0" hangingPunct="1">
                            <a:defRPr sz="1700" b="1" kern="1200">
                              <a:solidFill>
                                <a:schemeClr val="lt1"/>
                              </a:solidFill>
                              <a:latin typeface="Calibri" panose="020F0502020204030204"/>
                              <a:ea typeface="华文细黑"/>
                              <a:cs typeface="宋体"/>
                            </a:defRPr>
                          </a:lvl4pPr>
                          <a:lvl5pPr marL="1827504" algn="l" defTabSz="913753" rtl="0" eaLnBrk="1" latinLnBrk="0" hangingPunct="1">
                            <a:defRPr sz="1700" b="1" kern="1200">
                              <a:solidFill>
                                <a:schemeClr val="lt1"/>
                              </a:solidFill>
                              <a:latin typeface="Calibri" panose="020F0502020204030204"/>
                              <a:ea typeface="华文细黑"/>
                              <a:cs typeface="宋体"/>
                            </a:defRPr>
                          </a:lvl5pPr>
                          <a:lvl6pPr marL="2284380" algn="l" defTabSz="913753" rtl="0" eaLnBrk="1" latinLnBrk="0" hangingPunct="1">
                            <a:defRPr sz="1700" b="1" kern="1200">
                              <a:solidFill>
                                <a:schemeClr val="lt1"/>
                              </a:solidFill>
                              <a:latin typeface="Calibri" panose="020F0502020204030204"/>
                              <a:ea typeface="华文细黑"/>
                              <a:cs typeface="宋体"/>
                            </a:defRPr>
                          </a:lvl6pPr>
                          <a:lvl7pPr marL="2741259" algn="l" defTabSz="913753" rtl="0" eaLnBrk="1" latinLnBrk="0" hangingPunct="1">
                            <a:defRPr sz="1700" b="1" kern="1200">
                              <a:solidFill>
                                <a:schemeClr val="lt1"/>
                              </a:solidFill>
                              <a:latin typeface="Calibri" panose="020F0502020204030204"/>
                              <a:ea typeface="华文细黑"/>
                              <a:cs typeface="宋体"/>
                            </a:defRPr>
                          </a:lvl7pPr>
                          <a:lvl8pPr marL="3198133" algn="l" defTabSz="913753" rtl="0" eaLnBrk="1" latinLnBrk="0" hangingPunct="1">
                            <a:defRPr sz="1700" b="1" kern="1200">
                              <a:solidFill>
                                <a:schemeClr val="lt1"/>
                              </a:solidFill>
                              <a:latin typeface="Calibri" panose="020F0502020204030204"/>
                              <a:ea typeface="华文细黑"/>
                              <a:cs typeface="宋体"/>
                            </a:defRPr>
                          </a:lvl8pPr>
                          <a:lvl9pPr marL="3655007" algn="l" defTabSz="913753" rtl="0" eaLnBrk="1" latinLnBrk="0" hangingPunct="1">
                            <a:defRPr sz="1700" b="1" kern="1200">
                              <a:solidFill>
                                <a:schemeClr val="lt1"/>
                              </a:solidFill>
                              <a:latin typeface="Calibri" panose="020F0502020204030204"/>
                              <a:ea typeface="华文细黑"/>
                              <a:cs typeface="宋体"/>
                            </a:defRPr>
                          </a:lvl9pPr>
                        </a:lstStyle>
                        <a:p>
                          <a:r>
                            <a:rPr lang="en-US" sz="900" dirty="0">
                              <a:solidFill>
                                <a:schemeClr val="tx1"/>
                              </a:solidFill>
                              <a:latin typeface="Calibri" panose="020F0502020204030204" pitchFamily="34" charset="0"/>
                              <a:cs typeface="Calibri" panose="020F0502020204030204" pitchFamily="34" charset="0"/>
                            </a:rPr>
                            <a:t>Settings</a:t>
                          </a:r>
                        </a:p>
                      </a:txBody>
                      <a:tcPr marL="68562" marR="68562" marT="34281" marB="34281">
                        <a:lnL w="12700" cmpd="sng">
                          <a:solidFill>
                            <a:sysClr val="window" lastClr="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0000"/>
                      </a:ext>
                    </a:extLst>
                  </a:tr>
                  <a:tr h="205722">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r>
                            <a:rPr lang="en-US" sz="900" dirty="0">
                              <a:latin typeface="Calibri" panose="020F0502020204030204" pitchFamily="34" charset="0"/>
                              <a:cs typeface="Calibri" panose="020F0502020204030204" pitchFamily="34" charset="0"/>
                            </a:rPr>
                            <a:t>Channel bandwidth</a:t>
                          </a:r>
                        </a:p>
                      </a:txBody>
                      <a:tcPr marL="68562" marR="68562" marT="34281" marB="34281">
                        <a:lnL w="12700" cap="flat" cmpd="sng" algn="ctr">
                          <a:solidFill>
                            <a:sysClr val="windowText" lastClr="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r>
                            <a:rPr lang="en-US" sz="900" dirty="0">
                              <a:latin typeface="Calibri" panose="020F0502020204030204" pitchFamily="34" charset="0"/>
                              <a:cs typeface="Calibri" panose="020F0502020204030204" pitchFamily="34" charset="0"/>
                            </a:rPr>
                            <a:t>40 MHz</a:t>
                          </a:r>
                        </a:p>
                      </a:txBody>
                      <a:tcPr marL="68562" marR="68562" marT="34281" marB="34281">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5722">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r>
                            <a:rPr lang="en-US" sz="900" dirty="0">
                              <a:latin typeface="Calibri" panose="020F0502020204030204" pitchFamily="34" charset="0"/>
                              <a:cs typeface="Calibri" panose="020F0502020204030204" pitchFamily="34" charset="0"/>
                            </a:rPr>
                            <a:t>MPDU arrival process</a:t>
                          </a:r>
                        </a:p>
                      </a:txBody>
                      <a:tcPr marL="68562" marR="68562" marT="34281" marB="34281">
                        <a:lnL w="12700" cap="flat" cmpd="sng" algn="ctr">
                          <a:solidFill>
                            <a:sysClr val="windowText" lastClr="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r>
                            <a:rPr lang="en-US" sz="900" dirty="0">
                              <a:latin typeface="Calibri" panose="020F0502020204030204" pitchFamily="34" charset="0"/>
                              <a:cs typeface="Calibri" panose="020F0502020204030204" pitchFamily="34" charset="0"/>
                            </a:rPr>
                            <a:t>exponential on-off</a:t>
                          </a:r>
                        </a:p>
                      </a:txBody>
                      <a:tcPr marL="68562" marR="68562" marT="34281" marB="34281">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2882">
                    <a:tc>
                      <a:txBody>
                        <a:bodyPr/>
                        <a:lstStyle/>
                        <a:p>
                          <a:endParaRPr lang="en-US"/>
                        </a:p>
                      </a:txBody>
                      <a:tcPr marL="68562" marR="68562" marT="34281" marB="34281">
                        <a:lnL w="12700" cap="flat" cmpd="sng" algn="ctr">
                          <a:solidFill>
                            <a:sysClr val="windowText" lastClr="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a:blip r:embed="rId5"/>
                          <a:stretch>
                            <a:fillRect l="-242" t="-183929" r="-41546" b="-192857"/>
                          </a:stretch>
                        </a:blipFill>
                      </a:tcPr>
                    </a:tc>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r>
                            <a:rPr lang="en-US" sz="900" dirty="0">
                              <a:latin typeface="Calibri" panose="020F0502020204030204" pitchFamily="34" charset="0"/>
                              <a:cs typeface="Calibri" panose="020F0502020204030204" pitchFamily="34" charset="0"/>
                            </a:rPr>
                            <a:t>30-100 Mbps</a:t>
                          </a:r>
                        </a:p>
                      </a:txBody>
                      <a:tcPr marL="68562" marR="68562" marT="34281" marB="34281">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5722">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r>
                            <a:rPr lang="en-US" sz="900" dirty="0">
                              <a:latin typeface="Calibri" panose="020F0502020204030204" pitchFamily="34" charset="0"/>
                              <a:cs typeface="Calibri" panose="020F0502020204030204" pitchFamily="34" charset="0"/>
                            </a:rPr>
                            <a:t>MSDU size</a:t>
                          </a:r>
                        </a:p>
                      </a:txBody>
                      <a:tcPr marL="68562" marR="68562" marT="34281" marB="34281">
                        <a:lnL w="12700" cap="flat" cmpd="sng" algn="ctr">
                          <a:solidFill>
                            <a:sysClr val="windowText" lastClr="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r>
                            <a:rPr lang="en-US" sz="900" dirty="0">
                              <a:latin typeface="Calibri" panose="020F0502020204030204" pitchFamily="34" charset="0"/>
                              <a:cs typeface="Calibri" panose="020F0502020204030204" pitchFamily="34" charset="0"/>
                            </a:rPr>
                            <a:t>1500 bytes</a:t>
                          </a:r>
                        </a:p>
                      </a:txBody>
                      <a:tcPr marL="68562" marR="68562" marT="34281" marB="34281">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5722">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r>
                            <a:rPr lang="en-US" sz="900" dirty="0">
                              <a:latin typeface="Calibri" panose="020F0502020204030204" pitchFamily="34" charset="0"/>
                              <a:cs typeface="Calibri" panose="020F0502020204030204" pitchFamily="34" charset="0"/>
                            </a:rPr>
                            <a:t>Maximum aggregate-MPDU size</a:t>
                          </a:r>
                        </a:p>
                      </a:txBody>
                      <a:tcPr marL="68562" marR="68562" marT="34281" marB="34281">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r>
                            <a:rPr lang="en-US" sz="900" dirty="0">
                              <a:latin typeface="Calibri" panose="020F0502020204030204" pitchFamily="34" charset="0"/>
                              <a:cs typeface="Calibri" panose="020F0502020204030204" pitchFamily="34" charset="0"/>
                            </a:rPr>
                            <a:t>256</a:t>
                          </a:r>
                          <a:r>
                            <a:rPr lang="en-US" sz="900" baseline="0" dirty="0">
                              <a:latin typeface="Calibri" panose="020F0502020204030204" pitchFamily="34" charset="0"/>
                              <a:cs typeface="Calibri" panose="020F0502020204030204" pitchFamily="34" charset="0"/>
                            </a:rPr>
                            <a:t> MPDUs</a:t>
                          </a:r>
                          <a:endParaRPr lang="en-US" sz="900" dirty="0">
                            <a:latin typeface="Calibri" panose="020F0502020204030204" pitchFamily="34" charset="0"/>
                            <a:cs typeface="Calibri" panose="020F0502020204030204" pitchFamily="34" charset="0"/>
                          </a:endParaRPr>
                        </a:p>
                      </a:txBody>
                      <a:tcPr marL="68562" marR="68562" marT="34281" marB="34281">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5722">
                    <a:tc>
                      <a:txBody>
                        <a:bodyPr/>
                        <a:lstStyle>
                          <a:lvl1pPr marL="0" algn="l" defTabSz="914400" rtl="0" eaLnBrk="1" latinLnBrk="0" hangingPunct="1">
                            <a:defRPr sz="1800" kern="1200">
                              <a:solidFill>
                                <a:schemeClr val="tx1"/>
                              </a:solidFill>
                              <a:latin typeface="FrutigerNext LT Medium"/>
                              <a:ea typeface="华文细黑"/>
                              <a:cs typeface="宋体"/>
                            </a:defRPr>
                          </a:lvl1pPr>
                          <a:lvl2pPr marL="457200" algn="l" defTabSz="914400" rtl="0" eaLnBrk="1" latinLnBrk="0" hangingPunct="1">
                            <a:defRPr sz="1800" kern="1200">
                              <a:solidFill>
                                <a:schemeClr val="tx1"/>
                              </a:solidFill>
                              <a:latin typeface="FrutigerNext LT Medium"/>
                              <a:ea typeface="华文细黑"/>
                              <a:cs typeface="宋体"/>
                            </a:defRPr>
                          </a:lvl2pPr>
                          <a:lvl3pPr marL="914400" algn="l" defTabSz="914400" rtl="0" eaLnBrk="1" latinLnBrk="0" hangingPunct="1">
                            <a:defRPr sz="1800" kern="1200">
                              <a:solidFill>
                                <a:schemeClr val="tx1"/>
                              </a:solidFill>
                              <a:latin typeface="FrutigerNext LT Medium"/>
                              <a:ea typeface="华文细黑"/>
                              <a:cs typeface="宋体"/>
                            </a:defRPr>
                          </a:lvl3pPr>
                          <a:lvl4pPr marL="1371600" algn="l" defTabSz="914400" rtl="0" eaLnBrk="1" latinLnBrk="0" hangingPunct="1">
                            <a:defRPr sz="1800" kern="1200">
                              <a:solidFill>
                                <a:schemeClr val="tx1"/>
                              </a:solidFill>
                              <a:latin typeface="FrutigerNext LT Medium"/>
                              <a:ea typeface="华文细黑"/>
                              <a:cs typeface="宋体"/>
                            </a:defRPr>
                          </a:lvl4pPr>
                          <a:lvl5pPr marL="1828800" algn="l" defTabSz="914400" rtl="0" eaLnBrk="1" latinLnBrk="0" hangingPunct="1">
                            <a:defRPr sz="1800" kern="1200">
                              <a:solidFill>
                                <a:schemeClr val="tx1"/>
                              </a:solidFill>
                              <a:latin typeface="FrutigerNext LT Medium"/>
                              <a:ea typeface="华文细黑"/>
                              <a:cs typeface="宋体"/>
                            </a:defRPr>
                          </a:lvl5pPr>
                          <a:lvl6pPr marL="2286000" algn="l" defTabSz="914400" rtl="0" eaLnBrk="1" latinLnBrk="0" hangingPunct="1">
                            <a:defRPr sz="1800" kern="1200">
                              <a:solidFill>
                                <a:schemeClr val="tx1"/>
                              </a:solidFill>
                              <a:latin typeface="FrutigerNext LT Medium"/>
                              <a:ea typeface="华文细黑"/>
                              <a:cs typeface="宋体"/>
                            </a:defRPr>
                          </a:lvl6pPr>
                          <a:lvl7pPr marL="2743200" algn="l" defTabSz="914400" rtl="0" eaLnBrk="1" latinLnBrk="0" hangingPunct="1">
                            <a:defRPr sz="1800" kern="1200">
                              <a:solidFill>
                                <a:schemeClr val="tx1"/>
                              </a:solidFill>
                              <a:latin typeface="FrutigerNext LT Medium"/>
                              <a:ea typeface="华文细黑"/>
                              <a:cs typeface="宋体"/>
                            </a:defRPr>
                          </a:lvl7pPr>
                          <a:lvl8pPr marL="3200400" algn="l" defTabSz="914400" rtl="0" eaLnBrk="1" latinLnBrk="0" hangingPunct="1">
                            <a:defRPr sz="1800" kern="1200">
                              <a:solidFill>
                                <a:schemeClr val="tx1"/>
                              </a:solidFill>
                              <a:latin typeface="FrutigerNext LT Medium"/>
                              <a:ea typeface="华文细黑"/>
                              <a:cs typeface="宋体"/>
                            </a:defRPr>
                          </a:lvl8pPr>
                          <a:lvl9pPr marL="3657600" algn="l" defTabSz="914400" rtl="0" eaLnBrk="1" latinLnBrk="0" hangingPunct="1">
                            <a:defRPr sz="1800" kern="1200">
                              <a:solidFill>
                                <a:schemeClr val="tx1"/>
                              </a:solidFill>
                              <a:latin typeface="FrutigerNext LT Medium"/>
                              <a:ea typeface="华文细黑"/>
                              <a:cs typeface="宋体"/>
                            </a:defRPr>
                          </a:lvl9pPr>
                        </a:lstStyle>
                        <a:p>
                          <a:r>
                            <a:rPr lang="en-US" sz="900" dirty="0">
                              <a:latin typeface="Calibri" panose="020F0502020204030204" pitchFamily="34" charset="0"/>
                              <a:cs typeface="Calibri" panose="020F0502020204030204" pitchFamily="34" charset="0"/>
                            </a:rPr>
                            <a:t>TXOP limit</a:t>
                          </a:r>
                        </a:p>
                      </a:txBody>
                      <a:tcPr marL="68562" marR="68562" marT="34281" marB="34281">
                        <a:lnL w="12700" cap="flat" cmpd="sng" algn="ctr">
                          <a:solidFill>
                            <a:sysClr val="windowText" lastClr="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utigerNext LT Medium"/>
                              <a:ea typeface="华文细黑"/>
                              <a:cs typeface="宋体"/>
                            </a:defRPr>
                          </a:lvl1pPr>
                          <a:lvl2pPr marL="457200" algn="l" defTabSz="914400" rtl="0" eaLnBrk="1" latinLnBrk="0" hangingPunct="1">
                            <a:defRPr sz="1800" kern="1200">
                              <a:solidFill>
                                <a:schemeClr val="tx1"/>
                              </a:solidFill>
                              <a:latin typeface="FrutigerNext LT Medium"/>
                              <a:ea typeface="华文细黑"/>
                              <a:cs typeface="宋体"/>
                            </a:defRPr>
                          </a:lvl2pPr>
                          <a:lvl3pPr marL="914400" algn="l" defTabSz="914400" rtl="0" eaLnBrk="1" latinLnBrk="0" hangingPunct="1">
                            <a:defRPr sz="1800" kern="1200">
                              <a:solidFill>
                                <a:schemeClr val="tx1"/>
                              </a:solidFill>
                              <a:latin typeface="FrutigerNext LT Medium"/>
                              <a:ea typeface="华文细黑"/>
                              <a:cs typeface="宋体"/>
                            </a:defRPr>
                          </a:lvl3pPr>
                          <a:lvl4pPr marL="1371600" algn="l" defTabSz="914400" rtl="0" eaLnBrk="1" latinLnBrk="0" hangingPunct="1">
                            <a:defRPr sz="1800" kern="1200">
                              <a:solidFill>
                                <a:schemeClr val="tx1"/>
                              </a:solidFill>
                              <a:latin typeface="FrutigerNext LT Medium"/>
                              <a:ea typeface="华文细黑"/>
                              <a:cs typeface="宋体"/>
                            </a:defRPr>
                          </a:lvl4pPr>
                          <a:lvl5pPr marL="1828800" algn="l" defTabSz="914400" rtl="0" eaLnBrk="1" latinLnBrk="0" hangingPunct="1">
                            <a:defRPr sz="1800" kern="1200">
                              <a:solidFill>
                                <a:schemeClr val="tx1"/>
                              </a:solidFill>
                              <a:latin typeface="FrutigerNext LT Medium"/>
                              <a:ea typeface="华文细黑"/>
                              <a:cs typeface="宋体"/>
                            </a:defRPr>
                          </a:lvl5pPr>
                          <a:lvl6pPr marL="2286000" algn="l" defTabSz="914400" rtl="0" eaLnBrk="1" latinLnBrk="0" hangingPunct="1">
                            <a:defRPr sz="1800" kern="1200">
                              <a:solidFill>
                                <a:schemeClr val="tx1"/>
                              </a:solidFill>
                              <a:latin typeface="FrutigerNext LT Medium"/>
                              <a:ea typeface="华文细黑"/>
                              <a:cs typeface="宋体"/>
                            </a:defRPr>
                          </a:lvl6pPr>
                          <a:lvl7pPr marL="2743200" algn="l" defTabSz="914400" rtl="0" eaLnBrk="1" latinLnBrk="0" hangingPunct="1">
                            <a:defRPr sz="1800" kern="1200">
                              <a:solidFill>
                                <a:schemeClr val="tx1"/>
                              </a:solidFill>
                              <a:latin typeface="FrutigerNext LT Medium"/>
                              <a:ea typeface="华文细黑"/>
                              <a:cs typeface="宋体"/>
                            </a:defRPr>
                          </a:lvl7pPr>
                          <a:lvl8pPr marL="3200400" algn="l" defTabSz="914400" rtl="0" eaLnBrk="1" latinLnBrk="0" hangingPunct="1">
                            <a:defRPr sz="1800" kern="1200">
                              <a:solidFill>
                                <a:schemeClr val="tx1"/>
                              </a:solidFill>
                              <a:latin typeface="FrutigerNext LT Medium"/>
                              <a:ea typeface="华文细黑"/>
                              <a:cs typeface="宋体"/>
                            </a:defRPr>
                          </a:lvl8pPr>
                          <a:lvl9pPr marL="3657600" algn="l" defTabSz="914400" rtl="0" eaLnBrk="1" latinLnBrk="0" hangingPunct="1">
                            <a:defRPr sz="1800" kern="1200">
                              <a:solidFill>
                                <a:schemeClr val="tx1"/>
                              </a:solidFill>
                              <a:latin typeface="FrutigerNext LT Medium"/>
                              <a:ea typeface="华文细黑"/>
                              <a:cs typeface="宋体"/>
                            </a:defRPr>
                          </a:lvl9pPr>
                        </a:lstStyle>
                        <a:p>
                          <a:r>
                            <a:rPr lang="en-US" sz="900" dirty="0">
                              <a:latin typeface="Calibri" panose="020F0502020204030204" pitchFamily="34" charset="0"/>
                              <a:cs typeface="Calibri" panose="020F0502020204030204" pitchFamily="34" charset="0"/>
                            </a:rPr>
                            <a:t>4 </a:t>
                          </a:r>
                          <a:r>
                            <a:rPr lang="en-US" sz="900" dirty="0" err="1">
                              <a:latin typeface="Calibri" panose="020F0502020204030204" pitchFamily="34" charset="0"/>
                              <a:cs typeface="Calibri" panose="020F0502020204030204" pitchFamily="34" charset="0"/>
                            </a:rPr>
                            <a:t>ms</a:t>
                          </a:r>
                          <a:endParaRPr lang="en-US" sz="900" dirty="0">
                            <a:latin typeface="Calibri" panose="020F0502020204030204" pitchFamily="34" charset="0"/>
                            <a:cs typeface="Calibri" panose="020F0502020204030204" pitchFamily="34" charset="0"/>
                          </a:endParaRPr>
                        </a:p>
                      </a:txBody>
                      <a:tcPr marL="68562" marR="68562" marT="34281" marB="34281">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mc:Fallback>
      </mc:AlternateContent>
      <p:sp>
        <p:nvSpPr>
          <p:cNvPr id="83" name="TextBox 82">
            <a:extLst>
              <a:ext uri="{FF2B5EF4-FFF2-40B4-BE49-F238E27FC236}">
                <a16:creationId xmlns:a16="http://schemas.microsoft.com/office/drawing/2014/main" id="{CA8F4915-02A0-4BB8-9B61-910881E73065}"/>
              </a:ext>
            </a:extLst>
          </p:cNvPr>
          <p:cNvSpPr txBox="1"/>
          <p:nvPr/>
        </p:nvSpPr>
        <p:spPr>
          <a:xfrm>
            <a:off x="7701577" y="4136034"/>
            <a:ext cx="2481722" cy="307777"/>
          </a:xfrm>
          <a:prstGeom prst="rect">
            <a:avLst/>
          </a:prstGeom>
          <a:noFill/>
        </p:spPr>
        <p:txBody>
          <a:bodyPr wrap="square" rtlCol="0">
            <a:spAutoFit/>
          </a:bodyPr>
          <a:lstStyle/>
          <a:p>
            <a:pPr algn="ctr" defTabSz="914400" eaLnBrk="1" hangingPunct="1">
              <a:buClrTx/>
              <a:buSzTx/>
              <a:buFontTx/>
              <a:buNone/>
            </a:pPr>
            <a:r>
              <a:rPr lang="en-US" sz="1400" b="1" dirty="0">
                <a:solidFill>
                  <a:prstClr val="black"/>
                </a:solidFill>
                <a:latin typeface="Calibri" pitchFamily="34" charset="0"/>
                <a:ea typeface="微软雅黑" panose="020B0503020204020204" pitchFamily="34" charset="-122"/>
                <a:cs typeface="Calibri" panose="020F0502020204030204" pitchFamily="34" charset="0"/>
              </a:rPr>
              <a:t>Simulation parameters</a:t>
            </a:r>
          </a:p>
        </p:txBody>
      </p:sp>
      <p:graphicFrame>
        <p:nvGraphicFramePr>
          <p:cNvPr id="84" name="Table 83">
            <a:extLst>
              <a:ext uri="{FF2B5EF4-FFF2-40B4-BE49-F238E27FC236}">
                <a16:creationId xmlns:a16="http://schemas.microsoft.com/office/drawing/2014/main" id="{954C33EB-C57B-4DC6-AC32-FF2C932FF10D}"/>
              </a:ext>
            </a:extLst>
          </p:cNvPr>
          <p:cNvGraphicFramePr>
            <a:graphicFrameLocks noGrp="1"/>
          </p:cNvGraphicFramePr>
          <p:nvPr>
            <p:extLst>
              <p:ext uri="{D42A27DB-BD31-4B8C-83A1-F6EECF244321}">
                <p14:modId xmlns:p14="http://schemas.microsoft.com/office/powerpoint/2010/main" val="468534451"/>
              </p:ext>
            </p:extLst>
          </p:nvPr>
        </p:nvGraphicFramePr>
        <p:xfrm>
          <a:off x="843126" y="4675194"/>
          <a:ext cx="4410881" cy="1573206"/>
        </p:xfrm>
        <a:graphic>
          <a:graphicData uri="http://schemas.openxmlformats.org/drawingml/2006/table">
            <a:tbl>
              <a:tblPr firstRow="1" bandRow="1"/>
              <a:tblGrid>
                <a:gridCol w="307494">
                  <a:extLst>
                    <a:ext uri="{9D8B030D-6E8A-4147-A177-3AD203B41FA5}">
                      <a16:colId xmlns:a16="http://schemas.microsoft.com/office/drawing/2014/main" val="20000"/>
                    </a:ext>
                  </a:extLst>
                </a:gridCol>
                <a:gridCol w="622445">
                  <a:extLst>
                    <a:ext uri="{9D8B030D-6E8A-4147-A177-3AD203B41FA5}">
                      <a16:colId xmlns:a16="http://schemas.microsoft.com/office/drawing/2014/main" val="20001"/>
                    </a:ext>
                  </a:extLst>
                </a:gridCol>
                <a:gridCol w="933061">
                  <a:extLst>
                    <a:ext uri="{9D8B030D-6E8A-4147-A177-3AD203B41FA5}">
                      <a16:colId xmlns:a16="http://schemas.microsoft.com/office/drawing/2014/main" val="20002"/>
                    </a:ext>
                  </a:extLst>
                </a:gridCol>
                <a:gridCol w="811763">
                  <a:extLst>
                    <a:ext uri="{9D8B030D-6E8A-4147-A177-3AD203B41FA5}">
                      <a16:colId xmlns:a16="http://schemas.microsoft.com/office/drawing/2014/main" val="20004"/>
                    </a:ext>
                  </a:extLst>
                </a:gridCol>
                <a:gridCol w="606490">
                  <a:extLst>
                    <a:ext uri="{9D8B030D-6E8A-4147-A177-3AD203B41FA5}">
                      <a16:colId xmlns:a16="http://schemas.microsoft.com/office/drawing/2014/main" val="20006"/>
                    </a:ext>
                  </a:extLst>
                </a:gridCol>
                <a:gridCol w="406136">
                  <a:extLst>
                    <a:ext uri="{9D8B030D-6E8A-4147-A177-3AD203B41FA5}">
                      <a16:colId xmlns:a16="http://schemas.microsoft.com/office/drawing/2014/main" val="20008"/>
                    </a:ext>
                  </a:extLst>
                </a:gridCol>
                <a:gridCol w="723492">
                  <a:extLst>
                    <a:ext uri="{9D8B030D-6E8A-4147-A177-3AD203B41FA5}">
                      <a16:colId xmlns:a16="http://schemas.microsoft.com/office/drawing/2014/main" val="20009"/>
                    </a:ext>
                  </a:extLst>
                </a:gridCol>
              </a:tblGrid>
              <a:tr h="175334">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endParaRPr lang="en-US" sz="900" dirty="0">
                        <a:latin typeface="Calibri" panose="020F0502020204030204" pitchFamily="34" charset="0"/>
                        <a:cs typeface="Calibri" panose="020F0502020204030204" pitchFamily="34" charset="0"/>
                      </a:endParaRPr>
                    </a:p>
                  </a:txBody>
                  <a:tcPr marL="68562" marR="68562" marT="34281" marB="3428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endParaRPr lang="en-US" sz="900" dirty="0">
                        <a:latin typeface="Calibri" panose="020F0502020204030204" pitchFamily="34" charset="0"/>
                        <a:cs typeface="Calibri" panose="020F0502020204030204" pitchFamily="34" charset="0"/>
                      </a:endParaRPr>
                    </a:p>
                  </a:txBody>
                  <a:tcPr marL="68562" marR="68562" marT="34281" marB="3428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gridSpan="5">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sz="900" dirty="0">
                          <a:latin typeface="Calibri" panose="020F0502020204030204" pitchFamily="34" charset="0"/>
                          <a:cs typeface="Calibri" panose="020F0502020204030204" pitchFamily="34" charset="0"/>
                        </a:rPr>
                        <a:t>Scenario</a:t>
                      </a:r>
                      <a:r>
                        <a:rPr lang="en-US" sz="900" baseline="0" dirty="0">
                          <a:latin typeface="Calibri" panose="020F0502020204030204" pitchFamily="34" charset="0"/>
                          <a:cs typeface="Calibri" panose="020F0502020204030204" pitchFamily="34" charset="0"/>
                        </a:rPr>
                        <a:t> index</a:t>
                      </a:r>
                      <a:endParaRPr lang="en-US" sz="900" dirty="0">
                        <a:latin typeface="Calibri" panose="020F0502020204030204" pitchFamily="34" charset="0"/>
                        <a:cs typeface="Calibri" panose="020F0502020204030204" pitchFamily="34" charset="0"/>
                      </a:endParaRPr>
                    </a:p>
                  </a:txBody>
                  <a:tcPr marL="68562" marR="68562" marT="34281" marB="3428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AD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9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r h="138193">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endParaRPr lang="en-US" sz="900" dirty="0">
                        <a:latin typeface="Calibri" panose="020F0502020204030204" pitchFamily="34" charset="0"/>
                        <a:cs typeface="Calibri" panose="020F0502020204030204" pitchFamily="34" charset="0"/>
                      </a:endParaRPr>
                    </a:p>
                  </a:txBody>
                  <a:tcPr marL="68562" marR="68562" marT="34281" marB="3428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endParaRPr lang="en-US" sz="900" dirty="0">
                        <a:latin typeface="Calibri" panose="020F0502020204030204" pitchFamily="34" charset="0"/>
                        <a:cs typeface="Calibri" panose="020F0502020204030204" pitchFamily="34" charset="0"/>
                      </a:endParaRPr>
                    </a:p>
                  </a:txBody>
                  <a:tcPr marL="68562" marR="68562" marT="34281" marB="3428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sz="900" b="1" dirty="0">
                          <a:latin typeface="Calibri" panose="020F0502020204030204" pitchFamily="34" charset="0"/>
                          <a:cs typeface="Calibri" panose="020F0502020204030204" pitchFamily="34" charset="0"/>
                        </a:rPr>
                        <a:t>1, 2, 6, and 7</a:t>
                      </a:r>
                    </a:p>
                  </a:txBody>
                  <a:tcPr marL="68562" marR="68562" marT="34281" marB="3428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4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sz="900" b="1" dirty="0">
                          <a:latin typeface="Calibri" panose="020F0502020204030204" pitchFamily="34" charset="0"/>
                          <a:cs typeface="Calibri" panose="020F0502020204030204" pitchFamily="34" charset="0"/>
                        </a:rPr>
                        <a:t>3, 8, and 9</a:t>
                      </a:r>
                    </a:p>
                  </a:txBody>
                  <a:tcPr marL="68562" marR="68562" marT="34281" marB="3428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4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sz="900" b="1" dirty="0">
                          <a:latin typeface="Calibri" panose="020F0502020204030204" pitchFamily="34" charset="0"/>
                          <a:cs typeface="Calibri" panose="020F0502020204030204" pitchFamily="34" charset="0"/>
                        </a:rPr>
                        <a:t>4 and 10</a:t>
                      </a:r>
                    </a:p>
                  </a:txBody>
                  <a:tcPr marL="68562" marR="68562" marT="34281" marB="3428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4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sz="900" b="1" dirty="0">
                          <a:latin typeface="Calibri" panose="020F0502020204030204" pitchFamily="34" charset="0"/>
                          <a:cs typeface="Calibri" panose="020F0502020204030204" pitchFamily="34" charset="0"/>
                        </a:rPr>
                        <a:t>11</a:t>
                      </a:r>
                    </a:p>
                  </a:txBody>
                  <a:tcPr marL="68562" marR="68562" marT="34281" marB="3428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4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sz="900" b="1" dirty="0">
                          <a:latin typeface="Calibri" panose="020F0502020204030204" pitchFamily="34" charset="0"/>
                          <a:cs typeface="Calibri" panose="020F0502020204030204" pitchFamily="34" charset="0"/>
                        </a:rPr>
                        <a:t>5</a:t>
                      </a:r>
                    </a:p>
                  </a:txBody>
                  <a:tcPr marL="68562" marR="68562" marT="34281" marB="3428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40000"/>
                      </a:srgbClr>
                    </a:solidFill>
                  </a:tcPr>
                </a:tc>
                <a:extLst>
                  <a:ext uri="{0D108BD9-81ED-4DB2-BD59-A6C34878D82A}">
                    <a16:rowId xmlns:a16="http://schemas.microsoft.com/office/drawing/2014/main" val="10001"/>
                  </a:ext>
                </a:extLst>
              </a:tr>
              <a:tr h="409440">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sz="900" b="1" dirty="0">
                          <a:solidFill>
                            <a:schemeClr val="bg1"/>
                          </a:solidFill>
                          <a:latin typeface="Calibri" panose="020F0502020204030204" pitchFamily="34" charset="0"/>
                          <a:cs typeface="Calibri" panose="020F0502020204030204" pitchFamily="34" charset="0"/>
                        </a:rPr>
                        <a:t>Channel</a:t>
                      </a:r>
                      <a:r>
                        <a:rPr lang="en-US" sz="900" b="1" baseline="0" dirty="0">
                          <a:solidFill>
                            <a:schemeClr val="bg1"/>
                          </a:solidFill>
                          <a:latin typeface="Calibri" panose="020F0502020204030204" pitchFamily="34" charset="0"/>
                          <a:cs typeface="Calibri" panose="020F0502020204030204" pitchFamily="34" charset="0"/>
                        </a:rPr>
                        <a:t> access method</a:t>
                      </a:r>
                      <a:r>
                        <a:rPr lang="en-US" sz="900" b="1" dirty="0">
                          <a:solidFill>
                            <a:schemeClr val="bg1"/>
                          </a:solidFill>
                          <a:latin typeface="Calibri" panose="020F0502020204030204" pitchFamily="34" charset="0"/>
                          <a:cs typeface="Calibri" panose="020F0502020204030204" pitchFamily="34" charset="0"/>
                        </a:rPr>
                        <a:t> </a:t>
                      </a:r>
                    </a:p>
                  </a:txBody>
                  <a:tcPr marL="68562" marR="68562" marT="34281" marB="34281" vert="vert27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sz="900" b="1" dirty="0">
                          <a:latin typeface="Calibri" panose="020F0502020204030204" pitchFamily="34" charset="0"/>
                          <a:cs typeface="Calibri" panose="020F0502020204030204" pitchFamily="34" charset="0"/>
                        </a:rPr>
                        <a:t>No Co-SR</a:t>
                      </a:r>
                    </a:p>
                  </a:txBody>
                  <a:tcPr marL="68562" marR="68562" marT="34281" marB="3428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gridSpan="5">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sz="900" dirty="0">
                          <a:latin typeface="Calibri" panose="020F0502020204030204" pitchFamily="34" charset="0"/>
                          <a:cs typeface="Calibri" panose="020F0502020204030204" pitchFamily="34" charset="0"/>
                        </a:rPr>
                        <a:t>217.2</a:t>
                      </a:r>
                    </a:p>
                  </a:txBody>
                  <a:tcPr marL="68562" marR="68562" marT="34281" marB="3428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3479"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2"/>
                  </a:ext>
                </a:extLst>
              </a:tr>
              <a:tr h="409440">
                <a:tc vMerge="1">
                  <a:txBody>
                    <a:bodyPr/>
                    <a:lstStyle/>
                    <a:p>
                      <a:endParaRPr lang="en-US" dirty="0"/>
                    </a:p>
                  </a:txBody>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sz="900" b="1" dirty="0">
                          <a:latin typeface="Calibri" panose="020F0502020204030204" pitchFamily="34" charset="0"/>
                          <a:cs typeface="Calibri" panose="020F0502020204030204" pitchFamily="34" charset="0"/>
                        </a:rPr>
                        <a:t>Co-SR</a:t>
                      </a:r>
                    </a:p>
                  </a:txBody>
                  <a:tcPr marL="68562" marR="68562" marT="34281" marB="3428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4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3479" rtl="0" eaLnBrk="1" fontAlgn="auto" latinLnBrk="0" hangingPunct="1">
                        <a:lnSpc>
                          <a:spcPct val="100000"/>
                        </a:lnSpc>
                        <a:spcBef>
                          <a:spcPts val="0"/>
                        </a:spcBef>
                        <a:spcAft>
                          <a:spcPts val="0"/>
                        </a:spcAft>
                        <a:buClrTx/>
                        <a:buSzTx/>
                        <a:buFontTx/>
                        <a:buNone/>
                        <a:tabLst/>
                        <a:defRPr/>
                      </a:pPr>
                      <a:r>
                        <a:rPr lang="en-US" sz="900" dirty="0">
                          <a:latin typeface="Calibri" panose="020F0502020204030204" pitchFamily="34" charset="0"/>
                          <a:cs typeface="Calibri" panose="020F0502020204030204" pitchFamily="34" charset="0"/>
                        </a:rPr>
                        <a:t>407.9</a:t>
                      </a:r>
                    </a:p>
                  </a:txBody>
                  <a:tcPr marL="68562" marR="68562" marT="34281" marB="3428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4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sz="900" dirty="0">
                          <a:latin typeface="Calibri" panose="020F0502020204030204" pitchFamily="34" charset="0"/>
                          <a:cs typeface="Calibri" panose="020F0502020204030204" pitchFamily="34" charset="0"/>
                        </a:rPr>
                        <a:t>330.5</a:t>
                      </a:r>
                      <a:endParaRPr lang="en-US" dirty="0"/>
                    </a:p>
                  </a:txBody>
                  <a:tcPr marL="68562" marR="68562" marT="34281" marB="3428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4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sz="900" dirty="0">
                          <a:latin typeface="Calibri" panose="020F0502020204030204" pitchFamily="34" charset="0"/>
                          <a:cs typeface="Calibri" panose="020F0502020204030204" pitchFamily="34" charset="0"/>
                        </a:rPr>
                        <a:t>216.8</a:t>
                      </a:r>
                      <a:endParaRPr lang="en-US" dirty="0"/>
                    </a:p>
                  </a:txBody>
                  <a:tcPr marL="68562" marR="68562" marT="34281" marB="3428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4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sz="900" dirty="0">
                          <a:latin typeface="Calibri" panose="020F0502020204030204" pitchFamily="34" charset="0"/>
                          <a:cs typeface="Calibri" panose="020F0502020204030204" pitchFamily="34" charset="0"/>
                        </a:rPr>
                        <a:t>216.8</a:t>
                      </a:r>
                      <a:endParaRPr lang="en-US" dirty="0"/>
                    </a:p>
                  </a:txBody>
                  <a:tcPr marL="68562" marR="68562" marT="34281" marB="3428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4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sz="900" dirty="0">
                          <a:latin typeface="Calibri" panose="020F0502020204030204" pitchFamily="34" charset="0"/>
                          <a:cs typeface="Calibri" panose="020F0502020204030204" pitchFamily="34" charset="0"/>
                        </a:rPr>
                        <a:t>216.8</a:t>
                      </a:r>
                    </a:p>
                  </a:txBody>
                  <a:tcPr marL="68562" marR="68562" marT="34281" marB="3428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40000"/>
                      </a:srgbClr>
                    </a:solidFill>
                  </a:tcPr>
                </a:tc>
                <a:extLst>
                  <a:ext uri="{0D108BD9-81ED-4DB2-BD59-A6C34878D82A}">
                    <a16:rowId xmlns:a16="http://schemas.microsoft.com/office/drawing/2014/main" val="10003"/>
                  </a:ext>
                </a:extLst>
              </a:tr>
              <a:tr h="274249">
                <a:tc grid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sz="900" b="0" baseline="0" dirty="0">
                          <a:latin typeface="Calibri" panose="020F0502020204030204" pitchFamily="34" charset="0"/>
                          <a:cs typeface="Calibri" panose="020F0502020204030204" pitchFamily="34" charset="0"/>
                        </a:rPr>
                        <a:t>Increase by Co-SR (%)</a:t>
                      </a:r>
                      <a:endParaRPr lang="en-US" sz="900" b="0" dirty="0">
                        <a:latin typeface="Calibri" panose="020F0502020204030204" pitchFamily="34" charset="0"/>
                        <a:cs typeface="Calibri" panose="020F0502020204030204" pitchFamily="34" charset="0"/>
                      </a:endParaRPr>
                    </a:p>
                  </a:txBody>
                  <a:tcPr marL="68562" marR="68562" marT="34281" marB="3428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hMerge="1">
                  <a:txBody>
                    <a:bodyPr/>
                    <a:lstStyle/>
                    <a:p>
                      <a:pPr algn="ctr"/>
                      <a:endParaRPr lang="en-US" sz="1000" b="1" dirty="0">
                        <a:latin typeface="Calibri" panose="020F0502020204030204" pitchFamily="34" charset="0"/>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3479" rtl="0" eaLnBrk="1" fontAlgn="auto" latinLnBrk="0" hangingPunct="1">
                        <a:lnSpc>
                          <a:spcPct val="100000"/>
                        </a:lnSpc>
                        <a:spcBef>
                          <a:spcPts val="0"/>
                        </a:spcBef>
                        <a:spcAft>
                          <a:spcPts val="0"/>
                        </a:spcAft>
                        <a:buClrTx/>
                        <a:buSzTx/>
                        <a:buFontTx/>
                        <a:buNone/>
                        <a:tabLst/>
                        <a:defRPr/>
                      </a:pPr>
                      <a:r>
                        <a:rPr lang="en-US" sz="900" dirty="0">
                          <a:solidFill>
                            <a:srgbClr val="FF0000"/>
                          </a:solidFill>
                          <a:latin typeface="Calibri" panose="020F0502020204030204" pitchFamily="34" charset="0"/>
                          <a:cs typeface="Calibri" panose="020F0502020204030204" pitchFamily="34" charset="0"/>
                        </a:rPr>
                        <a:t>88%</a:t>
                      </a:r>
                    </a:p>
                  </a:txBody>
                  <a:tcPr marL="68562" marR="68562" marT="34281" marB="3428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sz="900" dirty="0">
                          <a:solidFill>
                            <a:srgbClr val="FF0000"/>
                          </a:solidFill>
                          <a:latin typeface="Calibri" panose="020F0502020204030204" pitchFamily="34" charset="0"/>
                          <a:cs typeface="Calibri" panose="020F0502020204030204" pitchFamily="34" charset="0"/>
                        </a:rPr>
                        <a:t>52%</a:t>
                      </a:r>
                      <a:endParaRPr lang="en-US" dirty="0"/>
                    </a:p>
                  </a:txBody>
                  <a:tcPr marL="68562" marR="68562" marT="34281" marB="3428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sz="900" dirty="0">
                          <a:solidFill>
                            <a:srgbClr val="FF0000"/>
                          </a:solidFill>
                          <a:latin typeface="Calibri" panose="020F0502020204030204" pitchFamily="34" charset="0"/>
                          <a:cs typeface="Calibri" panose="020F0502020204030204" pitchFamily="34" charset="0"/>
                        </a:rPr>
                        <a:t>~0%</a:t>
                      </a:r>
                      <a:endParaRPr lang="en-US" dirty="0"/>
                    </a:p>
                  </a:txBody>
                  <a:tcPr marL="68562" marR="68562" marT="34281" marB="3428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sz="900" dirty="0">
                          <a:solidFill>
                            <a:srgbClr val="FF0000"/>
                          </a:solidFill>
                          <a:latin typeface="Calibri" panose="020F0502020204030204" pitchFamily="34" charset="0"/>
                          <a:cs typeface="Calibri" panose="020F0502020204030204" pitchFamily="34" charset="0"/>
                        </a:rPr>
                        <a:t>~0%</a:t>
                      </a:r>
                      <a:endParaRPr lang="en-US" dirty="0"/>
                    </a:p>
                  </a:txBody>
                  <a:tcPr marL="68562" marR="68562" marT="34281" marB="3428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sz="900" dirty="0">
                          <a:solidFill>
                            <a:srgbClr val="FF0000"/>
                          </a:solidFill>
                          <a:latin typeface="Calibri" panose="020F0502020204030204" pitchFamily="34" charset="0"/>
                          <a:cs typeface="Calibri" panose="020F0502020204030204" pitchFamily="34" charset="0"/>
                        </a:rPr>
                        <a:t>~0%</a:t>
                      </a:r>
                    </a:p>
                  </a:txBody>
                  <a:tcPr marL="68562" marR="68562" marT="34281" marB="3428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85" name="TextBox 84">
            <a:extLst>
              <a:ext uri="{FF2B5EF4-FFF2-40B4-BE49-F238E27FC236}">
                <a16:creationId xmlns:a16="http://schemas.microsoft.com/office/drawing/2014/main" id="{2F368303-5E8F-4AD2-948D-FF4849E1815F}"/>
              </a:ext>
            </a:extLst>
          </p:cNvPr>
          <p:cNvSpPr txBox="1"/>
          <p:nvPr/>
        </p:nvSpPr>
        <p:spPr>
          <a:xfrm>
            <a:off x="1478000" y="4336650"/>
            <a:ext cx="3141133" cy="307777"/>
          </a:xfrm>
          <a:prstGeom prst="rect">
            <a:avLst/>
          </a:prstGeom>
          <a:noFill/>
        </p:spPr>
        <p:txBody>
          <a:bodyPr wrap="square" rtlCol="0">
            <a:spAutoFit/>
          </a:bodyPr>
          <a:lstStyle/>
          <a:p>
            <a:pPr algn="ctr" defTabSz="914400" eaLnBrk="1" hangingPunct="1">
              <a:buClrTx/>
              <a:buSzTx/>
              <a:buFontTx/>
              <a:buNone/>
            </a:pPr>
            <a:r>
              <a:rPr lang="en-US" sz="1400" b="1" dirty="0">
                <a:solidFill>
                  <a:prstClr val="black"/>
                </a:solidFill>
                <a:latin typeface="Calibri" pitchFamily="34" charset="0"/>
                <a:ea typeface="微软雅黑" panose="020B0503020204020204" pitchFamily="34" charset="-122"/>
                <a:cs typeface="Calibri" panose="020F0502020204030204" pitchFamily="34" charset="0"/>
              </a:rPr>
              <a:t>Peak aggregate goodput results (Mb/s)</a:t>
            </a:r>
          </a:p>
        </p:txBody>
      </p:sp>
    </p:spTree>
    <p:extLst>
      <p:ext uri="{BB962C8B-B14F-4D97-AF65-F5344CB8AC3E}">
        <p14:creationId xmlns:p14="http://schemas.microsoft.com/office/powerpoint/2010/main" val="12206406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13</a:t>
            </a:fld>
            <a:endParaRPr lang="en-GB"/>
          </a:p>
        </p:txBody>
      </p:sp>
      <p:sp>
        <p:nvSpPr>
          <p:cNvPr id="5" name="Footer Placeholder 4"/>
          <p:cNvSpPr>
            <a:spLocks noGrp="1"/>
          </p:cNvSpPr>
          <p:nvPr>
            <p:ph type="ftr" idx="14"/>
          </p:nvPr>
        </p:nvSpPr>
        <p:spPr/>
        <p:txBody>
          <a:bodyPr/>
          <a:lstStyle/>
          <a:p>
            <a:r>
              <a:rPr lang="en-GB" dirty="0"/>
              <a:t>M. Zulfiker Ali </a:t>
            </a:r>
            <a:r>
              <a:rPr lang="en-GB" i="1" dirty="0"/>
              <a:t>et al.</a:t>
            </a:r>
            <a:r>
              <a:rPr lang="en-GB" dirty="0"/>
              <a:t>, Huawei Technologies</a:t>
            </a:r>
          </a:p>
        </p:txBody>
      </p:sp>
      <p:sp>
        <p:nvSpPr>
          <p:cNvPr id="4" name="Date Placeholder 3"/>
          <p:cNvSpPr>
            <a:spLocks noGrp="1"/>
          </p:cNvSpPr>
          <p:nvPr>
            <p:ph type="dt" idx="15"/>
          </p:nvPr>
        </p:nvSpPr>
        <p:spPr/>
        <p:txBody>
          <a:bodyPr/>
          <a:lstStyle/>
          <a:p>
            <a:r>
              <a:rPr lang="en-US" dirty="0"/>
              <a:t>October 2023</a:t>
            </a:r>
            <a:endParaRPr lang="en-GB" dirty="0"/>
          </a:p>
        </p:txBody>
      </p:sp>
      <p:sp>
        <p:nvSpPr>
          <p:cNvPr id="140" name="Rectangle 1">
            <a:extLst>
              <a:ext uri="{FF2B5EF4-FFF2-40B4-BE49-F238E27FC236}">
                <a16:creationId xmlns:a16="http://schemas.microsoft.com/office/drawing/2014/main" id="{AE3A17BA-3B42-46EF-8D46-7B8700E65786}"/>
              </a:ext>
            </a:extLst>
          </p:cNvPr>
          <p:cNvSpPr>
            <a:spLocks noGrp="1" noChangeArrowheads="1"/>
          </p:cNvSpPr>
          <p:nvPr>
            <p:ph type="title"/>
          </p:nvPr>
        </p:nvSpPr>
        <p:spPr>
          <a:xfrm>
            <a:off x="914401" y="611187"/>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kern="1200" dirty="0">
                <a:ea typeface="微软雅黑" pitchFamily="34" charset="-122"/>
              </a:rPr>
              <a:t>Performance Evaluation</a:t>
            </a:r>
            <a:endParaRPr lang="en-GB" dirty="0"/>
          </a:p>
        </p:txBody>
      </p:sp>
      <p:grpSp>
        <p:nvGrpSpPr>
          <p:cNvPr id="81" name="Group 80">
            <a:extLst>
              <a:ext uri="{FF2B5EF4-FFF2-40B4-BE49-F238E27FC236}">
                <a16:creationId xmlns:a16="http://schemas.microsoft.com/office/drawing/2014/main" id="{9D791B46-5864-45DA-847D-59CC7B4AA6BB}"/>
              </a:ext>
            </a:extLst>
          </p:cNvPr>
          <p:cNvGrpSpPr/>
          <p:nvPr/>
        </p:nvGrpSpPr>
        <p:grpSpPr>
          <a:xfrm>
            <a:off x="2373723" y="2041129"/>
            <a:ext cx="7417836" cy="4359671"/>
            <a:chOff x="2424598" y="1885622"/>
            <a:chExt cx="7345977" cy="3992444"/>
          </a:xfrm>
        </p:grpSpPr>
        <p:pic>
          <p:nvPicPr>
            <p:cNvPr id="82" name="Picture 81">
              <a:extLst>
                <a:ext uri="{FF2B5EF4-FFF2-40B4-BE49-F238E27FC236}">
                  <a16:creationId xmlns:a16="http://schemas.microsoft.com/office/drawing/2014/main" id="{8008F9C3-5699-4927-93FD-98D187F5759E}"/>
                </a:ext>
              </a:extLst>
            </p:cNvPr>
            <p:cNvPicPr>
              <a:picLocks noChangeAspect="1"/>
            </p:cNvPicPr>
            <p:nvPr/>
          </p:nvPicPr>
          <p:blipFill rotWithShape="1">
            <a:blip r:embed="rId3">
              <a:extLst>
                <a:ext uri="{28A0092B-C50C-407E-A947-70E740481C1C}">
                  <a14:useLocalDpi xmlns:a14="http://schemas.microsoft.com/office/drawing/2010/main" val="0"/>
                </a:ext>
              </a:extLst>
            </a:blip>
            <a:srcRect l="9307" t="6546" r="8365" b="4682"/>
            <a:stretch/>
          </p:blipFill>
          <p:spPr>
            <a:xfrm>
              <a:off x="2424598" y="1917626"/>
              <a:ext cx="7345977" cy="3960440"/>
            </a:xfrm>
            <a:prstGeom prst="rect">
              <a:avLst/>
            </a:prstGeom>
          </p:spPr>
        </p:pic>
        <p:sp>
          <p:nvSpPr>
            <p:cNvPr id="83" name="Rectangle 82">
              <a:extLst>
                <a:ext uri="{FF2B5EF4-FFF2-40B4-BE49-F238E27FC236}">
                  <a16:creationId xmlns:a16="http://schemas.microsoft.com/office/drawing/2014/main" id="{F7A8B794-BDFB-4F8D-ABD9-67216A827EE4}"/>
                </a:ext>
              </a:extLst>
            </p:cNvPr>
            <p:cNvSpPr/>
            <p:nvPr/>
          </p:nvSpPr>
          <p:spPr bwMode="auto">
            <a:xfrm>
              <a:off x="2857227" y="1885622"/>
              <a:ext cx="1728192" cy="64008"/>
            </a:xfrm>
            <a:prstGeom prst="rect">
              <a:avLst/>
            </a:prstGeom>
            <a:solidFill>
              <a:sysClr val="window" lastClr="FFFFFF"/>
            </a:solidFill>
            <a:ln>
              <a:noFill/>
            </a:ln>
            <a:effectLst/>
            <a:extLst/>
          </p:spPr>
          <p:txBody>
            <a:bodyPr vert="horz" wrap="square" lIns="68562" tIns="34281" rIns="68562" bIns="34281" numCol="1" rtlCol="0" anchor="t" anchorCtr="0" compatLnSpc="1">
              <a:prstTxWarp prst="textNoShape">
                <a:avLst/>
              </a:prstTxWarp>
            </a:bodyPr>
            <a:lstStyle/>
            <a:p>
              <a:pPr marL="0" marR="0" lvl="0" indent="0" defTabSz="685617"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350" b="0" i="0" u="none" strike="noStrike" kern="0" cap="none" spc="0" normalizeH="0" baseline="0" noProof="0">
                <a:ln>
                  <a:noFill/>
                </a:ln>
                <a:solidFill>
                  <a:prstClr val="black"/>
                </a:solidFill>
                <a:effectLst/>
                <a:uLnTx/>
                <a:uFillTx/>
                <a:latin typeface="Arial" charset="0"/>
                <a:ea typeface="宋体" charset="-122"/>
              </a:endParaRPr>
            </a:p>
          </p:txBody>
        </p:sp>
        <p:sp>
          <p:nvSpPr>
            <p:cNvPr id="84" name="Rectangle 83">
              <a:extLst>
                <a:ext uri="{FF2B5EF4-FFF2-40B4-BE49-F238E27FC236}">
                  <a16:creationId xmlns:a16="http://schemas.microsoft.com/office/drawing/2014/main" id="{CCEC9683-C958-4BAA-8CB1-95447C3330EA}"/>
                </a:ext>
              </a:extLst>
            </p:cNvPr>
            <p:cNvSpPr/>
            <p:nvPr/>
          </p:nvSpPr>
          <p:spPr bwMode="auto">
            <a:xfrm>
              <a:off x="5269409" y="1885622"/>
              <a:ext cx="1728192" cy="64008"/>
            </a:xfrm>
            <a:prstGeom prst="rect">
              <a:avLst/>
            </a:prstGeom>
            <a:solidFill>
              <a:sysClr val="window" lastClr="FFFFFF"/>
            </a:solidFill>
            <a:ln>
              <a:noFill/>
            </a:ln>
            <a:effectLst/>
            <a:extLst/>
          </p:spPr>
          <p:txBody>
            <a:bodyPr vert="horz" wrap="square" lIns="68562" tIns="34281" rIns="68562" bIns="34281" numCol="1" rtlCol="0" anchor="t" anchorCtr="0" compatLnSpc="1">
              <a:prstTxWarp prst="textNoShape">
                <a:avLst/>
              </a:prstTxWarp>
            </a:bodyPr>
            <a:lstStyle/>
            <a:p>
              <a:pPr marL="0" marR="0" lvl="0" indent="0" defTabSz="685617"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350" b="0" i="0" u="none" strike="noStrike" kern="0" cap="none" spc="0" normalizeH="0" baseline="0" noProof="0">
                <a:ln>
                  <a:noFill/>
                </a:ln>
                <a:solidFill>
                  <a:prstClr val="black"/>
                </a:solidFill>
                <a:effectLst/>
                <a:uLnTx/>
                <a:uFillTx/>
                <a:latin typeface="Arial" charset="0"/>
                <a:ea typeface="宋体" charset="-122"/>
              </a:endParaRPr>
            </a:p>
          </p:txBody>
        </p:sp>
      </p:grpSp>
      <p:sp>
        <p:nvSpPr>
          <p:cNvPr id="85" name="Rectangle 84">
            <a:extLst>
              <a:ext uri="{FF2B5EF4-FFF2-40B4-BE49-F238E27FC236}">
                <a16:creationId xmlns:a16="http://schemas.microsoft.com/office/drawing/2014/main" id="{43A5B99E-07C7-4F37-9A42-749DADD41911}"/>
              </a:ext>
            </a:extLst>
          </p:cNvPr>
          <p:cNvSpPr/>
          <p:nvPr/>
        </p:nvSpPr>
        <p:spPr>
          <a:xfrm>
            <a:off x="2710766" y="1743996"/>
            <a:ext cx="1944731" cy="276999"/>
          </a:xfrm>
          <a:prstGeom prst="rect">
            <a:avLst/>
          </a:prstGeom>
        </p:spPr>
        <p:txBody>
          <a:bodyPr wrap="square">
            <a:spAutoFit/>
          </a:bodyPr>
          <a:lstStyle/>
          <a:p>
            <a:pPr algn="ctr" defTabSz="914400" eaLnBrk="1" hangingPunct="1">
              <a:buClrTx/>
              <a:buSzTx/>
              <a:buFontTx/>
              <a:buNone/>
            </a:pPr>
            <a:r>
              <a:rPr lang="en-US" sz="1200" b="1" dirty="0">
                <a:solidFill>
                  <a:prstClr val="black"/>
                </a:solidFill>
                <a:latin typeface="Calibri" pitchFamily="34" charset="0"/>
                <a:ea typeface="宋体" charset="-122"/>
                <a:cs typeface="Calibri" panose="020F0502020204030204" pitchFamily="34" charset="0"/>
              </a:rPr>
              <a:t>Total packet delivery delay</a:t>
            </a:r>
            <a:endParaRPr lang="en-US" sz="1200" b="1" dirty="0">
              <a:solidFill>
                <a:prstClr val="black"/>
              </a:solidFill>
              <a:latin typeface="Calibri" pitchFamily="34" charset="0"/>
              <a:ea typeface="宋体" charset="-122"/>
            </a:endParaRPr>
          </a:p>
        </p:txBody>
      </p:sp>
      <p:sp>
        <p:nvSpPr>
          <p:cNvPr id="86" name="Rectangle 85">
            <a:extLst>
              <a:ext uri="{FF2B5EF4-FFF2-40B4-BE49-F238E27FC236}">
                <a16:creationId xmlns:a16="http://schemas.microsoft.com/office/drawing/2014/main" id="{F9CDF4A8-4C69-4B5A-9093-BF27C5259FE1}"/>
              </a:ext>
            </a:extLst>
          </p:cNvPr>
          <p:cNvSpPr/>
          <p:nvPr/>
        </p:nvSpPr>
        <p:spPr>
          <a:xfrm>
            <a:off x="5255693" y="1743996"/>
            <a:ext cx="1803049" cy="276999"/>
          </a:xfrm>
          <a:prstGeom prst="rect">
            <a:avLst/>
          </a:prstGeom>
        </p:spPr>
        <p:txBody>
          <a:bodyPr wrap="square">
            <a:spAutoFit/>
          </a:bodyPr>
          <a:lstStyle/>
          <a:p>
            <a:pPr algn="ctr" defTabSz="914400" eaLnBrk="1" hangingPunct="1">
              <a:buClrTx/>
              <a:buSzTx/>
              <a:buFontTx/>
              <a:buNone/>
            </a:pPr>
            <a:r>
              <a:rPr lang="en-US" sz="1200" b="1" dirty="0">
                <a:solidFill>
                  <a:prstClr val="black"/>
                </a:solidFill>
                <a:latin typeface="Calibri" pitchFamily="34" charset="0"/>
                <a:ea typeface="宋体" charset="-122"/>
                <a:cs typeface="Calibri" panose="020F0502020204030204" pitchFamily="34" charset="0"/>
              </a:rPr>
              <a:t>Channel access delay</a:t>
            </a:r>
            <a:endParaRPr lang="en-US" sz="1200" b="1" dirty="0">
              <a:solidFill>
                <a:prstClr val="black"/>
              </a:solidFill>
              <a:latin typeface="Calibri" pitchFamily="34" charset="0"/>
              <a:ea typeface="宋体" charset="-122"/>
            </a:endParaRPr>
          </a:p>
        </p:txBody>
      </p:sp>
      <p:sp>
        <p:nvSpPr>
          <p:cNvPr id="87" name="Rectangle 86">
            <a:extLst>
              <a:ext uri="{FF2B5EF4-FFF2-40B4-BE49-F238E27FC236}">
                <a16:creationId xmlns:a16="http://schemas.microsoft.com/office/drawing/2014/main" id="{B941BA1F-5013-48E3-8346-17CB4E4595A7}"/>
              </a:ext>
            </a:extLst>
          </p:cNvPr>
          <p:cNvSpPr/>
          <p:nvPr/>
        </p:nvSpPr>
        <p:spPr>
          <a:xfrm>
            <a:off x="7633912" y="1651663"/>
            <a:ext cx="2166978" cy="461665"/>
          </a:xfrm>
          <a:prstGeom prst="rect">
            <a:avLst/>
          </a:prstGeom>
        </p:spPr>
        <p:txBody>
          <a:bodyPr wrap="square">
            <a:spAutoFit/>
          </a:bodyPr>
          <a:lstStyle/>
          <a:p>
            <a:pPr algn="ctr" defTabSz="914400" eaLnBrk="1" hangingPunct="1">
              <a:buClrTx/>
              <a:buSzTx/>
              <a:buFontTx/>
              <a:buNone/>
            </a:pPr>
            <a:r>
              <a:rPr lang="en-US" sz="1200" b="1" dirty="0">
                <a:solidFill>
                  <a:prstClr val="black"/>
                </a:solidFill>
                <a:latin typeface="Calibri" pitchFamily="34" charset="0"/>
                <a:ea typeface="宋体" charset="-122"/>
                <a:cs typeface="Calibri" panose="020F0502020204030204" pitchFamily="34" charset="0"/>
              </a:rPr>
              <a:t>Interframe-spaces (IFSs) and PPDU transmission durations</a:t>
            </a:r>
            <a:endParaRPr lang="en-US" sz="1200" b="1" dirty="0">
              <a:solidFill>
                <a:prstClr val="black"/>
              </a:solidFill>
              <a:latin typeface="Calibri" pitchFamily="34" charset="0"/>
              <a:ea typeface="宋体" charset="-122"/>
            </a:endParaRPr>
          </a:p>
        </p:txBody>
      </p:sp>
      <p:sp>
        <p:nvSpPr>
          <p:cNvPr id="88" name="TextBox 87">
            <a:extLst>
              <a:ext uri="{FF2B5EF4-FFF2-40B4-BE49-F238E27FC236}">
                <a16:creationId xmlns:a16="http://schemas.microsoft.com/office/drawing/2014/main" id="{8684E2E1-4514-4C33-8264-2327C569E7B9}"/>
              </a:ext>
            </a:extLst>
          </p:cNvPr>
          <p:cNvSpPr txBox="1"/>
          <p:nvPr/>
        </p:nvSpPr>
        <p:spPr>
          <a:xfrm>
            <a:off x="1383418" y="3456319"/>
            <a:ext cx="1094155" cy="1361911"/>
          </a:xfrm>
          <a:prstGeom prst="rect">
            <a:avLst/>
          </a:prstGeom>
          <a:noFill/>
        </p:spPr>
        <p:txBody>
          <a:bodyPr wrap="square" rtlCol="0">
            <a:spAutoFit/>
          </a:bodyPr>
          <a:lstStyle/>
          <a:p>
            <a:pPr algn="ctr" defTabSz="914400" eaLnBrk="1" hangingPunct="1">
              <a:buClrTx/>
              <a:buSzTx/>
              <a:buFontTx/>
              <a:buNone/>
            </a:pPr>
            <a:r>
              <a:rPr lang="en-US" sz="750" dirty="0">
                <a:solidFill>
                  <a:prstClr val="black"/>
                </a:solidFill>
                <a:latin typeface="Calibri" pitchFamily="34" charset="0"/>
                <a:ea typeface="宋体" charset="-122"/>
              </a:rPr>
              <a:t>The significant reduction in the average and standard deviation of the total packet delivery delay definitely results in a considerable reduction in the worst-case packet delivery delay, e.g., 99</a:t>
            </a:r>
            <a:r>
              <a:rPr lang="en-US" sz="750" baseline="30000" dirty="0">
                <a:solidFill>
                  <a:prstClr val="black"/>
                </a:solidFill>
                <a:latin typeface="Calibri" pitchFamily="34" charset="0"/>
                <a:ea typeface="宋体" charset="-122"/>
              </a:rPr>
              <a:t>th</a:t>
            </a:r>
            <a:r>
              <a:rPr lang="en-US" sz="750" dirty="0">
                <a:solidFill>
                  <a:prstClr val="black"/>
                </a:solidFill>
                <a:latin typeface="Calibri" pitchFamily="34" charset="0"/>
                <a:ea typeface="宋体" charset="-122"/>
              </a:rPr>
              <a:t> percentile of the delay </a:t>
            </a:r>
          </a:p>
        </p:txBody>
      </p:sp>
      <p:cxnSp>
        <p:nvCxnSpPr>
          <p:cNvPr id="89" name="Straight Arrow Connector 88">
            <a:extLst>
              <a:ext uri="{FF2B5EF4-FFF2-40B4-BE49-F238E27FC236}">
                <a16:creationId xmlns:a16="http://schemas.microsoft.com/office/drawing/2014/main" id="{D6C20C2F-38D5-48AC-9977-E9A224994F52}"/>
              </a:ext>
            </a:extLst>
          </p:cNvPr>
          <p:cNvCxnSpPr/>
          <p:nvPr/>
        </p:nvCxnSpPr>
        <p:spPr>
          <a:xfrm>
            <a:off x="2339861" y="4345552"/>
            <a:ext cx="161987" cy="119566"/>
          </a:xfrm>
          <a:prstGeom prst="straightConnector1">
            <a:avLst/>
          </a:prstGeom>
          <a:noFill/>
          <a:ln w="9525" cap="flat" cmpd="sng" algn="ctr">
            <a:solidFill>
              <a:sysClr val="windowText" lastClr="000000"/>
            </a:solidFill>
            <a:prstDash val="solid"/>
            <a:tailEnd type="triangle"/>
          </a:ln>
          <a:effectLst/>
        </p:spPr>
      </p:cxnSp>
      <p:cxnSp>
        <p:nvCxnSpPr>
          <p:cNvPr id="90" name="Straight Arrow Connector 89">
            <a:extLst>
              <a:ext uri="{FF2B5EF4-FFF2-40B4-BE49-F238E27FC236}">
                <a16:creationId xmlns:a16="http://schemas.microsoft.com/office/drawing/2014/main" id="{46C87CA4-A8E7-44CC-B464-2EB75B3A7F56}"/>
              </a:ext>
            </a:extLst>
          </p:cNvPr>
          <p:cNvCxnSpPr/>
          <p:nvPr/>
        </p:nvCxnSpPr>
        <p:spPr>
          <a:xfrm flipV="1">
            <a:off x="2364392" y="3545328"/>
            <a:ext cx="161987" cy="119566"/>
          </a:xfrm>
          <a:prstGeom prst="straightConnector1">
            <a:avLst/>
          </a:prstGeom>
          <a:noFill/>
          <a:ln w="9525" cap="flat" cmpd="sng" algn="ctr">
            <a:solidFill>
              <a:sysClr val="windowText" lastClr="000000"/>
            </a:solidFill>
            <a:prstDash val="solid"/>
            <a:tailEnd type="triangle"/>
          </a:ln>
          <a:effectLst/>
        </p:spPr>
      </p:cxnSp>
      <p:sp>
        <p:nvSpPr>
          <p:cNvPr id="91" name="TextBox 90">
            <a:extLst>
              <a:ext uri="{FF2B5EF4-FFF2-40B4-BE49-F238E27FC236}">
                <a16:creationId xmlns:a16="http://schemas.microsoft.com/office/drawing/2014/main" id="{7DDF29F7-F827-43F5-A68C-4340ED43FE3A}"/>
              </a:ext>
            </a:extLst>
          </p:cNvPr>
          <p:cNvSpPr txBox="1"/>
          <p:nvPr/>
        </p:nvSpPr>
        <p:spPr>
          <a:xfrm>
            <a:off x="3132251" y="2873074"/>
            <a:ext cx="1387291" cy="438582"/>
          </a:xfrm>
          <a:prstGeom prst="rect">
            <a:avLst/>
          </a:prstGeom>
          <a:noFill/>
        </p:spPr>
        <p:txBody>
          <a:bodyPr wrap="square" rtlCol="0">
            <a:spAutoFit/>
          </a:bodyPr>
          <a:lstStyle/>
          <a:p>
            <a:pPr algn="ctr" defTabSz="914400" eaLnBrk="1" hangingPunct="1">
              <a:buClrTx/>
              <a:buSzTx/>
              <a:buFontTx/>
              <a:buNone/>
            </a:pPr>
            <a:r>
              <a:rPr lang="en-US" sz="750" dirty="0">
                <a:solidFill>
                  <a:prstClr val="black"/>
                </a:solidFill>
                <a:latin typeface="Calibri" pitchFamily="34" charset="0"/>
                <a:ea typeface="宋体" charset="-122"/>
              </a:rPr>
              <a:t>Significant improvement in total packet delivery delay mean due to Co-SR</a:t>
            </a:r>
          </a:p>
        </p:txBody>
      </p:sp>
      <p:cxnSp>
        <p:nvCxnSpPr>
          <p:cNvPr id="92" name="Straight Arrow Connector 91">
            <a:extLst>
              <a:ext uri="{FF2B5EF4-FFF2-40B4-BE49-F238E27FC236}">
                <a16:creationId xmlns:a16="http://schemas.microsoft.com/office/drawing/2014/main" id="{95012FC8-2E9E-4916-84A0-D36D09B2F30B}"/>
              </a:ext>
            </a:extLst>
          </p:cNvPr>
          <p:cNvCxnSpPr/>
          <p:nvPr/>
        </p:nvCxnSpPr>
        <p:spPr>
          <a:xfrm>
            <a:off x="4174315" y="3277472"/>
            <a:ext cx="215979" cy="227550"/>
          </a:xfrm>
          <a:prstGeom prst="straightConnector1">
            <a:avLst/>
          </a:prstGeom>
          <a:noFill/>
          <a:ln w="9525" cap="flat" cmpd="sng" algn="ctr">
            <a:solidFill>
              <a:sysClr val="windowText" lastClr="000000"/>
            </a:solidFill>
            <a:prstDash val="solid"/>
            <a:tailEnd type="triangle"/>
          </a:ln>
          <a:effectLst/>
        </p:spPr>
      </p:cxnSp>
      <p:sp>
        <p:nvSpPr>
          <p:cNvPr id="93" name="TextBox 92">
            <a:extLst>
              <a:ext uri="{FF2B5EF4-FFF2-40B4-BE49-F238E27FC236}">
                <a16:creationId xmlns:a16="http://schemas.microsoft.com/office/drawing/2014/main" id="{ACEA1521-4E69-42FD-9763-D73C74B08EB3}"/>
              </a:ext>
            </a:extLst>
          </p:cNvPr>
          <p:cNvSpPr txBox="1"/>
          <p:nvPr/>
        </p:nvSpPr>
        <p:spPr>
          <a:xfrm>
            <a:off x="2810585" y="5179281"/>
            <a:ext cx="1497030" cy="438582"/>
          </a:xfrm>
          <a:prstGeom prst="rect">
            <a:avLst/>
          </a:prstGeom>
          <a:noFill/>
        </p:spPr>
        <p:txBody>
          <a:bodyPr wrap="square" rtlCol="0">
            <a:spAutoFit/>
          </a:bodyPr>
          <a:lstStyle/>
          <a:p>
            <a:pPr algn="ctr" defTabSz="914400" eaLnBrk="1" hangingPunct="1">
              <a:buClrTx/>
              <a:buSzTx/>
              <a:buFontTx/>
              <a:buNone/>
            </a:pPr>
            <a:r>
              <a:rPr lang="en-US" sz="750" dirty="0">
                <a:solidFill>
                  <a:prstClr val="black"/>
                </a:solidFill>
                <a:latin typeface="Calibri" pitchFamily="34" charset="0"/>
                <a:ea typeface="宋体" charset="-122"/>
              </a:rPr>
              <a:t>Significant improvement in total packet delivery delay standard deviation due to Co-SR</a:t>
            </a:r>
          </a:p>
        </p:txBody>
      </p:sp>
      <p:cxnSp>
        <p:nvCxnSpPr>
          <p:cNvPr id="94" name="Straight Arrow Connector 93">
            <a:extLst>
              <a:ext uri="{FF2B5EF4-FFF2-40B4-BE49-F238E27FC236}">
                <a16:creationId xmlns:a16="http://schemas.microsoft.com/office/drawing/2014/main" id="{1D265341-F3F6-4F0C-9985-2177F783DBF4}"/>
              </a:ext>
            </a:extLst>
          </p:cNvPr>
          <p:cNvCxnSpPr/>
          <p:nvPr/>
        </p:nvCxnSpPr>
        <p:spPr>
          <a:xfrm>
            <a:off x="4079282" y="5575420"/>
            <a:ext cx="215979" cy="227550"/>
          </a:xfrm>
          <a:prstGeom prst="straightConnector1">
            <a:avLst/>
          </a:prstGeom>
          <a:noFill/>
          <a:ln w="9525" cap="flat" cmpd="sng" algn="ctr">
            <a:solidFill>
              <a:sysClr val="windowText" lastClr="000000"/>
            </a:solidFill>
            <a:prstDash val="solid"/>
            <a:tailEnd type="triangle"/>
          </a:ln>
          <a:effectLst/>
        </p:spPr>
      </p:cxnSp>
      <p:sp>
        <p:nvSpPr>
          <p:cNvPr id="95" name="TextBox 94">
            <a:extLst>
              <a:ext uri="{FF2B5EF4-FFF2-40B4-BE49-F238E27FC236}">
                <a16:creationId xmlns:a16="http://schemas.microsoft.com/office/drawing/2014/main" id="{FB5C596E-9AE1-491F-A88A-C8423932FDC4}"/>
              </a:ext>
            </a:extLst>
          </p:cNvPr>
          <p:cNvSpPr txBox="1"/>
          <p:nvPr/>
        </p:nvSpPr>
        <p:spPr>
          <a:xfrm>
            <a:off x="5369938" y="2811514"/>
            <a:ext cx="1524824" cy="323165"/>
          </a:xfrm>
          <a:prstGeom prst="rect">
            <a:avLst/>
          </a:prstGeom>
          <a:noFill/>
        </p:spPr>
        <p:txBody>
          <a:bodyPr wrap="square" rtlCol="0">
            <a:spAutoFit/>
          </a:bodyPr>
          <a:lstStyle/>
          <a:p>
            <a:pPr algn="ctr" defTabSz="914400" eaLnBrk="1" hangingPunct="1">
              <a:buClrTx/>
              <a:buSzTx/>
              <a:buFontTx/>
              <a:buNone/>
            </a:pPr>
            <a:r>
              <a:rPr lang="en-US" sz="750" dirty="0">
                <a:solidFill>
                  <a:prstClr val="black"/>
                </a:solidFill>
                <a:latin typeface="Calibri" pitchFamily="34" charset="0"/>
                <a:ea typeface="宋体" charset="-122"/>
              </a:rPr>
              <a:t>Expected improvement in channel access delay due to Co-SR</a:t>
            </a:r>
          </a:p>
        </p:txBody>
      </p:sp>
      <p:cxnSp>
        <p:nvCxnSpPr>
          <p:cNvPr id="96" name="Straight Arrow Connector 95">
            <a:extLst>
              <a:ext uri="{FF2B5EF4-FFF2-40B4-BE49-F238E27FC236}">
                <a16:creationId xmlns:a16="http://schemas.microsoft.com/office/drawing/2014/main" id="{AF056B0D-46A7-45FE-9381-E7DB904E1CFF}"/>
              </a:ext>
            </a:extLst>
          </p:cNvPr>
          <p:cNvCxnSpPr/>
          <p:nvPr/>
        </p:nvCxnSpPr>
        <p:spPr>
          <a:xfrm>
            <a:off x="6665362" y="3104453"/>
            <a:ext cx="215979" cy="227550"/>
          </a:xfrm>
          <a:prstGeom prst="straightConnector1">
            <a:avLst/>
          </a:prstGeom>
          <a:noFill/>
          <a:ln w="9525" cap="flat" cmpd="sng" algn="ctr">
            <a:solidFill>
              <a:sysClr val="windowText" lastClr="000000"/>
            </a:solidFill>
            <a:prstDash val="solid"/>
            <a:tailEnd type="triangle"/>
          </a:ln>
          <a:effectLst/>
        </p:spPr>
      </p:cxnSp>
      <p:sp>
        <p:nvSpPr>
          <p:cNvPr id="97" name="TextBox 96">
            <a:extLst>
              <a:ext uri="{FF2B5EF4-FFF2-40B4-BE49-F238E27FC236}">
                <a16:creationId xmlns:a16="http://schemas.microsoft.com/office/drawing/2014/main" id="{78BA3FC2-092E-476F-A56C-674638C345AA}"/>
              </a:ext>
            </a:extLst>
          </p:cNvPr>
          <p:cNvSpPr txBox="1"/>
          <p:nvPr/>
        </p:nvSpPr>
        <p:spPr>
          <a:xfrm>
            <a:off x="8319621" y="2223997"/>
            <a:ext cx="1299675" cy="669414"/>
          </a:xfrm>
          <a:prstGeom prst="rect">
            <a:avLst/>
          </a:prstGeom>
          <a:noFill/>
        </p:spPr>
        <p:txBody>
          <a:bodyPr wrap="square" rtlCol="0">
            <a:spAutoFit/>
          </a:bodyPr>
          <a:lstStyle/>
          <a:p>
            <a:pPr algn="ctr" defTabSz="914400" eaLnBrk="1" hangingPunct="1">
              <a:buClrTx/>
              <a:buSzTx/>
              <a:buFontTx/>
              <a:buNone/>
            </a:pPr>
            <a:r>
              <a:rPr lang="en-US" sz="750" dirty="0">
                <a:solidFill>
                  <a:prstClr val="black"/>
                </a:solidFill>
                <a:latin typeface="Calibri" pitchFamily="34" charset="0"/>
                <a:ea typeface="宋体" charset="-122"/>
              </a:rPr>
              <a:t>The increase is due to a large number of aggregated MPDUs, as a result of high channel access delay values in the absence of Co-SR</a:t>
            </a:r>
          </a:p>
        </p:txBody>
      </p:sp>
      <p:cxnSp>
        <p:nvCxnSpPr>
          <p:cNvPr id="98" name="Straight Arrow Connector 97">
            <a:extLst>
              <a:ext uri="{FF2B5EF4-FFF2-40B4-BE49-F238E27FC236}">
                <a16:creationId xmlns:a16="http://schemas.microsoft.com/office/drawing/2014/main" id="{A898B99B-D294-4B39-8F9C-F49675BCA61B}"/>
              </a:ext>
            </a:extLst>
          </p:cNvPr>
          <p:cNvCxnSpPr/>
          <p:nvPr/>
        </p:nvCxnSpPr>
        <p:spPr>
          <a:xfrm>
            <a:off x="9494397" y="2511006"/>
            <a:ext cx="152657" cy="111764"/>
          </a:xfrm>
          <a:prstGeom prst="straightConnector1">
            <a:avLst/>
          </a:prstGeom>
          <a:noFill/>
          <a:ln w="9525" cap="flat" cmpd="sng" algn="ctr">
            <a:solidFill>
              <a:sysClr val="windowText" lastClr="000000"/>
            </a:solidFill>
            <a:prstDash val="solid"/>
            <a:tailEnd type="triangle"/>
          </a:ln>
          <a:effectLst/>
        </p:spPr>
      </p:cxnSp>
      <p:sp>
        <p:nvSpPr>
          <p:cNvPr id="99" name="TextBox 98">
            <a:extLst>
              <a:ext uri="{FF2B5EF4-FFF2-40B4-BE49-F238E27FC236}">
                <a16:creationId xmlns:a16="http://schemas.microsoft.com/office/drawing/2014/main" id="{F8AC91D9-8848-41FF-84F4-E515A1581AF3}"/>
              </a:ext>
            </a:extLst>
          </p:cNvPr>
          <p:cNvSpPr txBox="1"/>
          <p:nvPr/>
        </p:nvSpPr>
        <p:spPr>
          <a:xfrm>
            <a:off x="7688298" y="2902321"/>
            <a:ext cx="1146931" cy="553998"/>
          </a:xfrm>
          <a:prstGeom prst="rect">
            <a:avLst/>
          </a:prstGeom>
          <a:noFill/>
        </p:spPr>
        <p:txBody>
          <a:bodyPr wrap="square" rtlCol="0">
            <a:spAutoFit/>
          </a:bodyPr>
          <a:lstStyle/>
          <a:p>
            <a:pPr algn="ctr" defTabSz="914400" eaLnBrk="1" hangingPunct="1">
              <a:buClrTx/>
              <a:buSzTx/>
              <a:buFontTx/>
              <a:buNone/>
            </a:pPr>
            <a:r>
              <a:rPr lang="en-US" sz="750" dirty="0">
                <a:solidFill>
                  <a:prstClr val="black"/>
                </a:solidFill>
                <a:latin typeface="Calibri" pitchFamily="34" charset="0"/>
                <a:ea typeface="宋体" charset="-122"/>
              </a:rPr>
              <a:t>Expected increase in PPDU transmission duration and control overhead due to Co-SR</a:t>
            </a:r>
          </a:p>
        </p:txBody>
      </p:sp>
      <p:cxnSp>
        <p:nvCxnSpPr>
          <p:cNvPr id="100" name="Straight Arrow Connector 99">
            <a:extLst>
              <a:ext uri="{FF2B5EF4-FFF2-40B4-BE49-F238E27FC236}">
                <a16:creationId xmlns:a16="http://schemas.microsoft.com/office/drawing/2014/main" id="{1570862E-9DB6-4051-A778-38C7A68BAE54}"/>
              </a:ext>
            </a:extLst>
          </p:cNvPr>
          <p:cNvCxnSpPr/>
          <p:nvPr/>
        </p:nvCxnSpPr>
        <p:spPr>
          <a:xfrm>
            <a:off x="8280785" y="3394658"/>
            <a:ext cx="82704" cy="150670"/>
          </a:xfrm>
          <a:prstGeom prst="straightConnector1">
            <a:avLst/>
          </a:prstGeom>
          <a:noFill/>
          <a:ln w="9525" cap="flat" cmpd="sng" algn="ctr">
            <a:solidFill>
              <a:sysClr val="windowText" lastClr="000000"/>
            </a:solidFill>
            <a:prstDash val="solid"/>
            <a:tailEnd type="triangle"/>
          </a:ln>
          <a:effectLst/>
        </p:spPr>
      </p:cxnSp>
      <p:sp>
        <p:nvSpPr>
          <p:cNvPr id="101" name="TextBox 100">
            <a:extLst>
              <a:ext uri="{FF2B5EF4-FFF2-40B4-BE49-F238E27FC236}">
                <a16:creationId xmlns:a16="http://schemas.microsoft.com/office/drawing/2014/main" id="{A1909220-5DD6-4CCB-A608-4E1D7B60F274}"/>
              </a:ext>
            </a:extLst>
          </p:cNvPr>
          <p:cNvSpPr txBox="1"/>
          <p:nvPr/>
        </p:nvSpPr>
        <p:spPr>
          <a:xfrm>
            <a:off x="4351176" y="1383863"/>
            <a:ext cx="3489649" cy="307777"/>
          </a:xfrm>
          <a:prstGeom prst="rect">
            <a:avLst/>
          </a:prstGeom>
          <a:noFill/>
        </p:spPr>
        <p:txBody>
          <a:bodyPr wrap="square" rtlCol="0">
            <a:spAutoFit/>
          </a:bodyPr>
          <a:lstStyle/>
          <a:p>
            <a:pPr algn="ctr" defTabSz="914400" eaLnBrk="1" hangingPunct="1">
              <a:buClrTx/>
              <a:buSzTx/>
              <a:buFontTx/>
              <a:buNone/>
            </a:pPr>
            <a:r>
              <a:rPr lang="en-US" sz="1400" b="1" dirty="0">
                <a:solidFill>
                  <a:srgbClr val="C00000"/>
                </a:solidFill>
                <a:latin typeface="Calibri" pitchFamily="34" charset="0"/>
                <a:ea typeface="微软雅黑" panose="020B0503020204020204" pitchFamily="34" charset="-122"/>
                <a:cs typeface="Calibri" panose="020F0502020204030204" pitchFamily="34" charset="0"/>
              </a:rPr>
              <a:t>Scenarios 3, 8, and 9</a:t>
            </a:r>
            <a:endParaRPr lang="en-US" sz="1400" b="1" dirty="0">
              <a:solidFill>
                <a:prstClr val="black"/>
              </a:solidFill>
              <a:latin typeface="Calibri" pitchFamily="34" charset="0"/>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19642021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Conclusions</a:t>
            </a:r>
          </a:p>
        </p:txBody>
      </p:sp>
      <p:sp>
        <p:nvSpPr>
          <p:cNvPr id="2" name="Content Placeholder 1"/>
          <p:cNvSpPr>
            <a:spLocks noGrp="1"/>
          </p:cNvSpPr>
          <p:nvPr>
            <p:ph idx="1"/>
          </p:nvPr>
        </p:nvSpPr>
        <p:spPr/>
        <p:txBody>
          <a:bodyPr/>
          <a:lstStyle/>
          <a:p>
            <a:pPr algn="just">
              <a:buFont typeface="Arial" panose="020B0604020202020204" pitchFamily="34" charset="0"/>
              <a:buChar char="•"/>
            </a:pPr>
            <a:r>
              <a:rPr lang="en-GB" dirty="0"/>
              <a:t>Co-SR is a multi-AP coordination feature that has a good potential of increasing the aggregate goodput and reducing the average/worst case packet delivery delay</a:t>
            </a:r>
          </a:p>
          <a:p>
            <a:pPr algn="just">
              <a:buFont typeface="Arial" panose="020B0604020202020204" pitchFamily="34" charset="0"/>
              <a:buChar char="•"/>
            </a:pPr>
            <a:r>
              <a:rPr lang="en-GB" dirty="0"/>
              <a:t>Further topics needs to be investigated, including the: </a:t>
            </a:r>
          </a:p>
          <a:p>
            <a:pPr lvl="1">
              <a:buFont typeface="Arial" panose="020B0604020202020204" pitchFamily="34" charset="0"/>
              <a:buChar char="•"/>
            </a:pPr>
            <a:r>
              <a:rPr lang="en-GB" dirty="0"/>
              <a:t>inclusion of a mandatory or optional information exchange phase before each channel access using Co-SR</a:t>
            </a:r>
          </a:p>
          <a:p>
            <a:pPr lvl="1">
              <a:buFont typeface="Arial" panose="020B0604020202020204" pitchFamily="34" charset="0"/>
              <a:buChar char="•"/>
            </a:pPr>
            <a:r>
              <a:rPr lang="en-GB" dirty="0"/>
              <a:t>requirement to align the start and end of all PPDUs transmitted using Co-SR</a:t>
            </a:r>
          </a:p>
          <a:p>
            <a:pPr lvl="1">
              <a:buFont typeface="Arial" panose="020B0604020202020204" pitchFamily="34" charset="0"/>
              <a:buChar char="•"/>
            </a:pPr>
            <a:r>
              <a:rPr lang="en-GB" dirty="0"/>
              <a:t>acknowledgment policy for DL PPDUs transmitted using Co-SR</a:t>
            </a:r>
          </a:p>
          <a:p>
            <a:pPr lvl="1">
              <a:buFont typeface="Arial" panose="020B0604020202020204" pitchFamily="34" charset="0"/>
              <a:buChar char="•"/>
            </a:pPr>
            <a:r>
              <a:rPr lang="en-GB" dirty="0"/>
              <a:t>employment of beamforming during Co-SR</a:t>
            </a:r>
          </a:p>
          <a:p>
            <a:pPr lvl="1">
              <a:buFont typeface="Arial" panose="020B0604020202020204" pitchFamily="34" charset="0"/>
              <a:buChar char="•"/>
            </a:pPr>
            <a:r>
              <a:rPr lang="en-GB" dirty="0"/>
              <a:t>Co-SR parameters specified by a sharing AP</a:t>
            </a:r>
          </a:p>
          <a:p>
            <a:pPr lvl="1">
              <a:buFont typeface="Arial" panose="020B0604020202020204" pitchFamily="34" charset="0"/>
              <a:buChar char="•"/>
            </a:pPr>
            <a:r>
              <a:rPr lang="en-GB" dirty="0"/>
              <a:t>development of a Co-SR method for uplink channel access</a:t>
            </a:r>
          </a:p>
          <a:p>
            <a:pPr marL="800100" lvl="1" indent="-342900" algn="just">
              <a:buFont typeface="Courier New" panose="02070309020205020404" pitchFamily="49" charset="0"/>
              <a:buChar char="o"/>
            </a:pP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14</a:t>
            </a:fld>
            <a:endParaRPr lang="en-GB"/>
          </a:p>
        </p:txBody>
      </p:sp>
      <p:sp>
        <p:nvSpPr>
          <p:cNvPr id="5" name="Footer Placeholder 4"/>
          <p:cNvSpPr>
            <a:spLocks noGrp="1"/>
          </p:cNvSpPr>
          <p:nvPr>
            <p:ph type="ftr" idx="14"/>
          </p:nvPr>
        </p:nvSpPr>
        <p:spPr/>
        <p:txBody>
          <a:bodyPr/>
          <a:lstStyle/>
          <a:p>
            <a:r>
              <a:rPr lang="en-GB" dirty="0"/>
              <a:t>M. Zulfiker Ali </a:t>
            </a:r>
            <a:r>
              <a:rPr lang="en-GB" i="1" dirty="0"/>
              <a:t>et al.</a:t>
            </a:r>
            <a:r>
              <a:rPr lang="en-GB" dirty="0"/>
              <a:t>, Huawei Technologies</a:t>
            </a:r>
          </a:p>
        </p:txBody>
      </p:sp>
      <p:sp>
        <p:nvSpPr>
          <p:cNvPr id="4" name="Date Placeholder 3"/>
          <p:cNvSpPr>
            <a:spLocks noGrp="1"/>
          </p:cNvSpPr>
          <p:nvPr>
            <p:ph type="dt" idx="15"/>
          </p:nvPr>
        </p:nvSpPr>
        <p:spPr/>
        <p:txBody>
          <a:bodyPr/>
          <a:lstStyle/>
          <a:p>
            <a:r>
              <a:rPr lang="en-US" dirty="0"/>
              <a:t>October 2023</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Related UHR SG Contributions</a:t>
            </a:r>
          </a:p>
        </p:txBody>
      </p:sp>
      <p:sp>
        <p:nvSpPr>
          <p:cNvPr id="2" name="Content Placeholder 1"/>
          <p:cNvSpPr>
            <a:spLocks noGrp="1"/>
          </p:cNvSpPr>
          <p:nvPr>
            <p:ph idx="1"/>
          </p:nvPr>
        </p:nvSpPr>
        <p:spPr/>
        <p:txBody>
          <a:bodyPr/>
          <a:lstStyle/>
          <a:p>
            <a:r>
              <a:rPr lang="en-GB" dirty="0"/>
              <a:t>[1] 11-22-1822-00-0uhr-recap-on-coordinated-spatial-reuse-operation</a:t>
            </a:r>
          </a:p>
          <a:p>
            <a:r>
              <a:rPr lang="en-GB" dirty="0"/>
              <a:t>[2] 11-23-0616-00-0uhr-overhead-analysis-of-coordinated-spatial-reuse</a:t>
            </a:r>
          </a:p>
          <a:p>
            <a:r>
              <a:rPr lang="en-GB" dirty="0"/>
              <a:t>[3] 11-23-0668-02-0uhr-coordinated-measurement</a:t>
            </a:r>
          </a:p>
          <a:p>
            <a:r>
              <a:rPr lang="en-GB" dirty="0"/>
              <a:t>[4] 11-23-0058-00-0uhr-spatial-reuse-in-coordinated-m-ap-for-uhr</a:t>
            </a:r>
          </a:p>
          <a:p>
            <a:r>
              <a:rPr lang="en-GB" dirty="0"/>
              <a:t>[5] 11-23-0325-00-0uhr-coordinated-spatial-reuse-for-uhr</a:t>
            </a:r>
          </a:p>
          <a:p>
            <a:r>
              <a:rPr lang="en-GB" dirty="0"/>
              <a:t>[6] 11-23-0776-01-0uhr-performance-of-c-bf-and-c-sr</a:t>
            </a:r>
          </a:p>
          <a:p>
            <a:r>
              <a:rPr lang="en-GB" dirty="0"/>
              <a:t>[7] 11-23-1023-02-0uhr-coordinated-spatial-reuse-in-a-4-ap-topoplogy</a:t>
            </a:r>
          </a:p>
          <a:p>
            <a:r>
              <a:rPr lang="en-GB" dirty="0"/>
              <a:t>[8] 11-23-1037-00-0uhr-performance-of-coordinated-spatial-reuse</a:t>
            </a:r>
          </a:p>
          <a:p>
            <a:r>
              <a:rPr lang="en-GB" dirty="0"/>
              <a:t>[9] 11-23-0420-01-0uhr-spatial-reuse-improvements-for-uhr</a:t>
            </a:r>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15</a:t>
            </a:fld>
            <a:endParaRPr lang="en-GB"/>
          </a:p>
        </p:txBody>
      </p:sp>
      <p:sp>
        <p:nvSpPr>
          <p:cNvPr id="5" name="Footer Placeholder 4"/>
          <p:cNvSpPr>
            <a:spLocks noGrp="1"/>
          </p:cNvSpPr>
          <p:nvPr>
            <p:ph type="ftr" idx="14"/>
          </p:nvPr>
        </p:nvSpPr>
        <p:spPr/>
        <p:txBody>
          <a:bodyPr/>
          <a:lstStyle/>
          <a:p>
            <a:r>
              <a:rPr lang="en-GB" dirty="0"/>
              <a:t>M. Zulfiker Ali </a:t>
            </a:r>
            <a:r>
              <a:rPr lang="en-GB" i="1" dirty="0"/>
              <a:t>et al.</a:t>
            </a:r>
            <a:r>
              <a:rPr lang="en-GB" dirty="0"/>
              <a:t>, Huawei Technologies</a:t>
            </a:r>
          </a:p>
        </p:txBody>
      </p:sp>
      <p:sp>
        <p:nvSpPr>
          <p:cNvPr id="4" name="Date Placeholder 3"/>
          <p:cNvSpPr>
            <a:spLocks noGrp="1"/>
          </p:cNvSpPr>
          <p:nvPr>
            <p:ph type="dt" idx="15"/>
          </p:nvPr>
        </p:nvSpPr>
        <p:spPr/>
        <p:txBody>
          <a:bodyPr/>
          <a:lstStyle/>
          <a:p>
            <a:r>
              <a:rPr lang="en-US" dirty="0"/>
              <a:t>October 2023</a:t>
            </a:r>
            <a:endParaRPr lang="en-GB" dirty="0"/>
          </a:p>
        </p:txBody>
      </p:sp>
    </p:spTree>
    <p:extLst>
      <p:ext uri="{BB962C8B-B14F-4D97-AF65-F5344CB8AC3E}">
        <p14:creationId xmlns:p14="http://schemas.microsoft.com/office/powerpoint/2010/main" val="34792351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Back-up Slides</a:t>
            </a:r>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16</a:t>
            </a:fld>
            <a:endParaRPr lang="en-GB"/>
          </a:p>
        </p:txBody>
      </p:sp>
      <p:sp>
        <p:nvSpPr>
          <p:cNvPr id="5" name="Footer Placeholder 4"/>
          <p:cNvSpPr>
            <a:spLocks noGrp="1"/>
          </p:cNvSpPr>
          <p:nvPr>
            <p:ph type="ftr" idx="14"/>
          </p:nvPr>
        </p:nvSpPr>
        <p:spPr/>
        <p:txBody>
          <a:bodyPr/>
          <a:lstStyle/>
          <a:p>
            <a:r>
              <a:rPr lang="en-GB" dirty="0"/>
              <a:t>M. Zulfiker Ali </a:t>
            </a:r>
            <a:r>
              <a:rPr lang="en-GB" i="1" dirty="0"/>
              <a:t>et al.</a:t>
            </a:r>
            <a:r>
              <a:rPr lang="en-GB" dirty="0"/>
              <a:t>, Huawei Technologies</a:t>
            </a:r>
          </a:p>
        </p:txBody>
      </p:sp>
      <p:sp>
        <p:nvSpPr>
          <p:cNvPr id="4" name="Date Placeholder 3"/>
          <p:cNvSpPr>
            <a:spLocks noGrp="1"/>
          </p:cNvSpPr>
          <p:nvPr>
            <p:ph type="dt" idx="15"/>
          </p:nvPr>
        </p:nvSpPr>
        <p:spPr/>
        <p:txBody>
          <a:bodyPr/>
          <a:lstStyle/>
          <a:p>
            <a:r>
              <a:rPr lang="en-US" dirty="0"/>
              <a:t>October 2023</a:t>
            </a:r>
            <a:endParaRPr lang="en-GB" dirty="0"/>
          </a:p>
        </p:txBody>
      </p:sp>
    </p:spTree>
    <p:extLst>
      <p:ext uri="{BB962C8B-B14F-4D97-AF65-F5344CB8AC3E}">
        <p14:creationId xmlns:p14="http://schemas.microsoft.com/office/powerpoint/2010/main" val="10611527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17</a:t>
            </a:fld>
            <a:endParaRPr lang="en-GB"/>
          </a:p>
        </p:txBody>
      </p:sp>
      <p:sp>
        <p:nvSpPr>
          <p:cNvPr id="5" name="Footer Placeholder 4"/>
          <p:cNvSpPr>
            <a:spLocks noGrp="1"/>
          </p:cNvSpPr>
          <p:nvPr>
            <p:ph type="ftr" idx="14"/>
          </p:nvPr>
        </p:nvSpPr>
        <p:spPr/>
        <p:txBody>
          <a:bodyPr/>
          <a:lstStyle/>
          <a:p>
            <a:r>
              <a:rPr lang="en-GB" dirty="0"/>
              <a:t>M. Zulfiker Ali </a:t>
            </a:r>
            <a:r>
              <a:rPr lang="en-GB" i="1" dirty="0"/>
              <a:t>et al.</a:t>
            </a:r>
            <a:r>
              <a:rPr lang="en-GB" dirty="0"/>
              <a:t>, Huawei Technologies</a:t>
            </a:r>
          </a:p>
        </p:txBody>
      </p:sp>
      <p:sp>
        <p:nvSpPr>
          <p:cNvPr id="4" name="Date Placeholder 3"/>
          <p:cNvSpPr>
            <a:spLocks noGrp="1"/>
          </p:cNvSpPr>
          <p:nvPr>
            <p:ph type="dt" idx="15"/>
          </p:nvPr>
        </p:nvSpPr>
        <p:spPr/>
        <p:txBody>
          <a:bodyPr/>
          <a:lstStyle/>
          <a:p>
            <a:r>
              <a:rPr lang="en-US" dirty="0"/>
              <a:t>October 2023</a:t>
            </a:r>
            <a:endParaRPr lang="en-GB" dirty="0"/>
          </a:p>
        </p:txBody>
      </p:sp>
      <p:sp>
        <p:nvSpPr>
          <p:cNvPr id="140" name="Rectangle 1">
            <a:extLst>
              <a:ext uri="{FF2B5EF4-FFF2-40B4-BE49-F238E27FC236}">
                <a16:creationId xmlns:a16="http://schemas.microsoft.com/office/drawing/2014/main" id="{AE3A17BA-3B42-46EF-8D46-7B8700E65786}"/>
              </a:ext>
            </a:extLst>
          </p:cNvPr>
          <p:cNvSpPr>
            <a:spLocks noGrp="1" noChangeArrowheads="1"/>
          </p:cNvSpPr>
          <p:nvPr>
            <p:ph type="title"/>
          </p:nvPr>
        </p:nvSpPr>
        <p:spPr>
          <a:xfrm>
            <a:off x="914401" y="611187"/>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kern="1200" dirty="0">
                <a:ea typeface="微软雅黑" pitchFamily="34" charset="-122"/>
              </a:rPr>
              <a:t>Performance Evaluation</a:t>
            </a:r>
            <a:endParaRPr lang="en-GB" dirty="0"/>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BAAB9736-C877-4819-B1F2-A73D6CF3236A}"/>
                  </a:ext>
                </a:extLst>
              </p:cNvPr>
              <p:cNvSpPr txBox="1"/>
              <p:nvPr/>
            </p:nvSpPr>
            <p:spPr>
              <a:xfrm>
                <a:off x="4375791" y="1577396"/>
                <a:ext cx="3489649" cy="307777"/>
              </a:xfrm>
              <a:prstGeom prst="rect">
                <a:avLst/>
              </a:prstGeom>
              <a:noFill/>
            </p:spPr>
            <p:txBody>
              <a:bodyPr wrap="square" rtlCol="0">
                <a:spAutoFit/>
              </a:bodyPr>
              <a:lstStyle/>
              <a:p>
                <a:pPr algn="ctr" defTabSz="914400" eaLnBrk="1" hangingPunct="1">
                  <a:buClrTx/>
                  <a:buSzTx/>
                  <a:buFontTx/>
                  <a:buNone/>
                </a:pPr>
                <a:r>
                  <a:rPr lang="en-US" sz="1400" b="1" dirty="0">
                    <a:solidFill>
                      <a:prstClr val="black"/>
                    </a:solidFill>
                    <a:latin typeface="Calibri" pitchFamily="34" charset="0"/>
                    <a:ea typeface="微软雅黑" panose="020B0503020204020204" pitchFamily="34" charset="-122"/>
                    <a:cs typeface="Calibri" panose="020F0502020204030204" pitchFamily="34" charset="0"/>
                  </a:rPr>
                  <a:t>Average packet delivery delay (</a:t>
                </a:r>
                <a14:m>
                  <m:oMath xmlns:m="http://schemas.openxmlformats.org/officeDocument/2006/math">
                    <m:sSub>
                      <m:sSubPr>
                        <m:ctrlPr>
                          <a:rPr lang="en-US" sz="1400" b="1" i="1">
                            <a:solidFill>
                              <a:prstClr val="black"/>
                            </a:solidFill>
                            <a:latin typeface="Cambria Math" panose="02040503050406030204" pitchFamily="18" charset="0"/>
                            <a:ea typeface="微软雅黑" panose="020B0503020204020204" pitchFamily="34" charset="-122"/>
                            <a:cs typeface="Calibri" panose="020F0502020204030204" pitchFamily="34" charset="0"/>
                          </a:rPr>
                        </m:ctrlPr>
                      </m:sSubPr>
                      <m:e>
                        <m:r>
                          <a:rPr lang="en-US" sz="1400" b="1" i="1">
                            <a:solidFill>
                              <a:prstClr val="black"/>
                            </a:solidFill>
                            <a:latin typeface="Cambria Math" panose="02040503050406030204" pitchFamily="18" charset="0"/>
                            <a:ea typeface="微软雅黑" panose="020B0503020204020204" pitchFamily="34" charset="-122"/>
                            <a:cs typeface="Calibri" panose="020F0502020204030204" pitchFamily="34" charset="0"/>
                          </a:rPr>
                          <m:t>𝝁</m:t>
                        </m:r>
                      </m:e>
                      <m:sub>
                        <m:r>
                          <a:rPr lang="en-US" sz="1400" b="1" i="1">
                            <a:solidFill>
                              <a:prstClr val="black"/>
                            </a:solidFill>
                            <a:latin typeface="Cambria Math" panose="02040503050406030204" pitchFamily="18" charset="0"/>
                            <a:ea typeface="微软雅黑" panose="020B0503020204020204" pitchFamily="34" charset="-122"/>
                            <a:cs typeface="Calibri" panose="020F0502020204030204" pitchFamily="34" charset="0"/>
                          </a:rPr>
                          <m:t>𝒕𝒐𝒕𝒂𝒍</m:t>
                        </m:r>
                      </m:sub>
                    </m:sSub>
                  </m:oMath>
                </a14:m>
                <a:r>
                  <a:rPr lang="en-US" sz="1400" b="1" dirty="0">
                    <a:solidFill>
                      <a:prstClr val="black"/>
                    </a:solidFill>
                    <a:latin typeface="Calibri" pitchFamily="34" charset="0"/>
                    <a:ea typeface="微软雅黑" panose="020B0503020204020204" pitchFamily="34" charset="-122"/>
                    <a:cs typeface="Calibri" panose="020F0502020204030204" pitchFamily="34" charset="0"/>
                  </a:rPr>
                  <a:t>) results</a:t>
                </a:r>
              </a:p>
            </p:txBody>
          </p:sp>
        </mc:Choice>
        <mc:Fallback xmlns="">
          <p:sp>
            <p:nvSpPr>
              <p:cNvPr id="50" name="TextBox 49">
                <a:extLst>
                  <a:ext uri="{FF2B5EF4-FFF2-40B4-BE49-F238E27FC236}">
                    <a16:creationId xmlns:a16="http://schemas.microsoft.com/office/drawing/2014/main" id="{BAAB9736-C877-4819-B1F2-A73D6CF3236A}"/>
                  </a:ext>
                </a:extLst>
              </p:cNvPr>
              <p:cNvSpPr txBox="1">
                <a:spLocks noRot="1" noChangeAspect="1" noMove="1" noResize="1" noEditPoints="1" noAdjustHandles="1" noChangeArrowheads="1" noChangeShapeType="1" noTextEdit="1"/>
              </p:cNvSpPr>
              <p:nvPr/>
            </p:nvSpPr>
            <p:spPr>
              <a:xfrm>
                <a:off x="4375791" y="1577396"/>
                <a:ext cx="3489649" cy="307777"/>
              </a:xfrm>
              <a:prstGeom prst="rect">
                <a:avLst/>
              </a:prstGeom>
              <a:blipFill>
                <a:blip r:embed="rId3"/>
                <a:stretch>
                  <a:fillRect l="-524" t="-4000" r="-524" b="-20000"/>
                </a:stretch>
              </a:blipFill>
            </p:spPr>
            <p:txBody>
              <a:bodyPr/>
              <a:lstStyle/>
              <a:p>
                <a:r>
                  <a:rPr lang="en-US">
                    <a:noFill/>
                  </a:rPr>
                  <a:t> </a:t>
                </a:r>
              </a:p>
            </p:txBody>
          </p:sp>
        </mc:Fallback>
      </mc:AlternateContent>
      <p:pic>
        <p:nvPicPr>
          <p:cNvPr id="51" name="Picture 50">
            <a:extLst>
              <a:ext uri="{FF2B5EF4-FFF2-40B4-BE49-F238E27FC236}">
                <a16:creationId xmlns:a16="http://schemas.microsoft.com/office/drawing/2014/main" id="{A1F3C60A-FBE1-4F11-8E53-99F786EE73CB}"/>
              </a:ext>
            </a:extLst>
          </p:cNvPr>
          <p:cNvPicPr>
            <a:picLocks noChangeAspect="1"/>
          </p:cNvPicPr>
          <p:nvPr/>
        </p:nvPicPr>
        <p:blipFill rotWithShape="1">
          <a:blip r:embed="rId4">
            <a:extLst>
              <a:ext uri="{28A0092B-C50C-407E-A947-70E740481C1C}">
                <a14:useLocalDpi xmlns:a14="http://schemas.microsoft.com/office/drawing/2010/main" val="0"/>
              </a:ext>
            </a:extLst>
          </a:blip>
          <a:srcRect l="9031" t="9747" r="64481" b="51594"/>
          <a:stretch/>
        </p:blipFill>
        <p:spPr>
          <a:xfrm>
            <a:off x="3467465" y="2068667"/>
            <a:ext cx="1727743" cy="1260785"/>
          </a:xfrm>
          <a:prstGeom prst="rect">
            <a:avLst/>
          </a:prstGeom>
        </p:spPr>
      </p:pic>
      <p:pic>
        <p:nvPicPr>
          <p:cNvPr id="52" name="Picture 51">
            <a:extLst>
              <a:ext uri="{FF2B5EF4-FFF2-40B4-BE49-F238E27FC236}">
                <a16:creationId xmlns:a16="http://schemas.microsoft.com/office/drawing/2014/main" id="{905C3552-C219-4891-A37A-3E48D0C9F6C2}"/>
              </a:ext>
            </a:extLst>
          </p:cNvPr>
          <p:cNvPicPr>
            <a:picLocks noChangeAspect="1"/>
          </p:cNvPicPr>
          <p:nvPr/>
        </p:nvPicPr>
        <p:blipFill rotWithShape="1">
          <a:blip r:embed="rId5">
            <a:extLst>
              <a:ext uri="{28A0092B-C50C-407E-A947-70E740481C1C}">
                <a14:useLocalDpi xmlns:a14="http://schemas.microsoft.com/office/drawing/2010/main" val="0"/>
              </a:ext>
            </a:extLst>
          </a:blip>
          <a:srcRect l="9031" t="9747" r="64481" b="51594"/>
          <a:stretch/>
        </p:blipFill>
        <p:spPr>
          <a:xfrm>
            <a:off x="5233717" y="2068667"/>
            <a:ext cx="1727742" cy="1260785"/>
          </a:xfrm>
          <a:prstGeom prst="rect">
            <a:avLst/>
          </a:prstGeom>
        </p:spPr>
      </p:pic>
      <p:grpSp>
        <p:nvGrpSpPr>
          <p:cNvPr id="53" name="Group 52">
            <a:extLst>
              <a:ext uri="{FF2B5EF4-FFF2-40B4-BE49-F238E27FC236}">
                <a16:creationId xmlns:a16="http://schemas.microsoft.com/office/drawing/2014/main" id="{24A190F4-D22C-448A-94C0-E498EF09D6FF}"/>
              </a:ext>
            </a:extLst>
          </p:cNvPr>
          <p:cNvGrpSpPr/>
          <p:nvPr/>
        </p:nvGrpSpPr>
        <p:grpSpPr>
          <a:xfrm>
            <a:off x="1701213" y="2044675"/>
            <a:ext cx="1727742" cy="1308125"/>
            <a:chOff x="203517" y="2043779"/>
            <a:chExt cx="2304256" cy="1744621"/>
          </a:xfrm>
        </p:grpSpPr>
        <p:pic>
          <p:nvPicPr>
            <p:cNvPr id="54" name="Picture 53">
              <a:extLst>
                <a:ext uri="{FF2B5EF4-FFF2-40B4-BE49-F238E27FC236}">
                  <a16:creationId xmlns:a16="http://schemas.microsoft.com/office/drawing/2014/main" id="{A1CC323E-E4BE-496F-947A-2918A9F19E77}"/>
                </a:ext>
              </a:extLst>
            </p:cNvPr>
            <p:cNvPicPr>
              <a:picLocks noChangeAspect="1"/>
            </p:cNvPicPr>
            <p:nvPr/>
          </p:nvPicPr>
          <p:blipFill rotWithShape="1">
            <a:blip r:embed="rId6">
              <a:extLst>
                <a:ext uri="{28A0092B-C50C-407E-A947-70E740481C1C}">
                  <a14:useLocalDpi xmlns:a14="http://schemas.microsoft.com/office/drawing/2010/main" val="0"/>
                </a:ext>
              </a:extLst>
            </a:blip>
            <a:srcRect l="9307" t="8591" r="64205" b="51319"/>
            <a:stretch/>
          </p:blipFill>
          <p:spPr>
            <a:xfrm>
              <a:off x="203517" y="2044639"/>
              <a:ext cx="2304256" cy="1743761"/>
            </a:xfrm>
            <a:prstGeom prst="rect">
              <a:avLst/>
            </a:prstGeom>
          </p:spPr>
        </p:pic>
        <p:sp>
          <p:nvSpPr>
            <p:cNvPr id="55" name="Rectangle 54">
              <a:extLst>
                <a:ext uri="{FF2B5EF4-FFF2-40B4-BE49-F238E27FC236}">
                  <a16:creationId xmlns:a16="http://schemas.microsoft.com/office/drawing/2014/main" id="{B8BF462B-DB7D-4A36-BC2D-A49023EAB625}"/>
                </a:ext>
              </a:extLst>
            </p:cNvPr>
            <p:cNvSpPr/>
            <p:nvPr/>
          </p:nvSpPr>
          <p:spPr bwMode="auto">
            <a:xfrm>
              <a:off x="1050909" y="2043779"/>
              <a:ext cx="720080" cy="64008"/>
            </a:xfrm>
            <a:prstGeom prst="rect">
              <a:avLst/>
            </a:prstGeom>
            <a:solidFill>
              <a:sysClr val="window" lastClr="FFFFFF"/>
            </a:solidFill>
            <a:ln>
              <a:noFill/>
            </a:ln>
            <a:effectLst/>
            <a:extLst/>
          </p:spPr>
          <p:txBody>
            <a:bodyPr vert="horz" wrap="square" lIns="68562" tIns="34281" rIns="68562" bIns="34281" numCol="1" rtlCol="0" anchor="t" anchorCtr="0" compatLnSpc="1">
              <a:prstTxWarp prst="textNoShape">
                <a:avLst/>
              </a:prstTxWarp>
            </a:bodyPr>
            <a:lstStyle/>
            <a:p>
              <a:pPr marL="0" marR="0" lvl="0" indent="0" defTabSz="685617"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350" b="0" i="0" u="none" strike="noStrike" kern="0" cap="none" spc="0" normalizeH="0" baseline="0" noProof="0">
                <a:ln>
                  <a:noFill/>
                </a:ln>
                <a:solidFill>
                  <a:prstClr val="black"/>
                </a:solidFill>
                <a:effectLst/>
                <a:uLnTx/>
                <a:uFillTx/>
                <a:latin typeface="Arial" charset="0"/>
                <a:ea typeface="宋体" charset="-122"/>
              </a:endParaRPr>
            </a:p>
          </p:txBody>
        </p:sp>
      </p:grpSp>
      <p:grpSp>
        <p:nvGrpSpPr>
          <p:cNvPr id="56" name="Group 55">
            <a:extLst>
              <a:ext uri="{FF2B5EF4-FFF2-40B4-BE49-F238E27FC236}">
                <a16:creationId xmlns:a16="http://schemas.microsoft.com/office/drawing/2014/main" id="{8E9EFE1D-91BE-47E6-B90B-691664A85801}"/>
              </a:ext>
            </a:extLst>
          </p:cNvPr>
          <p:cNvGrpSpPr/>
          <p:nvPr/>
        </p:nvGrpSpPr>
        <p:grpSpPr>
          <a:xfrm>
            <a:off x="6999968" y="2044675"/>
            <a:ext cx="1727742" cy="1308125"/>
            <a:chOff x="7270363" y="2043779"/>
            <a:chExt cx="2304256" cy="1744621"/>
          </a:xfrm>
        </p:grpSpPr>
        <p:pic>
          <p:nvPicPr>
            <p:cNvPr id="57" name="Picture 56">
              <a:extLst>
                <a:ext uri="{FF2B5EF4-FFF2-40B4-BE49-F238E27FC236}">
                  <a16:creationId xmlns:a16="http://schemas.microsoft.com/office/drawing/2014/main" id="{58E7E745-7932-4112-8387-CE85DE91FAC0}"/>
                </a:ext>
              </a:extLst>
            </p:cNvPr>
            <p:cNvPicPr>
              <a:picLocks noChangeAspect="1"/>
            </p:cNvPicPr>
            <p:nvPr/>
          </p:nvPicPr>
          <p:blipFill rotWithShape="1">
            <a:blip r:embed="rId7">
              <a:extLst>
                <a:ext uri="{28A0092B-C50C-407E-A947-70E740481C1C}">
                  <a14:useLocalDpi xmlns:a14="http://schemas.microsoft.com/office/drawing/2010/main" val="0"/>
                </a:ext>
              </a:extLst>
            </a:blip>
            <a:srcRect l="9031" t="8315" r="64481" b="51594"/>
            <a:stretch/>
          </p:blipFill>
          <p:spPr>
            <a:xfrm>
              <a:off x="7270363" y="2044639"/>
              <a:ext cx="2304256" cy="1743761"/>
            </a:xfrm>
            <a:prstGeom prst="rect">
              <a:avLst/>
            </a:prstGeom>
          </p:spPr>
        </p:pic>
        <p:sp>
          <p:nvSpPr>
            <p:cNvPr id="58" name="Rectangle 57">
              <a:extLst>
                <a:ext uri="{FF2B5EF4-FFF2-40B4-BE49-F238E27FC236}">
                  <a16:creationId xmlns:a16="http://schemas.microsoft.com/office/drawing/2014/main" id="{52188687-A7AD-4B5A-B40A-88D18F5B29AE}"/>
                </a:ext>
              </a:extLst>
            </p:cNvPr>
            <p:cNvSpPr/>
            <p:nvPr/>
          </p:nvSpPr>
          <p:spPr bwMode="auto">
            <a:xfrm>
              <a:off x="8187548" y="2043779"/>
              <a:ext cx="720080" cy="64008"/>
            </a:xfrm>
            <a:prstGeom prst="rect">
              <a:avLst/>
            </a:prstGeom>
            <a:solidFill>
              <a:sysClr val="window" lastClr="FFFFFF"/>
            </a:solidFill>
            <a:ln>
              <a:noFill/>
            </a:ln>
            <a:effectLst/>
            <a:extLst/>
          </p:spPr>
          <p:txBody>
            <a:bodyPr vert="horz" wrap="square" lIns="68562" tIns="34281" rIns="68562" bIns="34281" numCol="1" rtlCol="0" anchor="t" anchorCtr="0" compatLnSpc="1">
              <a:prstTxWarp prst="textNoShape">
                <a:avLst/>
              </a:prstTxWarp>
            </a:bodyPr>
            <a:lstStyle/>
            <a:p>
              <a:pPr marL="0" marR="0" lvl="0" indent="0" defTabSz="685617"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350" b="0" i="0" u="none" strike="noStrike" kern="0" cap="none" spc="0" normalizeH="0" baseline="0" noProof="0">
                <a:ln>
                  <a:noFill/>
                </a:ln>
                <a:solidFill>
                  <a:prstClr val="black"/>
                </a:solidFill>
                <a:effectLst/>
                <a:uLnTx/>
                <a:uFillTx/>
                <a:latin typeface="Arial" charset="0"/>
                <a:ea typeface="宋体" charset="-122"/>
              </a:endParaRPr>
            </a:p>
          </p:txBody>
        </p:sp>
      </p:grpSp>
      <p:grpSp>
        <p:nvGrpSpPr>
          <p:cNvPr id="59" name="Group 58">
            <a:extLst>
              <a:ext uri="{FF2B5EF4-FFF2-40B4-BE49-F238E27FC236}">
                <a16:creationId xmlns:a16="http://schemas.microsoft.com/office/drawing/2014/main" id="{DE4202DC-6462-4485-870E-6648167EC29C}"/>
              </a:ext>
            </a:extLst>
          </p:cNvPr>
          <p:cNvGrpSpPr/>
          <p:nvPr/>
        </p:nvGrpSpPr>
        <p:grpSpPr>
          <a:xfrm>
            <a:off x="8766220" y="2068667"/>
            <a:ext cx="1727742" cy="1260785"/>
            <a:chOff x="9625979" y="2075777"/>
            <a:chExt cx="2304256" cy="1681484"/>
          </a:xfrm>
        </p:grpSpPr>
        <p:pic>
          <p:nvPicPr>
            <p:cNvPr id="60" name="Picture 59">
              <a:extLst>
                <a:ext uri="{FF2B5EF4-FFF2-40B4-BE49-F238E27FC236}">
                  <a16:creationId xmlns:a16="http://schemas.microsoft.com/office/drawing/2014/main" id="{E8C0E285-C678-4B6B-A366-F4BB19EC5739}"/>
                </a:ext>
              </a:extLst>
            </p:cNvPr>
            <p:cNvPicPr>
              <a:picLocks noChangeAspect="1"/>
            </p:cNvPicPr>
            <p:nvPr/>
          </p:nvPicPr>
          <p:blipFill rotWithShape="1">
            <a:blip r:embed="rId8">
              <a:extLst>
                <a:ext uri="{28A0092B-C50C-407E-A947-70E740481C1C}">
                  <a14:useLocalDpi xmlns:a14="http://schemas.microsoft.com/office/drawing/2010/main" val="0"/>
                </a:ext>
              </a:extLst>
            </a:blip>
            <a:srcRect l="9307" t="8760" r="64205" b="51820"/>
            <a:stretch/>
          </p:blipFill>
          <p:spPr>
            <a:xfrm>
              <a:off x="9625979" y="2075777"/>
              <a:ext cx="2304256" cy="1681484"/>
            </a:xfrm>
            <a:prstGeom prst="rect">
              <a:avLst/>
            </a:prstGeom>
          </p:spPr>
        </p:pic>
        <p:sp>
          <p:nvSpPr>
            <p:cNvPr id="61" name="Rectangle 60">
              <a:extLst>
                <a:ext uri="{FF2B5EF4-FFF2-40B4-BE49-F238E27FC236}">
                  <a16:creationId xmlns:a16="http://schemas.microsoft.com/office/drawing/2014/main" id="{18450006-5A9B-4C24-9633-D32342F993E9}"/>
                </a:ext>
              </a:extLst>
            </p:cNvPr>
            <p:cNvSpPr/>
            <p:nvPr/>
          </p:nvSpPr>
          <p:spPr bwMode="auto">
            <a:xfrm>
              <a:off x="10491804" y="2075777"/>
              <a:ext cx="720080" cy="64008"/>
            </a:xfrm>
            <a:prstGeom prst="rect">
              <a:avLst/>
            </a:prstGeom>
            <a:solidFill>
              <a:sysClr val="window" lastClr="FFFFFF"/>
            </a:solidFill>
            <a:ln>
              <a:noFill/>
            </a:ln>
            <a:effectLst/>
            <a:extLst/>
          </p:spPr>
          <p:txBody>
            <a:bodyPr vert="horz" wrap="square" lIns="68562" tIns="34281" rIns="68562" bIns="34281" numCol="1" rtlCol="0" anchor="t" anchorCtr="0" compatLnSpc="1">
              <a:prstTxWarp prst="textNoShape">
                <a:avLst/>
              </a:prstTxWarp>
            </a:bodyPr>
            <a:lstStyle/>
            <a:p>
              <a:pPr marL="0" marR="0" lvl="0" indent="0" defTabSz="685617"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350" b="0" i="0" u="none" strike="noStrike" kern="0" cap="none" spc="0" normalizeH="0" baseline="0" noProof="0">
                <a:ln>
                  <a:noFill/>
                </a:ln>
                <a:solidFill>
                  <a:prstClr val="black"/>
                </a:solidFill>
                <a:effectLst/>
                <a:uLnTx/>
                <a:uFillTx/>
                <a:latin typeface="Arial" charset="0"/>
                <a:ea typeface="宋体" charset="-122"/>
              </a:endParaRPr>
            </a:p>
          </p:txBody>
        </p:sp>
      </p:grpSp>
      <p:sp>
        <p:nvSpPr>
          <p:cNvPr id="62" name="Rectangle 61">
            <a:extLst>
              <a:ext uri="{FF2B5EF4-FFF2-40B4-BE49-F238E27FC236}">
                <a16:creationId xmlns:a16="http://schemas.microsoft.com/office/drawing/2014/main" id="{0D609C6B-C456-43E8-AD51-325D39C6549B}"/>
              </a:ext>
            </a:extLst>
          </p:cNvPr>
          <p:cNvSpPr/>
          <p:nvPr/>
        </p:nvSpPr>
        <p:spPr>
          <a:xfrm>
            <a:off x="1998176" y="1904370"/>
            <a:ext cx="1280956" cy="219291"/>
          </a:xfrm>
          <a:prstGeom prst="rect">
            <a:avLst/>
          </a:prstGeom>
        </p:spPr>
        <p:txBody>
          <a:bodyPr wrap="square">
            <a:spAutoFit/>
          </a:bodyPr>
          <a:lstStyle/>
          <a:p>
            <a:pPr algn="ctr" defTabSz="914400" eaLnBrk="1" hangingPunct="1">
              <a:buClrTx/>
              <a:buSzTx/>
              <a:buFontTx/>
              <a:buNone/>
            </a:pPr>
            <a:r>
              <a:rPr lang="en-US" sz="825" b="1" dirty="0">
                <a:solidFill>
                  <a:prstClr val="black"/>
                </a:solidFill>
                <a:latin typeface="Calibri" pitchFamily="34" charset="0"/>
                <a:ea typeface="宋体" charset="-122"/>
                <a:cs typeface="Calibri" panose="020F0502020204030204" pitchFamily="34" charset="0"/>
              </a:rPr>
              <a:t>Scenarios 1, 2, 29, and 30</a:t>
            </a:r>
            <a:endParaRPr lang="en-US" sz="825" b="1" dirty="0">
              <a:solidFill>
                <a:prstClr val="black"/>
              </a:solidFill>
              <a:latin typeface="Calibri" pitchFamily="34" charset="0"/>
              <a:ea typeface="宋体" charset="-122"/>
            </a:endParaRPr>
          </a:p>
        </p:txBody>
      </p:sp>
      <p:sp>
        <p:nvSpPr>
          <p:cNvPr id="63" name="Rectangle 62">
            <a:extLst>
              <a:ext uri="{FF2B5EF4-FFF2-40B4-BE49-F238E27FC236}">
                <a16:creationId xmlns:a16="http://schemas.microsoft.com/office/drawing/2014/main" id="{1F13BE3D-8C55-4E91-8DE5-BB3277751F58}"/>
              </a:ext>
            </a:extLst>
          </p:cNvPr>
          <p:cNvSpPr/>
          <p:nvPr/>
        </p:nvSpPr>
        <p:spPr>
          <a:xfrm>
            <a:off x="3790266" y="1904370"/>
            <a:ext cx="1257232" cy="219291"/>
          </a:xfrm>
          <a:prstGeom prst="rect">
            <a:avLst/>
          </a:prstGeom>
        </p:spPr>
        <p:txBody>
          <a:bodyPr wrap="square">
            <a:spAutoFit/>
          </a:bodyPr>
          <a:lstStyle/>
          <a:p>
            <a:pPr algn="ctr" defTabSz="914400" eaLnBrk="1" hangingPunct="1">
              <a:buClrTx/>
              <a:buSzTx/>
              <a:buFontTx/>
              <a:buNone/>
            </a:pPr>
            <a:r>
              <a:rPr lang="en-US" sz="825" b="1" dirty="0">
                <a:solidFill>
                  <a:prstClr val="black"/>
                </a:solidFill>
                <a:latin typeface="Calibri" pitchFamily="34" charset="0"/>
                <a:ea typeface="宋体" charset="-122"/>
                <a:cs typeface="Calibri" panose="020F0502020204030204" pitchFamily="34" charset="0"/>
              </a:rPr>
              <a:t>Scenarios 3, 31, and 32</a:t>
            </a:r>
            <a:endParaRPr lang="en-US" sz="825" b="1" dirty="0">
              <a:solidFill>
                <a:prstClr val="black"/>
              </a:solidFill>
              <a:latin typeface="Calibri" pitchFamily="34" charset="0"/>
              <a:ea typeface="宋体" charset="-122"/>
            </a:endParaRPr>
          </a:p>
        </p:txBody>
      </p:sp>
      <p:sp>
        <p:nvSpPr>
          <p:cNvPr id="64" name="Rectangle 63">
            <a:extLst>
              <a:ext uri="{FF2B5EF4-FFF2-40B4-BE49-F238E27FC236}">
                <a16:creationId xmlns:a16="http://schemas.microsoft.com/office/drawing/2014/main" id="{B5B5A91E-4BB5-47B4-B13B-378C3E8C08FD}"/>
              </a:ext>
            </a:extLst>
          </p:cNvPr>
          <p:cNvSpPr/>
          <p:nvPr/>
        </p:nvSpPr>
        <p:spPr>
          <a:xfrm>
            <a:off x="5557921" y="1904370"/>
            <a:ext cx="1257232" cy="219291"/>
          </a:xfrm>
          <a:prstGeom prst="rect">
            <a:avLst/>
          </a:prstGeom>
        </p:spPr>
        <p:txBody>
          <a:bodyPr wrap="square">
            <a:spAutoFit/>
          </a:bodyPr>
          <a:lstStyle/>
          <a:p>
            <a:pPr algn="ctr" defTabSz="914400" eaLnBrk="1" hangingPunct="1">
              <a:buClrTx/>
              <a:buSzTx/>
              <a:buFontTx/>
              <a:buNone/>
            </a:pPr>
            <a:r>
              <a:rPr lang="en-US" sz="825" b="1" dirty="0">
                <a:solidFill>
                  <a:prstClr val="black"/>
                </a:solidFill>
                <a:latin typeface="Calibri" pitchFamily="34" charset="0"/>
                <a:ea typeface="宋体" charset="-122"/>
                <a:cs typeface="Calibri" panose="020F0502020204030204" pitchFamily="34" charset="0"/>
              </a:rPr>
              <a:t>Scenarios 4 and 33</a:t>
            </a:r>
            <a:endParaRPr lang="en-US" sz="825" b="1" dirty="0">
              <a:solidFill>
                <a:prstClr val="black"/>
              </a:solidFill>
              <a:latin typeface="Calibri" pitchFamily="34" charset="0"/>
              <a:ea typeface="宋体" charset="-122"/>
            </a:endParaRPr>
          </a:p>
        </p:txBody>
      </p:sp>
      <p:sp>
        <p:nvSpPr>
          <p:cNvPr id="65" name="Rectangle 64">
            <a:extLst>
              <a:ext uri="{FF2B5EF4-FFF2-40B4-BE49-F238E27FC236}">
                <a16:creationId xmlns:a16="http://schemas.microsoft.com/office/drawing/2014/main" id="{F80F1101-5365-4229-992C-4C1403D8689E}"/>
              </a:ext>
            </a:extLst>
          </p:cNvPr>
          <p:cNvSpPr/>
          <p:nvPr/>
        </p:nvSpPr>
        <p:spPr>
          <a:xfrm>
            <a:off x="7321051" y="1904370"/>
            <a:ext cx="1257232" cy="219291"/>
          </a:xfrm>
          <a:prstGeom prst="rect">
            <a:avLst/>
          </a:prstGeom>
        </p:spPr>
        <p:txBody>
          <a:bodyPr wrap="square">
            <a:spAutoFit/>
          </a:bodyPr>
          <a:lstStyle/>
          <a:p>
            <a:pPr algn="ctr" defTabSz="914400" eaLnBrk="1" hangingPunct="1">
              <a:buClrTx/>
              <a:buSzTx/>
              <a:buFontTx/>
              <a:buNone/>
            </a:pPr>
            <a:r>
              <a:rPr lang="en-US" sz="825" b="1" dirty="0">
                <a:solidFill>
                  <a:prstClr val="black"/>
                </a:solidFill>
                <a:latin typeface="Calibri" pitchFamily="34" charset="0"/>
                <a:ea typeface="宋体" charset="-122"/>
                <a:cs typeface="Calibri" panose="020F0502020204030204" pitchFamily="34" charset="0"/>
              </a:rPr>
              <a:t>Scenarios 34</a:t>
            </a:r>
            <a:endParaRPr lang="en-US" sz="825" b="1" dirty="0">
              <a:solidFill>
                <a:prstClr val="black"/>
              </a:solidFill>
              <a:latin typeface="Calibri" pitchFamily="34" charset="0"/>
              <a:ea typeface="宋体" charset="-122"/>
            </a:endParaRPr>
          </a:p>
        </p:txBody>
      </p:sp>
      <p:sp>
        <p:nvSpPr>
          <p:cNvPr id="66" name="Rectangle 65">
            <a:extLst>
              <a:ext uri="{FF2B5EF4-FFF2-40B4-BE49-F238E27FC236}">
                <a16:creationId xmlns:a16="http://schemas.microsoft.com/office/drawing/2014/main" id="{3E4FB502-803E-44B8-BEF7-84212DFA9C94}"/>
              </a:ext>
            </a:extLst>
          </p:cNvPr>
          <p:cNvSpPr/>
          <p:nvPr/>
        </p:nvSpPr>
        <p:spPr>
          <a:xfrm>
            <a:off x="9067449" y="1904370"/>
            <a:ext cx="1257232" cy="219291"/>
          </a:xfrm>
          <a:prstGeom prst="rect">
            <a:avLst/>
          </a:prstGeom>
        </p:spPr>
        <p:txBody>
          <a:bodyPr wrap="square">
            <a:spAutoFit/>
          </a:bodyPr>
          <a:lstStyle/>
          <a:p>
            <a:pPr algn="ctr" defTabSz="914400" eaLnBrk="1" hangingPunct="1">
              <a:buClrTx/>
              <a:buSzTx/>
              <a:buFontTx/>
              <a:buNone/>
            </a:pPr>
            <a:r>
              <a:rPr lang="en-US" sz="825" b="1" dirty="0">
                <a:solidFill>
                  <a:prstClr val="black"/>
                </a:solidFill>
                <a:latin typeface="Calibri" pitchFamily="34" charset="0"/>
                <a:ea typeface="宋体" charset="-122"/>
                <a:cs typeface="Calibri" panose="020F0502020204030204" pitchFamily="34" charset="0"/>
              </a:rPr>
              <a:t>Scenarios 5</a:t>
            </a:r>
            <a:endParaRPr lang="en-US" sz="825" b="1" dirty="0">
              <a:solidFill>
                <a:prstClr val="black"/>
              </a:solidFill>
              <a:latin typeface="Calibri" pitchFamily="34" charset="0"/>
              <a:ea typeface="宋体" charset="-122"/>
            </a:endParaRPr>
          </a:p>
        </p:txBody>
      </p:sp>
      <p:sp>
        <p:nvSpPr>
          <p:cNvPr id="107" name="TextBox 106">
            <a:extLst>
              <a:ext uri="{FF2B5EF4-FFF2-40B4-BE49-F238E27FC236}">
                <a16:creationId xmlns:a16="http://schemas.microsoft.com/office/drawing/2014/main" id="{4D7EABAD-51C2-4B76-BB6A-F6AB846CBA15}"/>
              </a:ext>
            </a:extLst>
          </p:cNvPr>
          <p:cNvSpPr txBox="1"/>
          <p:nvPr/>
        </p:nvSpPr>
        <p:spPr>
          <a:xfrm>
            <a:off x="4280051" y="3720236"/>
            <a:ext cx="3639199" cy="307777"/>
          </a:xfrm>
          <a:prstGeom prst="rect">
            <a:avLst/>
          </a:prstGeom>
          <a:noFill/>
        </p:spPr>
        <p:txBody>
          <a:bodyPr wrap="square" rtlCol="0">
            <a:spAutoFit/>
          </a:bodyPr>
          <a:lstStyle/>
          <a:p>
            <a:pPr algn="ctr" defTabSz="914400" eaLnBrk="1" hangingPunct="1">
              <a:buClrTx/>
              <a:buSzTx/>
              <a:buFontTx/>
              <a:buNone/>
            </a:pPr>
            <a:r>
              <a:rPr lang="en-US" sz="1400" b="1" dirty="0">
                <a:solidFill>
                  <a:prstClr val="black"/>
                </a:solidFill>
                <a:latin typeface="Calibri" pitchFamily="34" charset="0"/>
                <a:ea typeface="微软雅黑" panose="020B0503020204020204" pitchFamily="34" charset="-122"/>
                <a:cs typeface="Calibri" panose="020F0502020204030204" pitchFamily="34" charset="0"/>
              </a:rPr>
              <a:t>Probability of a successful Co-SR attempt</a:t>
            </a:r>
          </a:p>
        </p:txBody>
      </p:sp>
      <p:grpSp>
        <p:nvGrpSpPr>
          <p:cNvPr id="108" name="Group 107">
            <a:extLst>
              <a:ext uri="{FF2B5EF4-FFF2-40B4-BE49-F238E27FC236}">
                <a16:creationId xmlns:a16="http://schemas.microsoft.com/office/drawing/2014/main" id="{7379086E-E8EA-4948-9B58-A9DF9D38D7A6}"/>
              </a:ext>
            </a:extLst>
          </p:cNvPr>
          <p:cNvGrpSpPr/>
          <p:nvPr/>
        </p:nvGrpSpPr>
        <p:grpSpPr>
          <a:xfrm>
            <a:off x="1788656" y="4210445"/>
            <a:ext cx="1538351" cy="1214664"/>
            <a:chOff x="329810" y="3975496"/>
            <a:chExt cx="2051669" cy="1619974"/>
          </a:xfrm>
        </p:grpSpPr>
        <p:pic>
          <p:nvPicPr>
            <p:cNvPr id="109" name="Picture 108">
              <a:extLst>
                <a:ext uri="{FF2B5EF4-FFF2-40B4-BE49-F238E27FC236}">
                  <a16:creationId xmlns:a16="http://schemas.microsoft.com/office/drawing/2014/main" id="{E21B76CA-EC53-4445-8B59-F29D08C9B8E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955" t="4978" r="7183"/>
            <a:stretch/>
          </p:blipFill>
          <p:spPr>
            <a:xfrm>
              <a:off x="329810" y="4005858"/>
              <a:ext cx="2051669" cy="1589612"/>
            </a:xfrm>
            <a:prstGeom prst="rect">
              <a:avLst/>
            </a:prstGeom>
          </p:spPr>
        </p:pic>
        <p:sp>
          <p:nvSpPr>
            <p:cNvPr id="110" name="Rectangle 109">
              <a:extLst>
                <a:ext uri="{FF2B5EF4-FFF2-40B4-BE49-F238E27FC236}">
                  <a16:creationId xmlns:a16="http://schemas.microsoft.com/office/drawing/2014/main" id="{4B57D843-C703-4E34-BC0A-E0980ABD1DC9}"/>
                </a:ext>
              </a:extLst>
            </p:cNvPr>
            <p:cNvSpPr/>
            <p:nvPr/>
          </p:nvSpPr>
          <p:spPr bwMode="auto">
            <a:xfrm>
              <a:off x="552971" y="3975496"/>
              <a:ext cx="1728192" cy="64008"/>
            </a:xfrm>
            <a:prstGeom prst="rect">
              <a:avLst/>
            </a:prstGeom>
            <a:solidFill>
              <a:sysClr val="window" lastClr="FFFFFF"/>
            </a:solidFill>
            <a:ln>
              <a:noFill/>
            </a:ln>
            <a:effectLst/>
            <a:extLst/>
          </p:spPr>
          <p:txBody>
            <a:bodyPr vert="horz" wrap="square" lIns="68562" tIns="34281" rIns="68562" bIns="34281" numCol="1" rtlCol="0" anchor="t" anchorCtr="0" compatLnSpc="1">
              <a:prstTxWarp prst="textNoShape">
                <a:avLst/>
              </a:prstTxWarp>
            </a:bodyPr>
            <a:lstStyle/>
            <a:p>
              <a:pPr marL="0" marR="0" lvl="0" indent="0" defTabSz="685617"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350" b="0" i="0" u="none" strike="noStrike" kern="0" cap="none" spc="0" normalizeH="0" baseline="0" noProof="0">
                <a:ln>
                  <a:noFill/>
                </a:ln>
                <a:solidFill>
                  <a:prstClr val="black"/>
                </a:solidFill>
                <a:effectLst/>
                <a:uLnTx/>
                <a:uFillTx/>
                <a:latin typeface="Arial" charset="0"/>
                <a:ea typeface="宋体" charset="-122"/>
              </a:endParaRPr>
            </a:p>
          </p:txBody>
        </p:sp>
      </p:grpSp>
      <p:grpSp>
        <p:nvGrpSpPr>
          <p:cNvPr id="111" name="Group 110">
            <a:extLst>
              <a:ext uri="{FF2B5EF4-FFF2-40B4-BE49-F238E27FC236}">
                <a16:creationId xmlns:a16="http://schemas.microsoft.com/office/drawing/2014/main" id="{818F0643-4730-4867-B2F7-8659A41AAE52}"/>
              </a:ext>
            </a:extLst>
          </p:cNvPr>
          <p:cNvGrpSpPr/>
          <p:nvPr/>
        </p:nvGrpSpPr>
        <p:grpSpPr>
          <a:xfrm>
            <a:off x="3592926" y="4201968"/>
            <a:ext cx="1515391" cy="1231620"/>
            <a:chOff x="2802642" y="3975496"/>
            <a:chExt cx="2021047" cy="1642587"/>
          </a:xfrm>
        </p:grpSpPr>
        <p:pic>
          <p:nvPicPr>
            <p:cNvPr id="112" name="Picture 111">
              <a:extLst>
                <a:ext uri="{FF2B5EF4-FFF2-40B4-BE49-F238E27FC236}">
                  <a16:creationId xmlns:a16="http://schemas.microsoft.com/office/drawing/2014/main" id="{E98CBA6A-A820-44EA-BAB7-72B51D971BE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082" t="5233" r="6819"/>
            <a:stretch/>
          </p:blipFill>
          <p:spPr>
            <a:xfrm>
              <a:off x="2802642" y="4005858"/>
              <a:ext cx="2021047" cy="1612225"/>
            </a:xfrm>
            <a:prstGeom prst="rect">
              <a:avLst/>
            </a:prstGeom>
          </p:spPr>
        </p:pic>
        <p:sp>
          <p:nvSpPr>
            <p:cNvPr id="113" name="Rectangle 112">
              <a:extLst>
                <a:ext uri="{FF2B5EF4-FFF2-40B4-BE49-F238E27FC236}">
                  <a16:creationId xmlns:a16="http://schemas.microsoft.com/office/drawing/2014/main" id="{01BCB9E5-68FE-495C-8CB8-28A940B40C1F}"/>
                </a:ext>
              </a:extLst>
            </p:cNvPr>
            <p:cNvSpPr/>
            <p:nvPr/>
          </p:nvSpPr>
          <p:spPr bwMode="auto">
            <a:xfrm>
              <a:off x="3035691" y="3975496"/>
              <a:ext cx="1728192" cy="64008"/>
            </a:xfrm>
            <a:prstGeom prst="rect">
              <a:avLst/>
            </a:prstGeom>
            <a:solidFill>
              <a:sysClr val="window" lastClr="FFFFFF"/>
            </a:solidFill>
            <a:ln>
              <a:noFill/>
            </a:ln>
            <a:effectLst/>
            <a:extLst/>
          </p:spPr>
          <p:txBody>
            <a:bodyPr vert="horz" wrap="square" lIns="68562" tIns="34281" rIns="68562" bIns="34281" numCol="1" rtlCol="0" anchor="t" anchorCtr="0" compatLnSpc="1">
              <a:prstTxWarp prst="textNoShape">
                <a:avLst/>
              </a:prstTxWarp>
            </a:bodyPr>
            <a:lstStyle/>
            <a:p>
              <a:pPr marL="0" marR="0" lvl="0" indent="0" defTabSz="685617"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350" b="0" i="0" u="none" strike="noStrike" kern="0" cap="none" spc="0" normalizeH="0" baseline="0" noProof="0">
                <a:ln>
                  <a:noFill/>
                </a:ln>
                <a:solidFill>
                  <a:prstClr val="black"/>
                </a:solidFill>
                <a:effectLst/>
                <a:uLnTx/>
                <a:uFillTx/>
                <a:latin typeface="Arial" charset="0"/>
                <a:ea typeface="宋体" charset="-122"/>
              </a:endParaRPr>
            </a:p>
          </p:txBody>
        </p:sp>
      </p:grpSp>
      <p:grpSp>
        <p:nvGrpSpPr>
          <p:cNvPr id="114" name="Group 113">
            <a:extLst>
              <a:ext uri="{FF2B5EF4-FFF2-40B4-BE49-F238E27FC236}">
                <a16:creationId xmlns:a16="http://schemas.microsoft.com/office/drawing/2014/main" id="{43A74854-A792-44C1-A5E5-A48A98D25266}"/>
              </a:ext>
            </a:extLst>
          </p:cNvPr>
          <p:cNvGrpSpPr/>
          <p:nvPr/>
        </p:nvGrpSpPr>
        <p:grpSpPr>
          <a:xfrm>
            <a:off x="5387949" y="4210422"/>
            <a:ext cx="1538351" cy="1214711"/>
            <a:chOff x="5203761" y="3968353"/>
            <a:chExt cx="2051669" cy="1620036"/>
          </a:xfrm>
        </p:grpSpPr>
        <p:pic>
          <p:nvPicPr>
            <p:cNvPr id="115" name="Picture 114">
              <a:extLst>
                <a:ext uri="{FF2B5EF4-FFF2-40B4-BE49-F238E27FC236}">
                  <a16:creationId xmlns:a16="http://schemas.microsoft.com/office/drawing/2014/main" id="{301B3CCE-747F-4C43-B7AE-7DB3A20C7DA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807" t="5072" r="6331"/>
            <a:stretch/>
          </p:blipFill>
          <p:spPr>
            <a:xfrm>
              <a:off x="5203761" y="4000357"/>
              <a:ext cx="2051669" cy="1588032"/>
            </a:xfrm>
            <a:prstGeom prst="rect">
              <a:avLst/>
            </a:prstGeom>
          </p:spPr>
        </p:pic>
        <p:sp>
          <p:nvSpPr>
            <p:cNvPr id="116" name="Rectangle 115">
              <a:extLst>
                <a:ext uri="{FF2B5EF4-FFF2-40B4-BE49-F238E27FC236}">
                  <a16:creationId xmlns:a16="http://schemas.microsoft.com/office/drawing/2014/main" id="{6402F744-E480-4EE5-A0CA-DC0839DF19E3}"/>
                </a:ext>
              </a:extLst>
            </p:cNvPr>
            <p:cNvSpPr/>
            <p:nvPr/>
          </p:nvSpPr>
          <p:spPr bwMode="auto">
            <a:xfrm>
              <a:off x="5418095" y="3968353"/>
              <a:ext cx="1728192" cy="64008"/>
            </a:xfrm>
            <a:prstGeom prst="rect">
              <a:avLst/>
            </a:prstGeom>
            <a:solidFill>
              <a:sysClr val="window" lastClr="FFFFFF"/>
            </a:solidFill>
            <a:ln>
              <a:noFill/>
            </a:ln>
            <a:effectLst/>
            <a:extLst/>
          </p:spPr>
          <p:txBody>
            <a:bodyPr vert="horz" wrap="square" lIns="68562" tIns="34281" rIns="68562" bIns="34281" numCol="1" rtlCol="0" anchor="t" anchorCtr="0" compatLnSpc="1">
              <a:prstTxWarp prst="textNoShape">
                <a:avLst/>
              </a:prstTxWarp>
            </a:bodyPr>
            <a:lstStyle/>
            <a:p>
              <a:pPr marL="0" marR="0" lvl="0" indent="0" defTabSz="685617"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350" b="0" i="0" u="none" strike="noStrike" kern="0" cap="none" spc="0" normalizeH="0" baseline="0" noProof="0">
                <a:ln>
                  <a:noFill/>
                </a:ln>
                <a:solidFill>
                  <a:prstClr val="black"/>
                </a:solidFill>
                <a:effectLst/>
                <a:uLnTx/>
                <a:uFillTx/>
                <a:latin typeface="Arial" charset="0"/>
                <a:ea typeface="宋体" charset="-122"/>
              </a:endParaRPr>
            </a:p>
          </p:txBody>
        </p:sp>
      </p:grpSp>
      <p:grpSp>
        <p:nvGrpSpPr>
          <p:cNvPr id="117" name="Group 116">
            <a:extLst>
              <a:ext uri="{FF2B5EF4-FFF2-40B4-BE49-F238E27FC236}">
                <a16:creationId xmlns:a16="http://schemas.microsoft.com/office/drawing/2014/main" id="{71D9491F-66FA-4162-BC1B-91DEDCA9C71F}"/>
              </a:ext>
            </a:extLst>
          </p:cNvPr>
          <p:cNvGrpSpPr/>
          <p:nvPr/>
        </p:nvGrpSpPr>
        <p:grpSpPr>
          <a:xfrm>
            <a:off x="7205931" y="4211524"/>
            <a:ext cx="1538351" cy="1212508"/>
            <a:chOff x="7531673" y="3967956"/>
            <a:chExt cx="2051669" cy="1617099"/>
          </a:xfrm>
        </p:grpSpPr>
        <p:pic>
          <p:nvPicPr>
            <p:cNvPr id="118" name="Picture 117">
              <a:extLst>
                <a:ext uri="{FF2B5EF4-FFF2-40B4-BE49-F238E27FC236}">
                  <a16:creationId xmlns:a16="http://schemas.microsoft.com/office/drawing/2014/main" id="{263FC679-0F04-473D-91ED-B0E49CB8621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800" t="5272" r="7338"/>
            <a:stretch/>
          </p:blipFill>
          <p:spPr>
            <a:xfrm>
              <a:off x="7531673" y="4000357"/>
              <a:ext cx="2051669" cy="1584698"/>
            </a:xfrm>
            <a:prstGeom prst="rect">
              <a:avLst/>
            </a:prstGeom>
          </p:spPr>
        </p:pic>
        <p:sp>
          <p:nvSpPr>
            <p:cNvPr id="119" name="Rectangle 118">
              <a:extLst>
                <a:ext uri="{FF2B5EF4-FFF2-40B4-BE49-F238E27FC236}">
                  <a16:creationId xmlns:a16="http://schemas.microsoft.com/office/drawing/2014/main" id="{4B2F5FB7-0131-4376-940D-143641BC44A4}"/>
                </a:ext>
              </a:extLst>
            </p:cNvPr>
            <p:cNvSpPr/>
            <p:nvPr/>
          </p:nvSpPr>
          <p:spPr bwMode="auto">
            <a:xfrm>
              <a:off x="7777657" y="3967956"/>
              <a:ext cx="1728192" cy="64008"/>
            </a:xfrm>
            <a:prstGeom prst="rect">
              <a:avLst/>
            </a:prstGeom>
            <a:solidFill>
              <a:sysClr val="window" lastClr="FFFFFF"/>
            </a:solidFill>
            <a:ln>
              <a:noFill/>
            </a:ln>
            <a:effectLst/>
            <a:extLst/>
          </p:spPr>
          <p:txBody>
            <a:bodyPr vert="horz" wrap="square" lIns="68562" tIns="34281" rIns="68562" bIns="34281" numCol="1" rtlCol="0" anchor="t" anchorCtr="0" compatLnSpc="1">
              <a:prstTxWarp prst="textNoShape">
                <a:avLst/>
              </a:prstTxWarp>
            </a:bodyPr>
            <a:lstStyle/>
            <a:p>
              <a:pPr marL="0" marR="0" lvl="0" indent="0" defTabSz="685617"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350" b="0" i="0" u="none" strike="noStrike" kern="0" cap="none" spc="0" normalizeH="0" baseline="0" noProof="0">
                <a:ln>
                  <a:noFill/>
                </a:ln>
                <a:solidFill>
                  <a:prstClr val="black"/>
                </a:solidFill>
                <a:effectLst/>
                <a:uLnTx/>
                <a:uFillTx/>
                <a:latin typeface="Arial" charset="0"/>
                <a:ea typeface="宋体" charset="-122"/>
              </a:endParaRPr>
            </a:p>
          </p:txBody>
        </p:sp>
      </p:grpSp>
      <p:grpSp>
        <p:nvGrpSpPr>
          <p:cNvPr id="120" name="Group 119">
            <a:extLst>
              <a:ext uri="{FF2B5EF4-FFF2-40B4-BE49-F238E27FC236}">
                <a16:creationId xmlns:a16="http://schemas.microsoft.com/office/drawing/2014/main" id="{C40DB3F2-9711-4091-83B2-76734771C745}"/>
              </a:ext>
            </a:extLst>
          </p:cNvPr>
          <p:cNvGrpSpPr/>
          <p:nvPr/>
        </p:nvGrpSpPr>
        <p:grpSpPr>
          <a:xfrm>
            <a:off x="8914087" y="4189537"/>
            <a:ext cx="1492431" cy="1256481"/>
            <a:chOff x="9997621" y="3935952"/>
            <a:chExt cx="1990426" cy="1675744"/>
          </a:xfrm>
        </p:grpSpPr>
        <p:pic>
          <p:nvPicPr>
            <p:cNvPr id="121" name="Picture 120">
              <a:extLst>
                <a:ext uri="{FF2B5EF4-FFF2-40B4-BE49-F238E27FC236}">
                  <a16:creationId xmlns:a16="http://schemas.microsoft.com/office/drawing/2014/main" id="{C85FEFF0-F0B6-485C-BB51-6ED183327F4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4297" t="5297" r="6358"/>
            <a:stretch/>
          </p:blipFill>
          <p:spPr>
            <a:xfrm>
              <a:off x="9997621" y="3973716"/>
              <a:ext cx="1990426" cy="1637980"/>
            </a:xfrm>
            <a:prstGeom prst="rect">
              <a:avLst/>
            </a:prstGeom>
          </p:spPr>
        </p:pic>
        <p:sp>
          <p:nvSpPr>
            <p:cNvPr id="122" name="Rectangle 121">
              <a:extLst>
                <a:ext uri="{FF2B5EF4-FFF2-40B4-BE49-F238E27FC236}">
                  <a16:creationId xmlns:a16="http://schemas.microsoft.com/office/drawing/2014/main" id="{52BC6C39-786F-428E-BBE9-B4B640795CCB}"/>
                </a:ext>
              </a:extLst>
            </p:cNvPr>
            <p:cNvSpPr/>
            <p:nvPr/>
          </p:nvSpPr>
          <p:spPr bwMode="auto">
            <a:xfrm>
              <a:off x="10202043" y="3935952"/>
              <a:ext cx="1728192" cy="64008"/>
            </a:xfrm>
            <a:prstGeom prst="rect">
              <a:avLst/>
            </a:prstGeom>
            <a:solidFill>
              <a:sysClr val="window" lastClr="FFFFFF"/>
            </a:solidFill>
            <a:ln>
              <a:noFill/>
            </a:ln>
            <a:effectLst/>
            <a:extLst/>
          </p:spPr>
          <p:txBody>
            <a:bodyPr vert="horz" wrap="square" lIns="68562" tIns="34281" rIns="68562" bIns="34281" numCol="1" rtlCol="0" anchor="t" anchorCtr="0" compatLnSpc="1">
              <a:prstTxWarp prst="textNoShape">
                <a:avLst/>
              </a:prstTxWarp>
            </a:bodyPr>
            <a:lstStyle/>
            <a:p>
              <a:pPr marL="0" marR="0" lvl="0" indent="0" defTabSz="685617"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350" b="0" i="0" u="none" strike="noStrike" kern="0" cap="none" spc="0" normalizeH="0" baseline="0" noProof="0">
                <a:ln>
                  <a:noFill/>
                </a:ln>
                <a:solidFill>
                  <a:prstClr val="black"/>
                </a:solidFill>
                <a:effectLst/>
                <a:uLnTx/>
                <a:uFillTx/>
                <a:latin typeface="Arial" charset="0"/>
                <a:ea typeface="宋体" charset="-122"/>
              </a:endParaRPr>
            </a:p>
          </p:txBody>
        </p:sp>
      </p:grpSp>
      <p:sp>
        <p:nvSpPr>
          <p:cNvPr id="123" name="Rectangle 122">
            <a:extLst>
              <a:ext uri="{FF2B5EF4-FFF2-40B4-BE49-F238E27FC236}">
                <a16:creationId xmlns:a16="http://schemas.microsoft.com/office/drawing/2014/main" id="{F430E5BB-3395-4E6C-A29C-919B98FC13C3}"/>
              </a:ext>
            </a:extLst>
          </p:cNvPr>
          <p:cNvSpPr/>
          <p:nvPr/>
        </p:nvSpPr>
        <p:spPr>
          <a:xfrm>
            <a:off x="1932674" y="4064480"/>
            <a:ext cx="1367618" cy="219291"/>
          </a:xfrm>
          <a:prstGeom prst="rect">
            <a:avLst/>
          </a:prstGeom>
        </p:spPr>
        <p:txBody>
          <a:bodyPr wrap="square">
            <a:spAutoFit/>
          </a:bodyPr>
          <a:lstStyle/>
          <a:p>
            <a:pPr algn="ctr" defTabSz="914400" eaLnBrk="1" hangingPunct="1">
              <a:buClrTx/>
              <a:buSzTx/>
              <a:buFontTx/>
              <a:buNone/>
            </a:pPr>
            <a:r>
              <a:rPr lang="en-US" sz="825" b="1" dirty="0">
                <a:solidFill>
                  <a:prstClr val="black"/>
                </a:solidFill>
                <a:latin typeface="Calibri" pitchFamily="34" charset="0"/>
                <a:ea typeface="宋体" charset="-122"/>
                <a:cs typeface="Calibri" panose="020F0502020204030204" pitchFamily="34" charset="0"/>
              </a:rPr>
              <a:t>Scenarios 1, 2, 29, and 30</a:t>
            </a:r>
            <a:endParaRPr lang="en-US" sz="825" b="1" dirty="0">
              <a:solidFill>
                <a:prstClr val="black"/>
              </a:solidFill>
              <a:latin typeface="Calibri" pitchFamily="34" charset="0"/>
              <a:ea typeface="宋体" charset="-122"/>
            </a:endParaRPr>
          </a:p>
        </p:txBody>
      </p:sp>
      <p:sp>
        <p:nvSpPr>
          <p:cNvPr id="124" name="Rectangle 123">
            <a:extLst>
              <a:ext uri="{FF2B5EF4-FFF2-40B4-BE49-F238E27FC236}">
                <a16:creationId xmlns:a16="http://schemas.microsoft.com/office/drawing/2014/main" id="{6E479AAD-0B68-4360-9963-B70CDBE0DD90}"/>
              </a:ext>
            </a:extLst>
          </p:cNvPr>
          <p:cNvSpPr/>
          <p:nvPr/>
        </p:nvSpPr>
        <p:spPr>
          <a:xfrm>
            <a:off x="3810486" y="4064480"/>
            <a:ext cx="1257232" cy="219291"/>
          </a:xfrm>
          <a:prstGeom prst="rect">
            <a:avLst/>
          </a:prstGeom>
        </p:spPr>
        <p:txBody>
          <a:bodyPr wrap="square">
            <a:spAutoFit/>
          </a:bodyPr>
          <a:lstStyle/>
          <a:p>
            <a:pPr algn="ctr" defTabSz="914400" eaLnBrk="1" hangingPunct="1">
              <a:buClrTx/>
              <a:buSzTx/>
              <a:buFontTx/>
              <a:buNone/>
            </a:pPr>
            <a:r>
              <a:rPr lang="en-US" sz="825" b="1" dirty="0">
                <a:solidFill>
                  <a:prstClr val="black"/>
                </a:solidFill>
                <a:latin typeface="Calibri" pitchFamily="34" charset="0"/>
                <a:ea typeface="宋体" charset="-122"/>
                <a:cs typeface="Calibri" panose="020F0502020204030204" pitchFamily="34" charset="0"/>
              </a:rPr>
              <a:t>Scenarios 3, 31, and 32</a:t>
            </a:r>
            <a:endParaRPr lang="en-US" sz="825" b="1" dirty="0">
              <a:solidFill>
                <a:prstClr val="black"/>
              </a:solidFill>
              <a:latin typeface="Calibri" pitchFamily="34" charset="0"/>
              <a:ea typeface="宋体" charset="-122"/>
            </a:endParaRPr>
          </a:p>
        </p:txBody>
      </p:sp>
      <p:sp>
        <p:nvSpPr>
          <p:cNvPr id="125" name="Rectangle 124">
            <a:extLst>
              <a:ext uri="{FF2B5EF4-FFF2-40B4-BE49-F238E27FC236}">
                <a16:creationId xmlns:a16="http://schemas.microsoft.com/office/drawing/2014/main" id="{D09F6AFE-4288-4A62-AAA9-3F8AAF4AB87F}"/>
              </a:ext>
            </a:extLst>
          </p:cNvPr>
          <p:cNvSpPr/>
          <p:nvPr/>
        </p:nvSpPr>
        <p:spPr>
          <a:xfrm>
            <a:off x="5578141" y="4064480"/>
            <a:ext cx="1257232" cy="219291"/>
          </a:xfrm>
          <a:prstGeom prst="rect">
            <a:avLst/>
          </a:prstGeom>
        </p:spPr>
        <p:txBody>
          <a:bodyPr wrap="square">
            <a:spAutoFit/>
          </a:bodyPr>
          <a:lstStyle/>
          <a:p>
            <a:pPr algn="ctr" defTabSz="914400" eaLnBrk="1" hangingPunct="1">
              <a:buClrTx/>
              <a:buSzTx/>
              <a:buFontTx/>
              <a:buNone/>
            </a:pPr>
            <a:r>
              <a:rPr lang="en-US" sz="825" b="1" dirty="0">
                <a:solidFill>
                  <a:prstClr val="black"/>
                </a:solidFill>
                <a:latin typeface="Calibri" pitchFamily="34" charset="0"/>
                <a:ea typeface="宋体" charset="-122"/>
                <a:cs typeface="Calibri" panose="020F0502020204030204" pitchFamily="34" charset="0"/>
              </a:rPr>
              <a:t>Scenarios 4 and 33</a:t>
            </a:r>
            <a:endParaRPr lang="en-US" sz="825" b="1" dirty="0">
              <a:solidFill>
                <a:prstClr val="black"/>
              </a:solidFill>
              <a:latin typeface="Calibri" pitchFamily="34" charset="0"/>
              <a:ea typeface="宋体" charset="-122"/>
            </a:endParaRPr>
          </a:p>
        </p:txBody>
      </p:sp>
      <p:sp>
        <p:nvSpPr>
          <p:cNvPr id="126" name="Rectangle 125">
            <a:extLst>
              <a:ext uri="{FF2B5EF4-FFF2-40B4-BE49-F238E27FC236}">
                <a16:creationId xmlns:a16="http://schemas.microsoft.com/office/drawing/2014/main" id="{216132BD-2426-4F91-8B17-60FAF4215144}"/>
              </a:ext>
            </a:extLst>
          </p:cNvPr>
          <p:cNvSpPr/>
          <p:nvPr/>
        </p:nvSpPr>
        <p:spPr>
          <a:xfrm>
            <a:off x="7341271" y="4064480"/>
            <a:ext cx="1257232" cy="219291"/>
          </a:xfrm>
          <a:prstGeom prst="rect">
            <a:avLst/>
          </a:prstGeom>
        </p:spPr>
        <p:txBody>
          <a:bodyPr wrap="square">
            <a:spAutoFit/>
          </a:bodyPr>
          <a:lstStyle/>
          <a:p>
            <a:pPr algn="ctr" defTabSz="914400" eaLnBrk="1" hangingPunct="1">
              <a:buClrTx/>
              <a:buSzTx/>
              <a:buFontTx/>
              <a:buNone/>
            </a:pPr>
            <a:r>
              <a:rPr lang="en-US" sz="825" b="1" dirty="0">
                <a:solidFill>
                  <a:prstClr val="black"/>
                </a:solidFill>
                <a:latin typeface="Calibri" pitchFamily="34" charset="0"/>
                <a:ea typeface="宋体" charset="-122"/>
                <a:cs typeface="Calibri" panose="020F0502020204030204" pitchFamily="34" charset="0"/>
              </a:rPr>
              <a:t>Scenarios 34</a:t>
            </a:r>
            <a:endParaRPr lang="en-US" sz="825" b="1" dirty="0">
              <a:solidFill>
                <a:prstClr val="black"/>
              </a:solidFill>
              <a:latin typeface="Calibri" pitchFamily="34" charset="0"/>
              <a:ea typeface="宋体" charset="-122"/>
            </a:endParaRPr>
          </a:p>
        </p:txBody>
      </p:sp>
      <p:sp>
        <p:nvSpPr>
          <p:cNvPr id="127" name="Rectangle 126">
            <a:extLst>
              <a:ext uri="{FF2B5EF4-FFF2-40B4-BE49-F238E27FC236}">
                <a16:creationId xmlns:a16="http://schemas.microsoft.com/office/drawing/2014/main" id="{32C5B336-50DA-47C6-BFAA-7920961FD90C}"/>
              </a:ext>
            </a:extLst>
          </p:cNvPr>
          <p:cNvSpPr/>
          <p:nvPr/>
        </p:nvSpPr>
        <p:spPr>
          <a:xfrm>
            <a:off x="9087669" y="4064480"/>
            <a:ext cx="1257232" cy="219291"/>
          </a:xfrm>
          <a:prstGeom prst="rect">
            <a:avLst/>
          </a:prstGeom>
        </p:spPr>
        <p:txBody>
          <a:bodyPr wrap="square">
            <a:spAutoFit/>
          </a:bodyPr>
          <a:lstStyle/>
          <a:p>
            <a:pPr algn="ctr" defTabSz="914400" eaLnBrk="1" hangingPunct="1">
              <a:buClrTx/>
              <a:buSzTx/>
              <a:buFontTx/>
              <a:buNone/>
            </a:pPr>
            <a:r>
              <a:rPr lang="en-US" sz="825" b="1" dirty="0">
                <a:solidFill>
                  <a:prstClr val="black"/>
                </a:solidFill>
                <a:latin typeface="Calibri" pitchFamily="34" charset="0"/>
                <a:ea typeface="宋体" charset="-122"/>
                <a:cs typeface="Calibri" panose="020F0502020204030204" pitchFamily="34" charset="0"/>
              </a:rPr>
              <a:t>Scenarios 5</a:t>
            </a:r>
            <a:endParaRPr lang="en-US" sz="825" b="1" dirty="0">
              <a:solidFill>
                <a:prstClr val="black"/>
              </a:solidFill>
              <a:latin typeface="Calibri" pitchFamily="34" charset="0"/>
              <a:ea typeface="宋体" charset="-122"/>
            </a:endParaRPr>
          </a:p>
        </p:txBody>
      </p:sp>
    </p:spTree>
    <p:extLst>
      <p:ext uri="{BB962C8B-B14F-4D97-AF65-F5344CB8AC3E}">
        <p14:creationId xmlns:p14="http://schemas.microsoft.com/office/powerpoint/2010/main" val="42128609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xfrm>
            <a:off x="839258" y="1981201"/>
            <a:ext cx="10513485" cy="4113213"/>
          </a:xfrm>
          <a:ln/>
        </p:spPr>
        <p:txBody>
          <a:bodyPr/>
          <a:lstStyle/>
          <a:p>
            <a:pPr algn="ct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contribution discusses coordinated spatial reuse (Co-SR) as a potential multi-AP feature for the IEEE 802.11bn standard. First, a trade-off that is associated with Co-SR is highlighted. Then, a general Co-SR method for downlink channel access is proposed and evaluated, in terms of aggregate goodput and average/worst-case packet delivery delay.</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M. Zulfiker Ali </a:t>
            </a:r>
            <a:r>
              <a:rPr lang="en-GB" i="1" dirty="0"/>
              <a:t>et al.</a:t>
            </a:r>
            <a:r>
              <a:rPr lang="en-GB" dirty="0"/>
              <a:t>, Huawei Technologies</a:t>
            </a:r>
          </a:p>
        </p:txBody>
      </p:sp>
      <p:sp>
        <p:nvSpPr>
          <p:cNvPr id="4" name="Date Placeholder 3"/>
          <p:cNvSpPr>
            <a:spLocks noGrp="1"/>
          </p:cNvSpPr>
          <p:nvPr>
            <p:ph type="dt" idx="15"/>
          </p:nvPr>
        </p:nvSpPr>
        <p:spPr/>
        <p:txBody>
          <a:bodyPr/>
          <a:lstStyle/>
          <a:p>
            <a:r>
              <a:rPr lang="en-US" dirty="0"/>
              <a:t>October 2023</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5" name="Footer Placeholder 4"/>
          <p:cNvSpPr>
            <a:spLocks noGrp="1"/>
          </p:cNvSpPr>
          <p:nvPr>
            <p:ph type="ftr" idx="14"/>
          </p:nvPr>
        </p:nvSpPr>
        <p:spPr/>
        <p:txBody>
          <a:bodyPr/>
          <a:lstStyle/>
          <a:p>
            <a:r>
              <a:rPr lang="en-GB" dirty="0"/>
              <a:t>M. Zulfiker Ali </a:t>
            </a:r>
            <a:r>
              <a:rPr lang="en-GB" i="1" dirty="0"/>
              <a:t>et al.</a:t>
            </a:r>
            <a:r>
              <a:rPr lang="en-GB" dirty="0"/>
              <a:t>, Huawei Technologies</a:t>
            </a:r>
          </a:p>
        </p:txBody>
      </p:sp>
      <p:sp>
        <p:nvSpPr>
          <p:cNvPr id="4" name="Date Placeholder 3"/>
          <p:cNvSpPr>
            <a:spLocks noGrp="1"/>
          </p:cNvSpPr>
          <p:nvPr>
            <p:ph type="dt" idx="15"/>
          </p:nvPr>
        </p:nvSpPr>
        <p:spPr/>
        <p:txBody>
          <a:bodyPr/>
          <a:lstStyle/>
          <a:p>
            <a:r>
              <a:rPr lang="en-US" dirty="0"/>
              <a:t>October 2023</a:t>
            </a:r>
            <a:endParaRPr lang="en-GB" dirty="0"/>
          </a:p>
        </p:txBody>
      </p:sp>
      <p:grpSp>
        <p:nvGrpSpPr>
          <p:cNvPr id="11" name="Group 10">
            <a:extLst>
              <a:ext uri="{FF2B5EF4-FFF2-40B4-BE49-F238E27FC236}">
                <a16:creationId xmlns:a16="http://schemas.microsoft.com/office/drawing/2014/main" id="{E0001F43-BEF2-44D4-9603-77497CEF8955}"/>
              </a:ext>
            </a:extLst>
          </p:cNvPr>
          <p:cNvGrpSpPr/>
          <p:nvPr/>
        </p:nvGrpSpPr>
        <p:grpSpPr>
          <a:xfrm>
            <a:off x="6435992" y="1452880"/>
            <a:ext cx="5345324" cy="1359598"/>
            <a:chOff x="3075399" y="3587213"/>
            <a:chExt cx="5427725" cy="1359598"/>
          </a:xfrm>
        </p:grpSpPr>
        <p:sp>
          <p:nvSpPr>
            <p:cNvPr id="12" name="TextBox 11">
              <a:extLst>
                <a:ext uri="{FF2B5EF4-FFF2-40B4-BE49-F238E27FC236}">
                  <a16:creationId xmlns:a16="http://schemas.microsoft.com/office/drawing/2014/main" id="{A3C51FBD-6CDC-478F-BA85-D3D9F2D1AA96}"/>
                </a:ext>
              </a:extLst>
            </p:cNvPr>
            <p:cNvSpPr txBox="1"/>
            <p:nvPr/>
          </p:nvSpPr>
          <p:spPr>
            <a:xfrm>
              <a:off x="4134349" y="3587213"/>
              <a:ext cx="3309825" cy="307777"/>
            </a:xfrm>
            <a:prstGeom prst="rect">
              <a:avLst/>
            </a:prstGeom>
            <a:noFill/>
          </p:spPr>
          <p:txBody>
            <a:bodyPr wrap="square" rtlCol="0">
              <a:spAutoFit/>
            </a:bodyPr>
            <a:lstStyle/>
            <a:p>
              <a:pPr algn="ctr" defTabSz="914400" eaLnBrk="1" hangingPunct="1">
                <a:buClrTx/>
                <a:buSzTx/>
                <a:buFontTx/>
                <a:buNone/>
              </a:pPr>
              <a:r>
                <a:rPr lang="en-US" sz="1400" b="1" dirty="0">
                  <a:solidFill>
                    <a:srgbClr val="990000"/>
                  </a:solidFill>
                  <a:latin typeface="Calibri" pitchFamily="34" charset="0"/>
                  <a:ea typeface="微软雅黑" panose="020B0503020204020204" pitchFamily="34" charset="-122"/>
                  <a:cs typeface="Calibri" panose="020F0502020204030204" pitchFamily="34" charset="0"/>
                </a:rPr>
                <a:t>Potential gains</a:t>
              </a:r>
            </a:p>
          </p:txBody>
        </p:sp>
        <p:sp>
          <p:nvSpPr>
            <p:cNvPr id="13" name="Rectangle 12">
              <a:extLst>
                <a:ext uri="{FF2B5EF4-FFF2-40B4-BE49-F238E27FC236}">
                  <a16:creationId xmlns:a16="http://schemas.microsoft.com/office/drawing/2014/main" id="{ED3A6491-2195-4300-8201-2FEA1568FF1F}"/>
                </a:ext>
              </a:extLst>
            </p:cNvPr>
            <p:cNvSpPr/>
            <p:nvPr/>
          </p:nvSpPr>
          <p:spPr>
            <a:xfrm>
              <a:off x="3075399" y="3931148"/>
              <a:ext cx="5427725" cy="1015663"/>
            </a:xfrm>
            <a:prstGeom prst="rect">
              <a:avLst/>
            </a:prstGeom>
          </p:spPr>
          <p:txBody>
            <a:bodyPr wrap="square">
              <a:spAutoFit/>
            </a:bodyPr>
            <a:lstStyle/>
            <a:p>
              <a:pPr marL="228600" indent="-228600" algn="just" defTabSz="914400" eaLnBrk="1" hangingPunct="1">
                <a:buClrTx/>
                <a:buSzTx/>
                <a:buFontTx/>
                <a:buAutoNum type="arabicParenR"/>
              </a:pPr>
              <a:r>
                <a:rPr lang="en-US" sz="1200" dirty="0">
                  <a:solidFill>
                    <a:prstClr val="black"/>
                  </a:solidFill>
                  <a:latin typeface="Calibri" pitchFamily="34" charset="0"/>
                  <a:ea typeface="宋体" charset="-122"/>
                </a:rPr>
                <a:t>A reduction in frame delivery delay [mean or standard deviation (STD)], as a result of a decrease in the channel access delay for a coordinated AP (Co-AP) by exploiting the TXOPs shared by other Co-APs</a:t>
              </a:r>
            </a:p>
            <a:p>
              <a:pPr marL="228600" indent="-228600" algn="just" defTabSz="914400" eaLnBrk="1" hangingPunct="1">
                <a:buClrTx/>
                <a:buSzTx/>
                <a:buFontTx/>
                <a:buAutoNum type="arabicParenR"/>
              </a:pPr>
              <a:r>
                <a:rPr lang="en-US" sz="1200" dirty="0">
                  <a:solidFill>
                    <a:prstClr val="black"/>
                  </a:solidFill>
                  <a:latin typeface="Calibri" pitchFamily="34" charset="0"/>
                  <a:ea typeface="宋体" charset="-122"/>
                </a:rPr>
                <a:t>An increase in aggregate goodput as a result of concurrent transmissions by </a:t>
              </a:r>
              <a:r>
                <a:rPr lang="en-US" sz="1200" dirty="0" err="1">
                  <a:solidFill>
                    <a:prstClr val="black"/>
                  </a:solidFill>
                  <a:latin typeface="Calibri" pitchFamily="34" charset="0"/>
                  <a:ea typeface="宋体" charset="-122"/>
                </a:rPr>
                <a:t>CoAPs</a:t>
              </a:r>
              <a:r>
                <a:rPr lang="en-US" sz="1200" dirty="0">
                  <a:solidFill>
                    <a:prstClr val="black"/>
                  </a:solidFill>
                  <a:latin typeface="Calibri" pitchFamily="34" charset="0"/>
                  <a:ea typeface="宋体" charset="-122"/>
                </a:rPr>
                <a:t> over the same frequency channel</a:t>
              </a:r>
            </a:p>
          </p:txBody>
        </p:sp>
      </p:grpSp>
      <p:grpSp>
        <p:nvGrpSpPr>
          <p:cNvPr id="40" name="Group 39">
            <a:extLst>
              <a:ext uri="{FF2B5EF4-FFF2-40B4-BE49-F238E27FC236}">
                <a16:creationId xmlns:a16="http://schemas.microsoft.com/office/drawing/2014/main" id="{C4A34498-F196-4C41-83F6-87E27B59A72C}"/>
              </a:ext>
            </a:extLst>
          </p:cNvPr>
          <p:cNvGrpSpPr/>
          <p:nvPr/>
        </p:nvGrpSpPr>
        <p:grpSpPr>
          <a:xfrm>
            <a:off x="6435992" y="3199213"/>
            <a:ext cx="5345324" cy="1174932"/>
            <a:chOff x="3075399" y="3587213"/>
            <a:chExt cx="5427725" cy="1174932"/>
          </a:xfrm>
        </p:grpSpPr>
        <p:sp>
          <p:nvSpPr>
            <p:cNvPr id="41" name="TextBox 40">
              <a:extLst>
                <a:ext uri="{FF2B5EF4-FFF2-40B4-BE49-F238E27FC236}">
                  <a16:creationId xmlns:a16="http://schemas.microsoft.com/office/drawing/2014/main" id="{007CBFC1-D1E3-4BFC-8B63-93636E5F6E44}"/>
                </a:ext>
              </a:extLst>
            </p:cNvPr>
            <p:cNvSpPr txBox="1"/>
            <p:nvPr/>
          </p:nvSpPr>
          <p:spPr>
            <a:xfrm>
              <a:off x="4134349" y="3587213"/>
              <a:ext cx="3309825" cy="307777"/>
            </a:xfrm>
            <a:prstGeom prst="rect">
              <a:avLst/>
            </a:prstGeom>
            <a:noFill/>
          </p:spPr>
          <p:txBody>
            <a:bodyPr wrap="square" rtlCol="0">
              <a:spAutoFit/>
            </a:bodyPr>
            <a:lstStyle/>
            <a:p>
              <a:pPr algn="ctr" defTabSz="914400" eaLnBrk="1" hangingPunct="1">
                <a:buClrTx/>
                <a:buSzTx/>
                <a:buFontTx/>
                <a:buNone/>
              </a:pPr>
              <a:r>
                <a:rPr lang="en-US" sz="1400" b="1" dirty="0">
                  <a:solidFill>
                    <a:srgbClr val="990000"/>
                  </a:solidFill>
                  <a:latin typeface="Calibri" pitchFamily="34" charset="0"/>
                  <a:ea typeface="微软雅黑" panose="020B0503020204020204" pitchFamily="34" charset="-122"/>
                  <a:cs typeface="Calibri" panose="020F0502020204030204" pitchFamily="34" charset="0"/>
                </a:rPr>
                <a:t>Potential losses</a:t>
              </a:r>
            </a:p>
          </p:txBody>
        </p:sp>
        <p:sp>
          <p:nvSpPr>
            <p:cNvPr id="42" name="Rectangle 41">
              <a:extLst>
                <a:ext uri="{FF2B5EF4-FFF2-40B4-BE49-F238E27FC236}">
                  <a16:creationId xmlns:a16="http://schemas.microsoft.com/office/drawing/2014/main" id="{540EDE36-4125-4406-B38D-AEDCB3DEC623}"/>
                </a:ext>
              </a:extLst>
            </p:cNvPr>
            <p:cNvSpPr/>
            <p:nvPr/>
          </p:nvSpPr>
          <p:spPr>
            <a:xfrm>
              <a:off x="3075399" y="3931148"/>
              <a:ext cx="5427725" cy="830997"/>
            </a:xfrm>
            <a:prstGeom prst="rect">
              <a:avLst/>
            </a:prstGeom>
          </p:spPr>
          <p:txBody>
            <a:bodyPr wrap="square">
              <a:spAutoFit/>
            </a:bodyPr>
            <a:lstStyle/>
            <a:p>
              <a:pPr marL="228600" indent="-228600" algn="just" defTabSz="914400" eaLnBrk="1" hangingPunct="1">
                <a:buClrTx/>
                <a:buSzTx/>
                <a:buFontTx/>
                <a:buAutoNum type="arabicParenR"/>
              </a:pPr>
              <a:r>
                <a:rPr lang="en-US" sz="1200" dirty="0">
                  <a:solidFill>
                    <a:prstClr val="black"/>
                  </a:solidFill>
                  <a:latin typeface="Calibri" pitchFamily="34" charset="0"/>
                  <a:ea typeface="宋体" charset="-122"/>
                </a:rPr>
                <a:t>Transmission of control (overhead) frames for AP coordination</a:t>
              </a:r>
            </a:p>
            <a:p>
              <a:pPr marL="228600" indent="-228600" algn="just" defTabSz="914400" eaLnBrk="1" hangingPunct="1">
                <a:buClrTx/>
                <a:buSzTx/>
                <a:buFontTx/>
                <a:buAutoNum type="arabicParenR"/>
              </a:pPr>
              <a:r>
                <a:rPr lang="en-US" sz="1200" dirty="0">
                  <a:solidFill>
                    <a:prstClr val="black"/>
                  </a:solidFill>
                  <a:latin typeface="Calibri" pitchFamily="34" charset="0"/>
                  <a:ea typeface="宋体" charset="-122"/>
                </a:rPr>
                <a:t>An increase in a physical layer protocol data unit (PPDU) transmission duration, due to PPDU transmission with a reduced data rate, as a result of a reduction in transmit power or modulation and coding scheme (MCS) index</a:t>
              </a:r>
            </a:p>
          </p:txBody>
        </p:sp>
      </p:grpSp>
      <p:grpSp>
        <p:nvGrpSpPr>
          <p:cNvPr id="43" name="Group 42">
            <a:extLst>
              <a:ext uri="{FF2B5EF4-FFF2-40B4-BE49-F238E27FC236}">
                <a16:creationId xmlns:a16="http://schemas.microsoft.com/office/drawing/2014/main" id="{6E52C86D-1095-40D0-A094-F396B9C50058}"/>
              </a:ext>
            </a:extLst>
          </p:cNvPr>
          <p:cNvGrpSpPr/>
          <p:nvPr/>
        </p:nvGrpSpPr>
        <p:grpSpPr>
          <a:xfrm>
            <a:off x="149340" y="3613120"/>
            <a:ext cx="5292257" cy="2830685"/>
            <a:chOff x="149340" y="3415377"/>
            <a:chExt cx="5292257" cy="2830685"/>
          </a:xfrm>
        </p:grpSpPr>
        <p:grpSp>
          <p:nvGrpSpPr>
            <p:cNvPr id="44" name="Group 43">
              <a:extLst>
                <a:ext uri="{FF2B5EF4-FFF2-40B4-BE49-F238E27FC236}">
                  <a16:creationId xmlns:a16="http://schemas.microsoft.com/office/drawing/2014/main" id="{F2AF87CF-4FE3-4118-BBC1-28B0674CF561}"/>
                </a:ext>
              </a:extLst>
            </p:cNvPr>
            <p:cNvGrpSpPr/>
            <p:nvPr/>
          </p:nvGrpSpPr>
          <p:grpSpPr>
            <a:xfrm>
              <a:off x="831270" y="3776222"/>
              <a:ext cx="4610327" cy="1227307"/>
              <a:chOff x="1409013" y="3393933"/>
              <a:chExt cx="4610327" cy="1227307"/>
            </a:xfrm>
          </p:grpSpPr>
          <p:grpSp>
            <p:nvGrpSpPr>
              <p:cNvPr id="86" name="Group 85">
                <a:extLst>
                  <a:ext uri="{FF2B5EF4-FFF2-40B4-BE49-F238E27FC236}">
                    <a16:creationId xmlns:a16="http://schemas.microsoft.com/office/drawing/2014/main" id="{E25E3330-503C-4695-AC32-4F67E7D9DB2D}"/>
                  </a:ext>
                </a:extLst>
              </p:cNvPr>
              <p:cNvGrpSpPr/>
              <p:nvPr/>
            </p:nvGrpSpPr>
            <p:grpSpPr>
              <a:xfrm>
                <a:off x="1516308" y="3393933"/>
                <a:ext cx="4503032" cy="1227307"/>
                <a:chOff x="1453093" y="4826545"/>
                <a:chExt cx="4503032" cy="1227307"/>
              </a:xfrm>
            </p:grpSpPr>
            <p:cxnSp>
              <p:nvCxnSpPr>
                <p:cNvPr id="89" name="Straight Arrow Connector 88">
                  <a:extLst>
                    <a:ext uri="{FF2B5EF4-FFF2-40B4-BE49-F238E27FC236}">
                      <a16:creationId xmlns:a16="http://schemas.microsoft.com/office/drawing/2014/main" id="{127F5C6F-4B73-4178-8D93-EEBF86433EEC}"/>
                    </a:ext>
                  </a:extLst>
                </p:cNvPr>
                <p:cNvCxnSpPr/>
                <p:nvPr/>
              </p:nvCxnSpPr>
              <p:spPr>
                <a:xfrm>
                  <a:off x="1498472" y="5631921"/>
                  <a:ext cx="4206240" cy="0"/>
                </a:xfrm>
                <a:prstGeom prst="straightConnector1">
                  <a:avLst/>
                </a:prstGeom>
                <a:noFill/>
                <a:ln w="9525" cap="flat" cmpd="sng" algn="ctr">
                  <a:solidFill>
                    <a:sysClr val="windowText" lastClr="000000"/>
                  </a:solidFill>
                  <a:prstDash val="solid"/>
                  <a:tailEnd type="triangle"/>
                </a:ln>
                <a:effectLst/>
              </p:spPr>
            </p:cxnSp>
            <p:grpSp>
              <p:nvGrpSpPr>
                <p:cNvPr id="90" name="Group 89">
                  <a:extLst>
                    <a:ext uri="{FF2B5EF4-FFF2-40B4-BE49-F238E27FC236}">
                      <a16:creationId xmlns:a16="http://schemas.microsoft.com/office/drawing/2014/main" id="{248B37F4-6602-451C-8F46-02DCE25013D4}"/>
                    </a:ext>
                  </a:extLst>
                </p:cNvPr>
                <p:cNvGrpSpPr/>
                <p:nvPr/>
              </p:nvGrpSpPr>
              <p:grpSpPr>
                <a:xfrm>
                  <a:off x="1453093" y="5423967"/>
                  <a:ext cx="1584599" cy="215444"/>
                  <a:chOff x="1434043" y="5423967"/>
                  <a:chExt cx="1584599" cy="215444"/>
                </a:xfrm>
              </p:grpSpPr>
              <p:sp>
                <p:nvSpPr>
                  <p:cNvPr id="114" name="Rectangle 113">
                    <a:extLst>
                      <a:ext uri="{FF2B5EF4-FFF2-40B4-BE49-F238E27FC236}">
                        <a16:creationId xmlns:a16="http://schemas.microsoft.com/office/drawing/2014/main" id="{FADAA405-0AC4-485F-8F4C-86AC253CC1A5}"/>
                      </a:ext>
                    </a:extLst>
                  </p:cNvPr>
                  <p:cNvSpPr/>
                  <p:nvPr/>
                </p:nvSpPr>
                <p:spPr bwMode="auto">
                  <a:xfrm>
                    <a:off x="1741910" y="5429513"/>
                    <a:ext cx="979099" cy="202407"/>
                  </a:xfrm>
                  <a:prstGeom prst="rect">
                    <a:avLst/>
                  </a:prstGeom>
                  <a:solidFill>
                    <a:srgbClr val="CCECFF">
                      <a:alpha val="50000"/>
                    </a:srgbClr>
                  </a:solid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800" b="0" i="0" u="none" strike="noStrike" kern="0" cap="none" spc="0" normalizeH="0" baseline="0" noProof="0">
                      <a:ln>
                        <a:noFill/>
                      </a:ln>
                      <a:solidFill>
                        <a:prstClr val="black"/>
                      </a:solidFill>
                      <a:effectLst/>
                      <a:uLnTx/>
                      <a:uFillTx/>
                      <a:latin typeface="Arial" charset="0"/>
                      <a:ea typeface="宋体" charset="-122"/>
                    </a:endParaRPr>
                  </a:p>
                </p:txBody>
              </p:sp>
              <p:sp>
                <p:nvSpPr>
                  <p:cNvPr id="115" name="Rectangle 114">
                    <a:extLst>
                      <a:ext uri="{FF2B5EF4-FFF2-40B4-BE49-F238E27FC236}">
                        <a16:creationId xmlns:a16="http://schemas.microsoft.com/office/drawing/2014/main" id="{6E2C8A74-4C85-4688-8489-698E231E5E1B}"/>
                      </a:ext>
                    </a:extLst>
                  </p:cNvPr>
                  <p:cNvSpPr/>
                  <p:nvPr/>
                </p:nvSpPr>
                <p:spPr>
                  <a:xfrm>
                    <a:off x="1434043" y="5423967"/>
                    <a:ext cx="1584599" cy="21544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Channel busy duration</a:t>
                    </a:r>
                  </a:p>
                </p:txBody>
              </p:sp>
            </p:grpSp>
            <p:sp>
              <p:nvSpPr>
                <p:cNvPr id="91" name="Rectangle 90">
                  <a:extLst>
                    <a:ext uri="{FF2B5EF4-FFF2-40B4-BE49-F238E27FC236}">
                      <a16:creationId xmlns:a16="http://schemas.microsoft.com/office/drawing/2014/main" id="{22B1862B-6514-47BF-8039-6D210B8E78D0}"/>
                    </a:ext>
                  </a:extLst>
                </p:cNvPr>
                <p:cNvSpPr/>
                <p:nvPr/>
              </p:nvSpPr>
              <p:spPr>
                <a:xfrm>
                  <a:off x="5293055" y="5666487"/>
                  <a:ext cx="533231" cy="21544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time</a:t>
                  </a:r>
                </a:p>
              </p:txBody>
            </p:sp>
            <p:sp>
              <p:nvSpPr>
                <p:cNvPr id="92" name="Rectangle 91">
                  <a:extLst>
                    <a:ext uri="{FF2B5EF4-FFF2-40B4-BE49-F238E27FC236}">
                      <a16:creationId xmlns:a16="http://schemas.microsoft.com/office/drawing/2014/main" id="{4B242C09-C933-4CC3-AA43-AFEACA30DEDA}"/>
                    </a:ext>
                  </a:extLst>
                </p:cNvPr>
                <p:cNvSpPr/>
                <p:nvPr/>
              </p:nvSpPr>
              <p:spPr>
                <a:xfrm>
                  <a:off x="2067351" y="5715298"/>
                  <a:ext cx="1789189"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Arbitrary inter-frame spacing (AIFS) and back-off counter decrement</a:t>
                  </a:r>
                </a:p>
              </p:txBody>
            </p:sp>
            <p:sp>
              <p:nvSpPr>
                <p:cNvPr id="93" name="Rectangle 92">
                  <a:extLst>
                    <a:ext uri="{FF2B5EF4-FFF2-40B4-BE49-F238E27FC236}">
                      <a16:creationId xmlns:a16="http://schemas.microsoft.com/office/drawing/2014/main" id="{F50A2B84-4876-4183-AB9F-99F7F41B6B45}"/>
                    </a:ext>
                  </a:extLst>
                </p:cNvPr>
                <p:cNvSpPr/>
                <p:nvPr/>
              </p:nvSpPr>
              <p:spPr bwMode="auto">
                <a:xfrm>
                  <a:off x="3186187" y="5429281"/>
                  <a:ext cx="884665" cy="202407"/>
                </a:xfrm>
                <a:prstGeom prst="rect">
                  <a:avLst/>
                </a:prstGeom>
                <a:solidFill>
                  <a:srgbClr val="CCECFF">
                    <a:alpha val="50000"/>
                  </a:srgbClr>
                </a:solid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800" b="0" i="0" u="none" strike="noStrike" kern="0" cap="none" spc="0" normalizeH="0" baseline="0" noProof="0">
                    <a:ln>
                      <a:noFill/>
                    </a:ln>
                    <a:solidFill>
                      <a:prstClr val="black"/>
                    </a:solidFill>
                    <a:effectLst/>
                    <a:uLnTx/>
                    <a:uFillTx/>
                    <a:latin typeface="Arial" charset="0"/>
                    <a:ea typeface="宋体" charset="-122"/>
                  </a:endParaRPr>
                </a:p>
              </p:txBody>
            </p:sp>
            <p:sp>
              <p:nvSpPr>
                <p:cNvPr id="94" name="Rectangle 93">
                  <a:extLst>
                    <a:ext uri="{FF2B5EF4-FFF2-40B4-BE49-F238E27FC236}">
                      <a16:creationId xmlns:a16="http://schemas.microsoft.com/office/drawing/2014/main" id="{4E78AE65-255B-4D25-9DB5-A18B94BF2D17}"/>
                    </a:ext>
                  </a:extLst>
                </p:cNvPr>
                <p:cNvSpPr/>
                <p:nvPr/>
              </p:nvSpPr>
              <p:spPr>
                <a:xfrm>
                  <a:off x="2648554" y="5419507"/>
                  <a:ext cx="1958062" cy="21544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Transmission by AP2</a:t>
                  </a:r>
                </a:p>
              </p:txBody>
            </p:sp>
            <p:cxnSp>
              <p:nvCxnSpPr>
                <p:cNvPr id="95" name="Straight Arrow Connector 94">
                  <a:extLst>
                    <a:ext uri="{FF2B5EF4-FFF2-40B4-BE49-F238E27FC236}">
                      <a16:creationId xmlns:a16="http://schemas.microsoft.com/office/drawing/2014/main" id="{FA531EC2-CA62-45AC-82A5-04864410F7C6}"/>
                    </a:ext>
                  </a:extLst>
                </p:cNvPr>
                <p:cNvCxnSpPr/>
                <p:nvPr/>
              </p:nvCxnSpPr>
              <p:spPr>
                <a:xfrm>
                  <a:off x="2452365" y="5063991"/>
                  <a:ext cx="0" cy="365760"/>
                </a:xfrm>
                <a:prstGeom prst="straightConnector1">
                  <a:avLst/>
                </a:prstGeom>
                <a:noFill/>
                <a:ln w="9525" cap="flat" cmpd="sng" algn="ctr">
                  <a:solidFill>
                    <a:sysClr val="windowText" lastClr="000000"/>
                  </a:solidFill>
                  <a:prstDash val="solid"/>
                  <a:tailEnd type="triangle"/>
                </a:ln>
                <a:effectLst/>
              </p:spPr>
            </p:cxnSp>
            <p:sp>
              <p:nvSpPr>
                <p:cNvPr id="96" name="Rectangle 95">
                  <a:extLst>
                    <a:ext uri="{FF2B5EF4-FFF2-40B4-BE49-F238E27FC236}">
                      <a16:creationId xmlns:a16="http://schemas.microsoft.com/office/drawing/2014/main" id="{FF854C6D-B1AB-40E4-B60C-207D85B383DF}"/>
                    </a:ext>
                  </a:extLst>
                </p:cNvPr>
                <p:cNvSpPr/>
                <p:nvPr/>
              </p:nvSpPr>
              <p:spPr>
                <a:xfrm>
                  <a:off x="1512150" y="4864325"/>
                  <a:ext cx="1870365" cy="21544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Start of channel contention by AP1</a:t>
                  </a:r>
                </a:p>
              </p:txBody>
            </p:sp>
            <p:sp>
              <p:nvSpPr>
                <p:cNvPr id="97" name="Rectangle 96">
                  <a:extLst>
                    <a:ext uri="{FF2B5EF4-FFF2-40B4-BE49-F238E27FC236}">
                      <a16:creationId xmlns:a16="http://schemas.microsoft.com/office/drawing/2014/main" id="{A48ECED8-8D7E-420C-A469-9EC39A8BEF9D}"/>
                    </a:ext>
                  </a:extLst>
                </p:cNvPr>
                <p:cNvSpPr/>
                <p:nvPr/>
              </p:nvSpPr>
              <p:spPr bwMode="auto">
                <a:xfrm>
                  <a:off x="3119118" y="5430919"/>
                  <a:ext cx="65598" cy="202407"/>
                </a:xfrm>
                <a:prstGeom prst="rect">
                  <a:avLst/>
                </a:prstGeom>
                <a:no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800" b="0" i="0" u="none" strike="noStrike" kern="0" cap="none" spc="0" normalizeH="0" baseline="0" noProof="0">
                    <a:ln>
                      <a:noFill/>
                    </a:ln>
                    <a:solidFill>
                      <a:prstClr val="black"/>
                    </a:solidFill>
                    <a:effectLst/>
                    <a:uLnTx/>
                    <a:uFillTx/>
                    <a:latin typeface="Arial" charset="0"/>
                    <a:ea typeface="宋体" charset="-122"/>
                  </a:endParaRPr>
                </a:p>
              </p:txBody>
            </p:sp>
            <p:sp>
              <p:nvSpPr>
                <p:cNvPr id="98" name="Rectangle 97">
                  <a:extLst>
                    <a:ext uri="{FF2B5EF4-FFF2-40B4-BE49-F238E27FC236}">
                      <a16:creationId xmlns:a16="http://schemas.microsoft.com/office/drawing/2014/main" id="{355788D7-CEF5-493A-A3CB-5D979F62697D}"/>
                    </a:ext>
                  </a:extLst>
                </p:cNvPr>
                <p:cNvSpPr/>
                <p:nvPr/>
              </p:nvSpPr>
              <p:spPr bwMode="auto">
                <a:xfrm>
                  <a:off x="3053714" y="5430919"/>
                  <a:ext cx="65598" cy="202407"/>
                </a:xfrm>
                <a:prstGeom prst="rect">
                  <a:avLst/>
                </a:prstGeom>
                <a:no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800" b="0" i="0" u="none" strike="noStrike" kern="0" cap="none" spc="0" normalizeH="0" baseline="0" noProof="0">
                    <a:ln>
                      <a:noFill/>
                    </a:ln>
                    <a:solidFill>
                      <a:prstClr val="black"/>
                    </a:solidFill>
                    <a:effectLst/>
                    <a:uLnTx/>
                    <a:uFillTx/>
                    <a:latin typeface="Arial" charset="0"/>
                    <a:ea typeface="宋体" charset="-122"/>
                  </a:endParaRPr>
                </a:p>
              </p:txBody>
            </p:sp>
            <p:sp>
              <p:nvSpPr>
                <p:cNvPr id="99" name="Rectangle 98">
                  <a:extLst>
                    <a:ext uri="{FF2B5EF4-FFF2-40B4-BE49-F238E27FC236}">
                      <a16:creationId xmlns:a16="http://schemas.microsoft.com/office/drawing/2014/main" id="{33FA6E3D-6702-4A2F-AC57-9BB949F7CE54}"/>
                    </a:ext>
                  </a:extLst>
                </p:cNvPr>
                <p:cNvSpPr/>
                <p:nvPr/>
              </p:nvSpPr>
              <p:spPr bwMode="auto">
                <a:xfrm>
                  <a:off x="2984657" y="5430919"/>
                  <a:ext cx="65598" cy="202407"/>
                </a:xfrm>
                <a:prstGeom prst="rect">
                  <a:avLst/>
                </a:prstGeom>
                <a:no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800" b="0" i="0" u="none" strike="noStrike" kern="0" cap="none" spc="0" normalizeH="0" baseline="0" noProof="0">
                    <a:ln>
                      <a:noFill/>
                    </a:ln>
                    <a:solidFill>
                      <a:prstClr val="black"/>
                    </a:solidFill>
                    <a:effectLst/>
                    <a:uLnTx/>
                    <a:uFillTx/>
                    <a:latin typeface="Arial" charset="0"/>
                    <a:ea typeface="宋体" charset="-122"/>
                  </a:endParaRPr>
                </a:p>
              </p:txBody>
            </p:sp>
            <p:cxnSp>
              <p:nvCxnSpPr>
                <p:cNvPr id="100" name="Straight Arrow Connector 99">
                  <a:extLst>
                    <a:ext uri="{FF2B5EF4-FFF2-40B4-BE49-F238E27FC236}">
                      <a16:creationId xmlns:a16="http://schemas.microsoft.com/office/drawing/2014/main" id="{3F22978C-505D-4520-9B63-1E98249BF2ED}"/>
                    </a:ext>
                  </a:extLst>
                </p:cNvPr>
                <p:cNvCxnSpPr/>
                <p:nvPr/>
              </p:nvCxnSpPr>
              <p:spPr>
                <a:xfrm>
                  <a:off x="2734940" y="5706512"/>
                  <a:ext cx="457200" cy="0"/>
                </a:xfrm>
                <a:prstGeom prst="straightConnector1">
                  <a:avLst/>
                </a:prstGeom>
                <a:noFill/>
                <a:ln w="9525" cap="flat" cmpd="sng" algn="ctr">
                  <a:solidFill>
                    <a:sysClr val="windowText" lastClr="000000"/>
                  </a:solidFill>
                  <a:prstDash val="solid"/>
                  <a:headEnd type="triangle"/>
                  <a:tailEnd type="triangle"/>
                </a:ln>
                <a:effectLst/>
              </p:spPr>
            </p:cxnSp>
            <p:sp>
              <p:nvSpPr>
                <p:cNvPr id="101" name="Rectangle 100">
                  <a:extLst>
                    <a:ext uri="{FF2B5EF4-FFF2-40B4-BE49-F238E27FC236}">
                      <a16:creationId xmlns:a16="http://schemas.microsoft.com/office/drawing/2014/main" id="{C5D93622-862D-4881-AEF8-B4F4573916C1}"/>
                    </a:ext>
                  </a:extLst>
                </p:cNvPr>
                <p:cNvSpPr/>
                <p:nvPr/>
              </p:nvSpPr>
              <p:spPr>
                <a:xfrm>
                  <a:off x="2368689" y="5174002"/>
                  <a:ext cx="2503883" cy="21544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AP1 back-off counter freezing</a:t>
                  </a:r>
                </a:p>
              </p:txBody>
            </p:sp>
            <p:grpSp>
              <p:nvGrpSpPr>
                <p:cNvPr id="102" name="Group 101">
                  <a:extLst>
                    <a:ext uri="{FF2B5EF4-FFF2-40B4-BE49-F238E27FC236}">
                      <a16:creationId xmlns:a16="http://schemas.microsoft.com/office/drawing/2014/main" id="{BC246441-4DA5-4D34-8DBD-F8B35BE49CB9}"/>
                    </a:ext>
                  </a:extLst>
                </p:cNvPr>
                <p:cNvGrpSpPr/>
                <p:nvPr/>
              </p:nvGrpSpPr>
              <p:grpSpPr>
                <a:xfrm>
                  <a:off x="4241659" y="5418449"/>
                  <a:ext cx="1714466" cy="215444"/>
                  <a:chOff x="4300469" y="5240385"/>
                  <a:chExt cx="1958065" cy="215444"/>
                </a:xfrm>
              </p:grpSpPr>
              <p:sp>
                <p:nvSpPr>
                  <p:cNvPr id="112" name="Rectangle 111">
                    <a:extLst>
                      <a:ext uri="{FF2B5EF4-FFF2-40B4-BE49-F238E27FC236}">
                        <a16:creationId xmlns:a16="http://schemas.microsoft.com/office/drawing/2014/main" id="{8BB57897-092D-4E6A-B5D1-AF53D0CEA0DF}"/>
                      </a:ext>
                    </a:extLst>
                  </p:cNvPr>
                  <p:cNvSpPr/>
                  <p:nvPr/>
                </p:nvSpPr>
                <p:spPr bwMode="auto">
                  <a:xfrm>
                    <a:off x="4768702" y="5251217"/>
                    <a:ext cx="1011215" cy="202407"/>
                  </a:xfrm>
                  <a:prstGeom prst="rect">
                    <a:avLst/>
                  </a:prstGeom>
                  <a:solidFill>
                    <a:srgbClr val="CCECFF">
                      <a:alpha val="50000"/>
                    </a:srgbClr>
                  </a:solid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800" b="0" i="0" u="none" strike="noStrike" kern="0" cap="none" spc="0" normalizeH="0" baseline="0" noProof="0">
                      <a:ln>
                        <a:noFill/>
                      </a:ln>
                      <a:solidFill>
                        <a:prstClr val="black"/>
                      </a:solidFill>
                      <a:effectLst/>
                      <a:uLnTx/>
                      <a:uFillTx/>
                      <a:latin typeface="Arial" charset="0"/>
                      <a:ea typeface="宋体" charset="-122"/>
                    </a:endParaRPr>
                  </a:p>
                </p:txBody>
              </p:sp>
              <p:sp>
                <p:nvSpPr>
                  <p:cNvPr id="113" name="Rectangle 112">
                    <a:extLst>
                      <a:ext uri="{FF2B5EF4-FFF2-40B4-BE49-F238E27FC236}">
                        <a16:creationId xmlns:a16="http://schemas.microsoft.com/office/drawing/2014/main" id="{649B9815-8B4C-4026-9AD8-F3308E765D68}"/>
                      </a:ext>
                    </a:extLst>
                  </p:cNvPr>
                  <p:cNvSpPr/>
                  <p:nvPr/>
                </p:nvSpPr>
                <p:spPr>
                  <a:xfrm>
                    <a:off x="4300469" y="5240385"/>
                    <a:ext cx="1958065" cy="21544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Transmission by AP1</a:t>
                    </a:r>
                  </a:p>
                </p:txBody>
              </p:sp>
            </p:grpSp>
            <p:sp>
              <p:nvSpPr>
                <p:cNvPr id="103" name="Rectangle 102">
                  <a:extLst>
                    <a:ext uri="{FF2B5EF4-FFF2-40B4-BE49-F238E27FC236}">
                      <a16:creationId xmlns:a16="http://schemas.microsoft.com/office/drawing/2014/main" id="{921C3346-8840-4CED-BA84-CC5678AC5EF6}"/>
                    </a:ext>
                  </a:extLst>
                </p:cNvPr>
                <p:cNvSpPr/>
                <p:nvPr/>
              </p:nvSpPr>
              <p:spPr bwMode="auto">
                <a:xfrm>
                  <a:off x="4586995" y="5430919"/>
                  <a:ext cx="65598" cy="202407"/>
                </a:xfrm>
                <a:prstGeom prst="rect">
                  <a:avLst/>
                </a:prstGeom>
                <a:no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800" b="0" i="0" u="none" strike="noStrike" kern="0" cap="none" spc="0" normalizeH="0" baseline="0" noProof="0">
                    <a:ln>
                      <a:noFill/>
                    </a:ln>
                    <a:solidFill>
                      <a:prstClr val="black"/>
                    </a:solidFill>
                    <a:effectLst/>
                    <a:uLnTx/>
                    <a:uFillTx/>
                    <a:latin typeface="Arial" charset="0"/>
                    <a:ea typeface="宋体" charset="-122"/>
                  </a:endParaRPr>
                </a:p>
              </p:txBody>
            </p:sp>
            <p:sp>
              <p:nvSpPr>
                <p:cNvPr id="104" name="Rectangle 103">
                  <a:extLst>
                    <a:ext uri="{FF2B5EF4-FFF2-40B4-BE49-F238E27FC236}">
                      <a16:creationId xmlns:a16="http://schemas.microsoft.com/office/drawing/2014/main" id="{8D82084F-0A12-45AC-89AF-E9BCB1621021}"/>
                    </a:ext>
                  </a:extLst>
                </p:cNvPr>
                <p:cNvSpPr/>
                <p:nvPr/>
              </p:nvSpPr>
              <p:spPr bwMode="auto">
                <a:xfrm>
                  <a:off x="4521907" y="5430919"/>
                  <a:ext cx="65598" cy="202407"/>
                </a:xfrm>
                <a:prstGeom prst="rect">
                  <a:avLst/>
                </a:prstGeom>
                <a:no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800" b="0" i="0" u="none" strike="noStrike" kern="0" cap="none" spc="0" normalizeH="0" baseline="0" noProof="0">
                    <a:ln>
                      <a:noFill/>
                    </a:ln>
                    <a:solidFill>
                      <a:prstClr val="black"/>
                    </a:solidFill>
                    <a:effectLst/>
                    <a:uLnTx/>
                    <a:uFillTx/>
                    <a:latin typeface="Arial" charset="0"/>
                    <a:ea typeface="宋体" charset="-122"/>
                  </a:endParaRPr>
                </a:p>
              </p:txBody>
            </p:sp>
            <p:cxnSp>
              <p:nvCxnSpPr>
                <p:cNvPr id="105" name="Straight Arrow Connector 104">
                  <a:extLst>
                    <a:ext uri="{FF2B5EF4-FFF2-40B4-BE49-F238E27FC236}">
                      <a16:creationId xmlns:a16="http://schemas.microsoft.com/office/drawing/2014/main" id="{18061976-1A18-43EF-ADD0-BEEA30D3D5C1}"/>
                    </a:ext>
                  </a:extLst>
                </p:cNvPr>
                <p:cNvCxnSpPr/>
                <p:nvPr/>
              </p:nvCxnSpPr>
              <p:spPr>
                <a:xfrm>
                  <a:off x="3175918" y="5367256"/>
                  <a:ext cx="914400" cy="0"/>
                </a:xfrm>
                <a:prstGeom prst="straightConnector1">
                  <a:avLst/>
                </a:prstGeom>
                <a:noFill/>
                <a:ln w="9525" cap="flat" cmpd="sng" algn="ctr">
                  <a:solidFill>
                    <a:sysClr val="windowText" lastClr="000000"/>
                  </a:solidFill>
                  <a:prstDash val="solid"/>
                  <a:headEnd type="triangle"/>
                  <a:tailEnd type="triangle"/>
                </a:ln>
                <a:effectLst/>
              </p:spPr>
            </p:cxnSp>
            <p:sp>
              <p:nvSpPr>
                <p:cNvPr id="106" name="Rectangle 105">
                  <a:extLst>
                    <a:ext uri="{FF2B5EF4-FFF2-40B4-BE49-F238E27FC236}">
                      <a16:creationId xmlns:a16="http://schemas.microsoft.com/office/drawing/2014/main" id="{A3228AE9-C626-4917-963A-C6D128F3A145}"/>
                    </a:ext>
                  </a:extLst>
                </p:cNvPr>
                <p:cNvSpPr/>
                <p:nvPr/>
              </p:nvSpPr>
              <p:spPr>
                <a:xfrm>
                  <a:off x="3710299" y="5706512"/>
                  <a:ext cx="1200341"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AIFS and back-off counter decrement</a:t>
                  </a:r>
                </a:p>
              </p:txBody>
            </p:sp>
            <p:cxnSp>
              <p:nvCxnSpPr>
                <p:cNvPr id="107" name="Straight Arrow Connector 106">
                  <a:extLst>
                    <a:ext uri="{FF2B5EF4-FFF2-40B4-BE49-F238E27FC236}">
                      <a16:creationId xmlns:a16="http://schemas.microsoft.com/office/drawing/2014/main" id="{5FE083D5-3DD1-4447-AB52-EDC7D04EA7A5}"/>
                    </a:ext>
                  </a:extLst>
                </p:cNvPr>
                <p:cNvCxnSpPr/>
                <p:nvPr/>
              </p:nvCxnSpPr>
              <p:spPr>
                <a:xfrm>
                  <a:off x="4078882" y="5697726"/>
                  <a:ext cx="457200" cy="0"/>
                </a:xfrm>
                <a:prstGeom prst="straightConnector1">
                  <a:avLst/>
                </a:prstGeom>
                <a:noFill/>
                <a:ln w="9525" cap="flat" cmpd="sng" algn="ctr">
                  <a:solidFill>
                    <a:sysClr val="windowText" lastClr="000000"/>
                  </a:solidFill>
                  <a:prstDash val="solid"/>
                  <a:headEnd type="triangle"/>
                  <a:tailEnd type="triangle"/>
                </a:ln>
                <a:effectLst/>
              </p:spPr>
            </p:cxnSp>
            <p:cxnSp>
              <p:nvCxnSpPr>
                <p:cNvPr id="108" name="Straight Arrow Connector 107">
                  <a:extLst>
                    <a:ext uri="{FF2B5EF4-FFF2-40B4-BE49-F238E27FC236}">
                      <a16:creationId xmlns:a16="http://schemas.microsoft.com/office/drawing/2014/main" id="{C77BF4DF-D2D4-4FF8-8D03-1C51FDAA8DA6}"/>
                    </a:ext>
                  </a:extLst>
                </p:cNvPr>
                <p:cNvCxnSpPr/>
                <p:nvPr/>
              </p:nvCxnSpPr>
              <p:spPr>
                <a:xfrm>
                  <a:off x="4655120" y="5039364"/>
                  <a:ext cx="0" cy="365760"/>
                </a:xfrm>
                <a:prstGeom prst="straightConnector1">
                  <a:avLst/>
                </a:prstGeom>
                <a:noFill/>
                <a:ln w="9525" cap="flat" cmpd="sng" algn="ctr">
                  <a:solidFill>
                    <a:sysClr val="windowText" lastClr="000000"/>
                  </a:solidFill>
                  <a:prstDash val="solid"/>
                  <a:tailEnd type="triangle"/>
                </a:ln>
                <a:effectLst/>
              </p:spPr>
            </p:cxnSp>
            <p:sp>
              <p:nvSpPr>
                <p:cNvPr id="109" name="Rectangle 108">
                  <a:extLst>
                    <a:ext uri="{FF2B5EF4-FFF2-40B4-BE49-F238E27FC236}">
                      <a16:creationId xmlns:a16="http://schemas.microsoft.com/office/drawing/2014/main" id="{9CA5D598-2346-4D69-B2D4-17597E87B25B}"/>
                    </a:ext>
                  </a:extLst>
                </p:cNvPr>
                <p:cNvSpPr/>
                <p:nvPr/>
              </p:nvSpPr>
              <p:spPr>
                <a:xfrm>
                  <a:off x="3779824" y="4826545"/>
                  <a:ext cx="1760403" cy="21544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Start of channel access by an AP1</a:t>
                  </a:r>
                </a:p>
              </p:txBody>
            </p:sp>
            <p:cxnSp>
              <p:nvCxnSpPr>
                <p:cNvPr id="110" name="Straight Arrow Connector 109">
                  <a:extLst>
                    <a:ext uri="{FF2B5EF4-FFF2-40B4-BE49-F238E27FC236}">
                      <a16:creationId xmlns:a16="http://schemas.microsoft.com/office/drawing/2014/main" id="{4BC77D8C-E3F4-4869-B4AB-FE5EAD5B8843}"/>
                    </a:ext>
                  </a:extLst>
                </p:cNvPr>
                <p:cNvCxnSpPr/>
                <p:nvPr/>
              </p:nvCxnSpPr>
              <p:spPr>
                <a:xfrm>
                  <a:off x="2465616" y="5177980"/>
                  <a:ext cx="2194560" cy="0"/>
                </a:xfrm>
                <a:prstGeom prst="straightConnector1">
                  <a:avLst/>
                </a:prstGeom>
                <a:noFill/>
                <a:ln w="9525" cap="flat" cmpd="sng" algn="ctr">
                  <a:solidFill>
                    <a:sysClr val="windowText" lastClr="000000"/>
                  </a:solidFill>
                  <a:prstDash val="solid"/>
                  <a:headEnd type="triangle"/>
                  <a:tailEnd type="triangle"/>
                </a:ln>
                <a:effectLst/>
              </p:spPr>
            </p:cxnSp>
            <p:sp>
              <p:nvSpPr>
                <p:cNvPr id="111" name="Rectangle 110">
                  <a:extLst>
                    <a:ext uri="{FF2B5EF4-FFF2-40B4-BE49-F238E27FC236}">
                      <a16:creationId xmlns:a16="http://schemas.microsoft.com/office/drawing/2014/main" id="{4DEEC070-1FCC-4D78-AF05-8EAFFAB468CB}"/>
                    </a:ext>
                  </a:extLst>
                </p:cNvPr>
                <p:cNvSpPr/>
                <p:nvPr/>
              </p:nvSpPr>
              <p:spPr>
                <a:xfrm>
                  <a:off x="2297412" y="4991379"/>
                  <a:ext cx="2503883" cy="21544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AP1 channel access delay</a:t>
                  </a:r>
                </a:p>
              </p:txBody>
            </p:sp>
          </p:grpSp>
          <p:cxnSp>
            <p:nvCxnSpPr>
              <p:cNvPr id="87" name="Straight Arrow Connector 86">
                <a:extLst>
                  <a:ext uri="{FF2B5EF4-FFF2-40B4-BE49-F238E27FC236}">
                    <a16:creationId xmlns:a16="http://schemas.microsoft.com/office/drawing/2014/main" id="{9EE246E1-DD81-40F4-9825-C9C389FB2C1F}"/>
                  </a:ext>
                </a:extLst>
              </p:cNvPr>
              <p:cNvCxnSpPr/>
              <p:nvPr/>
            </p:nvCxnSpPr>
            <p:spPr>
              <a:xfrm rot="16200000">
                <a:off x="1434410" y="4136131"/>
                <a:ext cx="640080" cy="0"/>
              </a:xfrm>
              <a:prstGeom prst="straightConnector1">
                <a:avLst/>
              </a:prstGeom>
              <a:noFill/>
              <a:ln w="9525" cap="flat" cmpd="sng" algn="ctr">
                <a:solidFill>
                  <a:sysClr val="windowText" lastClr="000000"/>
                </a:solidFill>
                <a:prstDash val="solid"/>
                <a:tailEnd type="triangle"/>
              </a:ln>
              <a:effectLst/>
            </p:spPr>
          </p:cxnSp>
          <p:sp>
            <p:nvSpPr>
              <p:cNvPr id="88" name="Rectangle 87">
                <a:extLst>
                  <a:ext uri="{FF2B5EF4-FFF2-40B4-BE49-F238E27FC236}">
                    <a16:creationId xmlns:a16="http://schemas.microsoft.com/office/drawing/2014/main" id="{B9801848-6D39-493C-BE6F-95B5BC155C45}"/>
                  </a:ext>
                </a:extLst>
              </p:cNvPr>
              <p:cNvSpPr/>
              <p:nvPr/>
            </p:nvSpPr>
            <p:spPr>
              <a:xfrm>
                <a:off x="1409013" y="3598866"/>
                <a:ext cx="702912" cy="21544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Frequency</a:t>
                </a:r>
              </a:p>
            </p:txBody>
          </p:sp>
        </p:grpSp>
        <p:grpSp>
          <p:nvGrpSpPr>
            <p:cNvPr id="45" name="Group 44">
              <a:extLst>
                <a:ext uri="{FF2B5EF4-FFF2-40B4-BE49-F238E27FC236}">
                  <a16:creationId xmlns:a16="http://schemas.microsoft.com/office/drawing/2014/main" id="{C8C62006-224F-44A8-8831-305046BA1035}"/>
                </a:ext>
              </a:extLst>
            </p:cNvPr>
            <p:cNvGrpSpPr/>
            <p:nvPr/>
          </p:nvGrpSpPr>
          <p:grpSpPr>
            <a:xfrm>
              <a:off x="976193" y="5009761"/>
              <a:ext cx="4320480" cy="1236301"/>
              <a:chOff x="7734123" y="2840891"/>
              <a:chExt cx="4320480" cy="1236301"/>
            </a:xfrm>
          </p:grpSpPr>
          <p:cxnSp>
            <p:nvCxnSpPr>
              <p:cNvPr id="49" name="Straight Arrow Connector 48">
                <a:extLst>
                  <a:ext uri="{FF2B5EF4-FFF2-40B4-BE49-F238E27FC236}">
                    <a16:creationId xmlns:a16="http://schemas.microsoft.com/office/drawing/2014/main" id="{DFA3E553-8599-4D66-BA8F-965C5BC94E6F}"/>
                  </a:ext>
                </a:extLst>
              </p:cNvPr>
              <p:cNvCxnSpPr/>
              <p:nvPr/>
            </p:nvCxnSpPr>
            <p:spPr>
              <a:xfrm>
                <a:off x="7848363" y="3651223"/>
                <a:ext cx="4206240" cy="0"/>
              </a:xfrm>
              <a:prstGeom prst="straightConnector1">
                <a:avLst/>
              </a:prstGeom>
              <a:noFill/>
              <a:ln w="9525" cap="flat" cmpd="sng" algn="ctr">
                <a:solidFill>
                  <a:sysClr val="windowText" lastClr="000000"/>
                </a:solidFill>
                <a:prstDash val="solid"/>
                <a:tailEnd type="triangle"/>
              </a:ln>
              <a:effectLst/>
            </p:spPr>
          </p:cxnSp>
          <p:grpSp>
            <p:nvGrpSpPr>
              <p:cNvPr id="50" name="Group 49">
                <a:extLst>
                  <a:ext uri="{FF2B5EF4-FFF2-40B4-BE49-F238E27FC236}">
                    <a16:creationId xmlns:a16="http://schemas.microsoft.com/office/drawing/2014/main" id="{644DA552-157F-4CFD-987B-C6FE4EFC5361}"/>
                  </a:ext>
                </a:extLst>
              </p:cNvPr>
              <p:cNvGrpSpPr/>
              <p:nvPr/>
            </p:nvGrpSpPr>
            <p:grpSpPr>
              <a:xfrm>
                <a:off x="7802984" y="3443269"/>
                <a:ext cx="1584599" cy="215444"/>
                <a:chOff x="1434043" y="5423967"/>
                <a:chExt cx="1584599" cy="215444"/>
              </a:xfrm>
            </p:grpSpPr>
            <p:sp>
              <p:nvSpPr>
                <p:cNvPr id="84" name="Rectangle 83">
                  <a:extLst>
                    <a:ext uri="{FF2B5EF4-FFF2-40B4-BE49-F238E27FC236}">
                      <a16:creationId xmlns:a16="http://schemas.microsoft.com/office/drawing/2014/main" id="{2BC8C572-4E1C-4A7F-BA95-81573952ACB2}"/>
                    </a:ext>
                  </a:extLst>
                </p:cNvPr>
                <p:cNvSpPr/>
                <p:nvPr/>
              </p:nvSpPr>
              <p:spPr bwMode="auto">
                <a:xfrm>
                  <a:off x="1741910" y="5429513"/>
                  <a:ext cx="979099" cy="202407"/>
                </a:xfrm>
                <a:prstGeom prst="rect">
                  <a:avLst/>
                </a:prstGeom>
                <a:solidFill>
                  <a:srgbClr val="CCECFF">
                    <a:alpha val="50000"/>
                  </a:srgbClr>
                </a:solid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800" b="0" i="0" u="none" strike="noStrike" kern="0" cap="none" spc="0" normalizeH="0" baseline="0" noProof="0">
                    <a:ln>
                      <a:noFill/>
                    </a:ln>
                    <a:solidFill>
                      <a:prstClr val="black"/>
                    </a:solidFill>
                    <a:effectLst/>
                    <a:uLnTx/>
                    <a:uFillTx/>
                    <a:latin typeface="Arial" charset="0"/>
                    <a:ea typeface="宋体" charset="-122"/>
                  </a:endParaRPr>
                </a:p>
              </p:txBody>
            </p:sp>
            <p:sp>
              <p:nvSpPr>
                <p:cNvPr id="85" name="Rectangle 84">
                  <a:extLst>
                    <a:ext uri="{FF2B5EF4-FFF2-40B4-BE49-F238E27FC236}">
                      <a16:creationId xmlns:a16="http://schemas.microsoft.com/office/drawing/2014/main" id="{5EBA5DB5-34D5-4A44-A257-43CD4256CB7E}"/>
                    </a:ext>
                  </a:extLst>
                </p:cNvPr>
                <p:cNvSpPr/>
                <p:nvPr/>
              </p:nvSpPr>
              <p:spPr>
                <a:xfrm>
                  <a:off x="1434043" y="5423967"/>
                  <a:ext cx="1584599" cy="21544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Channel busy duration</a:t>
                  </a:r>
                </a:p>
              </p:txBody>
            </p:sp>
          </p:grpSp>
          <p:sp>
            <p:nvSpPr>
              <p:cNvPr id="51" name="Rectangle 50">
                <a:extLst>
                  <a:ext uri="{FF2B5EF4-FFF2-40B4-BE49-F238E27FC236}">
                    <a16:creationId xmlns:a16="http://schemas.microsoft.com/office/drawing/2014/main" id="{6A4DCC32-27EC-412F-A594-692389798AD5}"/>
                  </a:ext>
                </a:extLst>
              </p:cNvPr>
              <p:cNvSpPr/>
              <p:nvPr/>
            </p:nvSpPr>
            <p:spPr>
              <a:xfrm>
                <a:off x="11642946" y="3685789"/>
                <a:ext cx="383207" cy="21544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time</a:t>
                </a:r>
              </a:p>
            </p:txBody>
          </p:sp>
          <p:grpSp>
            <p:nvGrpSpPr>
              <p:cNvPr id="52" name="Group 51">
                <a:extLst>
                  <a:ext uri="{FF2B5EF4-FFF2-40B4-BE49-F238E27FC236}">
                    <a16:creationId xmlns:a16="http://schemas.microsoft.com/office/drawing/2014/main" id="{C191FFDD-5E9F-4DA1-BFFC-F0079489E157}"/>
                  </a:ext>
                </a:extLst>
              </p:cNvPr>
              <p:cNvGrpSpPr/>
              <p:nvPr/>
            </p:nvGrpSpPr>
            <p:grpSpPr>
              <a:xfrm>
                <a:off x="10092879" y="3285982"/>
                <a:ext cx="1683166" cy="215444"/>
                <a:chOff x="10142712" y="3278061"/>
                <a:chExt cx="1683166" cy="215444"/>
              </a:xfrm>
            </p:grpSpPr>
            <p:sp>
              <p:nvSpPr>
                <p:cNvPr id="82" name="Rectangle 81">
                  <a:extLst>
                    <a:ext uri="{FF2B5EF4-FFF2-40B4-BE49-F238E27FC236}">
                      <a16:creationId xmlns:a16="http://schemas.microsoft.com/office/drawing/2014/main" id="{DBFCEF7B-0F80-400E-A411-A71B045567BC}"/>
                    </a:ext>
                  </a:extLst>
                </p:cNvPr>
                <p:cNvSpPr/>
                <p:nvPr/>
              </p:nvSpPr>
              <p:spPr bwMode="auto">
                <a:xfrm>
                  <a:off x="10142712" y="3281977"/>
                  <a:ext cx="1683166" cy="207612"/>
                </a:xfrm>
                <a:prstGeom prst="rect">
                  <a:avLst/>
                </a:prstGeom>
                <a:solidFill>
                  <a:srgbClr val="CCECFF">
                    <a:alpha val="50000"/>
                  </a:srgbClr>
                </a:solid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800" b="0" i="0" u="none" strike="noStrike" kern="0" cap="none" spc="0" normalizeH="0" baseline="0" noProof="0">
                    <a:ln>
                      <a:noFill/>
                    </a:ln>
                    <a:solidFill>
                      <a:prstClr val="black"/>
                    </a:solidFill>
                    <a:effectLst/>
                    <a:uLnTx/>
                    <a:uFillTx/>
                    <a:latin typeface="Arial" charset="0"/>
                    <a:ea typeface="宋体" charset="-122"/>
                  </a:endParaRPr>
                </a:p>
              </p:txBody>
            </p:sp>
            <p:sp>
              <p:nvSpPr>
                <p:cNvPr id="83" name="Rectangle 82">
                  <a:extLst>
                    <a:ext uri="{FF2B5EF4-FFF2-40B4-BE49-F238E27FC236}">
                      <a16:creationId xmlns:a16="http://schemas.microsoft.com/office/drawing/2014/main" id="{5C838BC6-3B05-4C76-AACB-412976143752}"/>
                    </a:ext>
                  </a:extLst>
                </p:cNvPr>
                <p:cNvSpPr/>
                <p:nvPr/>
              </p:nvSpPr>
              <p:spPr>
                <a:xfrm>
                  <a:off x="10514304" y="3278061"/>
                  <a:ext cx="1033731" cy="21544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Transmission by AP2</a:t>
                  </a:r>
                </a:p>
              </p:txBody>
            </p:sp>
          </p:grpSp>
          <p:cxnSp>
            <p:nvCxnSpPr>
              <p:cNvPr id="53" name="Straight Arrow Connector 52">
                <a:extLst>
                  <a:ext uri="{FF2B5EF4-FFF2-40B4-BE49-F238E27FC236}">
                    <a16:creationId xmlns:a16="http://schemas.microsoft.com/office/drawing/2014/main" id="{3C93E5D7-7B3C-48FE-B56C-599B461C3832}"/>
                  </a:ext>
                </a:extLst>
              </p:cNvPr>
              <p:cNvCxnSpPr/>
              <p:nvPr/>
            </p:nvCxnSpPr>
            <p:spPr>
              <a:xfrm>
                <a:off x="8802256" y="3027413"/>
                <a:ext cx="0" cy="411480"/>
              </a:xfrm>
              <a:prstGeom prst="straightConnector1">
                <a:avLst/>
              </a:prstGeom>
              <a:noFill/>
              <a:ln w="9525" cap="flat" cmpd="sng" algn="ctr">
                <a:solidFill>
                  <a:sysClr val="windowText" lastClr="000000"/>
                </a:solidFill>
                <a:prstDash val="solid"/>
                <a:tailEnd type="triangle"/>
              </a:ln>
              <a:effectLst/>
            </p:spPr>
          </p:cxnSp>
          <p:sp>
            <p:nvSpPr>
              <p:cNvPr id="54" name="Rectangle 53">
                <a:extLst>
                  <a:ext uri="{FF2B5EF4-FFF2-40B4-BE49-F238E27FC236}">
                    <a16:creationId xmlns:a16="http://schemas.microsoft.com/office/drawing/2014/main" id="{813700B6-5761-4B6E-8B23-4D395DE6ABCA}"/>
                  </a:ext>
                </a:extLst>
              </p:cNvPr>
              <p:cNvSpPr/>
              <p:nvPr/>
            </p:nvSpPr>
            <p:spPr>
              <a:xfrm>
                <a:off x="7862041" y="2842987"/>
                <a:ext cx="1870365" cy="21544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Start of channel contention by AP1</a:t>
                </a:r>
              </a:p>
            </p:txBody>
          </p:sp>
          <p:sp>
            <p:nvSpPr>
              <p:cNvPr id="55" name="Rectangle 54">
                <a:extLst>
                  <a:ext uri="{FF2B5EF4-FFF2-40B4-BE49-F238E27FC236}">
                    <a16:creationId xmlns:a16="http://schemas.microsoft.com/office/drawing/2014/main" id="{18C8F902-2ACA-41A6-91CD-CB2ECF38AAD0}"/>
                  </a:ext>
                </a:extLst>
              </p:cNvPr>
              <p:cNvSpPr/>
              <p:nvPr/>
            </p:nvSpPr>
            <p:spPr bwMode="auto">
              <a:xfrm>
                <a:off x="9469009" y="3449692"/>
                <a:ext cx="65598" cy="202407"/>
              </a:xfrm>
              <a:prstGeom prst="rect">
                <a:avLst/>
              </a:prstGeom>
              <a:no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800" b="0" i="0" u="none" strike="noStrike" kern="0" cap="none" spc="0" normalizeH="0" baseline="0" noProof="0">
                  <a:ln>
                    <a:noFill/>
                  </a:ln>
                  <a:solidFill>
                    <a:prstClr val="black"/>
                  </a:solidFill>
                  <a:effectLst/>
                  <a:uLnTx/>
                  <a:uFillTx/>
                  <a:latin typeface="Arial" charset="0"/>
                  <a:ea typeface="宋体" charset="-122"/>
                </a:endParaRPr>
              </a:p>
            </p:txBody>
          </p:sp>
          <p:sp>
            <p:nvSpPr>
              <p:cNvPr id="56" name="Rectangle 55">
                <a:extLst>
                  <a:ext uri="{FF2B5EF4-FFF2-40B4-BE49-F238E27FC236}">
                    <a16:creationId xmlns:a16="http://schemas.microsoft.com/office/drawing/2014/main" id="{86C1BC85-C2E4-4E84-A01E-8954EF5398F6}"/>
                  </a:ext>
                </a:extLst>
              </p:cNvPr>
              <p:cNvSpPr/>
              <p:nvPr/>
            </p:nvSpPr>
            <p:spPr bwMode="auto">
              <a:xfrm>
                <a:off x="9403605" y="3449692"/>
                <a:ext cx="65598" cy="202407"/>
              </a:xfrm>
              <a:prstGeom prst="rect">
                <a:avLst/>
              </a:prstGeom>
              <a:no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800" b="0" i="0" u="none" strike="noStrike" kern="0" cap="none" spc="0" normalizeH="0" baseline="0" noProof="0">
                  <a:ln>
                    <a:noFill/>
                  </a:ln>
                  <a:solidFill>
                    <a:prstClr val="black"/>
                  </a:solidFill>
                  <a:effectLst/>
                  <a:uLnTx/>
                  <a:uFillTx/>
                  <a:latin typeface="Arial" charset="0"/>
                  <a:ea typeface="宋体" charset="-122"/>
                </a:endParaRPr>
              </a:p>
            </p:txBody>
          </p:sp>
          <p:sp>
            <p:nvSpPr>
              <p:cNvPr id="57" name="Rectangle 56">
                <a:extLst>
                  <a:ext uri="{FF2B5EF4-FFF2-40B4-BE49-F238E27FC236}">
                    <a16:creationId xmlns:a16="http://schemas.microsoft.com/office/drawing/2014/main" id="{6C16C028-FCA2-47A4-94D1-B70D67A426BA}"/>
                  </a:ext>
                </a:extLst>
              </p:cNvPr>
              <p:cNvSpPr/>
              <p:nvPr/>
            </p:nvSpPr>
            <p:spPr bwMode="auto">
              <a:xfrm>
                <a:off x="9334548" y="3449692"/>
                <a:ext cx="65598" cy="202407"/>
              </a:xfrm>
              <a:prstGeom prst="rect">
                <a:avLst/>
              </a:prstGeom>
              <a:no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800" b="0" i="0" u="none" strike="noStrike" kern="0" cap="none" spc="0" normalizeH="0" baseline="0" noProof="0">
                  <a:ln>
                    <a:noFill/>
                  </a:ln>
                  <a:solidFill>
                    <a:prstClr val="black"/>
                  </a:solidFill>
                  <a:effectLst/>
                  <a:uLnTx/>
                  <a:uFillTx/>
                  <a:latin typeface="Arial" charset="0"/>
                  <a:ea typeface="宋体" charset="-122"/>
                </a:endParaRPr>
              </a:p>
            </p:txBody>
          </p:sp>
          <p:cxnSp>
            <p:nvCxnSpPr>
              <p:cNvPr id="58" name="Straight Arrow Connector 57">
                <a:extLst>
                  <a:ext uri="{FF2B5EF4-FFF2-40B4-BE49-F238E27FC236}">
                    <a16:creationId xmlns:a16="http://schemas.microsoft.com/office/drawing/2014/main" id="{5D5527D3-662C-49AE-9FF6-537CFB60AE41}"/>
                  </a:ext>
                </a:extLst>
              </p:cNvPr>
              <p:cNvCxnSpPr/>
              <p:nvPr/>
            </p:nvCxnSpPr>
            <p:spPr>
              <a:xfrm>
                <a:off x="9084831" y="3725814"/>
                <a:ext cx="457200" cy="0"/>
              </a:xfrm>
              <a:prstGeom prst="straightConnector1">
                <a:avLst/>
              </a:prstGeom>
              <a:noFill/>
              <a:ln w="9525" cap="flat" cmpd="sng" algn="ctr">
                <a:solidFill>
                  <a:sysClr val="windowText" lastClr="000000"/>
                </a:solidFill>
                <a:prstDash val="solid"/>
                <a:headEnd type="triangle"/>
                <a:tailEnd type="triangle"/>
              </a:ln>
              <a:effectLst/>
            </p:spPr>
          </p:cxnSp>
          <p:sp>
            <p:nvSpPr>
              <p:cNvPr id="59" name="Rectangle 58">
                <a:extLst>
                  <a:ext uri="{FF2B5EF4-FFF2-40B4-BE49-F238E27FC236}">
                    <a16:creationId xmlns:a16="http://schemas.microsoft.com/office/drawing/2014/main" id="{7FDF0404-6104-488C-8BBF-6947C948C82E}"/>
                  </a:ext>
                </a:extLst>
              </p:cNvPr>
              <p:cNvSpPr/>
              <p:nvPr/>
            </p:nvSpPr>
            <p:spPr>
              <a:xfrm>
                <a:off x="10004858" y="2840891"/>
                <a:ext cx="1760403" cy="21544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Start of channel access by an AP1</a:t>
                </a:r>
              </a:p>
            </p:txBody>
          </p:sp>
          <p:cxnSp>
            <p:nvCxnSpPr>
              <p:cNvPr id="60" name="Straight Arrow Connector 59">
                <a:extLst>
                  <a:ext uri="{FF2B5EF4-FFF2-40B4-BE49-F238E27FC236}">
                    <a16:creationId xmlns:a16="http://schemas.microsoft.com/office/drawing/2014/main" id="{51C16799-CCCD-4DA4-B3A0-E592956B86E7}"/>
                  </a:ext>
                </a:extLst>
              </p:cNvPr>
              <p:cNvCxnSpPr/>
              <p:nvPr/>
            </p:nvCxnSpPr>
            <p:spPr>
              <a:xfrm>
                <a:off x="8803459" y="3175908"/>
                <a:ext cx="1188720" cy="0"/>
              </a:xfrm>
              <a:prstGeom prst="straightConnector1">
                <a:avLst/>
              </a:prstGeom>
              <a:noFill/>
              <a:ln w="9525" cap="flat" cmpd="sng" algn="ctr">
                <a:solidFill>
                  <a:sysClr val="windowText" lastClr="000000"/>
                </a:solidFill>
                <a:prstDash val="solid"/>
                <a:headEnd type="triangle"/>
                <a:tailEnd type="triangle"/>
              </a:ln>
              <a:effectLst/>
            </p:spPr>
          </p:cxnSp>
          <p:sp>
            <p:nvSpPr>
              <p:cNvPr id="61" name="Rectangle 60">
                <a:extLst>
                  <a:ext uri="{FF2B5EF4-FFF2-40B4-BE49-F238E27FC236}">
                    <a16:creationId xmlns:a16="http://schemas.microsoft.com/office/drawing/2014/main" id="{0A5ED5B6-9645-49FB-A562-25B5BA025C78}"/>
                  </a:ext>
                </a:extLst>
              </p:cNvPr>
              <p:cNvSpPr/>
              <p:nvPr/>
            </p:nvSpPr>
            <p:spPr>
              <a:xfrm>
                <a:off x="8150497" y="2972840"/>
                <a:ext cx="2503883" cy="21544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AP1 channel access delay</a:t>
                </a:r>
              </a:p>
            </p:txBody>
          </p:sp>
          <p:cxnSp>
            <p:nvCxnSpPr>
              <p:cNvPr id="62" name="Straight Arrow Connector 61">
                <a:extLst>
                  <a:ext uri="{FF2B5EF4-FFF2-40B4-BE49-F238E27FC236}">
                    <a16:creationId xmlns:a16="http://schemas.microsoft.com/office/drawing/2014/main" id="{9C8D1224-BB90-41DF-AE33-F40F367799ED}"/>
                  </a:ext>
                </a:extLst>
              </p:cNvPr>
              <p:cNvCxnSpPr/>
              <p:nvPr/>
            </p:nvCxnSpPr>
            <p:spPr>
              <a:xfrm rot="16200000">
                <a:off x="7721086" y="3588045"/>
                <a:ext cx="640080" cy="0"/>
              </a:xfrm>
              <a:prstGeom prst="straightConnector1">
                <a:avLst/>
              </a:prstGeom>
              <a:noFill/>
              <a:ln w="9525" cap="flat" cmpd="sng" algn="ctr">
                <a:solidFill>
                  <a:sysClr val="windowText" lastClr="000000"/>
                </a:solidFill>
                <a:prstDash val="solid"/>
                <a:tailEnd type="triangle"/>
              </a:ln>
              <a:effectLst/>
            </p:spPr>
          </p:cxnSp>
          <p:sp>
            <p:nvSpPr>
              <p:cNvPr id="63" name="Rectangle 62">
                <a:extLst>
                  <a:ext uri="{FF2B5EF4-FFF2-40B4-BE49-F238E27FC236}">
                    <a16:creationId xmlns:a16="http://schemas.microsoft.com/office/drawing/2014/main" id="{FE9411EA-C2F5-4A55-BE33-E1D45CDE0423}"/>
                  </a:ext>
                </a:extLst>
              </p:cNvPr>
              <p:cNvSpPr/>
              <p:nvPr/>
            </p:nvSpPr>
            <p:spPr>
              <a:xfrm>
                <a:off x="7734123" y="3050780"/>
                <a:ext cx="642169" cy="21544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Frequency</a:t>
                </a:r>
              </a:p>
            </p:txBody>
          </p:sp>
          <p:sp>
            <p:nvSpPr>
              <p:cNvPr id="64" name="Rectangle 63">
                <a:extLst>
                  <a:ext uri="{FF2B5EF4-FFF2-40B4-BE49-F238E27FC236}">
                    <a16:creationId xmlns:a16="http://schemas.microsoft.com/office/drawing/2014/main" id="{DB7F1F17-F9D5-4149-9BC7-871F8D1B5DB7}"/>
                  </a:ext>
                </a:extLst>
              </p:cNvPr>
              <p:cNvSpPr/>
              <p:nvPr/>
            </p:nvSpPr>
            <p:spPr>
              <a:xfrm>
                <a:off x="8703573" y="3738638"/>
                <a:ext cx="1200341"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AIFS and back-off counter decrement</a:t>
                </a:r>
              </a:p>
            </p:txBody>
          </p:sp>
          <p:sp>
            <p:nvSpPr>
              <p:cNvPr id="65" name="Rectangle 64">
                <a:extLst>
                  <a:ext uri="{FF2B5EF4-FFF2-40B4-BE49-F238E27FC236}">
                    <a16:creationId xmlns:a16="http://schemas.microsoft.com/office/drawing/2014/main" id="{57B38F89-B7DD-4A0B-8CF3-F7D7A1CFE3F0}"/>
                  </a:ext>
                </a:extLst>
              </p:cNvPr>
              <p:cNvSpPr/>
              <p:nvPr/>
            </p:nvSpPr>
            <p:spPr bwMode="auto">
              <a:xfrm>
                <a:off x="9535213" y="3449663"/>
                <a:ext cx="175090" cy="203644"/>
              </a:xfrm>
              <a:prstGeom prst="rect">
                <a:avLst/>
              </a:prstGeom>
              <a:solidFill>
                <a:srgbClr val="CCECFF">
                  <a:alpha val="50000"/>
                </a:srgbClr>
              </a:solid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800" b="0" i="0" u="none" strike="noStrike" kern="0" cap="none" spc="0" normalizeH="0" baseline="0" noProof="0">
                  <a:ln>
                    <a:noFill/>
                  </a:ln>
                  <a:solidFill>
                    <a:prstClr val="black"/>
                  </a:solidFill>
                  <a:effectLst/>
                  <a:uLnTx/>
                  <a:uFillTx/>
                  <a:latin typeface="Arial" charset="0"/>
                  <a:ea typeface="宋体" charset="-122"/>
                </a:endParaRPr>
              </a:p>
            </p:txBody>
          </p:sp>
          <p:grpSp>
            <p:nvGrpSpPr>
              <p:cNvPr id="66" name="Group 65">
                <a:extLst>
                  <a:ext uri="{FF2B5EF4-FFF2-40B4-BE49-F238E27FC236}">
                    <a16:creationId xmlns:a16="http://schemas.microsoft.com/office/drawing/2014/main" id="{440DA448-2778-4BEB-A6DB-10018055756F}"/>
                  </a:ext>
                </a:extLst>
              </p:cNvPr>
              <p:cNvGrpSpPr/>
              <p:nvPr/>
            </p:nvGrpSpPr>
            <p:grpSpPr>
              <a:xfrm>
                <a:off x="10001341" y="3442540"/>
                <a:ext cx="1669556" cy="215444"/>
                <a:chOff x="10001341" y="3442540"/>
                <a:chExt cx="1669556" cy="215444"/>
              </a:xfrm>
            </p:grpSpPr>
            <p:sp>
              <p:nvSpPr>
                <p:cNvPr id="80" name="Rectangle 79">
                  <a:extLst>
                    <a:ext uri="{FF2B5EF4-FFF2-40B4-BE49-F238E27FC236}">
                      <a16:creationId xmlns:a16="http://schemas.microsoft.com/office/drawing/2014/main" id="{ED2E581D-6EC5-47CD-BD2E-841C02D7B842}"/>
                    </a:ext>
                  </a:extLst>
                </p:cNvPr>
                <p:cNvSpPr/>
                <p:nvPr/>
              </p:nvSpPr>
              <p:spPr bwMode="auto">
                <a:xfrm>
                  <a:off x="10001341" y="3450801"/>
                  <a:ext cx="1669556" cy="198922"/>
                </a:xfrm>
                <a:prstGeom prst="rect">
                  <a:avLst/>
                </a:prstGeom>
                <a:solidFill>
                  <a:srgbClr val="FFC000">
                    <a:alpha val="50000"/>
                  </a:srgbClr>
                </a:solid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800" b="0" i="0" u="none" strike="noStrike" kern="0" cap="none" spc="0" normalizeH="0" baseline="0" noProof="0">
                    <a:ln>
                      <a:noFill/>
                    </a:ln>
                    <a:solidFill>
                      <a:prstClr val="black"/>
                    </a:solidFill>
                    <a:effectLst/>
                    <a:uLnTx/>
                    <a:uFillTx/>
                    <a:latin typeface="Arial" charset="0"/>
                    <a:ea typeface="宋体" charset="-122"/>
                  </a:endParaRPr>
                </a:p>
              </p:txBody>
            </p:sp>
            <p:sp>
              <p:nvSpPr>
                <p:cNvPr id="81" name="Rectangle 80">
                  <a:extLst>
                    <a:ext uri="{FF2B5EF4-FFF2-40B4-BE49-F238E27FC236}">
                      <a16:creationId xmlns:a16="http://schemas.microsoft.com/office/drawing/2014/main" id="{2F88F2C6-BDB2-4DEC-BBCF-E6B626BD83D7}"/>
                    </a:ext>
                  </a:extLst>
                </p:cNvPr>
                <p:cNvSpPr/>
                <p:nvPr/>
              </p:nvSpPr>
              <p:spPr>
                <a:xfrm>
                  <a:off x="10306411" y="3442540"/>
                  <a:ext cx="1059416" cy="21544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Transmission by AP1</a:t>
                  </a:r>
                </a:p>
              </p:txBody>
            </p:sp>
          </p:grpSp>
          <p:cxnSp>
            <p:nvCxnSpPr>
              <p:cNvPr id="67" name="Straight Arrow Connector 66">
                <a:extLst>
                  <a:ext uri="{FF2B5EF4-FFF2-40B4-BE49-F238E27FC236}">
                    <a16:creationId xmlns:a16="http://schemas.microsoft.com/office/drawing/2014/main" id="{6DE69570-B510-4A6F-BAAF-050DB5622137}"/>
                  </a:ext>
                </a:extLst>
              </p:cNvPr>
              <p:cNvCxnSpPr/>
              <p:nvPr/>
            </p:nvCxnSpPr>
            <p:spPr>
              <a:xfrm>
                <a:off x="9704991" y="3725814"/>
                <a:ext cx="274320" cy="0"/>
              </a:xfrm>
              <a:prstGeom prst="straightConnector1">
                <a:avLst/>
              </a:prstGeom>
              <a:noFill/>
              <a:ln w="9525" cap="flat" cmpd="sng" algn="ctr">
                <a:solidFill>
                  <a:sysClr val="windowText" lastClr="000000"/>
                </a:solidFill>
                <a:prstDash val="solid"/>
                <a:headEnd type="triangle"/>
                <a:tailEnd type="triangle"/>
              </a:ln>
              <a:effectLst/>
            </p:spPr>
          </p:cxnSp>
          <p:sp>
            <p:nvSpPr>
              <p:cNvPr id="68" name="Rectangle 67">
                <a:extLst>
                  <a:ext uri="{FF2B5EF4-FFF2-40B4-BE49-F238E27FC236}">
                    <a16:creationId xmlns:a16="http://schemas.microsoft.com/office/drawing/2014/main" id="{7DB72411-4C9D-48C1-976A-FCDFE4C3F514}"/>
                  </a:ext>
                </a:extLst>
              </p:cNvPr>
              <p:cNvSpPr/>
              <p:nvPr/>
            </p:nvSpPr>
            <p:spPr>
              <a:xfrm>
                <a:off x="9265634" y="3145752"/>
                <a:ext cx="702009"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Co-trigger frame</a:t>
                </a:r>
              </a:p>
            </p:txBody>
          </p:sp>
          <p:sp>
            <p:nvSpPr>
              <p:cNvPr id="69" name="Rectangle 68">
                <a:extLst>
                  <a:ext uri="{FF2B5EF4-FFF2-40B4-BE49-F238E27FC236}">
                    <a16:creationId xmlns:a16="http://schemas.microsoft.com/office/drawing/2014/main" id="{64AB9514-9112-4F14-BD06-141BEB4E9A5F}"/>
                  </a:ext>
                </a:extLst>
              </p:cNvPr>
              <p:cNvSpPr/>
              <p:nvPr/>
            </p:nvSpPr>
            <p:spPr>
              <a:xfrm>
                <a:off x="9541871" y="3790153"/>
                <a:ext cx="1200341" cy="21544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SIFS</a:t>
                </a:r>
              </a:p>
            </p:txBody>
          </p:sp>
          <p:grpSp>
            <p:nvGrpSpPr>
              <p:cNvPr id="70" name="Group 69">
                <a:extLst>
                  <a:ext uri="{FF2B5EF4-FFF2-40B4-BE49-F238E27FC236}">
                    <a16:creationId xmlns:a16="http://schemas.microsoft.com/office/drawing/2014/main" id="{512AAE42-AEB3-465D-A7C9-CCEBFC10EA33}"/>
                  </a:ext>
                </a:extLst>
              </p:cNvPr>
              <p:cNvGrpSpPr/>
              <p:nvPr/>
            </p:nvGrpSpPr>
            <p:grpSpPr>
              <a:xfrm>
                <a:off x="10001341" y="2971956"/>
                <a:ext cx="183075" cy="464806"/>
                <a:chOff x="6630475" y="4399636"/>
                <a:chExt cx="183075" cy="184015"/>
              </a:xfrm>
            </p:grpSpPr>
            <p:cxnSp>
              <p:nvCxnSpPr>
                <p:cNvPr id="78" name="Straight Arrow Connector 77">
                  <a:extLst>
                    <a:ext uri="{FF2B5EF4-FFF2-40B4-BE49-F238E27FC236}">
                      <a16:creationId xmlns:a16="http://schemas.microsoft.com/office/drawing/2014/main" id="{1A34C4B5-8998-4827-BFF2-509D7D323618}"/>
                    </a:ext>
                  </a:extLst>
                </p:cNvPr>
                <p:cNvCxnSpPr/>
                <p:nvPr/>
              </p:nvCxnSpPr>
              <p:spPr>
                <a:xfrm>
                  <a:off x="6630475" y="4400771"/>
                  <a:ext cx="0" cy="182880"/>
                </a:xfrm>
                <a:prstGeom prst="straightConnector1">
                  <a:avLst/>
                </a:prstGeom>
                <a:noFill/>
                <a:ln w="9525" cap="flat" cmpd="sng" algn="ctr">
                  <a:solidFill>
                    <a:sysClr val="windowText" lastClr="000000"/>
                  </a:solidFill>
                  <a:prstDash val="solid"/>
                  <a:tailEnd type="triangle"/>
                </a:ln>
                <a:effectLst/>
              </p:spPr>
            </p:cxnSp>
            <p:cxnSp>
              <p:nvCxnSpPr>
                <p:cNvPr id="79" name="Straight Connector 78">
                  <a:extLst>
                    <a:ext uri="{FF2B5EF4-FFF2-40B4-BE49-F238E27FC236}">
                      <a16:creationId xmlns:a16="http://schemas.microsoft.com/office/drawing/2014/main" id="{5400C9BA-9899-421C-B6A6-BA0F69B6B3E7}"/>
                    </a:ext>
                  </a:extLst>
                </p:cNvPr>
                <p:cNvCxnSpPr/>
                <p:nvPr/>
              </p:nvCxnSpPr>
              <p:spPr>
                <a:xfrm>
                  <a:off x="6630475" y="4399636"/>
                  <a:ext cx="183075" cy="0"/>
                </a:xfrm>
                <a:prstGeom prst="line">
                  <a:avLst/>
                </a:prstGeom>
                <a:noFill/>
                <a:ln w="9525" cap="flat" cmpd="sng" algn="ctr">
                  <a:solidFill>
                    <a:sysClr val="windowText" lastClr="000000"/>
                  </a:solidFill>
                  <a:prstDash val="solid"/>
                </a:ln>
                <a:effectLst/>
              </p:spPr>
            </p:cxnSp>
          </p:grpSp>
          <p:grpSp>
            <p:nvGrpSpPr>
              <p:cNvPr id="71" name="Group 70">
                <a:extLst>
                  <a:ext uri="{FF2B5EF4-FFF2-40B4-BE49-F238E27FC236}">
                    <a16:creationId xmlns:a16="http://schemas.microsoft.com/office/drawing/2014/main" id="{A3ACA94B-6E97-42FE-8FDA-72226DD871F7}"/>
                  </a:ext>
                </a:extLst>
              </p:cNvPr>
              <p:cNvGrpSpPr/>
              <p:nvPr/>
            </p:nvGrpSpPr>
            <p:grpSpPr>
              <a:xfrm flipV="1">
                <a:off x="9848148" y="3745609"/>
                <a:ext cx="183075" cy="162133"/>
                <a:chOff x="6630475" y="4396073"/>
                <a:chExt cx="183075" cy="187578"/>
              </a:xfrm>
            </p:grpSpPr>
            <p:cxnSp>
              <p:nvCxnSpPr>
                <p:cNvPr id="76" name="Straight Arrow Connector 75">
                  <a:extLst>
                    <a:ext uri="{FF2B5EF4-FFF2-40B4-BE49-F238E27FC236}">
                      <a16:creationId xmlns:a16="http://schemas.microsoft.com/office/drawing/2014/main" id="{8D74A00D-EE49-47F4-BD53-D3A8746D304C}"/>
                    </a:ext>
                  </a:extLst>
                </p:cNvPr>
                <p:cNvCxnSpPr/>
                <p:nvPr/>
              </p:nvCxnSpPr>
              <p:spPr>
                <a:xfrm>
                  <a:off x="6630475" y="4400771"/>
                  <a:ext cx="0" cy="182880"/>
                </a:xfrm>
                <a:prstGeom prst="straightConnector1">
                  <a:avLst/>
                </a:prstGeom>
                <a:noFill/>
                <a:ln w="9525" cap="flat" cmpd="sng" algn="ctr">
                  <a:solidFill>
                    <a:sysClr val="windowText" lastClr="000000"/>
                  </a:solidFill>
                  <a:prstDash val="solid"/>
                  <a:tailEnd type="triangle"/>
                </a:ln>
                <a:effectLst/>
              </p:spPr>
            </p:cxnSp>
            <p:cxnSp>
              <p:nvCxnSpPr>
                <p:cNvPr id="77" name="Straight Connector 76">
                  <a:extLst>
                    <a:ext uri="{FF2B5EF4-FFF2-40B4-BE49-F238E27FC236}">
                      <a16:creationId xmlns:a16="http://schemas.microsoft.com/office/drawing/2014/main" id="{ED7DF688-BD2E-4529-95DB-127CAC1AEF1D}"/>
                    </a:ext>
                  </a:extLst>
                </p:cNvPr>
                <p:cNvCxnSpPr/>
                <p:nvPr/>
              </p:nvCxnSpPr>
              <p:spPr>
                <a:xfrm>
                  <a:off x="6630475" y="4396073"/>
                  <a:ext cx="183075" cy="0"/>
                </a:xfrm>
                <a:prstGeom prst="line">
                  <a:avLst/>
                </a:prstGeom>
                <a:noFill/>
                <a:ln w="9525" cap="flat" cmpd="sng" algn="ctr">
                  <a:solidFill>
                    <a:sysClr val="windowText" lastClr="000000"/>
                  </a:solidFill>
                  <a:prstDash val="solid"/>
                </a:ln>
                <a:effectLst/>
              </p:spPr>
            </p:cxnSp>
          </p:grpSp>
          <p:cxnSp>
            <p:nvCxnSpPr>
              <p:cNvPr id="72" name="Straight Connector 71">
                <a:extLst>
                  <a:ext uri="{FF2B5EF4-FFF2-40B4-BE49-F238E27FC236}">
                    <a16:creationId xmlns:a16="http://schemas.microsoft.com/office/drawing/2014/main" id="{888EB5EA-7A5B-4B0E-86D4-094845B71112}"/>
                  </a:ext>
                </a:extLst>
              </p:cNvPr>
              <p:cNvCxnSpPr/>
              <p:nvPr/>
            </p:nvCxnSpPr>
            <p:spPr bwMode="auto">
              <a:xfrm flipV="1">
                <a:off x="10001645" y="3497510"/>
                <a:ext cx="99516" cy="155276"/>
              </a:xfrm>
              <a:prstGeom prst="line">
                <a:avLst/>
              </a:prstGeom>
              <a:noFill/>
              <a:ln w="6350">
                <a:solidFill>
                  <a:sysClr val="windowText" lastClr="000000"/>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a:extLst>
                  <a:ext uri="{FF2B5EF4-FFF2-40B4-BE49-F238E27FC236}">
                    <a16:creationId xmlns:a16="http://schemas.microsoft.com/office/drawing/2014/main" id="{BCBE4653-81DB-49E1-B98A-BBDD5B25AD54}"/>
                  </a:ext>
                </a:extLst>
              </p:cNvPr>
              <p:cNvCxnSpPr/>
              <p:nvPr/>
            </p:nvCxnSpPr>
            <p:spPr bwMode="auto">
              <a:xfrm flipV="1">
                <a:off x="11676528" y="3497510"/>
                <a:ext cx="99516" cy="155276"/>
              </a:xfrm>
              <a:prstGeom prst="line">
                <a:avLst/>
              </a:prstGeom>
              <a:noFill/>
              <a:ln w="6350">
                <a:solidFill>
                  <a:sysClr val="windowText" lastClr="000000"/>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a:extLst>
                  <a:ext uri="{FF2B5EF4-FFF2-40B4-BE49-F238E27FC236}">
                    <a16:creationId xmlns:a16="http://schemas.microsoft.com/office/drawing/2014/main" id="{5FB93709-747A-49C9-A3AA-F4D21A6766C5}"/>
                  </a:ext>
                </a:extLst>
              </p:cNvPr>
              <p:cNvCxnSpPr/>
              <p:nvPr/>
            </p:nvCxnSpPr>
            <p:spPr bwMode="auto">
              <a:xfrm flipV="1">
                <a:off x="11665745" y="3309231"/>
                <a:ext cx="99516" cy="155276"/>
              </a:xfrm>
              <a:prstGeom prst="line">
                <a:avLst/>
              </a:prstGeom>
              <a:noFill/>
              <a:ln w="6350">
                <a:solidFill>
                  <a:sysClr val="windowText" lastClr="000000"/>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74">
                <a:extLst>
                  <a:ext uri="{FF2B5EF4-FFF2-40B4-BE49-F238E27FC236}">
                    <a16:creationId xmlns:a16="http://schemas.microsoft.com/office/drawing/2014/main" id="{F5C83754-DBEC-433E-AA82-92CC9674FCD6}"/>
                  </a:ext>
                </a:extLst>
              </p:cNvPr>
              <p:cNvCxnSpPr/>
              <p:nvPr/>
            </p:nvCxnSpPr>
            <p:spPr bwMode="auto">
              <a:xfrm flipV="1">
                <a:off x="10001645" y="3283379"/>
                <a:ext cx="99516" cy="155276"/>
              </a:xfrm>
              <a:prstGeom prst="line">
                <a:avLst/>
              </a:prstGeom>
              <a:noFill/>
              <a:ln w="6350">
                <a:solidFill>
                  <a:sysClr val="windowText" lastClr="000000"/>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6" name="TextBox 45">
              <a:extLst>
                <a:ext uri="{FF2B5EF4-FFF2-40B4-BE49-F238E27FC236}">
                  <a16:creationId xmlns:a16="http://schemas.microsoft.com/office/drawing/2014/main" id="{15A751D3-CD8A-4690-A21D-5D74C323535E}"/>
                </a:ext>
              </a:extLst>
            </p:cNvPr>
            <p:cNvSpPr txBox="1"/>
            <p:nvPr/>
          </p:nvSpPr>
          <p:spPr>
            <a:xfrm>
              <a:off x="832177" y="3415377"/>
              <a:ext cx="4608512"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990000"/>
                  </a:solidFill>
                  <a:effectLst/>
                  <a:uLnTx/>
                  <a:uFillTx/>
                  <a:latin typeface="Calibri" pitchFamily="34" charset="0"/>
                  <a:ea typeface="微软雅黑" panose="020B0503020204020204" pitchFamily="34" charset="-122"/>
                  <a:cs typeface="Calibri" panose="020F0502020204030204" pitchFamily="34" charset="0"/>
                </a:rPr>
                <a:t>Illustration of channel access by two APs</a:t>
              </a:r>
            </a:p>
          </p:txBody>
        </p:sp>
        <p:sp>
          <p:nvSpPr>
            <p:cNvPr id="47" name="TextBox 46">
              <a:extLst>
                <a:ext uri="{FF2B5EF4-FFF2-40B4-BE49-F238E27FC236}">
                  <a16:creationId xmlns:a16="http://schemas.microsoft.com/office/drawing/2014/main" id="{7B2E2EE2-A2FC-4B3E-84D0-7120DBB457B5}"/>
                </a:ext>
              </a:extLst>
            </p:cNvPr>
            <p:cNvSpPr txBox="1"/>
            <p:nvPr/>
          </p:nvSpPr>
          <p:spPr>
            <a:xfrm>
              <a:off x="165068" y="4451584"/>
              <a:ext cx="856026"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pitchFamily="34" charset="0"/>
                  <a:ea typeface="宋体" charset="-122"/>
                </a:rPr>
                <a:t>No Co-SR</a:t>
              </a:r>
            </a:p>
          </p:txBody>
        </p:sp>
        <p:sp>
          <p:nvSpPr>
            <p:cNvPr id="48" name="TextBox 47">
              <a:extLst>
                <a:ext uri="{FF2B5EF4-FFF2-40B4-BE49-F238E27FC236}">
                  <a16:creationId xmlns:a16="http://schemas.microsoft.com/office/drawing/2014/main" id="{7D255513-C2E1-4A71-B65F-2D20761AA3F0}"/>
                </a:ext>
              </a:extLst>
            </p:cNvPr>
            <p:cNvSpPr txBox="1"/>
            <p:nvPr/>
          </p:nvSpPr>
          <p:spPr>
            <a:xfrm>
              <a:off x="149340" y="5668258"/>
              <a:ext cx="887483"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pitchFamily="34" charset="0"/>
                  <a:ea typeface="宋体" charset="-122"/>
                </a:rPr>
                <a:t>Co-SR</a:t>
              </a:r>
            </a:p>
          </p:txBody>
        </p:sp>
      </p:grpSp>
      <p:grpSp>
        <p:nvGrpSpPr>
          <p:cNvPr id="116" name="Group 115">
            <a:extLst>
              <a:ext uri="{FF2B5EF4-FFF2-40B4-BE49-F238E27FC236}">
                <a16:creationId xmlns:a16="http://schemas.microsoft.com/office/drawing/2014/main" id="{106D9E39-32D7-4EB1-925D-CDA3BB5B0C2C}"/>
              </a:ext>
            </a:extLst>
          </p:cNvPr>
          <p:cNvGrpSpPr/>
          <p:nvPr/>
        </p:nvGrpSpPr>
        <p:grpSpPr>
          <a:xfrm>
            <a:off x="6313611" y="4683927"/>
            <a:ext cx="5590086" cy="1305457"/>
            <a:chOff x="6431748" y="4356585"/>
            <a:chExt cx="5590086" cy="1305457"/>
          </a:xfrm>
        </p:grpSpPr>
        <p:grpSp>
          <p:nvGrpSpPr>
            <p:cNvPr id="117" name="Group 116">
              <a:extLst>
                <a:ext uri="{FF2B5EF4-FFF2-40B4-BE49-F238E27FC236}">
                  <a16:creationId xmlns:a16="http://schemas.microsoft.com/office/drawing/2014/main" id="{909A93F3-1AF6-4608-87DB-F33646C60E5B}"/>
                </a:ext>
              </a:extLst>
            </p:cNvPr>
            <p:cNvGrpSpPr/>
            <p:nvPr/>
          </p:nvGrpSpPr>
          <p:grpSpPr>
            <a:xfrm>
              <a:off x="6431748" y="4754846"/>
              <a:ext cx="5590086" cy="907196"/>
              <a:chOff x="6425436" y="4761734"/>
              <a:chExt cx="5590086" cy="907196"/>
            </a:xfrm>
          </p:grpSpPr>
          <p:grpSp>
            <p:nvGrpSpPr>
              <p:cNvPr id="119" name="Group 118">
                <a:extLst>
                  <a:ext uri="{FF2B5EF4-FFF2-40B4-BE49-F238E27FC236}">
                    <a16:creationId xmlns:a16="http://schemas.microsoft.com/office/drawing/2014/main" id="{015568F1-996E-48D2-94BA-C0A9BEB3E1F9}"/>
                  </a:ext>
                </a:extLst>
              </p:cNvPr>
              <p:cNvGrpSpPr/>
              <p:nvPr/>
            </p:nvGrpSpPr>
            <p:grpSpPr>
              <a:xfrm>
                <a:off x="6425436" y="4766000"/>
                <a:ext cx="1176162" cy="601662"/>
                <a:chOff x="637299" y="3237405"/>
                <a:chExt cx="1176162" cy="552567"/>
              </a:xfrm>
            </p:grpSpPr>
            <p:sp>
              <p:nvSpPr>
                <p:cNvPr id="137" name="Up Arrow 309">
                  <a:extLst>
                    <a:ext uri="{FF2B5EF4-FFF2-40B4-BE49-F238E27FC236}">
                      <a16:creationId xmlns:a16="http://schemas.microsoft.com/office/drawing/2014/main" id="{E5ECE6C6-7AB8-45FF-B410-1BA1BF657951}"/>
                    </a:ext>
                  </a:extLst>
                </p:cNvPr>
                <p:cNvSpPr/>
                <p:nvPr/>
              </p:nvSpPr>
              <p:spPr>
                <a:xfrm flipV="1">
                  <a:off x="1086911" y="3237405"/>
                  <a:ext cx="276939" cy="552567"/>
                </a:xfrm>
                <a:prstGeom prst="upArrow">
                  <a:avLst/>
                </a:prstGeom>
                <a:solidFill>
                  <a:srgbClr val="00B050">
                    <a:alpha val="50000"/>
                  </a:srgbClr>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FrutigerNext LT Medium"/>
                    <a:ea typeface="宋体" charset="-122"/>
                  </a:endParaRPr>
                </a:p>
              </p:txBody>
            </p:sp>
            <p:sp>
              <p:nvSpPr>
                <p:cNvPr id="138" name="TextBox 137">
                  <a:extLst>
                    <a:ext uri="{FF2B5EF4-FFF2-40B4-BE49-F238E27FC236}">
                      <a16:creationId xmlns:a16="http://schemas.microsoft.com/office/drawing/2014/main" id="{F4FC61C9-5F96-4F01-A8BF-FA50E22486C3}"/>
                    </a:ext>
                  </a:extLst>
                </p:cNvPr>
                <p:cNvSpPr txBox="1"/>
                <p:nvPr/>
              </p:nvSpPr>
              <p:spPr>
                <a:xfrm>
                  <a:off x="637299" y="3305657"/>
                  <a:ext cx="1176162"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pitchFamily="34" charset="0"/>
                      <a:ea typeface="宋体" charset="-122"/>
                    </a:rPr>
                    <a:t>Channel access delay</a:t>
                  </a:r>
                </a:p>
              </p:txBody>
            </p:sp>
          </p:grpSp>
          <p:sp>
            <p:nvSpPr>
              <p:cNvPr id="120" name="Cross 119">
                <a:extLst>
                  <a:ext uri="{FF2B5EF4-FFF2-40B4-BE49-F238E27FC236}">
                    <a16:creationId xmlns:a16="http://schemas.microsoft.com/office/drawing/2014/main" id="{290D2A69-EF9C-469C-A643-84F3B14B6EDA}"/>
                  </a:ext>
                </a:extLst>
              </p:cNvPr>
              <p:cNvSpPr/>
              <p:nvPr/>
            </p:nvSpPr>
            <p:spPr>
              <a:xfrm>
                <a:off x="7445711" y="4960973"/>
                <a:ext cx="188866" cy="211717"/>
              </a:xfrm>
              <a:prstGeom prst="plus">
                <a:avLst>
                  <a:gd name="adj" fmla="val 37069"/>
                </a:avLst>
              </a:prstGeom>
              <a:solidFill>
                <a:sysClr val="window" lastClr="FFFFFF">
                  <a:lumMod val="65000"/>
                </a:sysClr>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FrutigerNext LT Medium"/>
                </a:endParaRPr>
              </a:p>
            </p:txBody>
          </p:sp>
          <p:grpSp>
            <p:nvGrpSpPr>
              <p:cNvPr id="121" name="Group 120">
                <a:extLst>
                  <a:ext uri="{FF2B5EF4-FFF2-40B4-BE49-F238E27FC236}">
                    <a16:creationId xmlns:a16="http://schemas.microsoft.com/office/drawing/2014/main" id="{953DB760-259E-419C-B7EE-8763199BEA13}"/>
                  </a:ext>
                </a:extLst>
              </p:cNvPr>
              <p:cNvGrpSpPr/>
              <p:nvPr/>
            </p:nvGrpSpPr>
            <p:grpSpPr>
              <a:xfrm>
                <a:off x="7655685" y="4783288"/>
                <a:ext cx="1205627" cy="567086"/>
                <a:chOff x="1971504" y="3230145"/>
                <a:chExt cx="1205627" cy="567086"/>
              </a:xfrm>
            </p:grpSpPr>
            <p:sp>
              <p:nvSpPr>
                <p:cNvPr id="135" name="Up Arrow 307">
                  <a:extLst>
                    <a:ext uri="{FF2B5EF4-FFF2-40B4-BE49-F238E27FC236}">
                      <a16:creationId xmlns:a16="http://schemas.microsoft.com/office/drawing/2014/main" id="{8DABD903-3553-4DCC-84F6-135027CA8189}"/>
                    </a:ext>
                  </a:extLst>
                </p:cNvPr>
                <p:cNvSpPr/>
                <p:nvPr/>
              </p:nvSpPr>
              <p:spPr>
                <a:xfrm>
                  <a:off x="2427653" y="3230145"/>
                  <a:ext cx="285834" cy="567086"/>
                </a:xfrm>
                <a:prstGeom prst="upArrow">
                  <a:avLst/>
                </a:prstGeom>
                <a:solidFill>
                  <a:srgbClr val="FF0000">
                    <a:alpha val="50000"/>
                  </a:srgbClr>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FrutigerNext LT Medium"/>
                    <a:ea typeface="宋体" charset="-122"/>
                  </a:endParaRPr>
                </a:p>
              </p:txBody>
            </p:sp>
            <p:sp>
              <p:nvSpPr>
                <p:cNvPr id="136" name="TextBox 135">
                  <a:extLst>
                    <a:ext uri="{FF2B5EF4-FFF2-40B4-BE49-F238E27FC236}">
                      <a16:creationId xmlns:a16="http://schemas.microsoft.com/office/drawing/2014/main" id="{814943A9-DC99-4602-9D02-5B3648DB11CE}"/>
                    </a:ext>
                  </a:extLst>
                </p:cNvPr>
                <p:cNvSpPr txBox="1"/>
                <p:nvPr/>
              </p:nvSpPr>
              <p:spPr>
                <a:xfrm>
                  <a:off x="1971504" y="3377612"/>
                  <a:ext cx="1205627"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pitchFamily="34" charset="0"/>
                      <a:ea typeface="宋体" charset="-122"/>
                    </a:rPr>
                    <a:t>PPDU transmission duration</a:t>
                  </a:r>
                </a:p>
              </p:txBody>
            </p:sp>
          </p:grpSp>
          <p:grpSp>
            <p:nvGrpSpPr>
              <p:cNvPr id="122" name="Group 121">
                <a:extLst>
                  <a:ext uri="{FF2B5EF4-FFF2-40B4-BE49-F238E27FC236}">
                    <a16:creationId xmlns:a16="http://schemas.microsoft.com/office/drawing/2014/main" id="{C6B92949-80B9-44F6-826A-1C5819EEB3F5}"/>
                  </a:ext>
                </a:extLst>
              </p:cNvPr>
              <p:cNvGrpSpPr/>
              <p:nvPr/>
            </p:nvGrpSpPr>
            <p:grpSpPr>
              <a:xfrm>
                <a:off x="8744317" y="4783288"/>
                <a:ext cx="1254461" cy="567086"/>
                <a:chOff x="3141821" y="3213770"/>
                <a:chExt cx="1254461" cy="567086"/>
              </a:xfrm>
            </p:grpSpPr>
            <p:sp>
              <p:nvSpPr>
                <p:cNvPr id="133" name="Up Arrow 305">
                  <a:extLst>
                    <a:ext uri="{FF2B5EF4-FFF2-40B4-BE49-F238E27FC236}">
                      <a16:creationId xmlns:a16="http://schemas.microsoft.com/office/drawing/2014/main" id="{EFA318DF-032D-4975-8985-C180ED6BC1B0}"/>
                    </a:ext>
                  </a:extLst>
                </p:cNvPr>
                <p:cNvSpPr/>
                <p:nvPr/>
              </p:nvSpPr>
              <p:spPr>
                <a:xfrm>
                  <a:off x="3626134" y="3213770"/>
                  <a:ext cx="285834" cy="567086"/>
                </a:xfrm>
                <a:prstGeom prst="upArrow">
                  <a:avLst/>
                </a:prstGeom>
                <a:solidFill>
                  <a:srgbClr val="FF0000">
                    <a:alpha val="50000"/>
                  </a:srgbClr>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FrutigerNext LT Medium"/>
                    <a:ea typeface="宋体" charset="-122"/>
                  </a:endParaRPr>
                </a:p>
              </p:txBody>
            </p:sp>
            <p:sp>
              <p:nvSpPr>
                <p:cNvPr id="134" name="TextBox 133">
                  <a:extLst>
                    <a:ext uri="{FF2B5EF4-FFF2-40B4-BE49-F238E27FC236}">
                      <a16:creationId xmlns:a16="http://schemas.microsoft.com/office/drawing/2014/main" id="{F77FBA25-E341-4F43-819D-9C2BDC058076}"/>
                    </a:ext>
                  </a:extLst>
                </p:cNvPr>
                <p:cNvSpPr txBox="1"/>
                <p:nvPr/>
              </p:nvSpPr>
              <p:spPr>
                <a:xfrm>
                  <a:off x="3141821" y="3371556"/>
                  <a:ext cx="1254461"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pitchFamily="34" charset="0"/>
                      <a:ea typeface="宋体" charset="-122"/>
                    </a:rPr>
                    <a:t>Overhead for multi-AP coordination</a:t>
                  </a:r>
                </a:p>
              </p:txBody>
            </p:sp>
          </p:grpSp>
          <p:grpSp>
            <p:nvGrpSpPr>
              <p:cNvPr id="123" name="Group 122">
                <a:extLst>
                  <a:ext uri="{FF2B5EF4-FFF2-40B4-BE49-F238E27FC236}">
                    <a16:creationId xmlns:a16="http://schemas.microsoft.com/office/drawing/2014/main" id="{470FAF38-98DB-4ECE-9F37-AC245077BF49}"/>
                  </a:ext>
                </a:extLst>
              </p:cNvPr>
              <p:cNvGrpSpPr/>
              <p:nvPr/>
            </p:nvGrpSpPr>
            <p:grpSpPr>
              <a:xfrm>
                <a:off x="10050364" y="4994823"/>
                <a:ext cx="219310" cy="144016"/>
                <a:chOff x="6072132" y="5433640"/>
                <a:chExt cx="340341" cy="344372"/>
              </a:xfrm>
            </p:grpSpPr>
            <p:sp>
              <p:nvSpPr>
                <p:cNvPr id="131" name="Rectangle 130">
                  <a:extLst>
                    <a:ext uri="{FF2B5EF4-FFF2-40B4-BE49-F238E27FC236}">
                      <a16:creationId xmlns:a16="http://schemas.microsoft.com/office/drawing/2014/main" id="{A95264C4-E505-4C09-A449-7786960A58E2}"/>
                    </a:ext>
                  </a:extLst>
                </p:cNvPr>
                <p:cNvSpPr/>
                <p:nvPr/>
              </p:nvSpPr>
              <p:spPr>
                <a:xfrm>
                  <a:off x="6072132" y="5433640"/>
                  <a:ext cx="340341" cy="82016"/>
                </a:xfrm>
                <a:prstGeom prst="rect">
                  <a:avLst/>
                </a:prstGeom>
                <a:solidFill>
                  <a:sysClr val="window" lastClr="FFFFFF">
                    <a:lumMod val="65000"/>
                  </a:sysClr>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FrutigerNext LT Medium"/>
                  </a:endParaRPr>
                </a:p>
              </p:txBody>
            </p:sp>
            <p:sp>
              <p:nvSpPr>
                <p:cNvPr id="132" name="Rectangle 131">
                  <a:extLst>
                    <a:ext uri="{FF2B5EF4-FFF2-40B4-BE49-F238E27FC236}">
                      <a16:creationId xmlns:a16="http://schemas.microsoft.com/office/drawing/2014/main" id="{7573DA9B-58F1-4A3B-BBAC-77421173104A}"/>
                    </a:ext>
                  </a:extLst>
                </p:cNvPr>
                <p:cNvSpPr/>
                <p:nvPr/>
              </p:nvSpPr>
              <p:spPr>
                <a:xfrm>
                  <a:off x="6072132" y="5695996"/>
                  <a:ext cx="340341" cy="82016"/>
                </a:xfrm>
                <a:prstGeom prst="rect">
                  <a:avLst/>
                </a:prstGeom>
                <a:solidFill>
                  <a:sysClr val="window" lastClr="FFFFFF">
                    <a:lumMod val="65000"/>
                  </a:sysClr>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FrutigerNext LT Medium"/>
                  </a:endParaRPr>
                </a:p>
              </p:txBody>
            </p:sp>
          </p:grpSp>
          <p:grpSp>
            <p:nvGrpSpPr>
              <p:cNvPr id="124" name="Group 123">
                <a:extLst>
                  <a:ext uri="{FF2B5EF4-FFF2-40B4-BE49-F238E27FC236}">
                    <a16:creationId xmlns:a16="http://schemas.microsoft.com/office/drawing/2014/main" id="{F6BFF4F7-1C27-4025-99D6-22903895B2C7}"/>
                  </a:ext>
                </a:extLst>
              </p:cNvPr>
              <p:cNvGrpSpPr/>
              <p:nvPr/>
            </p:nvGrpSpPr>
            <p:grpSpPr>
              <a:xfrm>
                <a:off x="10253652" y="4771659"/>
                <a:ext cx="1093399" cy="590345"/>
                <a:chOff x="3754883" y="3148264"/>
                <a:chExt cx="1093399" cy="590345"/>
              </a:xfrm>
            </p:grpSpPr>
            <p:sp>
              <p:nvSpPr>
                <p:cNvPr id="129" name="Up-Down Arrow 288">
                  <a:extLst>
                    <a:ext uri="{FF2B5EF4-FFF2-40B4-BE49-F238E27FC236}">
                      <a16:creationId xmlns:a16="http://schemas.microsoft.com/office/drawing/2014/main" id="{A66F3BA1-994F-4870-9FC9-35CF36CC6AC9}"/>
                    </a:ext>
                  </a:extLst>
                </p:cNvPr>
                <p:cNvSpPr/>
                <p:nvPr/>
              </p:nvSpPr>
              <p:spPr>
                <a:xfrm>
                  <a:off x="4140354" y="3148264"/>
                  <a:ext cx="264355" cy="590345"/>
                </a:xfrm>
                <a:prstGeom prst="upDownArrow">
                  <a:avLst/>
                </a:prstGeom>
                <a:solidFill>
                  <a:srgbClr val="FFC000">
                    <a:alpha val="50000"/>
                  </a:srgbClr>
                </a:solidFill>
                <a:ln w="28575"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FrutigerNext LT Medium"/>
                  </a:endParaRPr>
                </a:p>
              </p:txBody>
            </p:sp>
            <p:sp>
              <p:nvSpPr>
                <p:cNvPr id="130" name="TextBox 129">
                  <a:extLst>
                    <a:ext uri="{FF2B5EF4-FFF2-40B4-BE49-F238E27FC236}">
                      <a16:creationId xmlns:a16="http://schemas.microsoft.com/office/drawing/2014/main" id="{857221B5-77C8-4D70-A56E-B97DBE0B2468}"/>
                    </a:ext>
                  </a:extLst>
                </p:cNvPr>
                <p:cNvSpPr txBox="1"/>
                <p:nvPr/>
              </p:nvSpPr>
              <p:spPr>
                <a:xfrm>
                  <a:off x="3754883" y="3243381"/>
                  <a:ext cx="1093399"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pitchFamily="34" charset="0"/>
                      <a:ea typeface="宋体" charset="-122"/>
                    </a:rPr>
                    <a:t>Total frame delivery delay</a:t>
                  </a:r>
                </a:p>
              </p:txBody>
            </p:sp>
          </p:grpSp>
          <p:sp>
            <p:nvSpPr>
              <p:cNvPr id="125" name="Rectangle 124">
                <a:extLst>
                  <a:ext uri="{FF2B5EF4-FFF2-40B4-BE49-F238E27FC236}">
                    <a16:creationId xmlns:a16="http://schemas.microsoft.com/office/drawing/2014/main" id="{55CFA804-9015-4C80-A141-E9940540A0D5}"/>
                  </a:ext>
                </a:extLst>
              </p:cNvPr>
              <p:cNvSpPr/>
              <p:nvPr/>
            </p:nvSpPr>
            <p:spPr>
              <a:xfrm>
                <a:off x="7676074" y="5330376"/>
                <a:ext cx="1126779"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Due to employment of a lower MCS index</a:t>
                </a:r>
              </a:p>
            </p:txBody>
          </p:sp>
          <p:grpSp>
            <p:nvGrpSpPr>
              <p:cNvPr id="126" name="Group 125">
                <a:extLst>
                  <a:ext uri="{FF2B5EF4-FFF2-40B4-BE49-F238E27FC236}">
                    <a16:creationId xmlns:a16="http://schemas.microsoft.com/office/drawing/2014/main" id="{61BBC104-E860-4CC5-93AD-E6A4FDB08E95}"/>
                  </a:ext>
                </a:extLst>
              </p:cNvPr>
              <p:cNvGrpSpPr/>
              <p:nvPr/>
            </p:nvGrpSpPr>
            <p:grpSpPr>
              <a:xfrm>
                <a:off x="10922123" y="4761734"/>
                <a:ext cx="1093399" cy="590345"/>
                <a:chOff x="3754883" y="3148264"/>
                <a:chExt cx="1093399" cy="590345"/>
              </a:xfrm>
            </p:grpSpPr>
            <p:sp>
              <p:nvSpPr>
                <p:cNvPr id="127" name="Up-Down Arrow 288">
                  <a:extLst>
                    <a:ext uri="{FF2B5EF4-FFF2-40B4-BE49-F238E27FC236}">
                      <a16:creationId xmlns:a16="http://schemas.microsoft.com/office/drawing/2014/main" id="{7BEC7F05-2280-408B-A130-7B0CEB956CAF}"/>
                    </a:ext>
                  </a:extLst>
                </p:cNvPr>
                <p:cNvSpPr/>
                <p:nvPr/>
              </p:nvSpPr>
              <p:spPr>
                <a:xfrm>
                  <a:off x="4140354" y="3148264"/>
                  <a:ext cx="264355" cy="590345"/>
                </a:xfrm>
                <a:prstGeom prst="upDownArrow">
                  <a:avLst/>
                </a:prstGeom>
                <a:solidFill>
                  <a:srgbClr val="FFC000">
                    <a:alpha val="50000"/>
                  </a:srgbClr>
                </a:solidFill>
                <a:ln w="28575"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FrutigerNext LT Medium"/>
                  </a:endParaRPr>
                </a:p>
              </p:txBody>
            </p:sp>
            <p:sp>
              <p:nvSpPr>
                <p:cNvPr id="128" name="TextBox 127">
                  <a:extLst>
                    <a:ext uri="{FF2B5EF4-FFF2-40B4-BE49-F238E27FC236}">
                      <a16:creationId xmlns:a16="http://schemas.microsoft.com/office/drawing/2014/main" id="{F2E1034C-C012-4EE7-ACBF-A86C67F74A4B}"/>
                    </a:ext>
                  </a:extLst>
                </p:cNvPr>
                <p:cNvSpPr txBox="1"/>
                <p:nvPr/>
              </p:nvSpPr>
              <p:spPr>
                <a:xfrm>
                  <a:off x="3754883" y="3243381"/>
                  <a:ext cx="1093399"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pitchFamily="34" charset="0"/>
                      <a:ea typeface="宋体" charset="-122"/>
                    </a:rPr>
                    <a:t>Aggregate goodput</a:t>
                  </a:r>
                </a:p>
              </p:txBody>
            </p:sp>
          </p:grpSp>
        </p:grpSp>
        <p:sp>
          <p:nvSpPr>
            <p:cNvPr id="118" name="TextBox 117">
              <a:extLst>
                <a:ext uri="{FF2B5EF4-FFF2-40B4-BE49-F238E27FC236}">
                  <a16:creationId xmlns:a16="http://schemas.microsoft.com/office/drawing/2014/main" id="{B5118AF2-15ED-4DDE-AA53-4A8D79AF2F25}"/>
                </a:ext>
              </a:extLst>
            </p:cNvPr>
            <p:cNvSpPr txBox="1"/>
            <p:nvPr/>
          </p:nvSpPr>
          <p:spPr>
            <a:xfrm>
              <a:off x="7597003" y="4356585"/>
              <a:ext cx="3259577"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990000"/>
                  </a:solidFill>
                  <a:effectLst/>
                  <a:uLnTx/>
                  <a:uFillTx/>
                  <a:latin typeface="Calibri" pitchFamily="34" charset="0"/>
                  <a:ea typeface="微软雅黑" panose="020B0503020204020204" pitchFamily="34" charset="-122"/>
                  <a:cs typeface="Calibri" panose="020F0502020204030204" pitchFamily="34" charset="0"/>
                </a:rPr>
                <a:t>Tradeoff associated with Co-SR </a:t>
              </a:r>
            </a:p>
          </p:txBody>
        </p:sp>
      </p:grpSp>
      <p:sp>
        <p:nvSpPr>
          <p:cNvPr id="140" name="Rectangle 1">
            <a:extLst>
              <a:ext uri="{FF2B5EF4-FFF2-40B4-BE49-F238E27FC236}">
                <a16:creationId xmlns:a16="http://schemas.microsoft.com/office/drawing/2014/main" id="{AE3A17BA-3B42-46EF-8D46-7B8700E65786}"/>
              </a:ext>
            </a:extLst>
          </p:cNvPr>
          <p:cNvSpPr>
            <a:spLocks noGrp="1" noChangeArrowheads="1"/>
          </p:cNvSpPr>
          <p:nvPr>
            <p:ph type="title"/>
          </p:nvPr>
        </p:nvSpPr>
        <p:spPr>
          <a:xfrm>
            <a:off x="914401" y="611187"/>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kern="1200" dirty="0">
                <a:ea typeface="微软雅黑" pitchFamily="34" charset="-122"/>
              </a:rPr>
              <a:t>Background</a:t>
            </a:r>
            <a:endParaRPr lang="en-GB" dirty="0"/>
          </a:p>
        </p:txBody>
      </p:sp>
      <p:grpSp>
        <p:nvGrpSpPr>
          <p:cNvPr id="3" name="Group 2">
            <a:extLst>
              <a:ext uri="{FF2B5EF4-FFF2-40B4-BE49-F238E27FC236}">
                <a16:creationId xmlns:a16="http://schemas.microsoft.com/office/drawing/2014/main" id="{9712F0F9-5EDB-452B-875D-2667ABA05FF4}"/>
              </a:ext>
            </a:extLst>
          </p:cNvPr>
          <p:cNvGrpSpPr/>
          <p:nvPr/>
        </p:nvGrpSpPr>
        <p:grpSpPr>
          <a:xfrm>
            <a:off x="500415" y="1452880"/>
            <a:ext cx="5139896" cy="2042537"/>
            <a:chOff x="500415" y="1452880"/>
            <a:chExt cx="5139896" cy="2042537"/>
          </a:xfrm>
        </p:grpSpPr>
        <p:sp>
          <p:nvSpPr>
            <p:cNvPr id="15" name="TextBox 14">
              <a:extLst>
                <a:ext uri="{FF2B5EF4-FFF2-40B4-BE49-F238E27FC236}">
                  <a16:creationId xmlns:a16="http://schemas.microsoft.com/office/drawing/2014/main" id="{CE70A647-F70A-4A0B-8102-5C565992AEAB}"/>
                </a:ext>
              </a:extLst>
            </p:cNvPr>
            <p:cNvSpPr txBox="1"/>
            <p:nvPr/>
          </p:nvSpPr>
          <p:spPr>
            <a:xfrm>
              <a:off x="923282" y="1452880"/>
              <a:ext cx="4608512"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990000"/>
                  </a:solidFill>
                  <a:effectLst/>
                  <a:uLnTx/>
                  <a:uFillTx/>
                  <a:latin typeface="Calibri" pitchFamily="34" charset="0"/>
                  <a:ea typeface="微软雅黑" panose="020B0503020204020204" pitchFamily="34" charset="-122"/>
                  <a:cs typeface="Calibri" panose="020F0502020204030204" pitchFamily="34" charset="0"/>
                </a:rPr>
                <a:t>Coordinated spatial reuse (Co-SR)</a:t>
              </a:r>
            </a:p>
          </p:txBody>
        </p:sp>
        <p:grpSp>
          <p:nvGrpSpPr>
            <p:cNvPr id="2" name="Group 1">
              <a:extLst>
                <a:ext uri="{FF2B5EF4-FFF2-40B4-BE49-F238E27FC236}">
                  <a16:creationId xmlns:a16="http://schemas.microsoft.com/office/drawing/2014/main" id="{0D046565-5C00-404F-A35E-DD83A23E856C}"/>
                </a:ext>
              </a:extLst>
            </p:cNvPr>
            <p:cNvGrpSpPr/>
            <p:nvPr/>
          </p:nvGrpSpPr>
          <p:grpSpPr>
            <a:xfrm>
              <a:off x="500415" y="1873592"/>
              <a:ext cx="5139896" cy="1621825"/>
              <a:chOff x="500415" y="1873592"/>
              <a:chExt cx="5139896" cy="1621825"/>
            </a:xfrm>
          </p:grpSpPr>
          <p:grpSp>
            <p:nvGrpSpPr>
              <p:cNvPr id="16" name="Group 15">
                <a:extLst>
                  <a:ext uri="{FF2B5EF4-FFF2-40B4-BE49-F238E27FC236}">
                    <a16:creationId xmlns:a16="http://schemas.microsoft.com/office/drawing/2014/main" id="{A487EEFF-0AA8-4940-9211-BED19A5DB7FF}"/>
                  </a:ext>
                </a:extLst>
              </p:cNvPr>
              <p:cNvGrpSpPr/>
              <p:nvPr/>
            </p:nvGrpSpPr>
            <p:grpSpPr>
              <a:xfrm>
                <a:off x="500415" y="1873592"/>
                <a:ext cx="5139896" cy="1621825"/>
                <a:chOff x="1834723" y="4557005"/>
                <a:chExt cx="5139896" cy="1621825"/>
              </a:xfrm>
            </p:grpSpPr>
            <p:cxnSp>
              <p:nvCxnSpPr>
                <p:cNvPr id="17" name="Straight Connector 16">
                  <a:extLst>
                    <a:ext uri="{FF2B5EF4-FFF2-40B4-BE49-F238E27FC236}">
                      <a16:creationId xmlns:a16="http://schemas.microsoft.com/office/drawing/2014/main" id="{B98756FB-4951-4634-8084-98696C2A6109}"/>
                    </a:ext>
                  </a:extLst>
                </p:cNvPr>
                <p:cNvCxnSpPr/>
                <p:nvPr/>
              </p:nvCxnSpPr>
              <p:spPr>
                <a:xfrm>
                  <a:off x="2773181" y="5180371"/>
                  <a:ext cx="3840480" cy="0"/>
                </a:xfrm>
                <a:prstGeom prst="line">
                  <a:avLst/>
                </a:prstGeom>
                <a:noFill/>
                <a:ln w="9525" cap="flat" cmpd="sng" algn="ctr">
                  <a:solidFill>
                    <a:sysClr val="windowText" lastClr="000000"/>
                  </a:solidFill>
                  <a:prstDash val="sysDash"/>
                </a:ln>
                <a:effectLst/>
              </p:spPr>
            </p:cxnSp>
            <p:sp>
              <p:nvSpPr>
                <p:cNvPr id="18" name="TextBox 17">
                  <a:extLst>
                    <a:ext uri="{FF2B5EF4-FFF2-40B4-BE49-F238E27FC236}">
                      <a16:creationId xmlns:a16="http://schemas.microsoft.com/office/drawing/2014/main" id="{21F69160-61B2-4F44-8EB6-BB6B1C4B67EC}"/>
                    </a:ext>
                  </a:extLst>
                </p:cNvPr>
                <p:cNvSpPr txBox="1"/>
                <p:nvPr/>
              </p:nvSpPr>
              <p:spPr>
                <a:xfrm>
                  <a:off x="2147950" y="4654245"/>
                  <a:ext cx="1060264" cy="41770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itchFamily="34" charset="0"/>
                      <a:ea typeface="宋体" charset="-122"/>
                    </a:rPr>
                    <a:t>No TXOP sharing</a:t>
                  </a:r>
                </a:p>
              </p:txBody>
            </p:sp>
            <p:sp>
              <p:nvSpPr>
                <p:cNvPr id="19" name="TextBox 18">
                  <a:extLst>
                    <a:ext uri="{FF2B5EF4-FFF2-40B4-BE49-F238E27FC236}">
                      <a16:creationId xmlns:a16="http://schemas.microsoft.com/office/drawing/2014/main" id="{6895BAFD-8062-41F5-BEF4-8702C9CD782C}"/>
                    </a:ext>
                  </a:extLst>
                </p:cNvPr>
                <p:cNvSpPr txBox="1"/>
                <p:nvPr/>
              </p:nvSpPr>
              <p:spPr>
                <a:xfrm>
                  <a:off x="5727311" y="4679575"/>
                  <a:ext cx="124730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itchFamily="34" charset="0"/>
                      <a:ea typeface="宋体" charset="-122"/>
                    </a:rPr>
                    <a:t>TXOP sharing using Co-SR</a:t>
                  </a:r>
                </a:p>
              </p:txBody>
            </p:sp>
            <p:cxnSp>
              <p:nvCxnSpPr>
                <p:cNvPr id="20" name="Straight Connector 19">
                  <a:extLst>
                    <a:ext uri="{FF2B5EF4-FFF2-40B4-BE49-F238E27FC236}">
                      <a16:creationId xmlns:a16="http://schemas.microsoft.com/office/drawing/2014/main" id="{EAF05BFF-75BE-482E-99BE-56EC134C1BFE}"/>
                    </a:ext>
                  </a:extLst>
                </p:cNvPr>
                <p:cNvCxnSpPr/>
                <p:nvPr/>
              </p:nvCxnSpPr>
              <p:spPr>
                <a:xfrm>
                  <a:off x="2639779" y="5447902"/>
                  <a:ext cx="3840480" cy="0"/>
                </a:xfrm>
                <a:prstGeom prst="line">
                  <a:avLst/>
                </a:prstGeom>
                <a:noFill/>
                <a:ln w="9525" cap="flat" cmpd="sng" algn="ctr">
                  <a:solidFill>
                    <a:sysClr val="windowText" lastClr="000000"/>
                  </a:solidFill>
                  <a:prstDash val="sysDash"/>
                </a:ln>
                <a:effectLst/>
              </p:spPr>
            </p:cxnSp>
            <p:cxnSp>
              <p:nvCxnSpPr>
                <p:cNvPr id="21" name="Straight Connector 20">
                  <a:extLst>
                    <a:ext uri="{FF2B5EF4-FFF2-40B4-BE49-F238E27FC236}">
                      <a16:creationId xmlns:a16="http://schemas.microsoft.com/office/drawing/2014/main" id="{582B9F6F-918F-4DFB-A1C3-FE83DBB657CD}"/>
                    </a:ext>
                  </a:extLst>
                </p:cNvPr>
                <p:cNvCxnSpPr/>
                <p:nvPr/>
              </p:nvCxnSpPr>
              <p:spPr>
                <a:xfrm>
                  <a:off x="2503799" y="5643984"/>
                  <a:ext cx="3840480" cy="0"/>
                </a:xfrm>
                <a:prstGeom prst="line">
                  <a:avLst/>
                </a:prstGeom>
                <a:noFill/>
                <a:ln w="9525" cap="flat" cmpd="sng" algn="ctr">
                  <a:solidFill>
                    <a:sysClr val="windowText" lastClr="000000"/>
                  </a:solidFill>
                  <a:prstDash val="sysDash"/>
                </a:ln>
                <a:effectLst/>
              </p:spPr>
            </p:cxnSp>
            <p:grpSp>
              <p:nvGrpSpPr>
                <p:cNvPr id="22" name="Group 21">
                  <a:extLst>
                    <a:ext uri="{FF2B5EF4-FFF2-40B4-BE49-F238E27FC236}">
                      <a16:creationId xmlns:a16="http://schemas.microsoft.com/office/drawing/2014/main" id="{F65EC777-5844-4FA7-8E8F-82ADAC4A19CB}"/>
                    </a:ext>
                  </a:extLst>
                </p:cNvPr>
                <p:cNvGrpSpPr/>
                <p:nvPr/>
              </p:nvGrpSpPr>
              <p:grpSpPr>
                <a:xfrm>
                  <a:off x="5209492" y="5381227"/>
                  <a:ext cx="939166" cy="537789"/>
                  <a:chOff x="7008009" y="4543684"/>
                  <a:chExt cx="957281" cy="739757"/>
                </a:xfrm>
              </p:grpSpPr>
              <p:sp>
                <p:nvSpPr>
                  <p:cNvPr id="38" name="Cube 37">
                    <a:extLst>
                      <a:ext uri="{FF2B5EF4-FFF2-40B4-BE49-F238E27FC236}">
                        <a16:creationId xmlns:a16="http://schemas.microsoft.com/office/drawing/2014/main" id="{21BAC3A6-16DE-43BC-87B8-BBCF80C495AE}"/>
                      </a:ext>
                    </a:extLst>
                  </p:cNvPr>
                  <p:cNvSpPr/>
                  <p:nvPr/>
                </p:nvSpPr>
                <p:spPr>
                  <a:xfrm>
                    <a:off x="7008009" y="4543684"/>
                    <a:ext cx="957281" cy="739757"/>
                  </a:xfrm>
                  <a:prstGeom prst="cube">
                    <a:avLst>
                      <a:gd name="adj" fmla="val 52512"/>
                    </a:avLst>
                  </a:prstGeom>
                  <a:solidFill>
                    <a:srgbClr val="FFFF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FrutigerNext LT Medium"/>
                    </a:endParaRPr>
                  </a:p>
                </p:txBody>
              </p:sp>
              <p:sp>
                <p:nvSpPr>
                  <p:cNvPr id="39" name="Cube 38">
                    <a:extLst>
                      <a:ext uri="{FF2B5EF4-FFF2-40B4-BE49-F238E27FC236}">
                        <a16:creationId xmlns:a16="http://schemas.microsoft.com/office/drawing/2014/main" id="{442035F5-9DE4-427D-948B-2EBDC800B742}"/>
                      </a:ext>
                    </a:extLst>
                  </p:cNvPr>
                  <p:cNvSpPr/>
                  <p:nvPr/>
                </p:nvSpPr>
                <p:spPr>
                  <a:xfrm>
                    <a:off x="7008009" y="4749800"/>
                    <a:ext cx="957281" cy="529209"/>
                  </a:xfrm>
                  <a:prstGeom prst="cube">
                    <a:avLst>
                      <a:gd name="adj" fmla="val 76692"/>
                    </a:avLst>
                  </a:prstGeom>
                  <a:solidFill>
                    <a:srgbClr val="FF0000">
                      <a:alpha val="6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FrutigerNext LT Medium"/>
                    </a:endParaRPr>
                  </a:p>
                </p:txBody>
              </p:sp>
            </p:grpSp>
            <p:cxnSp>
              <p:nvCxnSpPr>
                <p:cNvPr id="23" name="Straight Arrow Connector 22">
                  <a:extLst>
                    <a:ext uri="{FF2B5EF4-FFF2-40B4-BE49-F238E27FC236}">
                      <a16:creationId xmlns:a16="http://schemas.microsoft.com/office/drawing/2014/main" id="{A2864433-C5EA-4C9D-BFC5-B43AECC7D76E}"/>
                    </a:ext>
                  </a:extLst>
                </p:cNvPr>
                <p:cNvCxnSpPr>
                  <a:cxnSpLocks/>
                </p:cNvCxnSpPr>
                <p:nvPr/>
              </p:nvCxnSpPr>
              <p:spPr>
                <a:xfrm flipV="1">
                  <a:off x="4492468" y="4735350"/>
                  <a:ext cx="1055613" cy="1188720"/>
                </a:xfrm>
                <a:prstGeom prst="straightConnector1">
                  <a:avLst/>
                </a:prstGeom>
                <a:noFill/>
                <a:ln w="9525" cap="flat" cmpd="sng" algn="ctr">
                  <a:solidFill>
                    <a:sysClr val="windowText" lastClr="000000"/>
                  </a:solidFill>
                  <a:prstDash val="solid"/>
                  <a:tailEnd type="triangle"/>
                </a:ln>
                <a:effectLst/>
              </p:spPr>
            </p:cxnSp>
            <p:cxnSp>
              <p:nvCxnSpPr>
                <p:cNvPr id="24" name="Straight Arrow Connector 23">
                  <a:extLst>
                    <a:ext uri="{FF2B5EF4-FFF2-40B4-BE49-F238E27FC236}">
                      <a16:creationId xmlns:a16="http://schemas.microsoft.com/office/drawing/2014/main" id="{90E0A323-EC51-4532-9F35-D238AC2338F2}"/>
                    </a:ext>
                  </a:extLst>
                </p:cNvPr>
                <p:cNvCxnSpPr/>
                <p:nvPr/>
              </p:nvCxnSpPr>
              <p:spPr>
                <a:xfrm>
                  <a:off x="2316472" y="5928404"/>
                  <a:ext cx="3931920" cy="0"/>
                </a:xfrm>
                <a:prstGeom prst="straightConnector1">
                  <a:avLst/>
                </a:prstGeom>
                <a:noFill/>
                <a:ln w="9525" cap="flat" cmpd="sng" algn="ctr">
                  <a:solidFill>
                    <a:sysClr val="windowText" lastClr="000000"/>
                  </a:solidFill>
                  <a:prstDash val="solid"/>
                  <a:tailEnd type="triangle"/>
                </a:ln>
                <a:effectLst/>
              </p:spPr>
            </p:cxnSp>
            <p:cxnSp>
              <p:nvCxnSpPr>
                <p:cNvPr id="25" name="Straight Arrow Connector 24">
                  <a:extLst>
                    <a:ext uri="{FF2B5EF4-FFF2-40B4-BE49-F238E27FC236}">
                      <a16:creationId xmlns:a16="http://schemas.microsoft.com/office/drawing/2014/main" id="{23C7AA37-8E79-47F7-857A-EB677971FD01}"/>
                    </a:ext>
                  </a:extLst>
                </p:cNvPr>
                <p:cNvCxnSpPr/>
                <p:nvPr/>
              </p:nvCxnSpPr>
              <p:spPr>
                <a:xfrm flipV="1">
                  <a:off x="4492218" y="5002693"/>
                  <a:ext cx="0" cy="914400"/>
                </a:xfrm>
                <a:prstGeom prst="straightConnector1">
                  <a:avLst/>
                </a:prstGeom>
                <a:noFill/>
                <a:ln w="9525" cap="flat" cmpd="sng" algn="ctr">
                  <a:solidFill>
                    <a:sysClr val="windowText" lastClr="000000"/>
                  </a:solidFill>
                  <a:prstDash val="solid"/>
                  <a:tailEnd type="triangle"/>
                </a:ln>
                <a:effectLst/>
              </p:spPr>
            </p:cxnSp>
            <p:sp>
              <p:nvSpPr>
                <p:cNvPr id="26" name="TextBox 25">
                  <a:extLst>
                    <a:ext uri="{FF2B5EF4-FFF2-40B4-BE49-F238E27FC236}">
                      <a16:creationId xmlns:a16="http://schemas.microsoft.com/office/drawing/2014/main" id="{8AD75322-08EF-4F2A-A3F7-BEF04CFCB23F}"/>
                    </a:ext>
                  </a:extLst>
                </p:cNvPr>
                <p:cNvSpPr txBox="1"/>
                <p:nvPr/>
              </p:nvSpPr>
              <p:spPr>
                <a:xfrm>
                  <a:off x="5381485" y="5963386"/>
                  <a:ext cx="1313802"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itchFamily="34" charset="0"/>
                      <a:ea typeface="宋体" charset="-122"/>
                    </a:rPr>
                    <a:t>Frequency</a:t>
                  </a:r>
                </a:p>
              </p:txBody>
            </p:sp>
            <p:sp>
              <p:nvSpPr>
                <p:cNvPr id="27" name="TextBox 26">
                  <a:extLst>
                    <a:ext uri="{FF2B5EF4-FFF2-40B4-BE49-F238E27FC236}">
                      <a16:creationId xmlns:a16="http://schemas.microsoft.com/office/drawing/2014/main" id="{D8CF57D5-00CC-4331-BB71-502F3117C8D8}"/>
                    </a:ext>
                  </a:extLst>
                </p:cNvPr>
                <p:cNvSpPr txBox="1"/>
                <p:nvPr/>
              </p:nvSpPr>
              <p:spPr>
                <a:xfrm>
                  <a:off x="3870827" y="4557005"/>
                  <a:ext cx="1239772" cy="5078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itchFamily="34" charset="0"/>
                      <a:ea typeface="宋体" charset="-122"/>
                    </a:rPr>
                    <a:t>Transmit power/modulation and coding index</a:t>
                  </a:r>
                </a:p>
              </p:txBody>
            </p:sp>
            <p:sp>
              <p:nvSpPr>
                <p:cNvPr id="28" name="Cube 27">
                  <a:extLst>
                    <a:ext uri="{FF2B5EF4-FFF2-40B4-BE49-F238E27FC236}">
                      <a16:creationId xmlns:a16="http://schemas.microsoft.com/office/drawing/2014/main" id="{D0406448-0A03-42C2-AE4D-272DE0BD65B3}"/>
                    </a:ext>
                  </a:extLst>
                </p:cNvPr>
                <p:cNvSpPr/>
                <p:nvPr/>
              </p:nvSpPr>
              <p:spPr>
                <a:xfrm>
                  <a:off x="2996705" y="4911477"/>
                  <a:ext cx="939166" cy="537789"/>
                </a:xfrm>
                <a:prstGeom prst="cube">
                  <a:avLst>
                    <a:gd name="adj" fmla="val 52512"/>
                  </a:avLst>
                </a:prstGeom>
                <a:solidFill>
                  <a:srgbClr val="FFFF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FrutigerNext LT Medium"/>
                  </a:endParaRPr>
                </a:p>
              </p:txBody>
            </p:sp>
            <p:sp>
              <p:nvSpPr>
                <p:cNvPr id="29" name="Cube 28">
                  <a:extLst>
                    <a:ext uri="{FF2B5EF4-FFF2-40B4-BE49-F238E27FC236}">
                      <a16:creationId xmlns:a16="http://schemas.microsoft.com/office/drawing/2014/main" id="{78754505-C040-4516-9FCA-09C5F1470E2D}"/>
                    </a:ext>
                  </a:extLst>
                </p:cNvPr>
                <p:cNvSpPr/>
                <p:nvPr/>
              </p:nvSpPr>
              <p:spPr>
                <a:xfrm>
                  <a:off x="2625830" y="5387623"/>
                  <a:ext cx="939166" cy="537789"/>
                </a:xfrm>
                <a:prstGeom prst="cube">
                  <a:avLst>
                    <a:gd name="adj" fmla="val 52512"/>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FrutigerNext LT Medium"/>
                  </a:endParaRPr>
                </a:p>
              </p:txBody>
            </p:sp>
            <p:grpSp>
              <p:nvGrpSpPr>
                <p:cNvPr id="30" name="Group 29">
                  <a:extLst>
                    <a:ext uri="{FF2B5EF4-FFF2-40B4-BE49-F238E27FC236}">
                      <a16:creationId xmlns:a16="http://schemas.microsoft.com/office/drawing/2014/main" id="{FB57454F-91E5-48BC-BBF6-7DB33CAF10E5}"/>
                    </a:ext>
                  </a:extLst>
                </p:cNvPr>
                <p:cNvGrpSpPr/>
                <p:nvPr/>
              </p:nvGrpSpPr>
              <p:grpSpPr>
                <a:xfrm>
                  <a:off x="1834723" y="5319837"/>
                  <a:ext cx="616010" cy="446187"/>
                  <a:chOff x="1997425" y="5559681"/>
                  <a:chExt cx="616010" cy="446187"/>
                </a:xfrm>
              </p:grpSpPr>
              <p:sp>
                <p:nvSpPr>
                  <p:cNvPr id="34" name="Cube 33">
                    <a:extLst>
                      <a:ext uri="{FF2B5EF4-FFF2-40B4-BE49-F238E27FC236}">
                        <a16:creationId xmlns:a16="http://schemas.microsoft.com/office/drawing/2014/main" id="{2DA2E32C-D44C-4F2C-A5C5-466C74FCD57E}"/>
                      </a:ext>
                    </a:extLst>
                  </p:cNvPr>
                  <p:cNvSpPr/>
                  <p:nvPr/>
                </p:nvSpPr>
                <p:spPr>
                  <a:xfrm>
                    <a:off x="1997425" y="5597307"/>
                    <a:ext cx="272233" cy="155580"/>
                  </a:xfrm>
                  <a:prstGeom prst="cube">
                    <a:avLst>
                      <a:gd name="adj" fmla="val 52512"/>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FrutigerNext LT Medium"/>
                    </a:endParaRPr>
                  </a:p>
                </p:txBody>
              </p:sp>
              <p:sp>
                <p:nvSpPr>
                  <p:cNvPr id="35" name="Cube 34">
                    <a:extLst>
                      <a:ext uri="{FF2B5EF4-FFF2-40B4-BE49-F238E27FC236}">
                        <a16:creationId xmlns:a16="http://schemas.microsoft.com/office/drawing/2014/main" id="{8173FBBA-4498-4123-BDAE-2714CBCB3704}"/>
                      </a:ext>
                    </a:extLst>
                  </p:cNvPr>
                  <p:cNvSpPr/>
                  <p:nvPr/>
                </p:nvSpPr>
                <p:spPr>
                  <a:xfrm>
                    <a:off x="1997425" y="5812662"/>
                    <a:ext cx="272233" cy="155580"/>
                  </a:xfrm>
                  <a:prstGeom prst="cube">
                    <a:avLst>
                      <a:gd name="adj" fmla="val 52512"/>
                    </a:avLst>
                  </a:prstGeom>
                  <a:solidFill>
                    <a:srgbClr val="FFFF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FrutigerNext LT Medium"/>
                    </a:endParaRPr>
                  </a:p>
                </p:txBody>
              </p:sp>
              <p:sp>
                <p:nvSpPr>
                  <p:cNvPr id="36" name="TextBox 35">
                    <a:extLst>
                      <a:ext uri="{FF2B5EF4-FFF2-40B4-BE49-F238E27FC236}">
                        <a16:creationId xmlns:a16="http://schemas.microsoft.com/office/drawing/2014/main" id="{9298D5B5-1D3D-4B83-8777-99FD719DD358}"/>
                      </a:ext>
                    </a:extLst>
                  </p:cNvPr>
                  <p:cNvSpPr txBox="1"/>
                  <p:nvPr/>
                </p:nvSpPr>
                <p:spPr>
                  <a:xfrm>
                    <a:off x="2202035" y="5559681"/>
                    <a:ext cx="411400"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itchFamily="34" charset="0"/>
                        <a:ea typeface="宋体" charset="-122"/>
                      </a:rPr>
                      <a:t>AP 1</a:t>
                    </a:r>
                  </a:p>
                </p:txBody>
              </p:sp>
              <p:sp>
                <p:nvSpPr>
                  <p:cNvPr id="37" name="TextBox 36">
                    <a:extLst>
                      <a:ext uri="{FF2B5EF4-FFF2-40B4-BE49-F238E27FC236}">
                        <a16:creationId xmlns:a16="http://schemas.microsoft.com/office/drawing/2014/main" id="{C9BC830C-B1EC-4094-9028-4A745269CC2B}"/>
                      </a:ext>
                    </a:extLst>
                  </p:cNvPr>
                  <p:cNvSpPr txBox="1"/>
                  <p:nvPr/>
                </p:nvSpPr>
                <p:spPr>
                  <a:xfrm>
                    <a:off x="2202035" y="5775036"/>
                    <a:ext cx="411400"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itchFamily="34" charset="0"/>
                        <a:ea typeface="宋体" charset="-122"/>
                      </a:rPr>
                      <a:t>AP 2</a:t>
                    </a:r>
                  </a:p>
                </p:txBody>
              </p:sp>
            </p:grpSp>
            <p:sp>
              <p:nvSpPr>
                <p:cNvPr id="31" name="TextBox 30">
                  <a:extLst>
                    <a:ext uri="{FF2B5EF4-FFF2-40B4-BE49-F238E27FC236}">
                      <a16:creationId xmlns:a16="http://schemas.microsoft.com/office/drawing/2014/main" id="{436FDCE4-AEA6-4B58-ABB4-2757466FF88A}"/>
                    </a:ext>
                  </a:extLst>
                </p:cNvPr>
                <p:cNvSpPr txBox="1"/>
                <p:nvPr/>
              </p:nvSpPr>
              <p:spPr>
                <a:xfrm>
                  <a:off x="2337411" y="5963386"/>
                  <a:ext cx="1223086"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itchFamily="34" charset="0"/>
                      <a:ea typeface="宋体" charset="-122"/>
                    </a:rPr>
                    <a:t>Channel bandwidth</a:t>
                  </a:r>
                </a:p>
              </p:txBody>
            </p:sp>
            <p:sp>
              <p:nvSpPr>
                <p:cNvPr id="32" name="Right Bracket 31">
                  <a:extLst>
                    <a:ext uri="{FF2B5EF4-FFF2-40B4-BE49-F238E27FC236}">
                      <a16:creationId xmlns:a16="http://schemas.microsoft.com/office/drawing/2014/main" id="{A905A44F-F9AF-4CAD-9E47-4099DE7AD8DB}"/>
                    </a:ext>
                  </a:extLst>
                </p:cNvPr>
                <p:cNvSpPr/>
                <p:nvPr/>
              </p:nvSpPr>
              <p:spPr>
                <a:xfrm rot="5400000">
                  <a:off x="2926095" y="5652430"/>
                  <a:ext cx="45719" cy="656466"/>
                </a:xfrm>
                <a:prstGeom prst="rightBracket">
                  <a:avLst/>
                </a:prstGeom>
                <a:no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FrutigerNext LT Medium"/>
                  </a:endParaRPr>
                </a:p>
              </p:txBody>
            </p:sp>
            <p:cxnSp>
              <p:nvCxnSpPr>
                <p:cNvPr id="33" name="Straight Arrow Connector 32">
                  <a:extLst>
                    <a:ext uri="{FF2B5EF4-FFF2-40B4-BE49-F238E27FC236}">
                      <a16:creationId xmlns:a16="http://schemas.microsoft.com/office/drawing/2014/main" id="{187977AC-5634-4F9E-B4CF-4A33C3866C77}"/>
                    </a:ext>
                  </a:extLst>
                </p:cNvPr>
                <p:cNvCxnSpPr/>
                <p:nvPr/>
              </p:nvCxnSpPr>
              <p:spPr>
                <a:xfrm flipV="1">
                  <a:off x="3330481" y="5657263"/>
                  <a:ext cx="274013" cy="282334"/>
                </a:xfrm>
                <a:prstGeom prst="straightConnector1">
                  <a:avLst/>
                </a:prstGeom>
                <a:noFill/>
                <a:ln w="9525" cap="flat" cmpd="sng" algn="ctr">
                  <a:solidFill>
                    <a:sysClr val="windowText" lastClr="000000"/>
                  </a:solidFill>
                  <a:prstDash val="solid"/>
                  <a:headEnd type="triangle" w="med" len="med"/>
                  <a:tailEnd type="triangle" w="med" len="med"/>
                </a:ln>
                <a:effectLst/>
              </p:spPr>
            </p:cxnSp>
          </p:grpSp>
          <p:sp>
            <p:nvSpPr>
              <p:cNvPr id="139" name="TextBox 138">
                <a:extLst>
                  <a:ext uri="{FF2B5EF4-FFF2-40B4-BE49-F238E27FC236}">
                    <a16:creationId xmlns:a16="http://schemas.microsoft.com/office/drawing/2014/main" id="{FC676371-0B33-48A6-96D8-C4C76871D0E3}"/>
                  </a:ext>
                </a:extLst>
              </p:cNvPr>
              <p:cNvSpPr txBox="1"/>
              <p:nvPr/>
            </p:nvSpPr>
            <p:spPr>
              <a:xfrm>
                <a:off x="3359113" y="1902227"/>
                <a:ext cx="1313802"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itchFamily="34" charset="0"/>
                    <a:ea typeface="宋体" charset="-122"/>
                  </a:rPr>
                  <a:t>Time</a:t>
                </a:r>
              </a:p>
            </p:txBody>
          </p:sp>
        </p:grpSp>
      </p:grpSp>
    </p:spTree>
    <p:extLst>
      <p:ext uri="{BB962C8B-B14F-4D97-AF65-F5344CB8AC3E}">
        <p14:creationId xmlns:p14="http://schemas.microsoft.com/office/powerpoint/2010/main" val="13661837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4</a:t>
            </a:fld>
            <a:endParaRPr lang="en-GB"/>
          </a:p>
        </p:txBody>
      </p:sp>
      <p:sp>
        <p:nvSpPr>
          <p:cNvPr id="5" name="Footer Placeholder 4"/>
          <p:cNvSpPr>
            <a:spLocks noGrp="1"/>
          </p:cNvSpPr>
          <p:nvPr>
            <p:ph type="ftr" idx="14"/>
          </p:nvPr>
        </p:nvSpPr>
        <p:spPr/>
        <p:txBody>
          <a:bodyPr/>
          <a:lstStyle/>
          <a:p>
            <a:r>
              <a:rPr lang="en-GB" dirty="0"/>
              <a:t>M. Zulfiker Ali </a:t>
            </a:r>
            <a:r>
              <a:rPr lang="en-GB" i="1" dirty="0"/>
              <a:t>et al.</a:t>
            </a:r>
            <a:r>
              <a:rPr lang="en-GB" dirty="0"/>
              <a:t>, Huawei Technologies</a:t>
            </a:r>
          </a:p>
        </p:txBody>
      </p:sp>
      <p:sp>
        <p:nvSpPr>
          <p:cNvPr id="4" name="Date Placeholder 3"/>
          <p:cNvSpPr>
            <a:spLocks noGrp="1"/>
          </p:cNvSpPr>
          <p:nvPr>
            <p:ph type="dt" idx="15"/>
          </p:nvPr>
        </p:nvSpPr>
        <p:spPr/>
        <p:txBody>
          <a:bodyPr/>
          <a:lstStyle/>
          <a:p>
            <a:r>
              <a:rPr lang="en-US" dirty="0"/>
              <a:t>October 2023</a:t>
            </a:r>
            <a:endParaRPr lang="en-GB" dirty="0"/>
          </a:p>
        </p:txBody>
      </p:sp>
      <p:sp>
        <p:nvSpPr>
          <p:cNvPr id="140" name="Rectangle 1">
            <a:extLst>
              <a:ext uri="{FF2B5EF4-FFF2-40B4-BE49-F238E27FC236}">
                <a16:creationId xmlns:a16="http://schemas.microsoft.com/office/drawing/2014/main" id="{AE3A17BA-3B42-46EF-8D46-7B8700E65786}"/>
              </a:ext>
            </a:extLst>
          </p:cNvPr>
          <p:cNvSpPr>
            <a:spLocks noGrp="1" noChangeArrowheads="1"/>
          </p:cNvSpPr>
          <p:nvPr>
            <p:ph type="title"/>
          </p:nvPr>
        </p:nvSpPr>
        <p:spPr>
          <a:xfrm>
            <a:off x="914401" y="611187"/>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kern="1200" dirty="0">
                <a:ea typeface="微软雅黑" pitchFamily="34" charset="-122"/>
              </a:rPr>
              <a:t>Background</a:t>
            </a:r>
            <a:endParaRPr lang="en-GB" dirty="0"/>
          </a:p>
        </p:txBody>
      </p:sp>
      <p:grpSp>
        <p:nvGrpSpPr>
          <p:cNvPr id="224" name="Group 223">
            <a:extLst>
              <a:ext uri="{FF2B5EF4-FFF2-40B4-BE49-F238E27FC236}">
                <a16:creationId xmlns:a16="http://schemas.microsoft.com/office/drawing/2014/main" id="{5D99D448-45C8-453C-B8FC-316889C46818}"/>
              </a:ext>
            </a:extLst>
          </p:cNvPr>
          <p:cNvGrpSpPr/>
          <p:nvPr/>
        </p:nvGrpSpPr>
        <p:grpSpPr>
          <a:xfrm>
            <a:off x="552971" y="4040406"/>
            <a:ext cx="5345324" cy="2098261"/>
            <a:chOff x="3075399" y="3587213"/>
            <a:chExt cx="5427725" cy="2098261"/>
          </a:xfrm>
        </p:grpSpPr>
        <p:sp>
          <p:nvSpPr>
            <p:cNvPr id="225" name="TextBox 224">
              <a:extLst>
                <a:ext uri="{FF2B5EF4-FFF2-40B4-BE49-F238E27FC236}">
                  <a16:creationId xmlns:a16="http://schemas.microsoft.com/office/drawing/2014/main" id="{9CEA2F85-8837-4E95-A773-267436B83398}"/>
                </a:ext>
              </a:extLst>
            </p:cNvPr>
            <p:cNvSpPr txBox="1"/>
            <p:nvPr/>
          </p:nvSpPr>
          <p:spPr>
            <a:xfrm>
              <a:off x="4134349" y="3587213"/>
              <a:ext cx="3309825" cy="307777"/>
            </a:xfrm>
            <a:prstGeom prst="rect">
              <a:avLst/>
            </a:prstGeom>
            <a:noFill/>
          </p:spPr>
          <p:txBody>
            <a:bodyPr wrap="square" rtlCol="0">
              <a:spAutoFit/>
            </a:bodyPr>
            <a:lstStyle/>
            <a:p>
              <a:pPr algn="ctr" defTabSz="914400" eaLnBrk="1" hangingPunct="1">
                <a:buClrTx/>
                <a:buSzTx/>
                <a:buFontTx/>
                <a:buNone/>
              </a:pPr>
              <a:r>
                <a:rPr lang="en-US" sz="1400" b="1" dirty="0">
                  <a:solidFill>
                    <a:srgbClr val="990000"/>
                  </a:solidFill>
                  <a:latin typeface="Calibri" pitchFamily="34" charset="0"/>
                  <a:ea typeface="微软雅黑" panose="020B0503020204020204" pitchFamily="34" charset="-122"/>
                  <a:cs typeface="Calibri" panose="020F0502020204030204" pitchFamily="34" charset="0"/>
                </a:rPr>
                <a:t>Main issues</a:t>
              </a:r>
            </a:p>
          </p:txBody>
        </p:sp>
        <p:sp>
          <p:nvSpPr>
            <p:cNvPr id="226" name="Rectangle 225">
              <a:extLst>
                <a:ext uri="{FF2B5EF4-FFF2-40B4-BE49-F238E27FC236}">
                  <a16:creationId xmlns:a16="http://schemas.microsoft.com/office/drawing/2014/main" id="{FE3BE1C5-0207-4755-87EA-ED06BCE9DD12}"/>
                </a:ext>
              </a:extLst>
            </p:cNvPr>
            <p:cNvSpPr/>
            <p:nvPr/>
          </p:nvSpPr>
          <p:spPr>
            <a:xfrm>
              <a:off x="3075399" y="3931148"/>
              <a:ext cx="5427725" cy="1754326"/>
            </a:xfrm>
            <a:prstGeom prst="rect">
              <a:avLst/>
            </a:prstGeom>
          </p:spPr>
          <p:txBody>
            <a:bodyPr wrap="square">
              <a:spAutoFit/>
            </a:bodyPr>
            <a:lstStyle/>
            <a:p>
              <a:pPr marL="228600" indent="-228600" algn="just" defTabSz="914400" eaLnBrk="1" hangingPunct="1">
                <a:buClrTx/>
                <a:buSzTx/>
                <a:buFontTx/>
                <a:buAutoNum type="arabicParenR"/>
              </a:pPr>
              <a:r>
                <a:rPr lang="en-US" sz="1200" dirty="0">
                  <a:solidFill>
                    <a:prstClr val="black"/>
                  </a:solidFill>
                  <a:latin typeface="Calibri" pitchFamily="34" charset="0"/>
                  <a:ea typeface="宋体" charset="-122"/>
                </a:rPr>
                <a:t>An STA determines whether or not to exploit OBSS PD-based SR (i.e., whether or not to ignore an ongoing PPDU transmission) based solely on the signal strength level received from the PPDU transmitter, without any consideration of the impact of SR on the current PPDU receiver(s)</a:t>
              </a:r>
            </a:p>
            <a:p>
              <a:pPr marL="228600" indent="-228600" algn="just" defTabSz="914400" eaLnBrk="1" hangingPunct="1">
                <a:buClrTx/>
                <a:buSzTx/>
                <a:buFontTx/>
                <a:buAutoNum type="arabicParenR"/>
              </a:pPr>
              <a:r>
                <a:rPr lang="en-US" sz="1200" dirty="0">
                  <a:solidFill>
                    <a:prstClr val="black"/>
                  </a:solidFill>
                  <a:latin typeface="Calibri" pitchFamily="34" charset="0"/>
                  <a:ea typeface="宋体" charset="-122"/>
                </a:rPr>
                <a:t>If multiple STAs decide to simultaneously exploit OBSS PD-based SR for an ongoing PPDU transmission, the interference level may significantly increase, even with the standard OBSS PD-level and transmit power adjustment (i.e., there is no control on the number of STAs that can simultaneously access the channel using OBSS PD-based SR)</a:t>
              </a:r>
            </a:p>
          </p:txBody>
        </p:sp>
      </p:grpSp>
      <p:sp>
        <p:nvSpPr>
          <p:cNvPr id="227" name="TextBox 226">
            <a:extLst>
              <a:ext uri="{FF2B5EF4-FFF2-40B4-BE49-F238E27FC236}">
                <a16:creationId xmlns:a16="http://schemas.microsoft.com/office/drawing/2014/main" id="{96F49063-1433-4071-836F-FF2BD811221E}"/>
              </a:ext>
            </a:extLst>
          </p:cNvPr>
          <p:cNvSpPr txBox="1"/>
          <p:nvPr/>
        </p:nvSpPr>
        <p:spPr>
          <a:xfrm>
            <a:off x="921377" y="1469329"/>
            <a:ext cx="4608512" cy="307777"/>
          </a:xfrm>
          <a:prstGeom prst="rect">
            <a:avLst/>
          </a:prstGeom>
          <a:noFill/>
        </p:spPr>
        <p:txBody>
          <a:bodyPr wrap="square" rtlCol="0">
            <a:spAutoFit/>
          </a:bodyPr>
          <a:lstStyle/>
          <a:p>
            <a:pPr algn="ctr" defTabSz="914400" eaLnBrk="1" hangingPunct="1">
              <a:buClrTx/>
              <a:buSzTx/>
              <a:buFontTx/>
              <a:buNone/>
            </a:pPr>
            <a:r>
              <a:rPr lang="en-US" sz="1400" b="1" dirty="0">
                <a:solidFill>
                  <a:srgbClr val="990000"/>
                </a:solidFill>
                <a:latin typeface="Calibri" pitchFamily="34" charset="0"/>
                <a:ea typeface="微软雅黑" panose="020B0503020204020204" pitchFamily="34" charset="-122"/>
                <a:cs typeface="Calibri" panose="020F0502020204030204" pitchFamily="34" charset="0"/>
              </a:rPr>
              <a:t>OBSS PD-based SR in the IEEE 802.11ax standard</a:t>
            </a:r>
          </a:p>
        </p:txBody>
      </p:sp>
      <p:grpSp>
        <p:nvGrpSpPr>
          <p:cNvPr id="228" name="Group 227">
            <a:extLst>
              <a:ext uri="{FF2B5EF4-FFF2-40B4-BE49-F238E27FC236}">
                <a16:creationId xmlns:a16="http://schemas.microsoft.com/office/drawing/2014/main" id="{3CFF6D3B-E6D0-4E89-96F6-D0928F2E8798}"/>
              </a:ext>
            </a:extLst>
          </p:cNvPr>
          <p:cNvGrpSpPr/>
          <p:nvPr/>
        </p:nvGrpSpPr>
        <p:grpSpPr>
          <a:xfrm>
            <a:off x="1597411" y="1885700"/>
            <a:ext cx="3256444" cy="1886454"/>
            <a:chOff x="1421475" y="1541909"/>
            <a:chExt cx="3256444" cy="1886454"/>
          </a:xfrm>
        </p:grpSpPr>
        <p:pic>
          <p:nvPicPr>
            <p:cNvPr id="229" name="Picture 228">
              <a:extLst>
                <a:ext uri="{FF2B5EF4-FFF2-40B4-BE49-F238E27FC236}">
                  <a16:creationId xmlns:a16="http://schemas.microsoft.com/office/drawing/2014/main" id="{08C19D47-F488-4C2E-BA08-2F899FDDF046}"/>
                </a:ext>
              </a:extLst>
            </p:cNvPr>
            <p:cNvPicPr>
              <a:picLocks noChangeAspect="1"/>
            </p:cNvPicPr>
            <p:nvPr/>
          </p:nvPicPr>
          <p:blipFill>
            <a:blip r:embed="rId3"/>
            <a:stretch>
              <a:fillRect/>
            </a:stretch>
          </p:blipFill>
          <p:spPr>
            <a:xfrm>
              <a:off x="1421475" y="1541909"/>
              <a:ext cx="2764481" cy="1886454"/>
            </a:xfrm>
            <a:prstGeom prst="rect">
              <a:avLst/>
            </a:prstGeom>
          </p:spPr>
        </p:pic>
        <p:grpSp>
          <p:nvGrpSpPr>
            <p:cNvPr id="230" name="Group 229">
              <a:extLst>
                <a:ext uri="{FF2B5EF4-FFF2-40B4-BE49-F238E27FC236}">
                  <a16:creationId xmlns:a16="http://schemas.microsoft.com/office/drawing/2014/main" id="{67D00E93-6434-42CD-B82A-DDFB750D47CD}"/>
                </a:ext>
              </a:extLst>
            </p:cNvPr>
            <p:cNvGrpSpPr/>
            <p:nvPr/>
          </p:nvGrpSpPr>
          <p:grpSpPr>
            <a:xfrm>
              <a:off x="2621418" y="1552394"/>
              <a:ext cx="2056501" cy="1743639"/>
              <a:chOff x="10171810" y="2760915"/>
              <a:chExt cx="1614307" cy="1431228"/>
            </a:xfrm>
          </p:grpSpPr>
          <p:cxnSp>
            <p:nvCxnSpPr>
              <p:cNvPr id="231" name="Straight Arrow Connector 230">
                <a:extLst>
                  <a:ext uri="{FF2B5EF4-FFF2-40B4-BE49-F238E27FC236}">
                    <a16:creationId xmlns:a16="http://schemas.microsoft.com/office/drawing/2014/main" id="{B10FE631-C704-43FC-82FF-2FAABC528675}"/>
                  </a:ext>
                </a:extLst>
              </p:cNvPr>
              <p:cNvCxnSpPr/>
              <p:nvPr/>
            </p:nvCxnSpPr>
            <p:spPr>
              <a:xfrm flipH="1">
                <a:off x="10171810" y="2946526"/>
                <a:ext cx="615130" cy="0"/>
              </a:xfrm>
              <a:prstGeom prst="straightConnector1">
                <a:avLst/>
              </a:prstGeom>
              <a:noFill/>
              <a:ln w="9525" cap="flat" cmpd="sng" algn="ctr">
                <a:solidFill>
                  <a:srgbClr val="C00000"/>
                </a:solidFill>
                <a:prstDash val="solid"/>
                <a:tailEnd type="triangle"/>
              </a:ln>
              <a:effectLst/>
            </p:spPr>
          </p:cxnSp>
          <p:cxnSp>
            <p:nvCxnSpPr>
              <p:cNvPr id="232" name="Straight Arrow Connector 231">
                <a:extLst>
                  <a:ext uri="{FF2B5EF4-FFF2-40B4-BE49-F238E27FC236}">
                    <a16:creationId xmlns:a16="http://schemas.microsoft.com/office/drawing/2014/main" id="{20DAA7C6-4110-436C-A4E1-606A9E9653BE}"/>
                  </a:ext>
                </a:extLst>
              </p:cNvPr>
              <p:cNvCxnSpPr/>
              <p:nvPr/>
            </p:nvCxnSpPr>
            <p:spPr>
              <a:xfrm flipH="1" flipV="1">
                <a:off x="11211890" y="3651770"/>
                <a:ext cx="574227" cy="0"/>
              </a:xfrm>
              <a:prstGeom prst="straightConnector1">
                <a:avLst/>
              </a:prstGeom>
              <a:noFill/>
              <a:ln w="9525" cap="flat" cmpd="sng" algn="ctr">
                <a:solidFill>
                  <a:srgbClr val="C00000"/>
                </a:solidFill>
                <a:prstDash val="solid"/>
                <a:tailEnd type="triangle"/>
              </a:ln>
              <a:effectLst/>
            </p:spPr>
          </p:cxnSp>
          <p:cxnSp>
            <p:nvCxnSpPr>
              <p:cNvPr id="233" name="Straight Arrow Connector 232">
                <a:extLst>
                  <a:ext uri="{FF2B5EF4-FFF2-40B4-BE49-F238E27FC236}">
                    <a16:creationId xmlns:a16="http://schemas.microsoft.com/office/drawing/2014/main" id="{5DB62BEA-F738-4C60-ACBA-CCF4A78E038C}"/>
                  </a:ext>
                </a:extLst>
              </p:cNvPr>
              <p:cNvCxnSpPr/>
              <p:nvPr/>
            </p:nvCxnSpPr>
            <p:spPr>
              <a:xfrm flipH="1">
                <a:off x="10773578" y="4186791"/>
                <a:ext cx="1004897" cy="0"/>
              </a:xfrm>
              <a:prstGeom prst="straightConnector1">
                <a:avLst/>
              </a:prstGeom>
              <a:noFill/>
              <a:ln w="9525" cap="flat" cmpd="sng" algn="ctr">
                <a:solidFill>
                  <a:srgbClr val="C00000"/>
                </a:solidFill>
                <a:prstDash val="solid"/>
                <a:tailEnd type="triangle"/>
              </a:ln>
              <a:effectLst/>
            </p:spPr>
          </p:cxnSp>
          <p:cxnSp>
            <p:nvCxnSpPr>
              <p:cNvPr id="234" name="Straight Connector 233">
                <a:extLst>
                  <a:ext uri="{FF2B5EF4-FFF2-40B4-BE49-F238E27FC236}">
                    <a16:creationId xmlns:a16="http://schemas.microsoft.com/office/drawing/2014/main" id="{8EFB6D0F-7FE2-41D7-9D09-97AD2A8E6552}"/>
                  </a:ext>
                </a:extLst>
              </p:cNvPr>
              <p:cNvCxnSpPr/>
              <p:nvPr/>
            </p:nvCxnSpPr>
            <p:spPr>
              <a:xfrm>
                <a:off x="11781381" y="2946527"/>
                <a:ext cx="0" cy="1245616"/>
              </a:xfrm>
              <a:prstGeom prst="line">
                <a:avLst/>
              </a:prstGeom>
              <a:noFill/>
              <a:ln w="9525" cap="flat" cmpd="sng" algn="ctr">
                <a:solidFill>
                  <a:srgbClr val="C00000"/>
                </a:solidFill>
                <a:prstDash val="solid"/>
              </a:ln>
              <a:effectLst/>
            </p:spPr>
          </p:cxnSp>
          <p:sp>
            <p:nvSpPr>
              <p:cNvPr id="235" name="Rectangle 234">
                <a:extLst>
                  <a:ext uri="{FF2B5EF4-FFF2-40B4-BE49-F238E27FC236}">
                    <a16:creationId xmlns:a16="http://schemas.microsoft.com/office/drawing/2014/main" id="{BDC2655A-0239-4B13-B6DE-3BD7196AD03A}"/>
                  </a:ext>
                </a:extLst>
              </p:cNvPr>
              <p:cNvSpPr/>
              <p:nvPr/>
            </p:nvSpPr>
            <p:spPr>
              <a:xfrm>
                <a:off x="10625806" y="2760915"/>
                <a:ext cx="708773" cy="32842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itchFamily="34" charset="0"/>
                    <a:ea typeface="宋体" charset="-122"/>
                  </a:rPr>
                  <a:t>Standard values</a:t>
                </a:r>
              </a:p>
            </p:txBody>
          </p:sp>
          <p:cxnSp>
            <p:nvCxnSpPr>
              <p:cNvPr id="236" name="Straight Arrow Connector 235">
                <a:extLst>
                  <a:ext uri="{FF2B5EF4-FFF2-40B4-BE49-F238E27FC236}">
                    <a16:creationId xmlns:a16="http://schemas.microsoft.com/office/drawing/2014/main" id="{4CD6B163-2932-4ADE-911C-715025510DEE}"/>
                  </a:ext>
                </a:extLst>
              </p:cNvPr>
              <p:cNvCxnSpPr/>
              <p:nvPr/>
            </p:nvCxnSpPr>
            <p:spPr>
              <a:xfrm flipH="1">
                <a:off x="11164791" y="2937493"/>
                <a:ext cx="615130" cy="0"/>
              </a:xfrm>
              <a:prstGeom prst="straightConnector1">
                <a:avLst/>
              </a:prstGeom>
              <a:noFill/>
              <a:ln w="9525" cap="flat" cmpd="sng" algn="ctr">
                <a:solidFill>
                  <a:srgbClr val="C00000"/>
                </a:solidFill>
                <a:prstDash val="solid"/>
                <a:headEnd type="none" w="med" len="med"/>
                <a:tailEnd type="none" w="med" len="med"/>
              </a:ln>
              <a:effectLst/>
            </p:spPr>
          </p:cxnSp>
        </p:grpSp>
      </p:grpSp>
      <p:grpSp>
        <p:nvGrpSpPr>
          <p:cNvPr id="237" name="Group 236">
            <a:extLst>
              <a:ext uri="{FF2B5EF4-FFF2-40B4-BE49-F238E27FC236}">
                <a16:creationId xmlns:a16="http://schemas.microsoft.com/office/drawing/2014/main" id="{0314EB19-98D1-44F2-AD4E-88D83C689D23}"/>
              </a:ext>
            </a:extLst>
          </p:cNvPr>
          <p:cNvGrpSpPr/>
          <p:nvPr/>
        </p:nvGrpSpPr>
        <p:grpSpPr>
          <a:xfrm>
            <a:off x="5997321" y="1478382"/>
            <a:ext cx="6022196" cy="4770018"/>
            <a:chOff x="6105957" y="1364910"/>
            <a:chExt cx="6022196" cy="4770018"/>
          </a:xfrm>
        </p:grpSpPr>
        <p:sp>
          <p:nvSpPr>
            <p:cNvPr id="238" name="TextBox 237">
              <a:extLst>
                <a:ext uri="{FF2B5EF4-FFF2-40B4-BE49-F238E27FC236}">
                  <a16:creationId xmlns:a16="http://schemas.microsoft.com/office/drawing/2014/main" id="{8625AC40-CD03-4ED3-BC3D-1AC56BA2F0ED}"/>
                </a:ext>
              </a:extLst>
            </p:cNvPr>
            <p:cNvSpPr txBox="1"/>
            <p:nvPr/>
          </p:nvSpPr>
          <p:spPr>
            <a:xfrm>
              <a:off x="8949085" y="1364910"/>
              <a:ext cx="191235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990000"/>
                  </a:solidFill>
                  <a:effectLst/>
                  <a:uLnTx/>
                  <a:uFillTx/>
                  <a:latin typeface="Calibri" pitchFamily="34" charset="0"/>
                  <a:ea typeface="微软雅黑" panose="020B0503020204020204" pitchFamily="34" charset="-122"/>
                  <a:cs typeface="Calibri" panose="020F0502020204030204" pitchFamily="34" charset="0"/>
                </a:rPr>
                <a:t>Issue illustration</a:t>
              </a:r>
            </a:p>
          </p:txBody>
        </p:sp>
        <p:grpSp>
          <p:nvGrpSpPr>
            <p:cNvPr id="239" name="Group 238">
              <a:extLst>
                <a:ext uri="{FF2B5EF4-FFF2-40B4-BE49-F238E27FC236}">
                  <a16:creationId xmlns:a16="http://schemas.microsoft.com/office/drawing/2014/main" id="{8805B70E-D762-4C08-94FC-7DF5DAA31E86}"/>
                </a:ext>
              </a:extLst>
            </p:cNvPr>
            <p:cNvGrpSpPr/>
            <p:nvPr/>
          </p:nvGrpSpPr>
          <p:grpSpPr>
            <a:xfrm>
              <a:off x="7682368" y="1864681"/>
              <a:ext cx="4445785" cy="1613951"/>
              <a:chOff x="7682368" y="1864681"/>
              <a:chExt cx="4445785" cy="1613951"/>
            </a:xfrm>
          </p:grpSpPr>
          <p:grpSp>
            <p:nvGrpSpPr>
              <p:cNvPr id="278" name="Group 277">
                <a:extLst>
                  <a:ext uri="{FF2B5EF4-FFF2-40B4-BE49-F238E27FC236}">
                    <a16:creationId xmlns:a16="http://schemas.microsoft.com/office/drawing/2014/main" id="{F8A16372-CD19-441F-A2AA-4D9C2B98CF2F}"/>
                  </a:ext>
                </a:extLst>
              </p:cNvPr>
              <p:cNvGrpSpPr/>
              <p:nvPr/>
            </p:nvGrpSpPr>
            <p:grpSpPr>
              <a:xfrm>
                <a:off x="7682368" y="1864681"/>
                <a:ext cx="2232248" cy="1520591"/>
                <a:chOff x="7682368" y="1864681"/>
                <a:chExt cx="2232248" cy="1520591"/>
              </a:xfrm>
            </p:grpSpPr>
            <p:sp>
              <p:nvSpPr>
                <p:cNvPr id="294" name="TextBox 293">
                  <a:extLst>
                    <a:ext uri="{FF2B5EF4-FFF2-40B4-BE49-F238E27FC236}">
                      <a16:creationId xmlns:a16="http://schemas.microsoft.com/office/drawing/2014/main" id="{301B85F1-789F-484E-820D-95898E407ED4}"/>
                    </a:ext>
                  </a:extLst>
                </p:cNvPr>
                <p:cNvSpPr txBox="1"/>
                <p:nvPr/>
              </p:nvSpPr>
              <p:spPr>
                <a:xfrm>
                  <a:off x="7963803" y="1864681"/>
                  <a:ext cx="1678905" cy="2923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Favorable SR scenario</a:t>
                  </a:r>
                </a:p>
              </p:txBody>
            </p:sp>
            <p:grpSp>
              <p:nvGrpSpPr>
                <p:cNvPr id="295" name="Group 294">
                  <a:extLst>
                    <a:ext uri="{FF2B5EF4-FFF2-40B4-BE49-F238E27FC236}">
                      <a16:creationId xmlns:a16="http://schemas.microsoft.com/office/drawing/2014/main" id="{50EE626E-C022-4C30-89CC-8A8D1D2CF90D}"/>
                    </a:ext>
                  </a:extLst>
                </p:cNvPr>
                <p:cNvGrpSpPr/>
                <p:nvPr/>
              </p:nvGrpSpPr>
              <p:grpSpPr>
                <a:xfrm>
                  <a:off x="7682368" y="2241359"/>
                  <a:ext cx="2232248" cy="1143913"/>
                  <a:chOff x="177634" y="2035834"/>
                  <a:chExt cx="2232248" cy="1143913"/>
                </a:xfrm>
              </p:grpSpPr>
              <p:sp>
                <p:nvSpPr>
                  <p:cNvPr id="296" name="TextBox 295">
                    <a:extLst>
                      <a:ext uri="{FF2B5EF4-FFF2-40B4-BE49-F238E27FC236}">
                        <a16:creationId xmlns:a16="http://schemas.microsoft.com/office/drawing/2014/main" id="{309A07F7-67DD-42A1-B637-A2C1AD5B8A10}"/>
                      </a:ext>
                    </a:extLst>
                  </p:cNvPr>
                  <p:cNvSpPr txBox="1"/>
                  <p:nvPr/>
                </p:nvSpPr>
                <p:spPr>
                  <a:xfrm>
                    <a:off x="177634" y="2039572"/>
                    <a:ext cx="418743"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itchFamily="34" charset="0"/>
                        <a:ea typeface="宋体" charset="-122"/>
                      </a:rPr>
                      <a:t>STA1</a:t>
                    </a:r>
                  </a:p>
                </p:txBody>
              </p:sp>
              <p:sp>
                <p:nvSpPr>
                  <p:cNvPr id="297" name="TextBox 296">
                    <a:extLst>
                      <a:ext uri="{FF2B5EF4-FFF2-40B4-BE49-F238E27FC236}">
                        <a16:creationId xmlns:a16="http://schemas.microsoft.com/office/drawing/2014/main" id="{0064D3B7-0071-4E8C-BA2A-78C00A7255D8}"/>
                      </a:ext>
                    </a:extLst>
                  </p:cNvPr>
                  <p:cNvSpPr txBox="1"/>
                  <p:nvPr/>
                </p:nvSpPr>
                <p:spPr>
                  <a:xfrm>
                    <a:off x="1991139" y="2035834"/>
                    <a:ext cx="418743"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itchFamily="34" charset="0"/>
                        <a:ea typeface="宋体" charset="-122"/>
                      </a:rPr>
                      <a:t>STA2</a:t>
                    </a:r>
                  </a:p>
                </p:txBody>
              </p:sp>
              <p:pic>
                <p:nvPicPr>
                  <p:cNvPr id="298" name="Picture 2" descr="Mobile, Phone, Smart, Ring, Wireless, Internet">
                    <a:extLst>
                      <a:ext uri="{FF2B5EF4-FFF2-40B4-BE49-F238E27FC236}">
                        <a16:creationId xmlns:a16="http://schemas.microsoft.com/office/drawing/2014/main" id="{392B2AC6-1C55-4001-89AA-34D59504CA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315" y="2181964"/>
                    <a:ext cx="143381" cy="275070"/>
                  </a:xfrm>
                  <a:prstGeom prst="rect">
                    <a:avLst/>
                  </a:prstGeom>
                  <a:noFill/>
                  <a:extLst>
                    <a:ext uri="{909E8E84-426E-40DD-AFC4-6F175D3DCCD1}">
                      <a14:hiddenFill xmlns:a14="http://schemas.microsoft.com/office/drawing/2010/main">
                        <a:solidFill>
                          <a:srgbClr val="FFFFFF"/>
                        </a:solidFill>
                      </a14:hiddenFill>
                    </a:ext>
                  </a:extLst>
                </p:spPr>
              </p:pic>
              <p:pic>
                <p:nvPicPr>
                  <p:cNvPr id="299" name="Picture 2" descr="Mobile, Phone, Smart, Ring, Wireless, Internet">
                    <a:extLst>
                      <a:ext uri="{FF2B5EF4-FFF2-40B4-BE49-F238E27FC236}">
                        <a16:creationId xmlns:a16="http://schemas.microsoft.com/office/drawing/2014/main" id="{30FED564-D31A-4A84-A7B1-53E23AB346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8820" y="2181964"/>
                    <a:ext cx="143381" cy="275070"/>
                  </a:xfrm>
                  <a:prstGeom prst="rect">
                    <a:avLst/>
                  </a:prstGeom>
                  <a:noFill/>
                  <a:extLst>
                    <a:ext uri="{909E8E84-426E-40DD-AFC4-6F175D3DCCD1}">
                      <a14:hiddenFill xmlns:a14="http://schemas.microsoft.com/office/drawing/2010/main">
                        <a:solidFill>
                          <a:srgbClr val="FFFFFF"/>
                        </a:solidFill>
                      </a14:hiddenFill>
                    </a:ext>
                  </a:extLst>
                </p:spPr>
              </p:pic>
              <p:pic>
                <p:nvPicPr>
                  <p:cNvPr id="300" name="Picture 299">
                    <a:extLst>
                      <a:ext uri="{FF2B5EF4-FFF2-40B4-BE49-F238E27FC236}">
                        <a16:creationId xmlns:a16="http://schemas.microsoft.com/office/drawing/2014/main" id="{857D054E-1588-4072-86E7-DB0C342EEB8D}"/>
                      </a:ext>
                    </a:extLst>
                  </p:cNvPr>
                  <p:cNvPicPr>
                    <a:picLocks noChangeAspect="1"/>
                  </p:cNvPicPr>
                  <p:nvPr/>
                </p:nvPicPr>
                <p:blipFill>
                  <a:blip r:embed="rId5" cstate="print"/>
                  <a:stretch>
                    <a:fillRect/>
                  </a:stretch>
                </p:blipFill>
                <p:spPr>
                  <a:xfrm>
                    <a:off x="793666" y="2541232"/>
                    <a:ext cx="243740" cy="423678"/>
                  </a:xfrm>
                  <a:prstGeom prst="rect">
                    <a:avLst/>
                  </a:prstGeom>
                  <a:ln>
                    <a:noFill/>
                  </a:ln>
                </p:spPr>
              </p:pic>
              <p:pic>
                <p:nvPicPr>
                  <p:cNvPr id="301" name="Picture 300">
                    <a:extLst>
                      <a:ext uri="{FF2B5EF4-FFF2-40B4-BE49-F238E27FC236}">
                        <a16:creationId xmlns:a16="http://schemas.microsoft.com/office/drawing/2014/main" id="{4DA74714-F29D-4855-AE19-2388D79378AD}"/>
                      </a:ext>
                    </a:extLst>
                  </p:cNvPr>
                  <p:cNvPicPr>
                    <a:picLocks noChangeAspect="1"/>
                  </p:cNvPicPr>
                  <p:nvPr/>
                </p:nvPicPr>
                <p:blipFill>
                  <a:blip r:embed="rId5" cstate="print"/>
                  <a:stretch>
                    <a:fillRect/>
                  </a:stretch>
                </p:blipFill>
                <p:spPr>
                  <a:xfrm>
                    <a:off x="1513747" y="2541232"/>
                    <a:ext cx="243740" cy="423678"/>
                  </a:xfrm>
                  <a:prstGeom prst="rect">
                    <a:avLst/>
                  </a:prstGeom>
                  <a:ln>
                    <a:noFill/>
                  </a:ln>
                </p:spPr>
              </p:pic>
              <p:sp>
                <p:nvSpPr>
                  <p:cNvPr id="302" name="TextBox 301">
                    <a:extLst>
                      <a:ext uri="{FF2B5EF4-FFF2-40B4-BE49-F238E27FC236}">
                        <a16:creationId xmlns:a16="http://schemas.microsoft.com/office/drawing/2014/main" id="{EFFA96CE-3315-4D34-AD72-ECD759069E4B}"/>
                      </a:ext>
                    </a:extLst>
                  </p:cNvPr>
                  <p:cNvSpPr txBox="1"/>
                  <p:nvPr/>
                </p:nvSpPr>
                <p:spPr>
                  <a:xfrm>
                    <a:off x="717336" y="2948915"/>
                    <a:ext cx="396402"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itchFamily="34" charset="0"/>
                        <a:ea typeface="宋体" charset="-122"/>
                      </a:rPr>
                      <a:t>AP1</a:t>
                    </a:r>
                  </a:p>
                </p:txBody>
              </p:sp>
              <p:sp>
                <p:nvSpPr>
                  <p:cNvPr id="303" name="TextBox 302">
                    <a:extLst>
                      <a:ext uri="{FF2B5EF4-FFF2-40B4-BE49-F238E27FC236}">
                        <a16:creationId xmlns:a16="http://schemas.microsoft.com/office/drawing/2014/main" id="{90E75AB8-05ED-42E2-8A06-16EAF5979226}"/>
                      </a:ext>
                    </a:extLst>
                  </p:cNvPr>
                  <p:cNvSpPr txBox="1"/>
                  <p:nvPr/>
                </p:nvSpPr>
                <p:spPr>
                  <a:xfrm>
                    <a:off x="1437416" y="2948915"/>
                    <a:ext cx="396402"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itchFamily="34" charset="0"/>
                        <a:ea typeface="宋体" charset="-122"/>
                      </a:rPr>
                      <a:t>AP2</a:t>
                    </a:r>
                  </a:p>
                </p:txBody>
              </p:sp>
              <p:cxnSp>
                <p:nvCxnSpPr>
                  <p:cNvPr id="304" name="Straight Arrow Connector 303">
                    <a:extLst>
                      <a:ext uri="{FF2B5EF4-FFF2-40B4-BE49-F238E27FC236}">
                        <a16:creationId xmlns:a16="http://schemas.microsoft.com/office/drawing/2014/main" id="{EAF3D3BF-2429-437E-9ACF-7E509BDB4E51}"/>
                      </a:ext>
                    </a:extLst>
                  </p:cNvPr>
                  <p:cNvCxnSpPr/>
                  <p:nvPr/>
                </p:nvCxnSpPr>
                <p:spPr bwMode="auto">
                  <a:xfrm flipV="1">
                    <a:off x="1678433" y="2378225"/>
                    <a:ext cx="416819" cy="217166"/>
                  </a:xfrm>
                  <a:prstGeom prst="straightConnector1">
                    <a:avLst/>
                  </a:prstGeom>
                  <a:noFill/>
                  <a:ln w="19050" cap="flat" cmpd="sng" algn="ctr">
                    <a:solidFill>
                      <a:srgbClr val="FF0000"/>
                    </a:solidFill>
                    <a:prstDash val="solid"/>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5" name="Straight Arrow Connector 304">
                    <a:extLst>
                      <a:ext uri="{FF2B5EF4-FFF2-40B4-BE49-F238E27FC236}">
                        <a16:creationId xmlns:a16="http://schemas.microsoft.com/office/drawing/2014/main" id="{1A35EDB7-0D0E-4D58-B113-8F690A543FA3}"/>
                      </a:ext>
                    </a:extLst>
                  </p:cNvPr>
                  <p:cNvCxnSpPr/>
                  <p:nvPr/>
                </p:nvCxnSpPr>
                <p:spPr bwMode="auto">
                  <a:xfrm flipH="1" flipV="1">
                    <a:off x="496918" y="2268785"/>
                    <a:ext cx="1086403" cy="290806"/>
                  </a:xfrm>
                  <a:prstGeom prst="straightConnector1">
                    <a:avLst/>
                  </a:prstGeom>
                  <a:noFill/>
                  <a:ln w="19050" cap="flat" cmpd="sng" algn="ctr">
                    <a:solidFill>
                      <a:srgbClr val="FF0000"/>
                    </a:solidFill>
                    <a:prstDash val="sysDash"/>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6" name="Straight Arrow Connector 305">
                    <a:extLst>
                      <a:ext uri="{FF2B5EF4-FFF2-40B4-BE49-F238E27FC236}">
                        <a16:creationId xmlns:a16="http://schemas.microsoft.com/office/drawing/2014/main" id="{38D26C9E-E129-4D07-98C4-38358215997C}"/>
                      </a:ext>
                    </a:extLst>
                  </p:cNvPr>
                  <p:cNvCxnSpPr/>
                  <p:nvPr/>
                </p:nvCxnSpPr>
                <p:spPr bwMode="auto">
                  <a:xfrm flipV="1">
                    <a:off x="978736" y="2268785"/>
                    <a:ext cx="1086403" cy="290806"/>
                  </a:xfrm>
                  <a:prstGeom prst="straightConnector1">
                    <a:avLst/>
                  </a:prstGeom>
                  <a:noFill/>
                  <a:ln w="19050" cap="flat" cmpd="sng" algn="ctr">
                    <a:solidFill>
                      <a:sysClr val="windowText" lastClr="000000"/>
                    </a:solidFill>
                    <a:prstDash val="sysDash"/>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7" name="Straight Arrow Connector 306">
                    <a:extLst>
                      <a:ext uri="{FF2B5EF4-FFF2-40B4-BE49-F238E27FC236}">
                        <a16:creationId xmlns:a16="http://schemas.microsoft.com/office/drawing/2014/main" id="{6FC94912-4190-4313-891B-CE63A49E61E0}"/>
                      </a:ext>
                    </a:extLst>
                  </p:cNvPr>
                  <p:cNvCxnSpPr/>
                  <p:nvPr/>
                </p:nvCxnSpPr>
                <p:spPr bwMode="auto">
                  <a:xfrm flipH="1" flipV="1">
                    <a:off x="450343" y="2378225"/>
                    <a:ext cx="416819" cy="217166"/>
                  </a:xfrm>
                  <a:prstGeom prst="straightConnector1">
                    <a:avLst/>
                  </a:prstGeom>
                  <a:noFill/>
                  <a:ln w="19050" cap="flat" cmpd="sng" algn="ctr">
                    <a:solidFill>
                      <a:sysClr val="windowText" lastClr="000000"/>
                    </a:solidFill>
                    <a:prstDash val="solid"/>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grpSp>
            <p:nvGrpSpPr>
              <p:cNvPr id="279" name="Group 278">
                <a:extLst>
                  <a:ext uri="{FF2B5EF4-FFF2-40B4-BE49-F238E27FC236}">
                    <a16:creationId xmlns:a16="http://schemas.microsoft.com/office/drawing/2014/main" id="{3F1B55DB-2359-4ECD-B809-1959B1B780AD}"/>
                  </a:ext>
                </a:extLst>
              </p:cNvPr>
              <p:cNvGrpSpPr/>
              <p:nvPr/>
            </p:nvGrpSpPr>
            <p:grpSpPr>
              <a:xfrm>
                <a:off x="9897854" y="1864681"/>
                <a:ext cx="2230299" cy="1613951"/>
                <a:chOff x="10097651" y="1864681"/>
                <a:chExt cx="2230299" cy="1613951"/>
              </a:xfrm>
            </p:grpSpPr>
            <p:sp>
              <p:nvSpPr>
                <p:cNvPr id="280" name="TextBox 279">
                  <a:extLst>
                    <a:ext uri="{FF2B5EF4-FFF2-40B4-BE49-F238E27FC236}">
                      <a16:creationId xmlns:a16="http://schemas.microsoft.com/office/drawing/2014/main" id="{A0424FC7-454C-4435-B6BE-DEAE2D4E0EDF}"/>
                    </a:ext>
                  </a:extLst>
                </p:cNvPr>
                <p:cNvSpPr txBox="1"/>
                <p:nvPr/>
              </p:nvSpPr>
              <p:spPr>
                <a:xfrm>
                  <a:off x="10097651" y="1864681"/>
                  <a:ext cx="2230299" cy="2923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Non-favorable SR scenario</a:t>
                  </a:r>
                </a:p>
              </p:txBody>
            </p:sp>
            <p:grpSp>
              <p:nvGrpSpPr>
                <p:cNvPr id="281" name="Group 280">
                  <a:extLst>
                    <a:ext uri="{FF2B5EF4-FFF2-40B4-BE49-F238E27FC236}">
                      <a16:creationId xmlns:a16="http://schemas.microsoft.com/office/drawing/2014/main" id="{709773C6-4E01-45DD-8E8D-37DDE5681F64}"/>
                    </a:ext>
                  </a:extLst>
                </p:cNvPr>
                <p:cNvGrpSpPr/>
                <p:nvPr/>
              </p:nvGrpSpPr>
              <p:grpSpPr>
                <a:xfrm>
                  <a:off x="10649976" y="2147999"/>
                  <a:ext cx="1116482" cy="1330633"/>
                  <a:chOff x="3230506" y="1907084"/>
                  <a:chExt cx="1116482" cy="1330633"/>
                </a:xfrm>
              </p:grpSpPr>
              <p:sp>
                <p:nvSpPr>
                  <p:cNvPr id="282" name="TextBox 281">
                    <a:extLst>
                      <a:ext uri="{FF2B5EF4-FFF2-40B4-BE49-F238E27FC236}">
                        <a16:creationId xmlns:a16="http://schemas.microsoft.com/office/drawing/2014/main" id="{D6221F63-A385-485A-AFA3-BA270A15FD28}"/>
                      </a:ext>
                    </a:extLst>
                  </p:cNvPr>
                  <p:cNvSpPr txBox="1"/>
                  <p:nvPr/>
                </p:nvSpPr>
                <p:spPr>
                  <a:xfrm>
                    <a:off x="3443950" y="1910822"/>
                    <a:ext cx="418743"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itchFamily="34" charset="0"/>
                        <a:ea typeface="宋体" charset="-122"/>
                      </a:rPr>
                      <a:t>STA1</a:t>
                    </a:r>
                  </a:p>
                </p:txBody>
              </p:sp>
              <p:sp>
                <p:nvSpPr>
                  <p:cNvPr id="283" name="TextBox 282">
                    <a:extLst>
                      <a:ext uri="{FF2B5EF4-FFF2-40B4-BE49-F238E27FC236}">
                        <a16:creationId xmlns:a16="http://schemas.microsoft.com/office/drawing/2014/main" id="{FA4D369E-70C4-4524-AC64-481F9B6C569B}"/>
                      </a:ext>
                    </a:extLst>
                  </p:cNvPr>
                  <p:cNvSpPr txBox="1"/>
                  <p:nvPr/>
                </p:nvSpPr>
                <p:spPr>
                  <a:xfrm>
                    <a:off x="3718677" y="1907084"/>
                    <a:ext cx="418743"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itchFamily="34" charset="0"/>
                        <a:ea typeface="宋体" charset="-122"/>
                      </a:rPr>
                      <a:t>STA2</a:t>
                    </a:r>
                  </a:p>
                </p:txBody>
              </p:sp>
              <p:pic>
                <p:nvPicPr>
                  <p:cNvPr id="284" name="Picture 2" descr="Mobile, Phone, Smart, Ring, Wireless, Internet">
                    <a:extLst>
                      <a:ext uri="{FF2B5EF4-FFF2-40B4-BE49-F238E27FC236}">
                        <a16:creationId xmlns:a16="http://schemas.microsoft.com/office/drawing/2014/main" id="{CEF82D94-43C7-415A-88FA-451A26DFB9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631" y="2053214"/>
                    <a:ext cx="143381" cy="275070"/>
                  </a:xfrm>
                  <a:prstGeom prst="rect">
                    <a:avLst/>
                  </a:prstGeom>
                  <a:noFill/>
                  <a:extLst>
                    <a:ext uri="{909E8E84-426E-40DD-AFC4-6F175D3DCCD1}">
                      <a14:hiddenFill xmlns:a14="http://schemas.microsoft.com/office/drawing/2010/main">
                        <a:solidFill>
                          <a:srgbClr val="FFFFFF"/>
                        </a:solidFill>
                      </a14:hiddenFill>
                    </a:ext>
                  </a:extLst>
                </p:spPr>
              </p:pic>
              <p:pic>
                <p:nvPicPr>
                  <p:cNvPr id="285" name="Picture 2" descr="Mobile, Phone, Smart, Ring, Wireless, Internet">
                    <a:extLst>
                      <a:ext uri="{FF2B5EF4-FFF2-40B4-BE49-F238E27FC236}">
                        <a16:creationId xmlns:a16="http://schemas.microsoft.com/office/drawing/2014/main" id="{94DA7507-1416-4563-8408-816E5C9FAF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6358" y="2053214"/>
                    <a:ext cx="143381" cy="275070"/>
                  </a:xfrm>
                  <a:prstGeom prst="rect">
                    <a:avLst/>
                  </a:prstGeom>
                  <a:noFill/>
                  <a:extLst>
                    <a:ext uri="{909E8E84-426E-40DD-AFC4-6F175D3DCCD1}">
                      <a14:hiddenFill xmlns:a14="http://schemas.microsoft.com/office/drawing/2010/main">
                        <a:solidFill>
                          <a:srgbClr val="FFFFFF"/>
                        </a:solidFill>
                      </a14:hiddenFill>
                    </a:ext>
                  </a:extLst>
                </p:spPr>
              </p:pic>
              <p:pic>
                <p:nvPicPr>
                  <p:cNvPr id="286" name="Picture 285">
                    <a:extLst>
                      <a:ext uri="{FF2B5EF4-FFF2-40B4-BE49-F238E27FC236}">
                        <a16:creationId xmlns:a16="http://schemas.microsoft.com/office/drawing/2014/main" id="{D006C80E-C6D1-460E-AF16-74B9590A29CB}"/>
                      </a:ext>
                    </a:extLst>
                  </p:cNvPr>
                  <p:cNvPicPr>
                    <a:picLocks noChangeAspect="1"/>
                  </p:cNvPicPr>
                  <p:nvPr/>
                </p:nvPicPr>
                <p:blipFill>
                  <a:blip r:embed="rId5" cstate="print"/>
                  <a:stretch>
                    <a:fillRect/>
                  </a:stretch>
                </p:blipFill>
                <p:spPr>
                  <a:xfrm>
                    <a:off x="3306836" y="2599202"/>
                    <a:ext cx="243740" cy="423678"/>
                  </a:xfrm>
                  <a:prstGeom prst="rect">
                    <a:avLst/>
                  </a:prstGeom>
                  <a:ln>
                    <a:noFill/>
                  </a:ln>
                </p:spPr>
              </p:pic>
              <p:pic>
                <p:nvPicPr>
                  <p:cNvPr id="287" name="Picture 286">
                    <a:extLst>
                      <a:ext uri="{FF2B5EF4-FFF2-40B4-BE49-F238E27FC236}">
                        <a16:creationId xmlns:a16="http://schemas.microsoft.com/office/drawing/2014/main" id="{A22302E9-EC9A-48B7-A783-E81AF3E7FE7E}"/>
                      </a:ext>
                    </a:extLst>
                  </p:cNvPr>
                  <p:cNvPicPr>
                    <a:picLocks noChangeAspect="1"/>
                  </p:cNvPicPr>
                  <p:nvPr/>
                </p:nvPicPr>
                <p:blipFill>
                  <a:blip r:embed="rId5" cstate="print"/>
                  <a:stretch>
                    <a:fillRect/>
                  </a:stretch>
                </p:blipFill>
                <p:spPr>
                  <a:xfrm>
                    <a:off x="4026917" y="2599202"/>
                    <a:ext cx="243740" cy="423678"/>
                  </a:xfrm>
                  <a:prstGeom prst="rect">
                    <a:avLst/>
                  </a:prstGeom>
                  <a:ln>
                    <a:noFill/>
                  </a:ln>
                </p:spPr>
              </p:pic>
              <p:sp>
                <p:nvSpPr>
                  <p:cNvPr id="288" name="TextBox 287">
                    <a:extLst>
                      <a:ext uri="{FF2B5EF4-FFF2-40B4-BE49-F238E27FC236}">
                        <a16:creationId xmlns:a16="http://schemas.microsoft.com/office/drawing/2014/main" id="{3C614D0D-8B96-4D42-B512-E1CB9127C64F}"/>
                      </a:ext>
                    </a:extLst>
                  </p:cNvPr>
                  <p:cNvSpPr txBox="1"/>
                  <p:nvPr/>
                </p:nvSpPr>
                <p:spPr>
                  <a:xfrm>
                    <a:off x="3230506" y="3006885"/>
                    <a:ext cx="396402"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itchFamily="34" charset="0"/>
                        <a:ea typeface="宋体" charset="-122"/>
                      </a:rPr>
                      <a:t>AP1</a:t>
                    </a:r>
                  </a:p>
                </p:txBody>
              </p:sp>
              <p:sp>
                <p:nvSpPr>
                  <p:cNvPr id="289" name="TextBox 288">
                    <a:extLst>
                      <a:ext uri="{FF2B5EF4-FFF2-40B4-BE49-F238E27FC236}">
                        <a16:creationId xmlns:a16="http://schemas.microsoft.com/office/drawing/2014/main" id="{236725A1-B519-4877-BACC-8A70CE924EE0}"/>
                      </a:ext>
                    </a:extLst>
                  </p:cNvPr>
                  <p:cNvSpPr txBox="1"/>
                  <p:nvPr/>
                </p:nvSpPr>
                <p:spPr>
                  <a:xfrm>
                    <a:off x="3950586" y="3006885"/>
                    <a:ext cx="396402"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itchFamily="34" charset="0"/>
                        <a:ea typeface="宋体" charset="-122"/>
                      </a:rPr>
                      <a:t>AP2</a:t>
                    </a:r>
                  </a:p>
                </p:txBody>
              </p:sp>
              <p:cxnSp>
                <p:nvCxnSpPr>
                  <p:cNvPr id="290" name="Straight Arrow Connector 289">
                    <a:extLst>
                      <a:ext uri="{FF2B5EF4-FFF2-40B4-BE49-F238E27FC236}">
                        <a16:creationId xmlns:a16="http://schemas.microsoft.com/office/drawing/2014/main" id="{639AF115-B71C-419D-8812-78CC740F4E03}"/>
                      </a:ext>
                    </a:extLst>
                  </p:cNvPr>
                  <p:cNvCxnSpPr/>
                  <p:nvPr/>
                </p:nvCxnSpPr>
                <p:spPr bwMode="auto">
                  <a:xfrm flipH="1" flipV="1">
                    <a:off x="3639632" y="2332509"/>
                    <a:ext cx="380660" cy="302216"/>
                  </a:xfrm>
                  <a:prstGeom prst="straightConnector1">
                    <a:avLst/>
                  </a:prstGeom>
                  <a:noFill/>
                  <a:ln w="19050" cap="flat" cmpd="sng" algn="ctr">
                    <a:solidFill>
                      <a:srgbClr val="FF0000"/>
                    </a:solidFill>
                    <a:prstDash val="sysDash"/>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91" name="Straight Arrow Connector 290">
                    <a:extLst>
                      <a:ext uri="{FF2B5EF4-FFF2-40B4-BE49-F238E27FC236}">
                        <a16:creationId xmlns:a16="http://schemas.microsoft.com/office/drawing/2014/main" id="{1F9F2B79-1B6C-418B-9E4D-2E16ED20CEC1}"/>
                      </a:ext>
                    </a:extLst>
                  </p:cNvPr>
                  <p:cNvCxnSpPr>
                    <a:cxnSpLocks/>
                    <a:endCxn id="284" idx="2"/>
                  </p:cNvCxnSpPr>
                  <p:nvPr/>
                </p:nvCxnSpPr>
                <p:spPr bwMode="auto">
                  <a:xfrm flipV="1">
                    <a:off x="3433605" y="2328284"/>
                    <a:ext cx="219717" cy="373876"/>
                  </a:xfrm>
                  <a:prstGeom prst="straightConnector1">
                    <a:avLst/>
                  </a:prstGeom>
                  <a:noFill/>
                  <a:ln w="19050" cap="flat" cmpd="sng" algn="ctr">
                    <a:solidFill>
                      <a:sysClr val="windowText" lastClr="000000"/>
                    </a:solidFill>
                    <a:prstDash val="solid"/>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92" name="Straight Arrow Connector 291">
                    <a:extLst>
                      <a:ext uri="{FF2B5EF4-FFF2-40B4-BE49-F238E27FC236}">
                        <a16:creationId xmlns:a16="http://schemas.microsoft.com/office/drawing/2014/main" id="{717A1D3B-8CF6-46B6-9C9B-190756C779A6}"/>
                      </a:ext>
                    </a:extLst>
                  </p:cNvPr>
                  <p:cNvCxnSpPr/>
                  <p:nvPr/>
                </p:nvCxnSpPr>
                <p:spPr bwMode="auto">
                  <a:xfrm flipV="1">
                    <a:off x="3518587" y="2332509"/>
                    <a:ext cx="380660" cy="302216"/>
                  </a:xfrm>
                  <a:prstGeom prst="straightConnector1">
                    <a:avLst/>
                  </a:prstGeom>
                  <a:noFill/>
                  <a:ln w="19050" cap="flat" cmpd="sng" algn="ctr">
                    <a:solidFill>
                      <a:sysClr val="windowText" lastClr="000000"/>
                    </a:solidFill>
                    <a:prstDash val="sysDash"/>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93" name="Straight Arrow Connector 292">
                    <a:extLst>
                      <a:ext uri="{FF2B5EF4-FFF2-40B4-BE49-F238E27FC236}">
                        <a16:creationId xmlns:a16="http://schemas.microsoft.com/office/drawing/2014/main" id="{C5A63221-5871-4C5B-9DD7-8050482BE2E3}"/>
                      </a:ext>
                    </a:extLst>
                  </p:cNvPr>
                  <p:cNvCxnSpPr>
                    <a:cxnSpLocks/>
                    <a:endCxn id="285" idx="2"/>
                  </p:cNvCxnSpPr>
                  <p:nvPr/>
                </p:nvCxnSpPr>
                <p:spPr bwMode="auto">
                  <a:xfrm flipH="1" flipV="1">
                    <a:off x="3928049" y="2328284"/>
                    <a:ext cx="194284" cy="373876"/>
                  </a:xfrm>
                  <a:prstGeom prst="straightConnector1">
                    <a:avLst/>
                  </a:prstGeom>
                  <a:noFill/>
                  <a:ln w="19050" cap="flat" cmpd="sng" algn="ctr">
                    <a:solidFill>
                      <a:srgbClr val="FF0000"/>
                    </a:solidFill>
                    <a:prstDash val="solid"/>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grpSp>
        <p:sp>
          <p:nvSpPr>
            <p:cNvPr id="240" name="TextBox 239">
              <a:extLst>
                <a:ext uri="{FF2B5EF4-FFF2-40B4-BE49-F238E27FC236}">
                  <a16:creationId xmlns:a16="http://schemas.microsoft.com/office/drawing/2014/main" id="{A758EE44-F1AA-4B30-8981-BC1AF3D04DBA}"/>
                </a:ext>
              </a:extLst>
            </p:cNvPr>
            <p:cNvSpPr txBox="1"/>
            <p:nvPr/>
          </p:nvSpPr>
          <p:spPr>
            <a:xfrm>
              <a:off x="8233359" y="3500303"/>
              <a:ext cx="3343803" cy="492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The OBSS PD-based SR does not differentiate between the two cases</a:t>
              </a:r>
            </a:p>
          </p:txBody>
        </p:sp>
        <p:cxnSp>
          <p:nvCxnSpPr>
            <p:cNvPr id="241" name="Straight Arrow Connector 240">
              <a:extLst>
                <a:ext uri="{FF2B5EF4-FFF2-40B4-BE49-F238E27FC236}">
                  <a16:creationId xmlns:a16="http://schemas.microsoft.com/office/drawing/2014/main" id="{A2DF1193-874C-4F72-A576-1DFB7BFE19D7}"/>
                </a:ext>
              </a:extLst>
            </p:cNvPr>
            <p:cNvCxnSpPr/>
            <p:nvPr/>
          </p:nvCxnSpPr>
          <p:spPr bwMode="auto">
            <a:xfrm flipV="1">
              <a:off x="8510829" y="2865010"/>
              <a:ext cx="548640" cy="0"/>
            </a:xfrm>
            <a:prstGeom prst="straightConnector1">
              <a:avLst/>
            </a:prstGeom>
            <a:noFill/>
            <a:ln w="19050" cap="flat" cmpd="sng" algn="ctr">
              <a:solidFill>
                <a:sysClr val="window" lastClr="FFFFFF">
                  <a:lumMod val="65000"/>
                </a:sysClr>
              </a:solidFill>
              <a:prstDash val="sysDash"/>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42" name="Straight Arrow Connector 241">
              <a:extLst>
                <a:ext uri="{FF2B5EF4-FFF2-40B4-BE49-F238E27FC236}">
                  <a16:creationId xmlns:a16="http://schemas.microsoft.com/office/drawing/2014/main" id="{6378E1C9-C2C2-40C4-9A0B-45A9AF9B31DC}"/>
                </a:ext>
              </a:extLst>
            </p:cNvPr>
            <p:cNvCxnSpPr/>
            <p:nvPr/>
          </p:nvCxnSpPr>
          <p:spPr bwMode="auto">
            <a:xfrm flipV="1">
              <a:off x="10756343" y="2958596"/>
              <a:ext cx="548640" cy="0"/>
            </a:xfrm>
            <a:prstGeom prst="straightConnector1">
              <a:avLst/>
            </a:prstGeom>
            <a:noFill/>
            <a:ln w="19050" cap="flat" cmpd="sng" algn="ctr">
              <a:solidFill>
                <a:sysClr val="window" lastClr="FFFFFF">
                  <a:lumMod val="65000"/>
                </a:sysClr>
              </a:solidFill>
              <a:prstDash val="sysDash"/>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243" name="Group 242">
              <a:extLst>
                <a:ext uri="{FF2B5EF4-FFF2-40B4-BE49-F238E27FC236}">
                  <a16:creationId xmlns:a16="http://schemas.microsoft.com/office/drawing/2014/main" id="{B24D25B0-E318-4372-9A4B-4DCEA207E411}"/>
                </a:ext>
              </a:extLst>
            </p:cNvPr>
            <p:cNvGrpSpPr/>
            <p:nvPr/>
          </p:nvGrpSpPr>
          <p:grpSpPr>
            <a:xfrm>
              <a:off x="6105957" y="3501802"/>
              <a:ext cx="1863838" cy="956099"/>
              <a:chOff x="6057491" y="3069754"/>
              <a:chExt cx="1863838" cy="956099"/>
            </a:xfrm>
          </p:grpSpPr>
          <p:grpSp>
            <p:nvGrpSpPr>
              <p:cNvPr id="268" name="Group 267">
                <a:extLst>
                  <a:ext uri="{FF2B5EF4-FFF2-40B4-BE49-F238E27FC236}">
                    <a16:creationId xmlns:a16="http://schemas.microsoft.com/office/drawing/2014/main" id="{2F42A656-FF17-4375-8E28-C643D9F9EA40}"/>
                  </a:ext>
                </a:extLst>
              </p:cNvPr>
              <p:cNvGrpSpPr/>
              <p:nvPr/>
            </p:nvGrpSpPr>
            <p:grpSpPr>
              <a:xfrm>
                <a:off x="6160053" y="3069754"/>
                <a:ext cx="1761276" cy="540321"/>
                <a:chOff x="5881563" y="3059645"/>
                <a:chExt cx="1761276" cy="540321"/>
              </a:xfrm>
            </p:grpSpPr>
            <p:cxnSp>
              <p:nvCxnSpPr>
                <p:cNvPr id="271" name="Straight Arrow Connector 270">
                  <a:extLst>
                    <a:ext uri="{FF2B5EF4-FFF2-40B4-BE49-F238E27FC236}">
                      <a16:creationId xmlns:a16="http://schemas.microsoft.com/office/drawing/2014/main" id="{6CCA9B79-6D7D-4D94-9840-4D7B699B4A97}"/>
                    </a:ext>
                  </a:extLst>
                </p:cNvPr>
                <p:cNvCxnSpPr/>
                <p:nvPr/>
              </p:nvCxnSpPr>
              <p:spPr bwMode="auto">
                <a:xfrm flipV="1">
                  <a:off x="7079858" y="3236354"/>
                  <a:ext cx="562981" cy="0"/>
                </a:xfrm>
                <a:prstGeom prst="straightConnector1">
                  <a:avLst/>
                </a:prstGeom>
                <a:noFill/>
                <a:ln w="19050" cap="flat" cmpd="sng" algn="ctr">
                  <a:solidFill>
                    <a:srgbClr val="FF0000"/>
                  </a:solidFill>
                  <a:prstDash val="solid"/>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2" name="Straight Arrow Connector 271">
                  <a:extLst>
                    <a:ext uri="{FF2B5EF4-FFF2-40B4-BE49-F238E27FC236}">
                      <a16:creationId xmlns:a16="http://schemas.microsoft.com/office/drawing/2014/main" id="{6675EEB9-71F0-4D21-9162-322450379AA8}"/>
                    </a:ext>
                  </a:extLst>
                </p:cNvPr>
                <p:cNvCxnSpPr/>
                <p:nvPr/>
              </p:nvCxnSpPr>
              <p:spPr bwMode="auto">
                <a:xfrm flipV="1">
                  <a:off x="7077073" y="3515004"/>
                  <a:ext cx="562981" cy="0"/>
                </a:xfrm>
                <a:prstGeom prst="straightConnector1">
                  <a:avLst/>
                </a:prstGeom>
                <a:noFill/>
                <a:ln w="19050" cap="flat" cmpd="sng" algn="ctr">
                  <a:solidFill>
                    <a:srgbClr val="FF0000"/>
                  </a:solidFill>
                  <a:prstDash val="sysDash"/>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273" name="Group 272">
                  <a:extLst>
                    <a:ext uri="{FF2B5EF4-FFF2-40B4-BE49-F238E27FC236}">
                      <a16:creationId xmlns:a16="http://schemas.microsoft.com/office/drawing/2014/main" id="{56D31FD6-8706-459B-8712-C755B60CA948}"/>
                    </a:ext>
                  </a:extLst>
                </p:cNvPr>
                <p:cNvGrpSpPr/>
                <p:nvPr/>
              </p:nvGrpSpPr>
              <p:grpSpPr>
                <a:xfrm>
                  <a:off x="5881563" y="3059645"/>
                  <a:ext cx="1761272" cy="540321"/>
                  <a:chOff x="6523306" y="4371014"/>
                  <a:chExt cx="1716405" cy="467456"/>
                </a:xfrm>
              </p:grpSpPr>
              <p:cxnSp>
                <p:nvCxnSpPr>
                  <p:cNvPr id="274" name="Straight Arrow Connector 273">
                    <a:extLst>
                      <a:ext uri="{FF2B5EF4-FFF2-40B4-BE49-F238E27FC236}">
                        <a16:creationId xmlns:a16="http://schemas.microsoft.com/office/drawing/2014/main" id="{FEA7C26B-012D-4F00-87FD-084E3AEF6189}"/>
                      </a:ext>
                    </a:extLst>
                  </p:cNvPr>
                  <p:cNvCxnSpPr/>
                  <p:nvPr/>
                </p:nvCxnSpPr>
                <p:spPr bwMode="auto">
                  <a:xfrm flipV="1">
                    <a:off x="7691071" y="4452974"/>
                    <a:ext cx="548640" cy="0"/>
                  </a:xfrm>
                  <a:prstGeom prst="straightConnector1">
                    <a:avLst/>
                  </a:prstGeom>
                  <a:noFill/>
                  <a:ln w="19050" cap="flat" cmpd="sng" algn="ctr">
                    <a:solidFill>
                      <a:sysClr val="windowText" lastClr="000000"/>
                    </a:solidFill>
                    <a:prstDash val="solid"/>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5" name="TextBox 274">
                    <a:extLst>
                      <a:ext uri="{FF2B5EF4-FFF2-40B4-BE49-F238E27FC236}">
                        <a16:creationId xmlns:a16="http://schemas.microsoft.com/office/drawing/2014/main" id="{566A8E5C-6A74-450C-810B-1F534DFB62EE}"/>
                      </a:ext>
                    </a:extLst>
                  </p:cNvPr>
                  <p:cNvSpPr txBox="1"/>
                  <p:nvPr/>
                </p:nvSpPr>
                <p:spPr>
                  <a:xfrm>
                    <a:off x="6764036" y="4371014"/>
                    <a:ext cx="1003729" cy="22638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pitchFamily="34" charset="0"/>
                        <a:ea typeface="宋体" charset="-122"/>
                      </a:rPr>
                      <a:t>Desired signal</a:t>
                    </a:r>
                  </a:p>
                </p:txBody>
              </p:sp>
              <p:cxnSp>
                <p:nvCxnSpPr>
                  <p:cNvPr id="276" name="Straight Arrow Connector 275">
                    <a:extLst>
                      <a:ext uri="{FF2B5EF4-FFF2-40B4-BE49-F238E27FC236}">
                        <a16:creationId xmlns:a16="http://schemas.microsoft.com/office/drawing/2014/main" id="{26191B1F-5B33-42C6-AD70-F3DCB75BF5A9}"/>
                      </a:ext>
                    </a:extLst>
                  </p:cNvPr>
                  <p:cNvCxnSpPr/>
                  <p:nvPr/>
                </p:nvCxnSpPr>
                <p:spPr bwMode="auto">
                  <a:xfrm flipV="1">
                    <a:off x="7688357" y="4694046"/>
                    <a:ext cx="548640" cy="0"/>
                  </a:xfrm>
                  <a:prstGeom prst="straightConnector1">
                    <a:avLst/>
                  </a:prstGeom>
                  <a:noFill/>
                  <a:ln w="19050" cap="flat" cmpd="sng" algn="ctr">
                    <a:solidFill>
                      <a:sysClr val="windowText" lastClr="000000"/>
                    </a:solidFill>
                    <a:prstDash val="sysDash"/>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7" name="TextBox 276">
                    <a:extLst>
                      <a:ext uri="{FF2B5EF4-FFF2-40B4-BE49-F238E27FC236}">
                        <a16:creationId xmlns:a16="http://schemas.microsoft.com/office/drawing/2014/main" id="{607F3312-2A6D-4951-A59B-370212438DF9}"/>
                      </a:ext>
                    </a:extLst>
                  </p:cNvPr>
                  <p:cNvSpPr txBox="1"/>
                  <p:nvPr/>
                </p:nvSpPr>
                <p:spPr>
                  <a:xfrm>
                    <a:off x="6523306" y="4612087"/>
                    <a:ext cx="1244459" cy="22638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pitchFamily="34" charset="0"/>
                        <a:ea typeface="宋体" charset="-122"/>
                      </a:rPr>
                      <a:t>Interference signal</a:t>
                    </a:r>
                  </a:p>
                </p:txBody>
              </p:sp>
            </p:grpSp>
          </p:grpSp>
          <p:cxnSp>
            <p:nvCxnSpPr>
              <p:cNvPr id="269" name="Straight Arrow Connector 268">
                <a:extLst>
                  <a:ext uri="{FF2B5EF4-FFF2-40B4-BE49-F238E27FC236}">
                    <a16:creationId xmlns:a16="http://schemas.microsoft.com/office/drawing/2014/main" id="{0D469CB6-811B-4643-9667-12C59AD0C66E}"/>
                  </a:ext>
                </a:extLst>
              </p:cNvPr>
              <p:cNvCxnSpPr/>
              <p:nvPr/>
            </p:nvCxnSpPr>
            <p:spPr bwMode="auto">
              <a:xfrm flipV="1">
                <a:off x="7362730" y="3764630"/>
                <a:ext cx="548640" cy="0"/>
              </a:xfrm>
              <a:prstGeom prst="straightConnector1">
                <a:avLst/>
              </a:prstGeom>
              <a:noFill/>
              <a:ln w="19050" cap="flat" cmpd="sng" algn="ctr">
                <a:solidFill>
                  <a:sysClr val="window" lastClr="FFFFFF">
                    <a:lumMod val="65000"/>
                  </a:sysClr>
                </a:solidFill>
                <a:prstDash val="sysDash"/>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0" name="TextBox 269">
                <a:extLst>
                  <a:ext uri="{FF2B5EF4-FFF2-40B4-BE49-F238E27FC236}">
                    <a16:creationId xmlns:a16="http://schemas.microsoft.com/office/drawing/2014/main" id="{B70EFBDC-DA9C-4E78-B75F-CC126AE8D1F1}"/>
                  </a:ext>
                </a:extLst>
              </p:cNvPr>
              <p:cNvSpPr txBox="1"/>
              <p:nvPr/>
            </p:nvSpPr>
            <p:spPr>
              <a:xfrm>
                <a:off x="6057491" y="3594966"/>
                <a:ext cx="1656184"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pitchFamily="34" charset="0"/>
                    <a:ea typeface="宋体" charset="-122"/>
                  </a:rPr>
                  <a:t>Signal used for OBSS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pitchFamily="34" charset="0"/>
                    <a:ea typeface="宋体" charset="-122"/>
                  </a:rPr>
                  <a:t>PD-based SR enablement</a:t>
                </a:r>
              </a:p>
            </p:txBody>
          </p:sp>
        </p:grpSp>
        <p:sp>
          <p:nvSpPr>
            <p:cNvPr id="244" name="TextBox 243">
              <a:extLst>
                <a:ext uri="{FF2B5EF4-FFF2-40B4-BE49-F238E27FC236}">
                  <a16:creationId xmlns:a16="http://schemas.microsoft.com/office/drawing/2014/main" id="{E355C60F-B18B-4EB3-B542-9A17F553409D}"/>
                </a:ext>
              </a:extLst>
            </p:cNvPr>
            <p:cNvSpPr txBox="1"/>
            <p:nvPr/>
          </p:nvSpPr>
          <p:spPr>
            <a:xfrm>
              <a:off x="8191990" y="4150005"/>
              <a:ext cx="3426540" cy="2923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Simultaneous OBSS PD-based SR enablement</a:t>
              </a:r>
            </a:p>
          </p:txBody>
        </p:sp>
        <p:grpSp>
          <p:nvGrpSpPr>
            <p:cNvPr id="245" name="Group 244">
              <a:extLst>
                <a:ext uri="{FF2B5EF4-FFF2-40B4-BE49-F238E27FC236}">
                  <a16:creationId xmlns:a16="http://schemas.microsoft.com/office/drawing/2014/main" id="{AD8F8F55-E136-4DA1-88CE-03080BF08887}"/>
                </a:ext>
              </a:extLst>
            </p:cNvPr>
            <p:cNvGrpSpPr/>
            <p:nvPr/>
          </p:nvGrpSpPr>
          <p:grpSpPr>
            <a:xfrm>
              <a:off x="8416238" y="4380484"/>
              <a:ext cx="2978044" cy="1290112"/>
              <a:chOff x="7911092" y="4380484"/>
              <a:chExt cx="2978044" cy="1290112"/>
            </a:xfrm>
          </p:grpSpPr>
          <p:grpSp>
            <p:nvGrpSpPr>
              <p:cNvPr id="247" name="Group 246">
                <a:extLst>
                  <a:ext uri="{FF2B5EF4-FFF2-40B4-BE49-F238E27FC236}">
                    <a16:creationId xmlns:a16="http://schemas.microsoft.com/office/drawing/2014/main" id="{AE4094B0-001E-4630-96DD-8C1E140D4248}"/>
                  </a:ext>
                </a:extLst>
              </p:cNvPr>
              <p:cNvGrpSpPr/>
              <p:nvPr/>
            </p:nvGrpSpPr>
            <p:grpSpPr>
              <a:xfrm>
                <a:off x="9193931" y="4380484"/>
                <a:ext cx="1695205" cy="1290112"/>
                <a:chOff x="714677" y="1889635"/>
                <a:chExt cx="1695205" cy="1290112"/>
              </a:xfrm>
            </p:grpSpPr>
            <p:sp>
              <p:nvSpPr>
                <p:cNvPr id="256" name="TextBox 255">
                  <a:extLst>
                    <a:ext uri="{FF2B5EF4-FFF2-40B4-BE49-F238E27FC236}">
                      <a16:creationId xmlns:a16="http://schemas.microsoft.com/office/drawing/2014/main" id="{6A67F9A3-0321-4457-ABED-E61FE1D4723C}"/>
                    </a:ext>
                  </a:extLst>
                </p:cNvPr>
                <p:cNvSpPr txBox="1"/>
                <p:nvPr/>
              </p:nvSpPr>
              <p:spPr>
                <a:xfrm>
                  <a:off x="714677" y="1889635"/>
                  <a:ext cx="418743"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itchFamily="34" charset="0"/>
                      <a:ea typeface="宋体" charset="-122"/>
                    </a:rPr>
                    <a:t>STA1</a:t>
                  </a:r>
                </a:p>
              </p:txBody>
            </p:sp>
            <p:sp>
              <p:nvSpPr>
                <p:cNvPr id="257" name="TextBox 256">
                  <a:extLst>
                    <a:ext uri="{FF2B5EF4-FFF2-40B4-BE49-F238E27FC236}">
                      <a16:creationId xmlns:a16="http://schemas.microsoft.com/office/drawing/2014/main" id="{40589272-D034-41B1-9F27-83925BFA3583}"/>
                    </a:ext>
                  </a:extLst>
                </p:cNvPr>
                <p:cNvSpPr txBox="1"/>
                <p:nvPr/>
              </p:nvSpPr>
              <p:spPr>
                <a:xfrm>
                  <a:off x="1991139" y="2035834"/>
                  <a:ext cx="418743"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itchFamily="34" charset="0"/>
                      <a:ea typeface="宋体" charset="-122"/>
                    </a:rPr>
                    <a:t>STA2</a:t>
                  </a:r>
                </a:p>
              </p:txBody>
            </p:sp>
            <p:pic>
              <p:nvPicPr>
                <p:cNvPr id="258" name="Picture 2" descr="Mobile, Phone, Smart, Ring, Wireless, Internet">
                  <a:extLst>
                    <a:ext uri="{FF2B5EF4-FFF2-40B4-BE49-F238E27FC236}">
                      <a16:creationId xmlns:a16="http://schemas.microsoft.com/office/drawing/2014/main" id="{7568D962-5EBC-4309-B606-B39D87B2D6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58" y="2032027"/>
                  <a:ext cx="143381" cy="275070"/>
                </a:xfrm>
                <a:prstGeom prst="rect">
                  <a:avLst/>
                </a:prstGeom>
                <a:noFill/>
                <a:extLst>
                  <a:ext uri="{909E8E84-426E-40DD-AFC4-6F175D3DCCD1}">
                    <a14:hiddenFill xmlns:a14="http://schemas.microsoft.com/office/drawing/2010/main">
                      <a:solidFill>
                        <a:srgbClr val="FFFFFF"/>
                      </a:solidFill>
                    </a14:hiddenFill>
                  </a:ext>
                </a:extLst>
              </p:spPr>
            </p:pic>
            <p:pic>
              <p:nvPicPr>
                <p:cNvPr id="259" name="Picture 2" descr="Mobile, Phone, Smart, Ring, Wireless, Internet">
                  <a:extLst>
                    <a:ext uri="{FF2B5EF4-FFF2-40B4-BE49-F238E27FC236}">
                      <a16:creationId xmlns:a16="http://schemas.microsoft.com/office/drawing/2014/main" id="{5EEFD713-D4F0-40BE-B411-B35CB617FF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8820" y="2181964"/>
                  <a:ext cx="143381" cy="275070"/>
                </a:xfrm>
                <a:prstGeom prst="rect">
                  <a:avLst/>
                </a:prstGeom>
                <a:noFill/>
                <a:extLst>
                  <a:ext uri="{909E8E84-426E-40DD-AFC4-6F175D3DCCD1}">
                    <a14:hiddenFill xmlns:a14="http://schemas.microsoft.com/office/drawing/2010/main">
                      <a:solidFill>
                        <a:srgbClr val="FFFFFF"/>
                      </a:solidFill>
                    </a14:hiddenFill>
                  </a:ext>
                </a:extLst>
              </p:spPr>
            </p:pic>
            <p:pic>
              <p:nvPicPr>
                <p:cNvPr id="260" name="Picture 259">
                  <a:extLst>
                    <a:ext uri="{FF2B5EF4-FFF2-40B4-BE49-F238E27FC236}">
                      <a16:creationId xmlns:a16="http://schemas.microsoft.com/office/drawing/2014/main" id="{D230AC27-CAF4-43EA-B2BD-3FDACCE3F3A5}"/>
                    </a:ext>
                  </a:extLst>
                </p:cNvPr>
                <p:cNvPicPr>
                  <a:picLocks noChangeAspect="1"/>
                </p:cNvPicPr>
                <p:nvPr/>
              </p:nvPicPr>
              <p:blipFill>
                <a:blip r:embed="rId5" cstate="print"/>
                <a:stretch>
                  <a:fillRect/>
                </a:stretch>
              </p:blipFill>
              <p:spPr>
                <a:xfrm>
                  <a:off x="793666" y="2541232"/>
                  <a:ext cx="243740" cy="423678"/>
                </a:xfrm>
                <a:prstGeom prst="rect">
                  <a:avLst/>
                </a:prstGeom>
                <a:ln>
                  <a:noFill/>
                </a:ln>
              </p:spPr>
            </p:pic>
            <p:pic>
              <p:nvPicPr>
                <p:cNvPr id="261" name="Picture 260">
                  <a:extLst>
                    <a:ext uri="{FF2B5EF4-FFF2-40B4-BE49-F238E27FC236}">
                      <a16:creationId xmlns:a16="http://schemas.microsoft.com/office/drawing/2014/main" id="{D6812C2F-6386-4BF2-A297-6EB764B34DC7}"/>
                    </a:ext>
                  </a:extLst>
                </p:cNvPr>
                <p:cNvPicPr>
                  <a:picLocks noChangeAspect="1"/>
                </p:cNvPicPr>
                <p:nvPr/>
              </p:nvPicPr>
              <p:blipFill>
                <a:blip r:embed="rId5" cstate="print"/>
                <a:stretch>
                  <a:fillRect/>
                </a:stretch>
              </p:blipFill>
              <p:spPr>
                <a:xfrm>
                  <a:off x="1513747" y="2541232"/>
                  <a:ext cx="243740" cy="423678"/>
                </a:xfrm>
                <a:prstGeom prst="rect">
                  <a:avLst/>
                </a:prstGeom>
                <a:ln>
                  <a:noFill/>
                </a:ln>
              </p:spPr>
            </p:pic>
            <p:sp>
              <p:nvSpPr>
                <p:cNvPr id="262" name="TextBox 261">
                  <a:extLst>
                    <a:ext uri="{FF2B5EF4-FFF2-40B4-BE49-F238E27FC236}">
                      <a16:creationId xmlns:a16="http://schemas.microsoft.com/office/drawing/2014/main" id="{AB6001F7-21DA-4F95-8355-E944F9035BAB}"/>
                    </a:ext>
                  </a:extLst>
                </p:cNvPr>
                <p:cNvSpPr txBox="1"/>
                <p:nvPr/>
              </p:nvSpPr>
              <p:spPr>
                <a:xfrm>
                  <a:off x="717336" y="2948915"/>
                  <a:ext cx="396402"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itchFamily="34" charset="0"/>
                      <a:ea typeface="宋体" charset="-122"/>
                    </a:rPr>
                    <a:t>AP1</a:t>
                  </a:r>
                </a:p>
              </p:txBody>
            </p:sp>
            <p:sp>
              <p:nvSpPr>
                <p:cNvPr id="263" name="TextBox 262">
                  <a:extLst>
                    <a:ext uri="{FF2B5EF4-FFF2-40B4-BE49-F238E27FC236}">
                      <a16:creationId xmlns:a16="http://schemas.microsoft.com/office/drawing/2014/main" id="{4A47C027-F272-4E82-BDEC-B3E5A9641E20}"/>
                    </a:ext>
                  </a:extLst>
                </p:cNvPr>
                <p:cNvSpPr txBox="1"/>
                <p:nvPr/>
              </p:nvSpPr>
              <p:spPr>
                <a:xfrm>
                  <a:off x="1437416" y="2948915"/>
                  <a:ext cx="396402"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itchFamily="34" charset="0"/>
                      <a:ea typeface="宋体" charset="-122"/>
                    </a:rPr>
                    <a:t>AP2</a:t>
                  </a:r>
                </a:p>
              </p:txBody>
            </p:sp>
            <p:cxnSp>
              <p:nvCxnSpPr>
                <p:cNvPr id="264" name="Straight Arrow Connector 263">
                  <a:extLst>
                    <a:ext uri="{FF2B5EF4-FFF2-40B4-BE49-F238E27FC236}">
                      <a16:creationId xmlns:a16="http://schemas.microsoft.com/office/drawing/2014/main" id="{CC7FBADF-1AF1-4DE5-9921-A2FF9F90F3E7}"/>
                    </a:ext>
                  </a:extLst>
                </p:cNvPr>
                <p:cNvCxnSpPr/>
                <p:nvPr/>
              </p:nvCxnSpPr>
              <p:spPr bwMode="auto">
                <a:xfrm flipV="1">
                  <a:off x="1678433" y="2378225"/>
                  <a:ext cx="416819" cy="217166"/>
                </a:xfrm>
                <a:prstGeom prst="straightConnector1">
                  <a:avLst/>
                </a:prstGeom>
                <a:noFill/>
                <a:ln w="19050" cap="flat" cmpd="sng" algn="ctr">
                  <a:solidFill>
                    <a:srgbClr val="FF0000"/>
                  </a:solidFill>
                  <a:prstDash val="solid"/>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5" name="Straight Arrow Connector 264">
                  <a:extLst>
                    <a:ext uri="{FF2B5EF4-FFF2-40B4-BE49-F238E27FC236}">
                      <a16:creationId xmlns:a16="http://schemas.microsoft.com/office/drawing/2014/main" id="{51B66A03-FAC7-4E0C-8AF9-690E5D106E3C}"/>
                    </a:ext>
                  </a:extLst>
                </p:cNvPr>
                <p:cNvCxnSpPr>
                  <a:cxnSpLocks/>
                  <a:endCxn id="258" idx="3"/>
                </p:cNvCxnSpPr>
                <p:nvPr/>
              </p:nvCxnSpPr>
              <p:spPr bwMode="auto">
                <a:xfrm flipH="1" flipV="1">
                  <a:off x="995739" y="2169562"/>
                  <a:ext cx="587584" cy="390030"/>
                </a:xfrm>
                <a:prstGeom prst="straightConnector1">
                  <a:avLst/>
                </a:prstGeom>
                <a:noFill/>
                <a:ln w="19050" cap="flat" cmpd="sng" algn="ctr">
                  <a:solidFill>
                    <a:srgbClr val="FF0000"/>
                  </a:solidFill>
                  <a:prstDash val="sysDash"/>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6" name="Straight Arrow Connector 265">
                  <a:extLst>
                    <a:ext uri="{FF2B5EF4-FFF2-40B4-BE49-F238E27FC236}">
                      <a16:creationId xmlns:a16="http://schemas.microsoft.com/office/drawing/2014/main" id="{15145AAA-C952-4F81-8C7C-5D4C33155CC4}"/>
                    </a:ext>
                  </a:extLst>
                </p:cNvPr>
                <p:cNvCxnSpPr/>
                <p:nvPr/>
              </p:nvCxnSpPr>
              <p:spPr bwMode="auto">
                <a:xfrm flipV="1">
                  <a:off x="978736" y="2268785"/>
                  <a:ext cx="1086403" cy="290806"/>
                </a:xfrm>
                <a:prstGeom prst="straightConnector1">
                  <a:avLst/>
                </a:prstGeom>
                <a:noFill/>
                <a:ln w="19050" cap="flat" cmpd="sng" algn="ctr">
                  <a:solidFill>
                    <a:sysClr val="windowText" lastClr="000000"/>
                  </a:solidFill>
                  <a:prstDash val="sysDash"/>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7" name="Straight Arrow Connector 266">
                  <a:extLst>
                    <a:ext uri="{FF2B5EF4-FFF2-40B4-BE49-F238E27FC236}">
                      <a16:creationId xmlns:a16="http://schemas.microsoft.com/office/drawing/2014/main" id="{B401433D-12D1-455D-93FD-98635CE8C80B}"/>
                    </a:ext>
                  </a:extLst>
                </p:cNvPr>
                <p:cNvCxnSpPr>
                  <a:cxnSpLocks/>
                </p:cNvCxnSpPr>
                <p:nvPr/>
              </p:nvCxnSpPr>
              <p:spPr bwMode="auto">
                <a:xfrm flipH="1" flipV="1">
                  <a:off x="908475" y="2344596"/>
                  <a:ext cx="1" cy="244445"/>
                </a:xfrm>
                <a:prstGeom prst="straightConnector1">
                  <a:avLst/>
                </a:prstGeom>
                <a:noFill/>
                <a:ln w="19050" cap="flat" cmpd="sng" algn="ctr">
                  <a:solidFill>
                    <a:sysClr val="windowText" lastClr="000000"/>
                  </a:solidFill>
                  <a:prstDash val="solid"/>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pic>
            <p:nvPicPr>
              <p:cNvPr id="248" name="Picture 247">
                <a:extLst>
                  <a:ext uri="{FF2B5EF4-FFF2-40B4-BE49-F238E27FC236}">
                    <a16:creationId xmlns:a16="http://schemas.microsoft.com/office/drawing/2014/main" id="{92B7DAC0-9E28-4471-9341-329BD5CFDF57}"/>
                  </a:ext>
                </a:extLst>
              </p:cNvPr>
              <p:cNvPicPr>
                <a:picLocks noChangeAspect="1"/>
              </p:cNvPicPr>
              <p:nvPr/>
            </p:nvPicPr>
            <p:blipFill>
              <a:blip r:embed="rId5" cstate="print"/>
              <a:stretch>
                <a:fillRect/>
              </a:stretch>
            </p:blipFill>
            <p:spPr>
              <a:xfrm>
                <a:off x="8561970" y="5029136"/>
                <a:ext cx="243740" cy="423678"/>
              </a:xfrm>
              <a:prstGeom prst="rect">
                <a:avLst/>
              </a:prstGeom>
              <a:ln>
                <a:noFill/>
              </a:ln>
            </p:spPr>
          </p:pic>
          <p:sp>
            <p:nvSpPr>
              <p:cNvPr id="249" name="TextBox 248">
                <a:extLst>
                  <a:ext uri="{FF2B5EF4-FFF2-40B4-BE49-F238E27FC236}">
                    <a16:creationId xmlns:a16="http://schemas.microsoft.com/office/drawing/2014/main" id="{C8E729AF-FC8C-45CD-B05C-65F1C2FF16F3}"/>
                  </a:ext>
                </a:extLst>
              </p:cNvPr>
              <p:cNvSpPr txBox="1"/>
              <p:nvPr/>
            </p:nvSpPr>
            <p:spPr>
              <a:xfrm>
                <a:off x="8485639" y="5436819"/>
                <a:ext cx="396402"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itchFamily="34" charset="0"/>
                    <a:ea typeface="宋体" charset="-122"/>
                  </a:rPr>
                  <a:t>AP3</a:t>
                </a:r>
              </a:p>
            </p:txBody>
          </p:sp>
          <p:sp>
            <p:nvSpPr>
              <p:cNvPr id="250" name="TextBox 249">
                <a:extLst>
                  <a:ext uri="{FF2B5EF4-FFF2-40B4-BE49-F238E27FC236}">
                    <a16:creationId xmlns:a16="http://schemas.microsoft.com/office/drawing/2014/main" id="{C18547A3-BA3A-4CD7-8AEB-9E0C438EBE6E}"/>
                  </a:ext>
                </a:extLst>
              </p:cNvPr>
              <p:cNvSpPr txBox="1"/>
              <p:nvPr/>
            </p:nvSpPr>
            <p:spPr>
              <a:xfrm>
                <a:off x="7911092" y="4526683"/>
                <a:ext cx="418743"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itchFamily="34" charset="0"/>
                    <a:ea typeface="宋体" charset="-122"/>
                  </a:rPr>
                  <a:t>STA3</a:t>
                </a:r>
              </a:p>
            </p:txBody>
          </p:sp>
          <p:pic>
            <p:nvPicPr>
              <p:cNvPr id="251" name="Picture 2" descr="Mobile, Phone, Smart, Ring, Wireless, Internet">
                <a:extLst>
                  <a:ext uri="{FF2B5EF4-FFF2-40B4-BE49-F238E27FC236}">
                    <a16:creationId xmlns:a16="http://schemas.microsoft.com/office/drawing/2014/main" id="{BD6C82AA-7B50-4D06-B5F4-7BB501386B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8773" y="4672813"/>
                <a:ext cx="143381" cy="275070"/>
              </a:xfrm>
              <a:prstGeom prst="rect">
                <a:avLst/>
              </a:prstGeom>
              <a:noFill/>
              <a:extLst>
                <a:ext uri="{909E8E84-426E-40DD-AFC4-6F175D3DCCD1}">
                  <a14:hiddenFill xmlns:a14="http://schemas.microsoft.com/office/drawing/2010/main">
                    <a:solidFill>
                      <a:srgbClr val="FFFFFF"/>
                    </a:solidFill>
                  </a14:hiddenFill>
                </a:ext>
              </a:extLst>
            </p:spPr>
          </p:pic>
          <p:cxnSp>
            <p:nvCxnSpPr>
              <p:cNvPr id="252" name="Straight Arrow Connector 251">
                <a:extLst>
                  <a:ext uri="{FF2B5EF4-FFF2-40B4-BE49-F238E27FC236}">
                    <a16:creationId xmlns:a16="http://schemas.microsoft.com/office/drawing/2014/main" id="{B20D4E26-A491-4A54-B91B-92ED2520D3CD}"/>
                  </a:ext>
                </a:extLst>
              </p:cNvPr>
              <p:cNvCxnSpPr>
                <a:cxnSpLocks/>
              </p:cNvCxnSpPr>
              <p:nvPr/>
            </p:nvCxnSpPr>
            <p:spPr bwMode="auto">
              <a:xfrm flipH="1" flipV="1">
                <a:off x="8196922" y="4876847"/>
                <a:ext cx="416819" cy="217166"/>
              </a:xfrm>
              <a:prstGeom prst="straightConnector1">
                <a:avLst/>
              </a:prstGeom>
              <a:noFill/>
              <a:ln w="19050" cap="flat" cmpd="sng" algn="ctr">
                <a:solidFill>
                  <a:srgbClr val="FF0000"/>
                </a:solidFill>
                <a:prstDash val="solid"/>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3" name="Straight Arrow Connector 252">
                <a:extLst>
                  <a:ext uri="{FF2B5EF4-FFF2-40B4-BE49-F238E27FC236}">
                    <a16:creationId xmlns:a16="http://schemas.microsoft.com/office/drawing/2014/main" id="{EE3CE713-D1A6-4716-B10B-16FDAE73628D}"/>
                  </a:ext>
                </a:extLst>
              </p:cNvPr>
              <p:cNvCxnSpPr>
                <a:cxnSpLocks/>
              </p:cNvCxnSpPr>
              <p:nvPr/>
            </p:nvCxnSpPr>
            <p:spPr bwMode="auto">
              <a:xfrm flipV="1">
                <a:off x="8715826" y="4660411"/>
                <a:ext cx="587584" cy="390030"/>
              </a:xfrm>
              <a:prstGeom prst="straightConnector1">
                <a:avLst/>
              </a:prstGeom>
              <a:noFill/>
              <a:ln w="19050" cap="flat" cmpd="sng" algn="ctr">
                <a:solidFill>
                  <a:srgbClr val="FF0000"/>
                </a:solidFill>
                <a:prstDash val="sysDash"/>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4" name="Straight Arrow Connector 253">
                <a:extLst>
                  <a:ext uri="{FF2B5EF4-FFF2-40B4-BE49-F238E27FC236}">
                    <a16:creationId xmlns:a16="http://schemas.microsoft.com/office/drawing/2014/main" id="{436C2296-2A31-4E9F-A454-205B5C375E52}"/>
                  </a:ext>
                </a:extLst>
              </p:cNvPr>
              <p:cNvCxnSpPr/>
              <p:nvPr/>
            </p:nvCxnSpPr>
            <p:spPr bwMode="auto">
              <a:xfrm flipV="1">
                <a:off x="9474993" y="5148460"/>
                <a:ext cx="548640" cy="0"/>
              </a:xfrm>
              <a:prstGeom prst="straightConnector1">
                <a:avLst/>
              </a:prstGeom>
              <a:noFill/>
              <a:ln w="19050" cap="flat" cmpd="sng" algn="ctr">
                <a:solidFill>
                  <a:sysClr val="window" lastClr="FFFFFF">
                    <a:lumMod val="65000"/>
                  </a:sysClr>
                </a:solidFill>
                <a:prstDash val="sysDash"/>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5" name="Straight Arrow Connector 254">
                <a:extLst>
                  <a:ext uri="{FF2B5EF4-FFF2-40B4-BE49-F238E27FC236}">
                    <a16:creationId xmlns:a16="http://schemas.microsoft.com/office/drawing/2014/main" id="{85333DCA-11CE-4A11-BE17-84970DA064BA}"/>
                  </a:ext>
                </a:extLst>
              </p:cNvPr>
              <p:cNvCxnSpPr>
                <a:cxnSpLocks/>
              </p:cNvCxnSpPr>
              <p:nvPr/>
            </p:nvCxnSpPr>
            <p:spPr bwMode="auto">
              <a:xfrm flipH="1" flipV="1">
                <a:off x="8752351" y="5148460"/>
                <a:ext cx="548640" cy="0"/>
              </a:xfrm>
              <a:prstGeom prst="straightConnector1">
                <a:avLst/>
              </a:prstGeom>
              <a:noFill/>
              <a:ln w="19050" cap="flat" cmpd="sng" algn="ctr">
                <a:solidFill>
                  <a:sysClr val="window" lastClr="FFFFFF">
                    <a:lumMod val="65000"/>
                  </a:sysClr>
                </a:solidFill>
                <a:prstDash val="sysDash"/>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46" name="TextBox 245">
              <a:extLst>
                <a:ext uri="{FF2B5EF4-FFF2-40B4-BE49-F238E27FC236}">
                  <a16:creationId xmlns:a16="http://schemas.microsoft.com/office/drawing/2014/main" id="{33DE823D-8311-4C33-BB1B-29ED09D339D7}"/>
                </a:ext>
              </a:extLst>
            </p:cNvPr>
            <p:cNvSpPr txBox="1"/>
            <p:nvPr/>
          </p:nvSpPr>
          <p:spPr>
            <a:xfrm>
              <a:off x="8124464" y="5642485"/>
              <a:ext cx="3561593" cy="492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Excess interference at STA1 due to simultaneous OBSS PD-based SR by AP2 and AP3</a:t>
              </a:r>
            </a:p>
          </p:txBody>
        </p:sp>
      </p:grpSp>
    </p:spTree>
    <p:extLst>
      <p:ext uri="{BB962C8B-B14F-4D97-AF65-F5344CB8AC3E}">
        <p14:creationId xmlns:p14="http://schemas.microsoft.com/office/powerpoint/2010/main" val="42323981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5</a:t>
            </a:fld>
            <a:endParaRPr lang="en-GB"/>
          </a:p>
        </p:txBody>
      </p:sp>
      <p:sp>
        <p:nvSpPr>
          <p:cNvPr id="5" name="Footer Placeholder 4"/>
          <p:cNvSpPr>
            <a:spLocks noGrp="1"/>
          </p:cNvSpPr>
          <p:nvPr>
            <p:ph type="ftr" idx="14"/>
          </p:nvPr>
        </p:nvSpPr>
        <p:spPr/>
        <p:txBody>
          <a:bodyPr/>
          <a:lstStyle/>
          <a:p>
            <a:r>
              <a:rPr lang="en-GB" dirty="0"/>
              <a:t>M. Zulfiker Ali </a:t>
            </a:r>
            <a:r>
              <a:rPr lang="en-GB" i="1" dirty="0"/>
              <a:t>et al.</a:t>
            </a:r>
            <a:r>
              <a:rPr lang="en-GB" dirty="0"/>
              <a:t>, Huawei Technologies</a:t>
            </a:r>
          </a:p>
        </p:txBody>
      </p:sp>
      <p:sp>
        <p:nvSpPr>
          <p:cNvPr id="4" name="Date Placeholder 3"/>
          <p:cNvSpPr>
            <a:spLocks noGrp="1"/>
          </p:cNvSpPr>
          <p:nvPr>
            <p:ph type="dt" idx="15"/>
          </p:nvPr>
        </p:nvSpPr>
        <p:spPr/>
        <p:txBody>
          <a:bodyPr/>
          <a:lstStyle/>
          <a:p>
            <a:r>
              <a:rPr lang="en-US" dirty="0"/>
              <a:t>October 2023</a:t>
            </a:r>
            <a:endParaRPr lang="en-GB" dirty="0"/>
          </a:p>
        </p:txBody>
      </p:sp>
      <p:sp>
        <p:nvSpPr>
          <p:cNvPr id="140" name="Rectangle 1">
            <a:extLst>
              <a:ext uri="{FF2B5EF4-FFF2-40B4-BE49-F238E27FC236}">
                <a16:creationId xmlns:a16="http://schemas.microsoft.com/office/drawing/2014/main" id="{AE3A17BA-3B42-46EF-8D46-7B8700E65786}"/>
              </a:ext>
            </a:extLst>
          </p:cNvPr>
          <p:cNvSpPr>
            <a:spLocks noGrp="1" noChangeArrowheads="1"/>
          </p:cNvSpPr>
          <p:nvPr>
            <p:ph type="title"/>
          </p:nvPr>
        </p:nvSpPr>
        <p:spPr>
          <a:xfrm>
            <a:off x="914401" y="611187"/>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kern="1200" dirty="0">
                <a:ea typeface="微软雅黑" pitchFamily="34" charset="-122"/>
              </a:rPr>
              <a:t>General Co-SR Method – Sharing AP Procedure</a:t>
            </a:r>
            <a:endParaRPr lang="en-GB" dirty="0"/>
          </a:p>
        </p:txBody>
      </p:sp>
      <p:sp>
        <p:nvSpPr>
          <p:cNvPr id="120" name="Rectangle 119">
            <a:extLst>
              <a:ext uri="{FF2B5EF4-FFF2-40B4-BE49-F238E27FC236}">
                <a16:creationId xmlns:a16="http://schemas.microsoft.com/office/drawing/2014/main" id="{E4793064-F309-43B5-B302-F61EFBCC404D}"/>
              </a:ext>
            </a:extLst>
          </p:cNvPr>
          <p:cNvSpPr/>
          <p:nvPr/>
        </p:nvSpPr>
        <p:spPr>
          <a:xfrm>
            <a:off x="1017824" y="2149644"/>
            <a:ext cx="3495587" cy="3210558"/>
          </a:xfrm>
          <a:prstGeom prst="rect">
            <a:avLst/>
          </a:prstGeom>
          <a:solidFill>
            <a:sysClr val="window" lastClr="FFFFFF">
              <a:lumMod val="85000"/>
              <a:alpha val="50000"/>
            </a:sysClr>
          </a:solidFill>
          <a:ln w="25400" cap="flat" cmpd="sng"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utigerNext LT Medium"/>
            </a:endParaRPr>
          </a:p>
        </p:txBody>
      </p:sp>
      <p:sp>
        <p:nvSpPr>
          <p:cNvPr id="121" name="Rectangle 120">
            <a:extLst>
              <a:ext uri="{FF2B5EF4-FFF2-40B4-BE49-F238E27FC236}">
                <a16:creationId xmlns:a16="http://schemas.microsoft.com/office/drawing/2014/main" id="{20464891-A7DA-4A0A-8E6F-A7757A32674B}"/>
              </a:ext>
            </a:extLst>
          </p:cNvPr>
          <p:cNvSpPr/>
          <p:nvPr/>
        </p:nvSpPr>
        <p:spPr>
          <a:xfrm>
            <a:off x="1857652" y="1635696"/>
            <a:ext cx="1687375" cy="400110"/>
          </a:xfrm>
          <a:prstGeom prst="rect">
            <a:avLst/>
          </a:prstGeom>
        </p:spPr>
        <p:txBody>
          <a:bodyPr wrap="square">
            <a:spAutoFit/>
          </a:bodyPr>
          <a:lstStyle/>
          <a:p>
            <a:pPr algn="ctr" defTabSz="914400" eaLnBrk="1" hangingPunct="1">
              <a:buClrTx/>
              <a:buSzTx/>
              <a:buFontTx/>
              <a:buNone/>
            </a:pPr>
            <a:r>
              <a:rPr lang="en-US" sz="1000" dirty="0">
                <a:solidFill>
                  <a:prstClr val="black"/>
                </a:solidFill>
                <a:latin typeface="Calibri" pitchFamily="34" charset="0"/>
                <a:ea typeface="微软雅黑" panose="020B0503020204020204" pitchFamily="34" charset="-122"/>
                <a:cs typeface="Calibri" panose="020F0502020204030204" pitchFamily="34" charset="0"/>
              </a:rPr>
              <a:t>Set of Co-APs to be considered for Co-SR</a:t>
            </a:r>
          </a:p>
        </p:txBody>
      </p:sp>
      <p:sp>
        <p:nvSpPr>
          <p:cNvPr id="122" name="Rectangle 121">
            <a:extLst>
              <a:ext uri="{FF2B5EF4-FFF2-40B4-BE49-F238E27FC236}">
                <a16:creationId xmlns:a16="http://schemas.microsoft.com/office/drawing/2014/main" id="{63007A26-F937-4953-B36F-2ED6C493DD32}"/>
              </a:ext>
            </a:extLst>
          </p:cNvPr>
          <p:cNvSpPr/>
          <p:nvPr/>
        </p:nvSpPr>
        <p:spPr>
          <a:xfrm>
            <a:off x="798204" y="5113981"/>
            <a:ext cx="1315311" cy="246221"/>
          </a:xfrm>
          <a:prstGeom prst="rect">
            <a:avLst/>
          </a:prstGeom>
        </p:spPr>
        <p:txBody>
          <a:bodyPr wrap="square">
            <a:spAutoFit/>
          </a:bodyPr>
          <a:lstStyle/>
          <a:p>
            <a:pPr algn="ctr" defTabSz="914400" eaLnBrk="1" hangingPunct="1">
              <a:buClrTx/>
              <a:buSzTx/>
              <a:buFontTx/>
              <a:buNone/>
            </a:pPr>
            <a:r>
              <a:rPr lang="en-US" sz="1000" b="1" dirty="0">
                <a:solidFill>
                  <a:prstClr val="black"/>
                </a:solidFill>
                <a:latin typeface="Calibri" pitchFamily="34" charset="0"/>
                <a:ea typeface="微软雅黑" panose="020B0503020204020204" pitchFamily="34" charset="-122"/>
                <a:cs typeface="Calibri" panose="020F0502020204030204" pitchFamily="34" charset="0"/>
              </a:rPr>
              <a:t>Co-SR module</a:t>
            </a:r>
          </a:p>
        </p:txBody>
      </p:sp>
      <p:sp>
        <p:nvSpPr>
          <p:cNvPr id="123" name="Rectangle 122">
            <a:extLst>
              <a:ext uri="{FF2B5EF4-FFF2-40B4-BE49-F238E27FC236}">
                <a16:creationId xmlns:a16="http://schemas.microsoft.com/office/drawing/2014/main" id="{A4142373-5C35-4059-BC05-D69E347871A4}"/>
              </a:ext>
            </a:extLst>
          </p:cNvPr>
          <p:cNvSpPr/>
          <p:nvPr/>
        </p:nvSpPr>
        <p:spPr>
          <a:xfrm>
            <a:off x="2484382" y="2935537"/>
            <a:ext cx="1910919" cy="553998"/>
          </a:xfrm>
          <a:prstGeom prst="rect">
            <a:avLst/>
          </a:prstGeom>
        </p:spPr>
        <p:txBody>
          <a:bodyPr wrap="square">
            <a:spAutoFit/>
          </a:bodyPr>
          <a:lstStyle/>
          <a:p>
            <a:pPr algn="ctr" defTabSz="914400" eaLnBrk="1" hangingPunct="1">
              <a:buClrTx/>
              <a:buSzTx/>
              <a:buFontTx/>
              <a:buNone/>
            </a:pPr>
            <a:r>
              <a:rPr lang="en-US" sz="1000" dirty="0">
                <a:solidFill>
                  <a:prstClr val="black"/>
                </a:solidFill>
                <a:latin typeface="Calibri" pitchFamily="34" charset="0"/>
                <a:ea typeface="微软雅黑" panose="020B0503020204020204" pitchFamily="34" charset="-122"/>
                <a:cs typeface="Calibri" panose="020F0502020204030204" pitchFamily="34" charset="0"/>
              </a:rPr>
              <a:t>The maximum allowed interference level for each scheduled STA</a:t>
            </a:r>
          </a:p>
        </p:txBody>
      </p:sp>
      <p:cxnSp>
        <p:nvCxnSpPr>
          <p:cNvPr id="124" name="Straight Arrow Connector 123">
            <a:extLst>
              <a:ext uri="{FF2B5EF4-FFF2-40B4-BE49-F238E27FC236}">
                <a16:creationId xmlns:a16="http://schemas.microsoft.com/office/drawing/2014/main" id="{36E36241-11D4-4B25-B9EC-4B161FA10E3A}"/>
              </a:ext>
            </a:extLst>
          </p:cNvPr>
          <p:cNvCxnSpPr>
            <a:stCxn id="121" idx="2"/>
          </p:cNvCxnSpPr>
          <p:nvPr/>
        </p:nvCxnSpPr>
        <p:spPr>
          <a:xfrm flipH="1">
            <a:off x="2700641" y="2035806"/>
            <a:ext cx="699" cy="379697"/>
          </a:xfrm>
          <a:prstGeom prst="straightConnector1">
            <a:avLst/>
          </a:prstGeom>
          <a:noFill/>
          <a:ln w="9525" cap="flat" cmpd="sng" algn="ctr">
            <a:solidFill>
              <a:sysClr val="windowText" lastClr="000000"/>
            </a:solidFill>
            <a:prstDash val="solid"/>
            <a:tailEnd type="triangle"/>
          </a:ln>
          <a:effectLst/>
        </p:spPr>
      </p:cxnSp>
      <p:cxnSp>
        <p:nvCxnSpPr>
          <p:cNvPr id="125" name="Straight Arrow Connector 124">
            <a:extLst>
              <a:ext uri="{FF2B5EF4-FFF2-40B4-BE49-F238E27FC236}">
                <a16:creationId xmlns:a16="http://schemas.microsoft.com/office/drawing/2014/main" id="{9FA5ECC8-4855-4838-9587-CC5D6B20509A}"/>
              </a:ext>
            </a:extLst>
          </p:cNvPr>
          <p:cNvCxnSpPr/>
          <p:nvPr/>
        </p:nvCxnSpPr>
        <p:spPr>
          <a:xfrm>
            <a:off x="2700641" y="2919623"/>
            <a:ext cx="5332" cy="576000"/>
          </a:xfrm>
          <a:prstGeom prst="straightConnector1">
            <a:avLst/>
          </a:prstGeom>
          <a:noFill/>
          <a:ln w="9525" cap="flat" cmpd="sng" algn="ctr">
            <a:solidFill>
              <a:sysClr val="windowText" lastClr="000000"/>
            </a:solidFill>
            <a:prstDash val="solid"/>
            <a:tailEnd type="triangle"/>
          </a:ln>
          <a:effectLst/>
        </p:spPr>
      </p:cxnSp>
      <p:cxnSp>
        <p:nvCxnSpPr>
          <p:cNvPr id="126" name="Straight Arrow Connector 125">
            <a:extLst>
              <a:ext uri="{FF2B5EF4-FFF2-40B4-BE49-F238E27FC236}">
                <a16:creationId xmlns:a16="http://schemas.microsoft.com/office/drawing/2014/main" id="{E872EC94-32E0-40CF-9B22-6E45C4EB5C8E}"/>
              </a:ext>
            </a:extLst>
          </p:cNvPr>
          <p:cNvCxnSpPr/>
          <p:nvPr/>
        </p:nvCxnSpPr>
        <p:spPr>
          <a:xfrm>
            <a:off x="2705973" y="3999743"/>
            <a:ext cx="0" cy="576000"/>
          </a:xfrm>
          <a:prstGeom prst="straightConnector1">
            <a:avLst/>
          </a:prstGeom>
          <a:noFill/>
          <a:ln w="9525" cap="flat" cmpd="sng" algn="ctr">
            <a:solidFill>
              <a:sysClr val="windowText" lastClr="000000"/>
            </a:solidFill>
            <a:prstDash val="solid"/>
            <a:tailEnd type="triangle"/>
          </a:ln>
          <a:effectLst/>
        </p:spPr>
      </p:cxnSp>
      <p:cxnSp>
        <p:nvCxnSpPr>
          <p:cNvPr id="127" name="Straight Arrow Connector 126">
            <a:extLst>
              <a:ext uri="{FF2B5EF4-FFF2-40B4-BE49-F238E27FC236}">
                <a16:creationId xmlns:a16="http://schemas.microsoft.com/office/drawing/2014/main" id="{A2070C84-402D-4C72-B6A5-9D3E6401A0F3}"/>
              </a:ext>
            </a:extLst>
          </p:cNvPr>
          <p:cNvCxnSpPr/>
          <p:nvPr/>
        </p:nvCxnSpPr>
        <p:spPr>
          <a:xfrm>
            <a:off x="2705973" y="5079863"/>
            <a:ext cx="1398" cy="457200"/>
          </a:xfrm>
          <a:prstGeom prst="straightConnector1">
            <a:avLst/>
          </a:prstGeom>
          <a:noFill/>
          <a:ln w="9525" cap="flat" cmpd="sng" algn="ctr">
            <a:solidFill>
              <a:sysClr val="windowText" lastClr="000000"/>
            </a:solidFill>
            <a:prstDash val="solid"/>
            <a:tailEnd type="triangle"/>
          </a:ln>
          <a:effectLst/>
        </p:spPr>
      </p:cxnSp>
      <p:sp>
        <p:nvSpPr>
          <p:cNvPr id="128" name="Rectangle 127">
            <a:extLst>
              <a:ext uri="{FF2B5EF4-FFF2-40B4-BE49-F238E27FC236}">
                <a16:creationId xmlns:a16="http://schemas.microsoft.com/office/drawing/2014/main" id="{410F3F7C-82EA-4771-A9B1-3B5C3D256EB8}"/>
              </a:ext>
            </a:extLst>
          </p:cNvPr>
          <p:cNvSpPr/>
          <p:nvPr/>
        </p:nvSpPr>
        <p:spPr>
          <a:xfrm>
            <a:off x="2636521" y="4014537"/>
            <a:ext cx="1630678" cy="553998"/>
          </a:xfrm>
          <a:prstGeom prst="rect">
            <a:avLst/>
          </a:prstGeom>
        </p:spPr>
        <p:txBody>
          <a:bodyPr wrap="square">
            <a:spAutoFit/>
          </a:bodyPr>
          <a:lstStyle/>
          <a:p>
            <a:pPr algn="ctr" defTabSz="914400" eaLnBrk="1" hangingPunct="1">
              <a:buClrTx/>
              <a:buSzTx/>
              <a:buFontTx/>
              <a:buNone/>
            </a:pPr>
            <a:r>
              <a:rPr lang="en-US" sz="1000" dirty="0">
                <a:solidFill>
                  <a:prstClr val="black"/>
                </a:solidFill>
                <a:latin typeface="Calibri" pitchFamily="34" charset="0"/>
                <a:ea typeface="微软雅黑" panose="020B0503020204020204" pitchFamily="34" charset="-122"/>
                <a:cs typeface="Calibri" panose="020F0502020204030204" pitchFamily="34" charset="0"/>
              </a:rPr>
              <a:t>A value that indicates the transmit power for each Co-AP</a:t>
            </a:r>
          </a:p>
        </p:txBody>
      </p:sp>
      <p:grpSp>
        <p:nvGrpSpPr>
          <p:cNvPr id="129" name="Group 128">
            <a:extLst>
              <a:ext uri="{FF2B5EF4-FFF2-40B4-BE49-F238E27FC236}">
                <a16:creationId xmlns:a16="http://schemas.microsoft.com/office/drawing/2014/main" id="{E2B1E1E9-A6F2-4FFC-95A3-1E23906F7D6E}"/>
              </a:ext>
            </a:extLst>
          </p:cNvPr>
          <p:cNvGrpSpPr/>
          <p:nvPr/>
        </p:nvGrpSpPr>
        <p:grpSpPr>
          <a:xfrm>
            <a:off x="1297185" y="3501797"/>
            <a:ext cx="2820372" cy="504120"/>
            <a:chOff x="381334" y="2896983"/>
            <a:chExt cx="2326464" cy="504120"/>
          </a:xfrm>
        </p:grpSpPr>
        <p:sp>
          <p:nvSpPr>
            <p:cNvPr id="130" name="Rectangle 129">
              <a:extLst>
                <a:ext uri="{FF2B5EF4-FFF2-40B4-BE49-F238E27FC236}">
                  <a16:creationId xmlns:a16="http://schemas.microsoft.com/office/drawing/2014/main" id="{84EFD27B-C7AE-4D44-8696-125BA5B2F517}"/>
                </a:ext>
              </a:extLst>
            </p:cNvPr>
            <p:cNvSpPr/>
            <p:nvPr/>
          </p:nvSpPr>
          <p:spPr bwMode="auto">
            <a:xfrm>
              <a:off x="515645" y="2896983"/>
              <a:ext cx="2064767" cy="504120"/>
            </a:xfrm>
            <a:prstGeom prst="rect">
              <a:avLst/>
            </a:prstGeom>
            <a:solidFill>
              <a:srgbClr val="F0AD00">
                <a:lumMod val="20000"/>
                <a:lumOff val="80000"/>
                <a:alpha val="50000"/>
              </a:srgbClr>
            </a:solid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a:ln>
                  <a:noFill/>
                </a:ln>
                <a:solidFill>
                  <a:prstClr val="black"/>
                </a:solidFill>
                <a:effectLst/>
                <a:uLnTx/>
                <a:uFillTx/>
                <a:latin typeface="Arial" charset="0"/>
                <a:ea typeface="宋体" charset="-122"/>
              </a:endParaRPr>
            </a:p>
          </p:txBody>
        </p:sp>
        <p:sp>
          <p:nvSpPr>
            <p:cNvPr id="131" name="Rectangle 130">
              <a:extLst>
                <a:ext uri="{FF2B5EF4-FFF2-40B4-BE49-F238E27FC236}">
                  <a16:creationId xmlns:a16="http://schemas.microsoft.com/office/drawing/2014/main" id="{43E07C99-E94B-4B26-AF4E-FC29069B750D}"/>
                </a:ext>
              </a:extLst>
            </p:cNvPr>
            <p:cNvSpPr/>
            <p:nvPr/>
          </p:nvSpPr>
          <p:spPr>
            <a:xfrm>
              <a:off x="381334" y="2918211"/>
              <a:ext cx="2326464"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Specification of the maximum allowed transmit power for Co-APs</a:t>
              </a:r>
            </a:p>
          </p:txBody>
        </p:sp>
      </p:grpSp>
      <p:grpSp>
        <p:nvGrpSpPr>
          <p:cNvPr id="132" name="Group 131">
            <a:extLst>
              <a:ext uri="{FF2B5EF4-FFF2-40B4-BE49-F238E27FC236}">
                <a16:creationId xmlns:a16="http://schemas.microsoft.com/office/drawing/2014/main" id="{362E693B-8ECA-4A53-A560-C74E0A840E5F}"/>
              </a:ext>
            </a:extLst>
          </p:cNvPr>
          <p:cNvGrpSpPr/>
          <p:nvPr/>
        </p:nvGrpSpPr>
        <p:grpSpPr>
          <a:xfrm>
            <a:off x="1297185" y="2415503"/>
            <a:ext cx="2820372" cy="504120"/>
            <a:chOff x="381334" y="2896983"/>
            <a:chExt cx="2326464" cy="504120"/>
          </a:xfrm>
        </p:grpSpPr>
        <p:sp>
          <p:nvSpPr>
            <p:cNvPr id="133" name="Rectangle 132">
              <a:extLst>
                <a:ext uri="{FF2B5EF4-FFF2-40B4-BE49-F238E27FC236}">
                  <a16:creationId xmlns:a16="http://schemas.microsoft.com/office/drawing/2014/main" id="{C3BFD5FB-9C57-494C-A9C4-4E7A45554D24}"/>
                </a:ext>
              </a:extLst>
            </p:cNvPr>
            <p:cNvSpPr/>
            <p:nvPr/>
          </p:nvSpPr>
          <p:spPr bwMode="auto">
            <a:xfrm>
              <a:off x="515645" y="2896983"/>
              <a:ext cx="2064767" cy="504120"/>
            </a:xfrm>
            <a:prstGeom prst="rect">
              <a:avLst/>
            </a:prstGeom>
            <a:solidFill>
              <a:srgbClr val="FF0000">
                <a:alpha val="50000"/>
              </a:srgbClr>
            </a:solid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a:ln>
                  <a:noFill/>
                </a:ln>
                <a:solidFill>
                  <a:prstClr val="black"/>
                </a:solidFill>
                <a:effectLst/>
                <a:uLnTx/>
                <a:uFillTx/>
                <a:latin typeface="Arial" charset="0"/>
                <a:ea typeface="宋体" charset="-122"/>
              </a:endParaRPr>
            </a:p>
          </p:txBody>
        </p:sp>
        <p:sp>
          <p:nvSpPr>
            <p:cNvPr id="134" name="Rectangle 133">
              <a:extLst>
                <a:ext uri="{FF2B5EF4-FFF2-40B4-BE49-F238E27FC236}">
                  <a16:creationId xmlns:a16="http://schemas.microsoft.com/office/drawing/2014/main" id="{AEDA2D0A-561C-4C3A-A955-45A9A49AC2C3}"/>
                </a:ext>
              </a:extLst>
            </p:cNvPr>
            <p:cNvSpPr/>
            <p:nvPr/>
          </p:nvSpPr>
          <p:spPr>
            <a:xfrm>
              <a:off x="381334" y="2918211"/>
              <a:ext cx="2326464"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Calculation of the maximum allowed interference level at destination STAs</a:t>
              </a:r>
            </a:p>
          </p:txBody>
        </p:sp>
      </p:grpSp>
      <p:grpSp>
        <p:nvGrpSpPr>
          <p:cNvPr id="135" name="Group 134">
            <a:extLst>
              <a:ext uri="{FF2B5EF4-FFF2-40B4-BE49-F238E27FC236}">
                <a16:creationId xmlns:a16="http://schemas.microsoft.com/office/drawing/2014/main" id="{F9C85FE7-C189-4362-AD5C-C16EE0CB387A}"/>
              </a:ext>
            </a:extLst>
          </p:cNvPr>
          <p:cNvGrpSpPr/>
          <p:nvPr/>
        </p:nvGrpSpPr>
        <p:grpSpPr>
          <a:xfrm>
            <a:off x="1312177" y="4582951"/>
            <a:ext cx="2820372" cy="504120"/>
            <a:chOff x="381334" y="2896983"/>
            <a:chExt cx="2326464" cy="504120"/>
          </a:xfrm>
        </p:grpSpPr>
        <p:sp>
          <p:nvSpPr>
            <p:cNvPr id="136" name="Rectangle 135">
              <a:extLst>
                <a:ext uri="{FF2B5EF4-FFF2-40B4-BE49-F238E27FC236}">
                  <a16:creationId xmlns:a16="http://schemas.microsoft.com/office/drawing/2014/main" id="{7985E2ED-55F7-452A-8320-8F032D188437}"/>
                </a:ext>
              </a:extLst>
            </p:cNvPr>
            <p:cNvSpPr/>
            <p:nvPr/>
          </p:nvSpPr>
          <p:spPr bwMode="auto">
            <a:xfrm>
              <a:off x="515645" y="2896983"/>
              <a:ext cx="2064767" cy="504120"/>
            </a:xfrm>
            <a:prstGeom prst="rect">
              <a:avLst/>
            </a:prstGeom>
            <a:solidFill>
              <a:srgbClr val="F0AD00">
                <a:lumMod val="20000"/>
                <a:lumOff val="80000"/>
                <a:alpha val="50000"/>
              </a:srgbClr>
            </a:solid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a:ln>
                  <a:noFill/>
                </a:ln>
                <a:solidFill>
                  <a:prstClr val="black"/>
                </a:solidFill>
                <a:effectLst/>
                <a:uLnTx/>
                <a:uFillTx/>
                <a:latin typeface="Arial" charset="0"/>
                <a:ea typeface="宋体" charset="-122"/>
              </a:endParaRPr>
            </a:p>
          </p:txBody>
        </p:sp>
        <p:sp>
          <p:nvSpPr>
            <p:cNvPr id="137" name="Rectangle 136">
              <a:extLst>
                <a:ext uri="{FF2B5EF4-FFF2-40B4-BE49-F238E27FC236}">
                  <a16:creationId xmlns:a16="http://schemas.microsoft.com/office/drawing/2014/main" id="{765E4597-24FC-4B10-BFDC-A58E58D20EB1}"/>
                </a:ext>
              </a:extLst>
            </p:cNvPr>
            <p:cNvSpPr/>
            <p:nvPr/>
          </p:nvSpPr>
          <p:spPr>
            <a:xfrm>
              <a:off x="381334" y="2918211"/>
              <a:ext cx="2326464"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Co-trigger frame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transmission</a:t>
              </a:r>
            </a:p>
          </p:txBody>
        </p:sp>
      </p:grpSp>
      <p:sp>
        <p:nvSpPr>
          <p:cNvPr id="138" name="TextBox 137">
            <a:extLst>
              <a:ext uri="{FF2B5EF4-FFF2-40B4-BE49-F238E27FC236}">
                <a16:creationId xmlns:a16="http://schemas.microsoft.com/office/drawing/2014/main" id="{DD9E365E-CD5D-4748-B6FD-422D902B4553}"/>
              </a:ext>
            </a:extLst>
          </p:cNvPr>
          <p:cNvSpPr txBox="1"/>
          <p:nvPr/>
        </p:nvSpPr>
        <p:spPr>
          <a:xfrm>
            <a:off x="6647869" y="1706926"/>
            <a:ext cx="3309825" cy="523220"/>
          </a:xfrm>
          <a:prstGeom prst="rect">
            <a:avLst/>
          </a:prstGeom>
          <a:noFill/>
        </p:spPr>
        <p:txBody>
          <a:bodyPr wrap="square" rtlCol="0">
            <a:spAutoFit/>
          </a:bodyPr>
          <a:lstStyle/>
          <a:p>
            <a:pPr algn="ctr" defTabSz="914400" eaLnBrk="1" hangingPunct="1">
              <a:buClrTx/>
              <a:buSzTx/>
              <a:buFontTx/>
              <a:buNone/>
            </a:pPr>
            <a:r>
              <a:rPr lang="en-US" sz="1400" b="1" dirty="0">
                <a:solidFill>
                  <a:srgbClr val="990000"/>
                </a:solidFill>
                <a:latin typeface="Calibri" pitchFamily="34" charset="0"/>
                <a:ea typeface="微软雅黑" panose="020B0503020204020204" pitchFamily="34" charset="-122"/>
                <a:cs typeface="Calibri" panose="020F0502020204030204" pitchFamily="34" charset="0"/>
              </a:rPr>
              <a:t>Calculation of the maximum allowed interference level at each destination STA</a:t>
            </a:r>
          </a:p>
        </p:txBody>
      </p:sp>
      <mc:AlternateContent xmlns:mc="http://schemas.openxmlformats.org/markup-compatibility/2006">
        <mc:Choice xmlns:a14="http://schemas.microsoft.com/office/drawing/2010/main" Requires="a14">
          <p:sp>
            <p:nvSpPr>
              <p:cNvPr id="139" name="Rectangle 138">
                <a:extLst>
                  <a:ext uri="{FF2B5EF4-FFF2-40B4-BE49-F238E27FC236}">
                    <a16:creationId xmlns:a16="http://schemas.microsoft.com/office/drawing/2014/main" id="{BFF0CBBA-4375-480F-863B-DB6C0B3C1BFD}"/>
                  </a:ext>
                </a:extLst>
              </p:cNvPr>
              <p:cNvSpPr/>
              <p:nvPr/>
            </p:nvSpPr>
            <p:spPr>
              <a:xfrm>
                <a:off x="5897896" y="2246578"/>
                <a:ext cx="4809770" cy="974947"/>
              </a:xfrm>
              <a:prstGeom prst="rect">
                <a:avLst/>
              </a:prstGeom>
            </p:spPr>
            <p:txBody>
              <a:bodyPr wrap="square">
                <a:spAutoFit/>
              </a:bodyPr>
              <a:lstStyle/>
              <a:p>
                <a:pPr algn="ctr" defTabSz="914400" eaLnBrk="1" hangingPunct="1">
                  <a:buClrTx/>
                  <a:buSzTx/>
                  <a:buFontTx/>
                  <a:buNone/>
                </a:pPr>
                <a:r>
                  <a:rPr lang="en-US" sz="1100" dirty="0">
                    <a:solidFill>
                      <a:prstClr val="black"/>
                    </a:solidFill>
                    <a:latin typeface="Calibri" pitchFamily="34" charset="0"/>
                    <a:ea typeface="宋体" charset="-122"/>
                  </a:rPr>
                  <a:t>For the</a:t>
                </a:r>
                <a14:m>
                  <m:oMath xmlns:m="http://schemas.openxmlformats.org/officeDocument/2006/math">
                    <m:r>
                      <a:rPr lang="en-US" sz="1100" i="1" smtClean="0">
                        <a:solidFill>
                          <a:prstClr val="black"/>
                        </a:solidFill>
                        <a:latin typeface="Cambria Math" panose="02040503050406030204" pitchFamily="18" charset="0"/>
                      </a:rPr>
                      <m:t> </m:t>
                    </m:r>
                    <m:sSup>
                      <m:sSupPr>
                        <m:ctrlPr>
                          <a:rPr lang="en-US" sz="1100" i="1" smtClean="0">
                            <a:solidFill>
                              <a:prstClr val="black"/>
                            </a:solidFill>
                            <a:latin typeface="Cambria Math" panose="02040503050406030204" pitchFamily="18" charset="0"/>
                          </a:rPr>
                        </m:ctrlPr>
                      </m:sSupPr>
                      <m:e>
                        <m:r>
                          <a:rPr lang="en-US" sz="1100" i="1" smtClean="0">
                            <a:solidFill>
                              <a:prstClr val="black"/>
                            </a:solidFill>
                            <a:latin typeface="Cambria Math" panose="02040503050406030204" pitchFamily="18" charset="0"/>
                          </a:rPr>
                          <m:t>𝑗</m:t>
                        </m:r>
                      </m:e>
                      <m:sup>
                        <m:r>
                          <a:rPr lang="en-US" sz="1100" i="1" smtClean="0">
                            <a:solidFill>
                              <a:prstClr val="black"/>
                            </a:solidFill>
                            <a:latin typeface="Cambria Math" panose="02040503050406030204" pitchFamily="18" charset="0"/>
                          </a:rPr>
                          <m:t>𝑡h</m:t>
                        </m:r>
                      </m:sup>
                    </m:sSup>
                  </m:oMath>
                </a14:m>
                <a:r>
                  <a:rPr lang="en-US" sz="1100" dirty="0">
                    <a:solidFill>
                      <a:prstClr val="black"/>
                    </a:solidFill>
                    <a:latin typeface="Calibri" pitchFamily="34" charset="0"/>
                    <a:ea typeface="宋体" charset="-122"/>
                  </a:rPr>
                  <a:t> scheduled STA, the sharing AP obtains the minimum required downlink (DL) signal-plus-interference-noise ratio (SINR), denoted by</a:t>
                </a:r>
                <a14:m>
                  <m:oMath xmlns:m="http://schemas.openxmlformats.org/officeDocument/2006/math">
                    <m:r>
                      <a:rPr lang="en-US" sz="1100" i="1" smtClean="0">
                        <a:solidFill>
                          <a:prstClr val="black"/>
                        </a:solidFill>
                        <a:latin typeface="Cambria Math" panose="02040503050406030204" pitchFamily="18" charset="0"/>
                      </a:rPr>
                      <m:t> </m:t>
                    </m:r>
                    <m:sSub>
                      <m:sSubPr>
                        <m:ctrlPr>
                          <a:rPr lang="en-US" sz="1100" i="1" smtClean="0">
                            <a:solidFill>
                              <a:prstClr val="black"/>
                            </a:solidFill>
                            <a:latin typeface="Cambria Math" panose="02040503050406030204" pitchFamily="18" charset="0"/>
                          </a:rPr>
                        </m:ctrlPr>
                      </m:sSubPr>
                      <m:e>
                        <m:r>
                          <a:rPr lang="en-US" sz="1100" i="1" smtClean="0">
                            <a:solidFill>
                              <a:prstClr val="black"/>
                            </a:solidFill>
                            <a:latin typeface="Cambria Math" panose="02040503050406030204" pitchFamily="18" charset="0"/>
                          </a:rPr>
                          <m:t>𝑆</m:t>
                        </m:r>
                      </m:e>
                      <m:sub>
                        <m:r>
                          <a:rPr lang="en-US" sz="1100" i="1" smtClean="0">
                            <a:solidFill>
                              <a:prstClr val="black"/>
                            </a:solidFill>
                            <a:latin typeface="Cambria Math" panose="02040503050406030204" pitchFamily="18" charset="0"/>
                          </a:rPr>
                          <m:t>𝑗</m:t>
                        </m:r>
                      </m:sub>
                    </m:sSub>
                  </m:oMath>
                </a14:m>
                <a:r>
                  <a:rPr lang="en-US" sz="1100" dirty="0">
                    <a:solidFill>
                      <a:prstClr val="black"/>
                    </a:solidFill>
                    <a:latin typeface="Calibri" pitchFamily="34" charset="0"/>
                    <a:ea typeface="宋体" charset="-122"/>
                  </a:rPr>
                  <a:t>, based on the MCS index selected for the</a:t>
                </a:r>
                <a14:m>
                  <m:oMath xmlns:m="http://schemas.openxmlformats.org/officeDocument/2006/math">
                    <m:r>
                      <a:rPr lang="en-US" sz="1100" i="1" smtClean="0">
                        <a:solidFill>
                          <a:prstClr val="black"/>
                        </a:solidFill>
                        <a:latin typeface="Cambria Math" panose="02040503050406030204" pitchFamily="18" charset="0"/>
                      </a:rPr>
                      <m:t> </m:t>
                    </m:r>
                    <m:sSup>
                      <m:sSupPr>
                        <m:ctrlPr>
                          <a:rPr lang="en-US" sz="1100" i="1" smtClean="0">
                            <a:solidFill>
                              <a:prstClr val="black"/>
                            </a:solidFill>
                            <a:latin typeface="Cambria Math" panose="02040503050406030204" pitchFamily="18" charset="0"/>
                          </a:rPr>
                        </m:ctrlPr>
                      </m:sSupPr>
                      <m:e>
                        <m:r>
                          <a:rPr lang="en-US" sz="1100" i="1" smtClean="0">
                            <a:solidFill>
                              <a:prstClr val="black"/>
                            </a:solidFill>
                            <a:latin typeface="Cambria Math" panose="02040503050406030204" pitchFamily="18" charset="0"/>
                          </a:rPr>
                          <m:t>𝑗</m:t>
                        </m:r>
                      </m:e>
                      <m:sup>
                        <m:r>
                          <a:rPr lang="en-US" sz="1100" i="1" smtClean="0">
                            <a:solidFill>
                              <a:prstClr val="black"/>
                            </a:solidFill>
                            <a:latin typeface="Cambria Math" panose="02040503050406030204" pitchFamily="18" charset="0"/>
                          </a:rPr>
                          <m:t>𝑡h</m:t>
                        </m:r>
                      </m:sup>
                    </m:sSup>
                  </m:oMath>
                </a14:m>
                <a:r>
                  <a:rPr lang="en-US" sz="1100" dirty="0">
                    <a:solidFill>
                      <a:prstClr val="black"/>
                    </a:solidFill>
                    <a:latin typeface="Calibri" pitchFamily="34" charset="0"/>
                    <a:ea typeface="宋体" charset="-122"/>
                  </a:rPr>
                  <a:t> STA, ∀</a:t>
                </a:r>
                <a14:m>
                  <m:oMath xmlns:m="http://schemas.openxmlformats.org/officeDocument/2006/math">
                    <m:r>
                      <a:rPr lang="en-US" sz="1100" i="1" smtClean="0">
                        <a:solidFill>
                          <a:prstClr val="black"/>
                        </a:solidFill>
                        <a:latin typeface="Cambria Math" panose="02040503050406030204" pitchFamily="18" charset="0"/>
                      </a:rPr>
                      <m:t>𝑗</m:t>
                    </m:r>
                    <m:r>
                      <a:rPr lang="en-US" sz="1100" i="1" smtClean="0">
                        <a:solidFill>
                          <a:prstClr val="black"/>
                        </a:solidFill>
                        <a:latin typeface="Cambria Math" panose="02040503050406030204" pitchFamily="18" charset="0"/>
                      </a:rPr>
                      <m:t>=1,…,</m:t>
                    </m:r>
                    <m:r>
                      <a:rPr lang="en-US" sz="1100" i="1" smtClean="0">
                        <a:solidFill>
                          <a:prstClr val="black"/>
                        </a:solidFill>
                        <a:latin typeface="Cambria Math" panose="02040503050406030204" pitchFamily="18" charset="0"/>
                      </a:rPr>
                      <m:t>𝑁</m:t>
                    </m:r>
                  </m:oMath>
                </a14:m>
                <a:r>
                  <a:rPr lang="en-US" sz="1100" dirty="0">
                    <a:solidFill>
                      <a:prstClr val="black"/>
                    </a:solidFill>
                    <a:latin typeface="Calibri" pitchFamily="34" charset="0"/>
                    <a:ea typeface="宋体" charset="-122"/>
                  </a:rPr>
                  <a:t>, where</a:t>
                </a:r>
                <a14:m>
                  <m:oMath xmlns:m="http://schemas.openxmlformats.org/officeDocument/2006/math">
                    <m:r>
                      <a:rPr lang="en-US" sz="1100" i="1" smtClean="0">
                        <a:solidFill>
                          <a:prstClr val="black"/>
                        </a:solidFill>
                        <a:latin typeface="Cambria Math" panose="02040503050406030204" pitchFamily="18" charset="0"/>
                      </a:rPr>
                      <m:t> </m:t>
                    </m:r>
                    <m:r>
                      <a:rPr lang="en-US" sz="1100" i="1" smtClean="0">
                        <a:solidFill>
                          <a:prstClr val="black"/>
                        </a:solidFill>
                        <a:latin typeface="Cambria Math" panose="02040503050406030204" pitchFamily="18" charset="0"/>
                      </a:rPr>
                      <m:t>𝑁</m:t>
                    </m:r>
                  </m:oMath>
                </a14:m>
                <a:r>
                  <a:rPr lang="en-US" sz="1100" dirty="0">
                    <a:solidFill>
                      <a:prstClr val="black"/>
                    </a:solidFill>
                    <a:latin typeface="Calibri" pitchFamily="34" charset="0"/>
                    <a:ea typeface="宋体" charset="-122"/>
                  </a:rPr>
                  <a:t> indicates the number of scheduled STAs. Hence, for the</a:t>
                </a:r>
                <a14:m>
                  <m:oMath xmlns:m="http://schemas.openxmlformats.org/officeDocument/2006/math">
                    <m:r>
                      <a:rPr lang="en-US" sz="1100" i="1" smtClean="0">
                        <a:solidFill>
                          <a:prstClr val="black"/>
                        </a:solidFill>
                        <a:latin typeface="Cambria Math" panose="02040503050406030204" pitchFamily="18" charset="0"/>
                      </a:rPr>
                      <m:t> </m:t>
                    </m:r>
                    <m:sSup>
                      <m:sSupPr>
                        <m:ctrlPr>
                          <a:rPr lang="en-US" sz="1100" i="1" smtClean="0">
                            <a:solidFill>
                              <a:prstClr val="black"/>
                            </a:solidFill>
                            <a:latin typeface="Cambria Math" panose="02040503050406030204" pitchFamily="18" charset="0"/>
                          </a:rPr>
                        </m:ctrlPr>
                      </m:sSupPr>
                      <m:e>
                        <m:r>
                          <a:rPr lang="en-US" sz="1100" i="1" smtClean="0">
                            <a:solidFill>
                              <a:prstClr val="black"/>
                            </a:solidFill>
                            <a:latin typeface="Cambria Math" panose="02040503050406030204" pitchFamily="18" charset="0"/>
                          </a:rPr>
                          <m:t>𝑗</m:t>
                        </m:r>
                      </m:e>
                      <m:sup>
                        <m:r>
                          <a:rPr lang="en-US" sz="1100" i="1" smtClean="0">
                            <a:solidFill>
                              <a:prstClr val="black"/>
                            </a:solidFill>
                            <a:latin typeface="Cambria Math" panose="02040503050406030204" pitchFamily="18" charset="0"/>
                          </a:rPr>
                          <m:t>𝑡h</m:t>
                        </m:r>
                      </m:sup>
                    </m:sSup>
                  </m:oMath>
                </a14:m>
                <a:r>
                  <a:rPr lang="en-US" sz="1100" dirty="0">
                    <a:solidFill>
                      <a:prstClr val="black"/>
                    </a:solidFill>
                    <a:latin typeface="Calibri" pitchFamily="34" charset="0"/>
                    <a:ea typeface="宋体" charset="-122"/>
                  </a:rPr>
                  <a:t> STA, the sharing AP calculates the maximum allowed interference level, denoted by</a:t>
                </a:r>
                <a14:m>
                  <m:oMath xmlns:m="http://schemas.openxmlformats.org/officeDocument/2006/math">
                    <m:r>
                      <a:rPr lang="en-US" sz="1100" i="1" smtClean="0">
                        <a:solidFill>
                          <a:prstClr val="black"/>
                        </a:solidFill>
                        <a:latin typeface="Cambria Math" panose="02040503050406030204" pitchFamily="18" charset="0"/>
                      </a:rPr>
                      <m:t> </m:t>
                    </m:r>
                    <m:sSub>
                      <m:sSubPr>
                        <m:ctrlPr>
                          <a:rPr lang="en-US" sz="1100" i="1" smtClean="0">
                            <a:solidFill>
                              <a:prstClr val="black"/>
                            </a:solidFill>
                            <a:latin typeface="Cambria Math" panose="02040503050406030204" pitchFamily="18" charset="0"/>
                          </a:rPr>
                        </m:ctrlPr>
                      </m:sSubPr>
                      <m:e>
                        <m:r>
                          <a:rPr lang="en-US" sz="1100" i="1" smtClean="0">
                            <a:solidFill>
                              <a:prstClr val="black"/>
                            </a:solidFill>
                            <a:latin typeface="Cambria Math" panose="02040503050406030204" pitchFamily="18" charset="0"/>
                          </a:rPr>
                          <m:t>𝐼</m:t>
                        </m:r>
                      </m:e>
                      <m:sub>
                        <m:r>
                          <a:rPr lang="en-US" sz="1100" i="1" smtClean="0">
                            <a:solidFill>
                              <a:prstClr val="black"/>
                            </a:solidFill>
                            <a:latin typeface="Cambria Math" panose="02040503050406030204" pitchFamily="18" charset="0"/>
                          </a:rPr>
                          <m:t>𝑗</m:t>
                        </m:r>
                      </m:sub>
                    </m:sSub>
                    <m:r>
                      <a:rPr lang="en-US" sz="1100" smtClean="0">
                        <a:solidFill>
                          <a:prstClr val="black"/>
                        </a:solidFill>
                        <a:latin typeface="Cambria Math" panose="02040503050406030204" pitchFamily="18" charset="0"/>
                      </a:rPr>
                      <m:t>, </m:t>
                    </m:r>
                    <m:r>
                      <a:rPr lang="en-US" sz="1100" i="1" smtClean="0">
                        <a:solidFill>
                          <a:prstClr val="black"/>
                        </a:solidFill>
                        <a:latin typeface="Cambria Math" panose="02040503050406030204" pitchFamily="18" charset="0"/>
                      </a:rPr>
                      <m:t>𝑗</m:t>
                    </m:r>
                    <m:r>
                      <a:rPr lang="en-US" sz="1100" i="1" smtClean="0">
                        <a:solidFill>
                          <a:prstClr val="black"/>
                        </a:solidFill>
                        <a:latin typeface="Cambria Math" panose="02040503050406030204" pitchFamily="18" charset="0"/>
                      </a:rPr>
                      <m:t>=1,…,</m:t>
                    </m:r>
                    <m:r>
                      <a:rPr lang="en-US" sz="1100" i="1" smtClean="0">
                        <a:solidFill>
                          <a:prstClr val="black"/>
                        </a:solidFill>
                        <a:latin typeface="Cambria Math" panose="02040503050406030204" pitchFamily="18" charset="0"/>
                      </a:rPr>
                      <m:t>𝑁</m:t>
                    </m:r>
                  </m:oMath>
                </a14:m>
                <a:r>
                  <a:rPr lang="en-US" sz="1100" dirty="0">
                    <a:solidFill>
                      <a:prstClr val="black"/>
                    </a:solidFill>
                    <a:latin typeface="Calibri" pitchFamily="34" charset="0"/>
                    <a:ea typeface="宋体" charset="-122"/>
                  </a:rPr>
                  <a:t>, such that:</a:t>
                </a:r>
              </a:p>
            </p:txBody>
          </p:sp>
        </mc:Choice>
        <mc:Fallback>
          <p:sp>
            <p:nvSpPr>
              <p:cNvPr id="139" name="Rectangle 138">
                <a:extLst>
                  <a:ext uri="{FF2B5EF4-FFF2-40B4-BE49-F238E27FC236}">
                    <a16:creationId xmlns:a16="http://schemas.microsoft.com/office/drawing/2014/main" id="{BFF0CBBA-4375-480F-863B-DB6C0B3C1BFD}"/>
                  </a:ext>
                </a:extLst>
              </p:cNvPr>
              <p:cNvSpPr>
                <a:spLocks noRot="1" noChangeAspect="1" noMove="1" noResize="1" noEditPoints="1" noAdjustHandles="1" noChangeArrowheads="1" noChangeShapeType="1" noTextEdit="1"/>
              </p:cNvSpPr>
              <p:nvPr/>
            </p:nvSpPr>
            <p:spPr>
              <a:xfrm>
                <a:off x="5897896" y="2246578"/>
                <a:ext cx="4809770" cy="974947"/>
              </a:xfrm>
              <a:prstGeom prst="rect">
                <a:avLst/>
              </a:prstGeom>
              <a:blipFill>
                <a:blip r:embed="rId3"/>
                <a:stretch>
                  <a:fillRect r="-380" b="-2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Rectangle 140">
                <a:extLst>
                  <a:ext uri="{FF2B5EF4-FFF2-40B4-BE49-F238E27FC236}">
                    <a16:creationId xmlns:a16="http://schemas.microsoft.com/office/drawing/2014/main" id="{A270082F-33D5-4D63-AD41-14917DB54C56}"/>
                  </a:ext>
                </a:extLst>
              </p:cNvPr>
              <p:cNvSpPr/>
              <p:nvPr/>
            </p:nvSpPr>
            <p:spPr>
              <a:xfrm>
                <a:off x="6895214" y="3367542"/>
                <a:ext cx="2815135" cy="325089"/>
              </a:xfrm>
              <a:prstGeom prst="rect">
                <a:avLst/>
              </a:prstGeom>
            </p:spPr>
            <p:txBody>
              <a:bodyPr wrap="square">
                <a:spAutoFit/>
              </a:bodyPr>
              <a:lstStyle/>
              <a:p>
                <a:pPr defTabSz="914400" eaLnBrk="1" hangingPunct="1">
                  <a:buClrTx/>
                  <a:buSzTx/>
                  <a:buFontTx/>
                  <a:buNone/>
                </a:pPr>
                <a14:m>
                  <m:oMathPara xmlns:m="http://schemas.openxmlformats.org/officeDocument/2006/math">
                    <m:oMathParaPr>
                      <m:jc m:val="centerGroup"/>
                    </m:oMathParaPr>
                    <m:oMath xmlns:m="http://schemas.openxmlformats.org/officeDocument/2006/math">
                      <m:sSub>
                        <m:sSubPr>
                          <m:ctrlPr>
                            <a:rPr lang="en-US" sz="1400" i="1" smtClean="0">
                              <a:solidFill>
                                <a:prstClr val="black"/>
                              </a:solidFill>
                              <a:latin typeface="Cambria Math" panose="02040503050406030204" pitchFamily="18" charset="0"/>
                              <a:ea typeface="Cambria Math" panose="02040503050406030204" pitchFamily="18" charset="0"/>
                            </a:rPr>
                          </m:ctrlPr>
                        </m:sSubPr>
                        <m:e>
                          <m:r>
                            <a:rPr lang="en-US" sz="1400" i="1" smtClean="0">
                              <a:solidFill>
                                <a:prstClr val="black"/>
                              </a:solidFill>
                              <a:latin typeface="Cambria Math" panose="02040503050406030204" pitchFamily="18" charset="0"/>
                              <a:ea typeface="Cambria Math" panose="02040503050406030204" pitchFamily="18" charset="0"/>
                            </a:rPr>
                            <m:t>𝐼</m:t>
                          </m:r>
                        </m:e>
                        <m:sub>
                          <m:r>
                            <a:rPr lang="en-US" sz="1400" i="1" smtClean="0">
                              <a:solidFill>
                                <a:prstClr val="black"/>
                              </a:solidFill>
                              <a:latin typeface="Cambria Math" panose="02040503050406030204" pitchFamily="18" charset="0"/>
                              <a:ea typeface="Cambria Math" panose="02040503050406030204" pitchFamily="18" charset="0"/>
                            </a:rPr>
                            <m:t>𝑗</m:t>
                          </m:r>
                        </m:sub>
                      </m:sSub>
                      <m:r>
                        <a:rPr lang="en-US" sz="1400" i="1" smtClean="0">
                          <a:solidFill>
                            <a:prstClr val="black"/>
                          </a:solidFill>
                          <a:latin typeface="Cambria Math" panose="02040503050406030204" pitchFamily="18" charset="0"/>
                          <a:ea typeface="Cambria Math" panose="02040503050406030204" pitchFamily="18" charset="0"/>
                        </a:rPr>
                        <m:t>=</m:t>
                      </m:r>
                      <m:sSub>
                        <m:sSubPr>
                          <m:ctrlPr>
                            <a:rPr lang="en-US" sz="1400" i="1" smtClean="0">
                              <a:solidFill>
                                <a:prstClr val="black"/>
                              </a:solidFill>
                              <a:latin typeface="Cambria Math" panose="02040503050406030204" pitchFamily="18" charset="0"/>
                              <a:ea typeface="Cambria Math" panose="02040503050406030204" pitchFamily="18" charset="0"/>
                            </a:rPr>
                          </m:ctrlPr>
                        </m:sSubPr>
                        <m:e>
                          <m:r>
                            <a:rPr lang="en-US" sz="1400" i="1" smtClean="0">
                              <a:solidFill>
                                <a:prstClr val="black"/>
                              </a:solidFill>
                              <a:latin typeface="Cambria Math" panose="02040503050406030204" pitchFamily="18" charset="0"/>
                              <a:ea typeface="Cambria Math" panose="02040503050406030204" pitchFamily="18" charset="0"/>
                            </a:rPr>
                            <m:t>𝑅</m:t>
                          </m:r>
                        </m:e>
                        <m:sub>
                          <m:r>
                            <a:rPr lang="en-US" sz="1400" i="1" smtClean="0">
                              <a:solidFill>
                                <a:prstClr val="black"/>
                              </a:solidFill>
                              <a:latin typeface="Cambria Math" panose="02040503050406030204" pitchFamily="18" charset="0"/>
                              <a:ea typeface="Cambria Math" panose="02040503050406030204" pitchFamily="18" charset="0"/>
                            </a:rPr>
                            <m:t>𝑗</m:t>
                          </m:r>
                        </m:sub>
                      </m:sSub>
                      <m:r>
                        <a:rPr lang="en-US" sz="1400" i="1" smtClean="0">
                          <a:solidFill>
                            <a:prstClr val="black"/>
                          </a:solidFill>
                          <a:latin typeface="Cambria Math" panose="02040503050406030204" pitchFamily="18" charset="0"/>
                          <a:ea typeface="Cambria Math" panose="02040503050406030204" pitchFamily="18" charset="0"/>
                        </a:rPr>
                        <m:t>−</m:t>
                      </m:r>
                      <m:sSub>
                        <m:sSubPr>
                          <m:ctrlPr>
                            <a:rPr lang="en-US" sz="1400" i="1" smtClean="0">
                              <a:solidFill>
                                <a:prstClr val="black"/>
                              </a:solidFill>
                              <a:latin typeface="Cambria Math" panose="02040503050406030204" pitchFamily="18" charset="0"/>
                              <a:ea typeface="Cambria Math" panose="02040503050406030204" pitchFamily="18" charset="0"/>
                            </a:rPr>
                          </m:ctrlPr>
                        </m:sSubPr>
                        <m:e>
                          <m:r>
                            <a:rPr lang="en-US" sz="1400" i="1" smtClean="0">
                              <a:solidFill>
                                <a:prstClr val="black"/>
                              </a:solidFill>
                              <a:latin typeface="Cambria Math" panose="02040503050406030204" pitchFamily="18" charset="0"/>
                              <a:ea typeface="Cambria Math" panose="02040503050406030204" pitchFamily="18" charset="0"/>
                            </a:rPr>
                            <m:t>𝑆</m:t>
                          </m:r>
                        </m:e>
                        <m:sub>
                          <m:r>
                            <a:rPr lang="en-US" sz="1400" i="1" smtClean="0">
                              <a:solidFill>
                                <a:prstClr val="black"/>
                              </a:solidFill>
                              <a:latin typeface="Cambria Math" panose="02040503050406030204" pitchFamily="18" charset="0"/>
                              <a:ea typeface="Cambria Math" panose="02040503050406030204" pitchFamily="18" charset="0"/>
                            </a:rPr>
                            <m:t>𝑗</m:t>
                          </m:r>
                        </m:sub>
                      </m:sSub>
                      <m:r>
                        <a:rPr lang="en-US" sz="1400" i="1" smtClean="0">
                          <a:solidFill>
                            <a:prstClr val="black"/>
                          </a:solidFill>
                          <a:latin typeface="Cambria Math" panose="02040503050406030204" pitchFamily="18" charset="0"/>
                          <a:ea typeface="Cambria Math" panose="02040503050406030204" pitchFamily="18" charset="0"/>
                        </a:rPr>
                        <m:t>−</m:t>
                      </m:r>
                      <m:r>
                        <a:rPr lang="en-US" sz="1400" i="1" smtClean="0">
                          <a:solidFill>
                            <a:prstClr val="black"/>
                          </a:solidFill>
                          <a:latin typeface="Cambria Math" panose="02040503050406030204" pitchFamily="18" charset="0"/>
                          <a:ea typeface="Cambria Math" panose="02040503050406030204" pitchFamily="18" charset="0"/>
                        </a:rPr>
                        <m:t>𝑀</m:t>
                      </m:r>
                    </m:oMath>
                  </m:oMathPara>
                </a14:m>
                <a:endParaRPr lang="en-US" sz="1400" dirty="0">
                  <a:solidFill>
                    <a:prstClr val="black"/>
                  </a:solidFill>
                  <a:latin typeface="Calibri" pitchFamily="34" charset="0"/>
                  <a:ea typeface="Cambria Math" panose="02040503050406030204" pitchFamily="18" charset="0"/>
                </a:endParaRPr>
              </a:p>
            </p:txBody>
          </p:sp>
        </mc:Choice>
        <mc:Fallback xmlns="">
          <p:sp>
            <p:nvSpPr>
              <p:cNvPr id="141" name="Rectangle 140">
                <a:extLst>
                  <a:ext uri="{FF2B5EF4-FFF2-40B4-BE49-F238E27FC236}">
                    <a16:creationId xmlns:a16="http://schemas.microsoft.com/office/drawing/2014/main" id="{A270082F-33D5-4D63-AD41-14917DB54C56}"/>
                  </a:ext>
                </a:extLst>
              </p:cNvPr>
              <p:cNvSpPr>
                <a:spLocks noRot="1" noChangeAspect="1" noMove="1" noResize="1" noEditPoints="1" noAdjustHandles="1" noChangeArrowheads="1" noChangeShapeType="1" noTextEdit="1"/>
              </p:cNvSpPr>
              <p:nvPr/>
            </p:nvSpPr>
            <p:spPr>
              <a:xfrm>
                <a:off x="6895214" y="3367542"/>
                <a:ext cx="2815135" cy="325089"/>
              </a:xfrm>
              <a:prstGeom prst="rect">
                <a:avLst/>
              </a:prstGeom>
              <a:blipFill>
                <a:blip r:embed="rId4"/>
                <a:stretch>
                  <a:fillRect b="-1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Rectangle 141">
                <a:extLst>
                  <a:ext uri="{FF2B5EF4-FFF2-40B4-BE49-F238E27FC236}">
                    <a16:creationId xmlns:a16="http://schemas.microsoft.com/office/drawing/2014/main" id="{8518A476-DDBD-4219-AC96-E2D3A479E292}"/>
                  </a:ext>
                </a:extLst>
              </p:cNvPr>
              <p:cNvSpPr/>
              <p:nvPr/>
            </p:nvSpPr>
            <p:spPr>
              <a:xfrm>
                <a:off x="9082077" y="3317040"/>
                <a:ext cx="1846098" cy="400110"/>
              </a:xfrm>
              <a:prstGeom prst="rect">
                <a:avLst/>
              </a:prstGeom>
            </p:spPr>
            <p:txBody>
              <a:bodyPr wrap="square">
                <a:spAutoFit/>
              </a:bodyPr>
              <a:lstStyle/>
              <a:p>
                <a:pPr algn="ctr" defTabSz="914400" eaLnBrk="1" hangingPunct="1">
                  <a:buClrTx/>
                  <a:buSzTx/>
                  <a:buFontTx/>
                  <a:buNone/>
                </a:pPr>
                <a:r>
                  <a:rPr lang="en-US" sz="1000" dirty="0">
                    <a:solidFill>
                      <a:prstClr val="black"/>
                    </a:solidFill>
                    <a:latin typeface="Calibri" pitchFamily="34" charset="0"/>
                    <a:ea typeface="宋体" charset="-122"/>
                  </a:rPr>
                  <a:t>A margin to account for RSSI variations, e.g., </a:t>
                </a:r>
                <a14:m>
                  <m:oMath xmlns:m="http://schemas.openxmlformats.org/officeDocument/2006/math">
                    <m:r>
                      <a:rPr lang="en-US" sz="1000" i="1" smtClean="0">
                        <a:solidFill>
                          <a:prstClr val="black"/>
                        </a:solidFill>
                        <a:latin typeface="Cambria Math" panose="02040503050406030204" pitchFamily="18" charset="0"/>
                      </a:rPr>
                      <m:t>𝑀</m:t>
                    </m:r>
                    <m:r>
                      <a:rPr lang="en-US" sz="1000" i="1" smtClean="0">
                        <a:solidFill>
                          <a:prstClr val="black"/>
                        </a:solidFill>
                        <a:latin typeface="Cambria Math" panose="02040503050406030204" pitchFamily="18" charset="0"/>
                      </a:rPr>
                      <m:t>=3</m:t>
                    </m:r>
                  </m:oMath>
                </a14:m>
                <a:r>
                  <a:rPr lang="en-US" sz="1000" dirty="0">
                    <a:solidFill>
                      <a:prstClr val="black"/>
                    </a:solidFill>
                    <a:latin typeface="Calibri" pitchFamily="34" charset="0"/>
                    <a:ea typeface="宋体" charset="-122"/>
                  </a:rPr>
                  <a:t> dBm</a:t>
                </a:r>
              </a:p>
            </p:txBody>
          </p:sp>
        </mc:Choice>
        <mc:Fallback xmlns="">
          <p:sp>
            <p:nvSpPr>
              <p:cNvPr id="142" name="Rectangle 141">
                <a:extLst>
                  <a:ext uri="{FF2B5EF4-FFF2-40B4-BE49-F238E27FC236}">
                    <a16:creationId xmlns:a16="http://schemas.microsoft.com/office/drawing/2014/main" id="{8518A476-DDBD-4219-AC96-E2D3A479E292}"/>
                  </a:ext>
                </a:extLst>
              </p:cNvPr>
              <p:cNvSpPr>
                <a:spLocks noRot="1" noChangeAspect="1" noMove="1" noResize="1" noEditPoints="1" noAdjustHandles="1" noChangeArrowheads="1" noChangeShapeType="1" noTextEdit="1"/>
              </p:cNvSpPr>
              <p:nvPr/>
            </p:nvSpPr>
            <p:spPr>
              <a:xfrm>
                <a:off x="9082077" y="3317040"/>
                <a:ext cx="1846098" cy="400110"/>
              </a:xfrm>
              <a:prstGeom prst="rect">
                <a:avLst/>
              </a:prstGeom>
              <a:blipFill>
                <a:blip r:embed="rId5"/>
                <a:stretch>
                  <a:fillRect b="-9091"/>
                </a:stretch>
              </a:blipFill>
            </p:spPr>
            <p:txBody>
              <a:bodyPr/>
              <a:lstStyle/>
              <a:p>
                <a:r>
                  <a:rPr lang="en-US">
                    <a:noFill/>
                  </a:rPr>
                  <a:t> </a:t>
                </a:r>
              </a:p>
            </p:txBody>
          </p:sp>
        </mc:Fallback>
      </mc:AlternateContent>
      <p:cxnSp>
        <p:nvCxnSpPr>
          <p:cNvPr id="143" name="Straight Arrow Connector 142">
            <a:extLst>
              <a:ext uri="{FF2B5EF4-FFF2-40B4-BE49-F238E27FC236}">
                <a16:creationId xmlns:a16="http://schemas.microsoft.com/office/drawing/2014/main" id="{5CD41430-5F56-4F69-BB79-3CE2374AC00F}"/>
              </a:ext>
            </a:extLst>
          </p:cNvPr>
          <p:cNvCxnSpPr/>
          <p:nvPr/>
        </p:nvCxnSpPr>
        <p:spPr>
          <a:xfrm flipH="1" flipV="1">
            <a:off x="8977907" y="3520755"/>
            <a:ext cx="274320" cy="0"/>
          </a:xfrm>
          <a:prstGeom prst="straightConnector1">
            <a:avLst/>
          </a:prstGeom>
          <a:noFill/>
          <a:ln w="9525" cap="flat" cmpd="sng" algn="ctr">
            <a:solidFill>
              <a:srgbClr val="FF0000"/>
            </a:solidFill>
            <a:prstDash val="solid"/>
            <a:tailEnd type="triangle"/>
          </a:ln>
          <a:effectLst/>
        </p:spPr>
      </p:cxnSp>
      <mc:AlternateContent xmlns:mc="http://schemas.openxmlformats.org/markup-compatibility/2006">
        <mc:Choice xmlns:a14="http://schemas.microsoft.com/office/drawing/2010/main" Requires="a14">
          <p:sp>
            <p:nvSpPr>
              <p:cNvPr id="144" name="Rectangle 143">
                <a:extLst>
                  <a:ext uri="{FF2B5EF4-FFF2-40B4-BE49-F238E27FC236}">
                    <a16:creationId xmlns:a16="http://schemas.microsoft.com/office/drawing/2014/main" id="{8A8C6F64-C92C-445F-B833-9F3A8736B362}"/>
                  </a:ext>
                </a:extLst>
              </p:cNvPr>
              <p:cNvSpPr/>
              <p:nvPr/>
            </p:nvSpPr>
            <p:spPr>
              <a:xfrm>
                <a:off x="5737547" y="3826560"/>
                <a:ext cx="4760895" cy="569067"/>
              </a:xfrm>
              <a:prstGeom prst="rect">
                <a:avLst/>
              </a:prstGeom>
            </p:spPr>
            <p:txBody>
              <a:bodyPr wrap="square">
                <a:spAutoFit/>
              </a:bodyPr>
              <a:lstStyle/>
              <a:p>
                <a:pPr algn="ctr" defTabSz="914400" eaLnBrk="1" hangingPunct="1">
                  <a:buClrTx/>
                  <a:buSzTx/>
                  <a:buFontTx/>
                  <a:buNone/>
                </a:pPr>
                <a:r>
                  <a:rPr lang="en-US" sz="1000" dirty="0">
                    <a:solidFill>
                      <a:prstClr val="black"/>
                    </a:solidFill>
                    <a:latin typeface="Calibri" pitchFamily="34" charset="0"/>
                    <a:ea typeface="宋体" charset="-122"/>
                  </a:rPr>
                  <a:t>Received signal strength indicator (RSSI, in dBm) of a signal transmitted from a sharing AP to the</a:t>
                </a:r>
                <a14:m>
                  <m:oMath xmlns:m="http://schemas.openxmlformats.org/officeDocument/2006/math">
                    <m:r>
                      <a:rPr lang="en-US" sz="1000" i="1" smtClean="0">
                        <a:solidFill>
                          <a:prstClr val="black"/>
                        </a:solidFill>
                        <a:latin typeface="Cambria Math" panose="02040503050406030204" pitchFamily="18" charset="0"/>
                      </a:rPr>
                      <m:t> </m:t>
                    </m:r>
                    <m:sSup>
                      <m:sSupPr>
                        <m:ctrlPr>
                          <a:rPr lang="en-US" sz="1000" i="1" smtClean="0">
                            <a:solidFill>
                              <a:prstClr val="black"/>
                            </a:solidFill>
                            <a:latin typeface="Cambria Math" panose="02040503050406030204" pitchFamily="18" charset="0"/>
                          </a:rPr>
                        </m:ctrlPr>
                      </m:sSupPr>
                      <m:e>
                        <m:r>
                          <a:rPr lang="en-US" sz="1000" i="1" smtClean="0">
                            <a:solidFill>
                              <a:prstClr val="black"/>
                            </a:solidFill>
                            <a:latin typeface="Cambria Math" panose="02040503050406030204" pitchFamily="18" charset="0"/>
                          </a:rPr>
                          <m:t>𝑗</m:t>
                        </m:r>
                      </m:e>
                      <m:sup>
                        <m:r>
                          <a:rPr lang="en-US" sz="1000" i="1" smtClean="0">
                            <a:solidFill>
                              <a:prstClr val="black"/>
                            </a:solidFill>
                            <a:latin typeface="Cambria Math" panose="02040503050406030204" pitchFamily="18" charset="0"/>
                          </a:rPr>
                          <m:t>𝑡h</m:t>
                        </m:r>
                      </m:sup>
                    </m:sSup>
                  </m:oMath>
                </a14:m>
                <a:r>
                  <a:rPr lang="en-US" sz="1000" dirty="0">
                    <a:solidFill>
                      <a:prstClr val="black"/>
                    </a:solidFill>
                    <a:latin typeface="Calibri" pitchFamily="34" charset="0"/>
                    <a:ea typeface="宋体" charset="-122"/>
                  </a:rPr>
                  <a:t> STA. Note that, the</a:t>
                </a:r>
                <a14:m>
                  <m:oMath xmlns:m="http://schemas.openxmlformats.org/officeDocument/2006/math">
                    <m:r>
                      <a:rPr lang="en-US" sz="1000" i="1" smtClean="0">
                        <a:solidFill>
                          <a:prstClr val="black"/>
                        </a:solidFill>
                        <a:latin typeface="Cambria Math" panose="02040503050406030204" pitchFamily="18" charset="0"/>
                      </a:rPr>
                      <m:t> </m:t>
                    </m:r>
                    <m:sSub>
                      <m:sSubPr>
                        <m:ctrlPr>
                          <a:rPr lang="en-US" sz="1000" i="1" smtClean="0">
                            <a:solidFill>
                              <a:prstClr val="black"/>
                            </a:solidFill>
                            <a:latin typeface="Cambria Math" panose="02040503050406030204" pitchFamily="18" charset="0"/>
                          </a:rPr>
                        </m:ctrlPr>
                      </m:sSubPr>
                      <m:e>
                        <m:r>
                          <a:rPr lang="en-US" sz="1000" i="1" smtClean="0">
                            <a:solidFill>
                              <a:prstClr val="black"/>
                            </a:solidFill>
                            <a:latin typeface="Cambria Math" panose="02040503050406030204" pitchFamily="18" charset="0"/>
                          </a:rPr>
                          <m:t>𝑅</m:t>
                        </m:r>
                      </m:e>
                      <m:sub>
                        <m:r>
                          <a:rPr lang="en-US" sz="1000" i="1" smtClean="0">
                            <a:solidFill>
                              <a:prstClr val="black"/>
                            </a:solidFill>
                            <a:latin typeface="Cambria Math" panose="02040503050406030204" pitchFamily="18" charset="0"/>
                          </a:rPr>
                          <m:t>𝑗</m:t>
                        </m:r>
                      </m:sub>
                    </m:sSub>
                  </m:oMath>
                </a14:m>
                <a:r>
                  <a:rPr lang="en-US" sz="1000" dirty="0">
                    <a:solidFill>
                      <a:prstClr val="black"/>
                    </a:solidFill>
                    <a:latin typeface="Calibri" pitchFamily="34" charset="0"/>
                    <a:ea typeface="宋体" charset="-122"/>
                  </a:rPr>
                  <a:t> value may be known to a TXOP owner as a result of beacon measurement reports that are periodically sent by the</a:t>
                </a:r>
                <a14:m>
                  <m:oMath xmlns:m="http://schemas.openxmlformats.org/officeDocument/2006/math">
                    <m:r>
                      <a:rPr lang="en-US" sz="1000" i="1" smtClean="0">
                        <a:solidFill>
                          <a:prstClr val="black"/>
                        </a:solidFill>
                        <a:latin typeface="Cambria Math" panose="02040503050406030204" pitchFamily="18" charset="0"/>
                      </a:rPr>
                      <m:t> </m:t>
                    </m:r>
                    <m:sSup>
                      <m:sSupPr>
                        <m:ctrlPr>
                          <a:rPr lang="en-US" sz="1000" i="1" smtClean="0">
                            <a:solidFill>
                              <a:prstClr val="black"/>
                            </a:solidFill>
                            <a:latin typeface="Cambria Math" panose="02040503050406030204" pitchFamily="18" charset="0"/>
                          </a:rPr>
                        </m:ctrlPr>
                      </m:sSupPr>
                      <m:e>
                        <m:r>
                          <a:rPr lang="en-US" sz="1000" i="1" smtClean="0">
                            <a:solidFill>
                              <a:prstClr val="black"/>
                            </a:solidFill>
                            <a:latin typeface="Cambria Math" panose="02040503050406030204" pitchFamily="18" charset="0"/>
                          </a:rPr>
                          <m:t>𝑗</m:t>
                        </m:r>
                      </m:e>
                      <m:sup>
                        <m:r>
                          <a:rPr lang="en-US" sz="1000" i="1" smtClean="0">
                            <a:solidFill>
                              <a:prstClr val="black"/>
                            </a:solidFill>
                            <a:latin typeface="Cambria Math" panose="02040503050406030204" pitchFamily="18" charset="0"/>
                          </a:rPr>
                          <m:t>𝑡h</m:t>
                        </m:r>
                      </m:sup>
                    </m:sSup>
                  </m:oMath>
                </a14:m>
                <a:r>
                  <a:rPr lang="en-US" sz="1000" dirty="0">
                    <a:solidFill>
                      <a:prstClr val="black"/>
                    </a:solidFill>
                    <a:latin typeface="Calibri" pitchFamily="34" charset="0"/>
                    <a:ea typeface="宋体" charset="-122"/>
                  </a:rPr>
                  <a:t> STA,</a:t>
                </a:r>
                <a14:m>
                  <m:oMath xmlns:m="http://schemas.openxmlformats.org/officeDocument/2006/math">
                    <m:r>
                      <a:rPr lang="en-US" sz="1000" dirty="0" smtClean="0">
                        <a:solidFill>
                          <a:prstClr val="black"/>
                        </a:solidFill>
                        <a:latin typeface="Cambria Math" panose="02040503050406030204" pitchFamily="18" charset="0"/>
                      </a:rPr>
                      <m:t> </m:t>
                    </m:r>
                    <m:r>
                      <a:rPr lang="en-US" sz="1000" i="1" dirty="0" smtClean="0">
                        <a:solidFill>
                          <a:prstClr val="black"/>
                        </a:solidFill>
                        <a:latin typeface="Cambria Math" panose="02040503050406030204" pitchFamily="18" charset="0"/>
                      </a:rPr>
                      <m:t> </m:t>
                    </m:r>
                    <m:r>
                      <a:rPr lang="en-US" sz="1000" i="1" dirty="0" smtClean="0">
                        <a:solidFill>
                          <a:prstClr val="black"/>
                        </a:solidFill>
                        <a:latin typeface="Cambria Math" panose="02040503050406030204" pitchFamily="18" charset="0"/>
                      </a:rPr>
                      <m:t>𝑗</m:t>
                    </m:r>
                    <m:r>
                      <a:rPr lang="en-US" sz="1000" i="1" dirty="0" smtClean="0">
                        <a:solidFill>
                          <a:prstClr val="black"/>
                        </a:solidFill>
                        <a:latin typeface="Cambria Math" panose="02040503050406030204" pitchFamily="18" charset="0"/>
                      </a:rPr>
                      <m:t>=1,…,</m:t>
                    </m:r>
                    <m:r>
                      <a:rPr lang="en-US" sz="1000" i="1" dirty="0" smtClean="0">
                        <a:solidFill>
                          <a:prstClr val="black"/>
                        </a:solidFill>
                        <a:latin typeface="Cambria Math" panose="02040503050406030204" pitchFamily="18" charset="0"/>
                      </a:rPr>
                      <m:t>𝑁</m:t>
                    </m:r>
                  </m:oMath>
                </a14:m>
                <a:r>
                  <a:rPr lang="en-US" sz="1000" dirty="0">
                    <a:solidFill>
                      <a:prstClr val="black"/>
                    </a:solidFill>
                    <a:latin typeface="Calibri" pitchFamily="34" charset="0"/>
                    <a:ea typeface="宋体" charset="-122"/>
                  </a:rPr>
                  <a:t>.</a:t>
                </a:r>
              </a:p>
            </p:txBody>
          </p:sp>
        </mc:Choice>
        <mc:Fallback>
          <p:sp>
            <p:nvSpPr>
              <p:cNvPr id="144" name="Rectangle 143">
                <a:extLst>
                  <a:ext uri="{FF2B5EF4-FFF2-40B4-BE49-F238E27FC236}">
                    <a16:creationId xmlns:a16="http://schemas.microsoft.com/office/drawing/2014/main" id="{8A8C6F64-C92C-445F-B833-9F3A8736B362}"/>
                  </a:ext>
                </a:extLst>
              </p:cNvPr>
              <p:cNvSpPr>
                <a:spLocks noRot="1" noChangeAspect="1" noMove="1" noResize="1" noEditPoints="1" noAdjustHandles="1" noChangeArrowheads="1" noChangeShapeType="1" noTextEdit="1"/>
              </p:cNvSpPr>
              <p:nvPr/>
            </p:nvSpPr>
            <p:spPr>
              <a:xfrm>
                <a:off x="5737547" y="3826560"/>
                <a:ext cx="4760895" cy="569067"/>
              </a:xfrm>
              <a:prstGeom prst="rect">
                <a:avLst/>
              </a:prstGeom>
              <a:blipFill>
                <a:blip r:embed="rId6"/>
                <a:stretch>
                  <a:fillRect b="-53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5" name="Table 144">
                <a:extLst>
                  <a:ext uri="{FF2B5EF4-FFF2-40B4-BE49-F238E27FC236}">
                    <a16:creationId xmlns:a16="http://schemas.microsoft.com/office/drawing/2014/main" id="{A270D794-53C4-429E-B3AC-B211F0B099B6}"/>
                  </a:ext>
                </a:extLst>
              </p:cNvPr>
              <p:cNvGraphicFramePr>
                <a:graphicFrameLocks noGrp="1"/>
              </p:cNvGraphicFramePr>
              <p:nvPr>
                <p:extLst>
                  <p:ext uri="{D42A27DB-BD31-4B8C-83A1-F6EECF244321}">
                    <p14:modId xmlns:p14="http://schemas.microsoft.com/office/powerpoint/2010/main" val="2575231550"/>
                  </p:ext>
                </p:extLst>
              </p:nvPr>
            </p:nvGraphicFramePr>
            <p:xfrm>
              <a:off x="6173334" y="4591189"/>
              <a:ext cx="2051743" cy="1295400"/>
            </p:xfrm>
            <a:graphic>
              <a:graphicData uri="http://schemas.openxmlformats.org/drawingml/2006/table">
                <a:tbl>
                  <a:tblPr firstRow="1" bandRow="1"/>
                  <a:tblGrid>
                    <a:gridCol w="538168">
                      <a:extLst>
                        <a:ext uri="{9D8B030D-6E8A-4147-A177-3AD203B41FA5}">
                          <a16:colId xmlns:a16="http://schemas.microsoft.com/office/drawing/2014/main" val="20000"/>
                        </a:ext>
                      </a:extLst>
                    </a:gridCol>
                    <a:gridCol w="351525">
                      <a:extLst>
                        <a:ext uri="{9D8B030D-6E8A-4147-A177-3AD203B41FA5}">
                          <a16:colId xmlns:a16="http://schemas.microsoft.com/office/drawing/2014/main" val="20001"/>
                        </a:ext>
                      </a:extLst>
                    </a:gridCol>
                    <a:gridCol w="342900">
                      <a:extLst>
                        <a:ext uri="{9D8B030D-6E8A-4147-A177-3AD203B41FA5}">
                          <a16:colId xmlns:a16="http://schemas.microsoft.com/office/drawing/2014/main" val="20002"/>
                        </a:ext>
                      </a:extLst>
                    </a:gridCol>
                    <a:gridCol w="400050">
                      <a:extLst>
                        <a:ext uri="{9D8B030D-6E8A-4147-A177-3AD203B41FA5}">
                          <a16:colId xmlns:a16="http://schemas.microsoft.com/office/drawing/2014/main" val="20003"/>
                        </a:ext>
                      </a:extLst>
                    </a:gridCol>
                    <a:gridCol w="419100">
                      <a:extLst>
                        <a:ext uri="{9D8B030D-6E8A-4147-A177-3AD203B41FA5}">
                          <a16:colId xmlns:a16="http://schemas.microsoft.com/office/drawing/2014/main" val="20004"/>
                        </a:ext>
                      </a:extLst>
                    </a:gridCol>
                  </a:tblGrid>
                  <a:tr h="219811">
                    <a:tc rowSpan="2">
                      <a:txBody>
                        <a:bodyPr/>
                        <a:lstStyle>
                          <a:lvl1pPr marL="0" algn="l" defTabSz="913753" rtl="0" eaLnBrk="1" latinLnBrk="0" hangingPunct="1">
                            <a:defRPr sz="1700" b="1" kern="1200">
                              <a:solidFill>
                                <a:schemeClr val="lt1"/>
                              </a:solidFill>
                              <a:latin typeface="Calibri" panose="020F0502020204030204"/>
                              <a:ea typeface="华文细黑"/>
                              <a:cs typeface="宋体"/>
                            </a:defRPr>
                          </a:lvl1pPr>
                          <a:lvl2pPr marL="456880" algn="l" defTabSz="913753" rtl="0" eaLnBrk="1" latinLnBrk="0" hangingPunct="1">
                            <a:defRPr sz="1700" b="1" kern="1200">
                              <a:solidFill>
                                <a:schemeClr val="lt1"/>
                              </a:solidFill>
                              <a:latin typeface="Calibri" panose="020F0502020204030204"/>
                              <a:ea typeface="华文细黑"/>
                              <a:cs typeface="宋体"/>
                            </a:defRPr>
                          </a:lvl2pPr>
                          <a:lvl3pPr marL="913753" algn="l" defTabSz="913753" rtl="0" eaLnBrk="1" latinLnBrk="0" hangingPunct="1">
                            <a:defRPr sz="1700" b="1" kern="1200">
                              <a:solidFill>
                                <a:schemeClr val="lt1"/>
                              </a:solidFill>
                              <a:latin typeface="Calibri" panose="020F0502020204030204"/>
                              <a:ea typeface="华文细黑"/>
                              <a:cs typeface="宋体"/>
                            </a:defRPr>
                          </a:lvl3pPr>
                          <a:lvl4pPr marL="1370629" algn="l" defTabSz="913753" rtl="0" eaLnBrk="1" latinLnBrk="0" hangingPunct="1">
                            <a:defRPr sz="1700" b="1" kern="1200">
                              <a:solidFill>
                                <a:schemeClr val="lt1"/>
                              </a:solidFill>
                              <a:latin typeface="Calibri" panose="020F0502020204030204"/>
                              <a:ea typeface="华文细黑"/>
                              <a:cs typeface="宋体"/>
                            </a:defRPr>
                          </a:lvl4pPr>
                          <a:lvl5pPr marL="1827504" algn="l" defTabSz="913753" rtl="0" eaLnBrk="1" latinLnBrk="0" hangingPunct="1">
                            <a:defRPr sz="1700" b="1" kern="1200">
                              <a:solidFill>
                                <a:schemeClr val="lt1"/>
                              </a:solidFill>
                              <a:latin typeface="Calibri" panose="020F0502020204030204"/>
                              <a:ea typeface="华文细黑"/>
                              <a:cs typeface="宋体"/>
                            </a:defRPr>
                          </a:lvl5pPr>
                          <a:lvl6pPr marL="2284380" algn="l" defTabSz="913753" rtl="0" eaLnBrk="1" latinLnBrk="0" hangingPunct="1">
                            <a:defRPr sz="1700" b="1" kern="1200">
                              <a:solidFill>
                                <a:schemeClr val="lt1"/>
                              </a:solidFill>
                              <a:latin typeface="Calibri" panose="020F0502020204030204"/>
                              <a:ea typeface="华文细黑"/>
                              <a:cs typeface="宋体"/>
                            </a:defRPr>
                          </a:lvl6pPr>
                          <a:lvl7pPr marL="2741259" algn="l" defTabSz="913753" rtl="0" eaLnBrk="1" latinLnBrk="0" hangingPunct="1">
                            <a:defRPr sz="1700" b="1" kern="1200">
                              <a:solidFill>
                                <a:schemeClr val="lt1"/>
                              </a:solidFill>
                              <a:latin typeface="Calibri" panose="020F0502020204030204"/>
                              <a:ea typeface="华文细黑"/>
                              <a:cs typeface="宋体"/>
                            </a:defRPr>
                          </a:lvl7pPr>
                          <a:lvl8pPr marL="3198133" algn="l" defTabSz="913753" rtl="0" eaLnBrk="1" latinLnBrk="0" hangingPunct="1">
                            <a:defRPr sz="1700" b="1" kern="1200">
                              <a:solidFill>
                                <a:schemeClr val="lt1"/>
                              </a:solidFill>
                              <a:latin typeface="Calibri" panose="020F0502020204030204"/>
                              <a:ea typeface="华文细黑"/>
                              <a:cs typeface="宋体"/>
                            </a:defRPr>
                          </a:lvl8pPr>
                          <a:lvl9pPr marL="3655007" algn="l" defTabSz="913753" rtl="0" eaLnBrk="1" latinLnBrk="0" hangingPunct="1">
                            <a:defRPr sz="1700" b="1" kern="1200">
                              <a:solidFill>
                                <a:schemeClr val="lt1"/>
                              </a:solidFill>
                              <a:latin typeface="Calibri" panose="020F0502020204030204"/>
                              <a:ea typeface="华文细黑"/>
                              <a:cs typeface="宋体"/>
                            </a:defRPr>
                          </a:lvl9pPr>
                        </a:lstStyle>
                        <a:p>
                          <a:pPr algn="ctr"/>
                          <a:r>
                            <a:rPr lang="en-US" sz="1000" b="0" dirty="0"/>
                            <a:t>Co-AP index</a:t>
                          </a:r>
                        </a:p>
                      </a:txBody>
                      <a:tcPr anchor="ctr">
                        <a:lnL w="12700" cap="flat" cmpd="sng" algn="ctr">
                          <a:solidFill>
                            <a:sysClr val="windowText" lastClr="000000"/>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5B9BD5"/>
                        </a:solidFill>
                      </a:tcPr>
                    </a:tc>
                    <a:tc gridSpan="4">
                      <a:txBody>
                        <a:bodyPr/>
                        <a:lstStyle>
                          <a:lvl1pPr marL="0" algn="l" defTabSz="913753" rtl="0" eaLnBrk="1" latinLnBrk="0" hangingPunct="1">
                            <a:defRPr sz="1700" b="1" kern="1200">
                              <a:solidFill>
                                <a:schemeClr val="lt1"/>
                              </a:solidFill>
                              <a:latin typeface="Calibri" panose="020F0502020204030204"/>
                              <a:ea typeface="华文细黑"/>
                              <a:cs typeface="宋体"/>
                            </a:defRPr>
                          </a:lvl1pPr>
                          <a:lvl2pPr marL="456880" algn="l" defTabSz="913753" rtl="0" eaLnBrk="1" latinLnBrk="0" hangingPunct="1">
                            <a:defRPr sz="1700" b="1" kern="1200">
                              <a:solidFill>
                                <a:schemeClr val="lt1"/>
                              </a:solidFill>
                              <a:latin typeface="Calibri" panose="020F0502020204030204"/>
                              <a:ea typeface="华文细黑"/>
                              <a:cs typeface="宋体"/>
                            </a:defRPr>
                          </a:lvl2pPr>
                          <a:lvl3pPr marL="913753" algn="l" defTabSz="913753" rtl="0" eaLnBrk="1" latinLnBrk="0" hangingPunct="1">
                            <a:defRPr sz="1700" b="1" kern="1200">
                              <a:solidFill>
                                <a:schemeClr val="lt1"/>
                              </a:solidFill>
                              <a:latin typeface="Calibri" panose="020F0502020204030204"/>
                              <a:ea typeface="华文细黑"/>
                              <a:cs typeface="宋体"/>
                            </a:defRPr>
                          </a:lvl3pPr>
                          <a:lvl4pPr marL="1370629" algn="l" defTabSz="913753" rtl="0" eaLnBrk="1" latinLnBrk="0" hangingPunct="1">
                            <a:defRPr sz="1700" b="1" kern="1200">
                              <a:solidFill>
                                <a:schemeClr val="lt1"/>
                              </a:solidFill>
                              <a:latin typeface="Calibri" panose="020F0502020204030204"/>
                              <a:ea typeface="华文细黑"/>
                              <a:cs typeface="宋体"/>
                            </a:defRPr>
                          </a:lvl4pPr>
                          <a:lvl5pPr marL="1827504" algn="l" defTabSz="913753" rtl="0" eaLnBrk="1" latinLnBrk="0" hangingPunct="1">
                            <a:defRPr sz="1700" b="1" kern="1200">
                              <a:solidFill>
                                <a:schemeClr val="lt1"/>
                              </a:solidFill>
                              <a:latin typeface="Calibri" panose="020F0502020204030204"/>
                              <a:ea typeface="华文细黑"/>
                              <a:cs typeface="宋体"/>
                            </a:defRPr>
                          </a:lvl5pPr>
                          <a:lvl6pPr marL="2284380" algn="l" defTabSz="913753" rtl="0" eaLnBrk="1" latinLnBrk="0" hangingPunct="1">
                            <a:defRPr sz="1700" b="1" kern="1200">
                              <a:solidFill>
                                <a:schemeClr val="lt1"/>
                              </a:solidFill>
                              <a:latin typeface="Calibri" panose="020F0502020204030204"/>
                              <a:ea typeface="华文细黑"/>
                              <a:cs typeface="宋体"/>
                            </a:defRPr>
                          </a:lvl6pPr>
                          <a:lvl7pPr marL="2741259" algn="l" defTabSz="913753" rtl="0" eaLnBrk="1" latinLnBrk="0" hangingPunct="1">
                            <a:defRPr sz="1700" b="1" kern="1200">
                              <a:solidFill>
                                <a:schemeClr val="lt1"/>
                              </a:solidFill>
                              <a:latin typeface="Calibri" panose="020F0502020204030204"/>
                              <a:ea typeface="华文细黑"/>
                              <a:cs typeface="宋体"/>
                            </a:defRPr>
                          </a:lvl7pPr>
                          <a:lvl8pPr marL="3198133" algn="l" defTabSz="913753" rtl="0" eaLnBrk="1" latinLnBrk="0" hangingPunct="1">
                            <a:defRPr sz="1700" b="1" kern="1200">
                              <a:solidFill>
                                <a:schemeClr val="lt1"/>
                              </a:solidFill>
                              <a:latin typeface="Calibri" panose="020F0502020204030204"/>
                              <a:ea typeface="华文细黑"/>
                              <a:cs typeface="宋体"/>
                            </a:defRPr>
                          </a:lvl8pPr>
                          <a:lvl9pPr marL="3655007" algn="l" defTabSz="913753" rtl="0" eaLnBrk="1" latinLnBrk="0" hangingPunct="1">
                            <a:defRPr sz="1700" b="1" kern="1200">
                              <a:solidFill>
                                <a:schemeClr val="lt1"/>
                              </a:solidFill>
                              <a:latin typeface="Calibri" panose="020F0502020204030204"/>
                              <a:ea typeface="华文细黑"/>
                              <a:cs typeface="宋体"/>
                            </a:defRPr>
                          </a:lvl9pPr>
                        </a:lstStyle>
                        <a:p>
                          <a:pPr algn="ctr"/>
                          <a:r>
                            <a:rPr lang="en-US" sz="1000" b="0" dirty="0"/>
                            <a:t>BSS member STA</a:t>
                          </a:r>
                          <a:r>
                            <a:rPr lang="en-US" sz="1000" b="0" baseline="0" dirty="0"/>
                            <a:t> index</a:t>
                          </a:r>
                          <a:endParaRPr lang="en-US" sz="1000" b="0" dirty="0"/>
                        </a:p>
                      </a:txBody>
                      <a:tcPr anchor="ctr">
                        <a:lnL w="12700" cmpd="sng">
                          <a:solidFill>
                            <a:sysClr val="window" lastClr="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pPr algn="ctr"/>
                          <a:endParaRPr lang="en-US" sz="1000" b="0" dirty="0"/>
                        </a:p>
                      </a:txBody>
                      <a:tcPr/>
                    </a:tc>
                    <a:tc hMerge="1">
                      <a:txBody>
                        <a:bodyPr/>
                        <a:lstStyle/>
                        <a:p>
                          <a:endParaRPr lang="en-US"/>
                        </a:p>
                      </a:txBody>
                      <a:tcPr/>
                    </a:tc>
                    <a:tc hMerge="1">
                      <a:txBody>
                        <a:bodyPr/>
                        <a:lstStyle/>
                        <a:p>
                          <a:pPr algn="ctr"/>
                          <a:endParaRPr lang="en-US" sz="1000" b="0" dirty="0"/>
                        </a:p>
                      </a:txBody>
                      <a:tcPr/>
                    </a:tc>
                    <a:extLst>
                      <a:ext uri="{0D108BD9-81ED-4DB2-BD59-A6C34878D82A}">
                        <a16:rowId xmlns:a16="http://schemas.microsoft.com/office/drawing/2014/main" val="10000"/>
                      </a:ext>
                    </a:extLst>
                  </a:tr>
                  <a:tr h="219811">
                    <a:tc vMerge="1">
                      <a:txBody>
                        <a:bodyPr/>
                        <a:lstStyle/>
                        <a:p>
                          <a:pPr algn="ctr"/>
                          <a:endParaRPr lang="en-US" sz="1000" b="0" dirty="0"/>
                        </a:p>
                      </a:txBody>
                      <a:tcPr/>
                    </a:tc>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pPr algn="ctr"/>
                          <a14:m>
                            <m:oMath xmlns:m="http://schemas.openxmlformats.org/officeDocument/2006/math">
                              <m:r>
                                <a:rPr lang="en-US" sz="1000" b="0" i="1" dirty="0" smtClean="0">
                                  <a:solidFill>
                                    <a:schemeClr val="bg1"/>
                                  </a:solidFill>
                                  <a:latin typeface="Cambria Math" panose="02040503050406030204" pitchFamily="18" charset="0"/>
                                </a:rPr>
                                <m:t>1</m:t>
                              </m:r>
                            </m:oMath>
                          </a14:m>
                          <a:r>
                            <a:rPr lang="en-US" sz="1000" b="0" dirty="0">
                              <a:solidFill>
                                <a:schemeClr val="bg1"/>
                              </a:solidFill>
                            </a:rPr>
                            <a:t> </a:t>
                          </a:r>
                        </a:p>
                      </a:txBody>
                      <a:tcPr anchor="ctr">
                        <a:lnL w="9525" cap="flat" cmpd="sng" algn="ctr">
                          <a:solidFill>
                            <a:sysClr val="window" lastClr="FFFFFF"/>
                          </a:solidFill>
                          <a:prstDash val="solid"/>
                          <a:round/>
                          <a:headEnd type="none" w="med" len="med"/>
                          <a:tailEnd type="none" w="med" len="med"/>
                        </a:lnL>
                        <a:lnR w="12700" cmpd="sng">
                          <a:solidFill>
                            <a:sysClr val="window" lastClr="FFFFFF"/>
                          </a:solidFill>
                        </a:lnR>
                        <a:lnT w="9525"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pPr algn="ctr"/>
                          <a14:m>
                            <m:oMathPara xmlns:m="http://schemas.openxmlformats.org/officeDocument/2006/math">
                              <m:oMathParaPr>
                                <m:jc m:val="centerGroup"/>
                              </m:oMathParaPr>
                              <m:oMath xmlns:m="http://schemas.openxmlformats.org/officeDocument/2006/math">
                                <m:r>
                                  <a:rPr lang="en-US" sz="1000" b="0" i="1" dirty="0" smtClean="0">
                                    <a:solidFill>
                                      <a:schemeClr val="bg1"/>
                                    </a:solidFill>
                                    <a:latin typeface="Cambria Math" panose="02040503050406030204" pitchFamily="18" charset="0"/>
                                  </a:rPr>
                                  <m:t>2</m:t>
                                </m:r>
                              </m:oMath>
                            </m:oMathPara>
                          </a14:m>
                          <a:endParaRPr lang="en-US" sz="1000" b="0" dirty="0">
                            <a:solidFill>
                              <a:schemeClr val="bg1"/>
                            </a:solidFill>
                          </a:endParaRPr>
                        </a:p>
                      </a:txBody>
                      <a:tcPr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FrutigerNext LT Medium"/>
                              <a:ea typeface="华文细黑"/>
                              <a:cs typeface="宋体"/>
                            </a:defRPr>
                          </a:lvl1pPr>
                          <a:lvl2pPr marL="457200" algn="l" defTabSz="914400" rtl="0" eaLnBrk="1" latinLnBrk="0" hangingPunct="1">
                            <a:defRPr sz="1800" kern="1200">
                              <a:solidFill>
                                <a:schemeClr val="tx1"/>
                              </a:solidFill>
                              <a:latin typeface="FrutigerNext LT Medium"/>
                              <a:ea typeface="华文细黑"/>
                              <a:cs typeface="宋体"/>
                            </a:defRPr>
                          </a:lvl2pPr>
                          <a:lvl3pPr marL="914400" algn="l" defTabSz="914400" rtl="0" eaLnBrk="1" latinLnBrk="0" hangingPunct="1">
                            <a:defRPr sz="1800" kern="1200">
                              <a:solidFill>
                                <a:schemeClr val="tx1"/>
                              </a:solidFill>
                              <a:latin typeface="FrutigerNext LT Medium"/>
                              <a:ea typeface="华文细黑"/>
                              <a:cs typeface="宋体"/>
                            </a:defRPr>
                          </a:lvl3pPr>
                          <a:lvl4pPr marL="1371600" algn="l" defTabSz="914400" rtl="0" eaLnBrk="1" latinLnBrk="0" hangingPunct="1">
                            <a:defRPr sz="1800" kern="1200">
                              <a:solidFill>
                                <a:schemeClr val="tx1"/>
                              </a:solidFill>
                              <a:latin typeface="FrutigerNext LT Medium"/>
                              <a:ea typeface="华文细黑"/>
                              <a:cs typeface="宋体"/>
                            </a:defRPr>
                          </a:lvl4pPr>
                          <a:lvl5pPr marL="1828800" algn="l" defTabSz="914400" rtl="0" eaLnBrk="1" latinLnBrk="0" hangingPunct="1">
                            <a:defRPr sz="1800" kern="1200">
                              <a:solidFill>
                                <a:schemeClr val="tx1"/>
                              </a:solidFill>
                              <a:latin typeface="FrutigerNext LT Medium"/>
                              <a:ea typeface="华文细黑"/>
                              <a:cs typeface="宋体"/>
                            </a:defRPr>
                          </a:lvl5pPr>
                          <a:lvl6pPr marL="2286000" algn="l" defTabSz="914400" rtl="0" eaLnBrk="1" latinLnBrk="0" hangingPunct="1">
                            <a:defRPr sz="1800" kern="1200">
                              <a:solidFill>
                                <a:schemeClr val="tx1"/>
                              </a:solidFill>
                              <a:latin typeface="FrutigerNext LT Medium"/>
                              <a:ea typeface="华文细黑"/>
                              <a:cs typeface="宋体"/>
                            </a:defRPr>
                          </a:lvl6pPr>
                          <a:lvl7pPr marL="2743200" algn="l" defTabSz="914400" rtl="0" eaLnBrk="1" latinLnBrk="0" hangingPunct="1">
                            <a:defRPr sz="1800" kern="1200">
                              <a:solidFill>
                                <a:schemeClr val="tx1"/>
                              </a:solidFill>
                              <a:latin typeface="FrutigerNext LT Medium"/>
                              <a:ea typeface="华文细黑"/>
                              <a:cs typeface="宋体"/>
                            </a:defRPr>
                          </a:lvl7pPr>
                          <a:lvl8pPr marL="3200400" algn="l" defTabSz="914400" rtl="0" eaLnBrk="1" latinLnBrk="0" hangingPunct="1">
                            <a:defRPr sz="1800" kern="1200">
                              <a:solidFill>
                                <a:schemeClr val="tx1"/>
                              </a:solidFill>
                              <a:latin typeface="FrutigerNext LT Medium"/>
                              <a:ea typeface="华文细黑"/>
                              <a:cs typeface="宋体"/>
                            </a:defRPr>
                          </a:lvl8pPr>
                          <a:lvl9pPr marL="3657600" algn="l" defTabSz="914400" rtl="0" eaLnBrk="1" latinLnBrk="0" hangingPunct="1">
                            <a:defRPr sz="1800" kern="1200">
                              <a:solidFill>
                                <a:schemeClr val="tx1"/>
                              </a:solidFill>
                              <a:latin typeface="FrutigerNext LT Medium"/>
                              <a:ea typeface="华文细黑"/>
                              <a:cs typeface="宋体"/>
                            </a:defRPr>
                          </a:lvl9pPr>
                        </a:lstStyle>
                        <a:p>
                          <a:pPr algn="ctr"/>
                          <a:r>
                            <a:rPr lang="en-US" sz="1000" b="0" dirty="0">
                              <a:solidFill>
                                <a:schemeClr val="bg1"/>
                              </a:solidFill>
                            </a:rPr>
                            <a:t>---</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9525"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pPr algn="ctr"/>
                          <a14:m>
                            <m:oMathPara xmlns:m="http://schemas.openxmlformats.org/officeDocument/2006/math">
                              <m:oMathParaPr>
                                <m:jc m:val="centerGroup"/>
                              </m:oMathParaPr>
                              <m:oMath xmlns:m="http://schemas.openxmlformats.org/officeDocument/2006/math">
                                <m:r>
                                  <a:rPr lang="en-US" sz="1000" b="0" i="1" dirty="0" smtClean="0">
                                    <a:solidFill>
                                      <a:schemeClr val="bg1"/>
                                    </a:solidFill>
                                    <a:latin typeface="Cambria Math" panose="02040503050406030204" pitchFamily="18" charset="0"/>
                                  </a:rPr>
                                  <m:t>𝑁</m:t>
                                </m:r>
                              </m:oMath>
                            </m:oMathPara>
                          </a14:m>
                          <a:endParaRPr lang="en-US" sz="1000" b="0" dirty="0">
                            <a:solidFill>
                              <a:schemeClr val="bg1"/>
                            </a:solidFill>
                          </a:endParaRPr>
                        </a:p>
                      </a:txBody>
                      <a:tcPr anchor="ctr">
                        <a:lnL w="12700" cmpd="sng">
                          <a:solidFill>
                            <a:sysClr val="window" lastClr="FFFFFF"/>
                          </a:solidFill>
                        </a:lnL>
                        <a:lnR w="12700" cap="flat" cmpd="sng" algn="ctr">
                          <a:solidFill>
                            <a:sysClr val="windowText" lastClr="000000"/>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1"/>
                      </a:ext>
                    </a:extLst>
                  </a:tr>
                  <a:tr h="254156">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pPr algn="ct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1</m:t>
                                </m:r>
                              </m:oMath>
                            </m:oMathPara>
                          </a14:m>
                          <a:endParaRPr lang="en-US" sz="1000" dirty="0"/>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pPr algn="ctr"/>
                          <a14:m>
                            <m:oMathPara xmlns:m="http://schemas.openxmlformats.org/officeDocument/2006/math">
                              <m:oMathParaPr>
                                <m:jc m:val="centerGroup"/>
                              </m:oMathParaPr>
                              <m:oMath xmlns:m="http://schemas.openxmlformats.org/officeDocument/2006/math">
                                <m:sSubSup>
                                  <m:sSubSupPr>
                                    <m:ctrlPr>
                                      <a:rPr lang="en-US" sz="1000" b="0" i="1" smtClean="0">
                                        <a:latin typeface="Cambria Math" panose="02040503050406030204" pitchFamily="18" charset="0"/>
                                      </a:rPr>
                                    </m:ctrlPr>
                                  </m:sSubSupPr>
                                  <m:e>
                                    <m:r>
                                      <a:rPr lang="en-US" sz="1000" b="0" i="1" smtClean="0">
                                        <a:latin typeface="Cambria Math" panose="02040503050406030204" pitchFamily="18" charset="0"/>
                                      </a:rPr>
                                      <m:t>𝑟</m:t>
                                    </m:r>
                                  </m:e>
                                  <m:sub>
                                    <m:r>
                                      <a:rPr lang="en-US" sz="1000" b="0" i="1" smtClean="0">
                                        <a:latin typeface="Cambria Math" panose="02040503050406030204" pitchFamily="18" charset="0"/>
                                      </a:rPr>
                                      <m:t>1</m:t>
                                    </m:r>
                                  </m:sub>
                                  <m:sup>
                                    <m:r>
                                      <a:rPr lang="en-US" sz="1000" b="0" i="1" smtClean="0">
                                        <a:latin typeface="Cambria Math" panose="02040503050406030204" pitchFamily="18" charset="0"/>
                                      </a:rPr>
                                      <m:t>(1)</m:t>
                                    </m:r>
                                  </m:sup>
                                </m:sSubSup>
                              </m:oMath>
                            </m:oMathPara>
                          </a14:m>
                          <a:endParaRPr lang="en-US" sz="1000" dirty="0"/>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pPr algn="ctr"/>
                          <a14:m>
                            <m:oMathPara xmlns:m="http://schemas.openxmlformats.org/officeDocument/2006/math">
                              <m:oMathParaPr>
                                <m:jc m:val="centerGroup"/>
                              </m:oMathParaPr>
                              <m:oMath xmlns:m="http://schemas.openxmlformats.org/officeDocument/2006/math">
                                <m:sSubSup>
                                  <m:sSubSupPr>
                                    <m:ctrlPr>
                                      <a:rPr lang="en-US" sz="1000" b="0" i="1" smtClean="0">
                                        <a:latin typeface="Cambria Math" panose="02040503050406030204" pitchFamily="18" charset="0"/>
                                      </a:rPr>
                                    </m:ctrlPr>
                                  </m:sSubSupPr>
                                  <m:e>
                                    <m:r>
                                      <a:rPr lang="en-US" sz="1000" b="0" i="1" smtClean="0">
                                        <a:latin typeface="Cambria Math" panose="02040503050406030204" pitchFamily="18" charset="0"/>
                                      </a:rPr>
                                      <m:t>𝑟</m:t>
                                    </m:r>
                                  </m:e>
                                  <m:sub>
                                    <m:r>
                                      <a:rPr lang="en-US" sz="1000" b="0" i="1" smtClean="0">
                                        <a:latin typeface="Cambria Math" panose="02040503050406030204" pitchFamily="18" charset="0"/>
                                      </a:rPr>
                                      <m:t>2</m:t>
                                    </m:r>
                                  </m:sub>
                                  <m:sup>
                                    <m:r>
                                      <a:rPr lang="en-US" sz="1000" b="0" i="1" smtClean="0">
                                        <a:latin typeface="Cambria Math" panose="02040503050406030204" pitchFamily="18" charset="0"/>
                                      </a:rPr>
                                      <m:t>(1)</m:t>
                                    </m:r>
                                  </m:sup>
                                </m:sSubSup>
                              </m:oMath>
                            </m:oMathPara>
                          </a14:m>
                          <a:endParaRPr lang="en-US" sz="1000" dirty="0"/>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tx1"/>
                              </a:solidFill>
                              <a:latin typeface="FrutigerNext LT Medium"/>
                              <a:ea typeface="华文细黑"/>
                              <a:cs typeface="宋体"/>
                            </a:defRPr>
                          </a:lvl1pPr>
                          <a:lvl2pPr marL="457200" algn="l" defTabSz="914400" rtl="0" eaLnBrk="1" latinLnBrk="0" hangingPunct="1">
                            <a:defRPr sz="1800" kern="1200">
                              <a:solidFill>
                                <a:schemeClr val="tx1"/>
                              </a:solidFill>
                              <a:latin typeface="FrutigerNext LT Medium"/>
                              <a:ea typeface="华文细黑"/>
                              <a:cs typeface="宋体"/>
                            </a:defRPr>
                          </a:lvl2pPr>
                          <a:lvl3pPr marL="914400" algn="l" defTabSz="914400" rtl="0" eaLnBrk="1" latinLnBrk="0" hangingPunct="1">
                            <a:defRPr sz="1800" kern="1200">
                              <a:solidFill>
                                <a:schemeClr val="tx1"/>
                              </a:solidFill>
                              <a:latin typeface="FrutigerNext LT Medium"/>
                              <a:ea typeface="华文细黑"/>
                              <a:cs typeface="宋体"/>
                            </a:defRPr>
                          </a:lvl3pPr>
                          <a:lvl4pPr marL="1371600" algn="l" defTabSz="914400" rtl="0" eaLnBrk="1" latinLnBrk="0" hangingPunct="1">
                            <a:defRPr sz="1800" kern="1200">
                              <a:solidFill>
                                <a:schemeClr val="tx1"/>
                              </a:solidFill>
                              <a:latin typeface="FrutigerNext LT Medium"/>
                              <a:ea typeface="华文细黑"/>
                              <a:cs typeface="宋体"/>
                            </a:defRPr>
                          </a:lvl4pPr>
                          <a:lvl5pPr marL="1828800" algn="l" defTabSz="914400" rtl="0" eaLnBrk="1" latinLnBrk="0" hangingPunct="1">
                            <a:defRPr sz="1800" kern="1200">
                              <a:solidFill>
                                <a:schemeClr val="tx1"/>
                              </a:solidFill>
                              <a:latin typeface="FrutigerNext LT Medium"/>
                              <a:ea typeface="华文细黑"/>
                              <a:cs typeface="宋体"/>
                            </a:defRPr>
                          </a:lvl5pPr>
                          <a:lvl6pPr marL="2286000" algn="l" defTabSz="914400" rtl="0" eaLnBrk="1" latinLnBrk="0" hangingPunct="1">
                            <a:defRPr sz="1800" kern="1200">
                              <a:solidFill>
                                <a:schemeClr val="tx1"/>
                              </a:solidFill>
                              <a:latin typeface="FrutigerNext LT Medium"/>
                              <a:ea typeface="华文细黑"/>
                              <a:cs typeface="宋体"/>
                            </a:defRPr>
                          </a:lvl6pPr>
                          <a:lvl7pPr marL="2743200" algn="l" defTabSz="914400" rtl="0" eaLnBrk="1" latinLnBrk="0" hangingPunct="1">
                            <a:defRPr sz="1800" kern="1200">
                              <a:solidFill>
                                <a:schemeClr val="tx1"/>
                              </a:solidFill>
                              <a:latin typeface="FrutigerNext LT Medium"/>
                              <a:ea typeface="华文细黑"/>
                              <a:cs typeface="宋体"/>
                            </a:defRPr>
                          </a:lvl7pPr>
                          <a:lvl8pPr marL="3200400" algn="l" defTabSz="914400" rtl="0" eaLnBrk="1" latinLnBrk="0" hangingPunct="1">
                            <a:defRPr sz="1800" kern="1200">
                              <a:solidFill>
                                <a:schemeClr val="tx1"/>
                              </a:solidFill>
                              <a:latin typeface="FrutigerNext LT Medium"/>
                              <a:ea typeface="华文细黑"/>
                              <a:cs typeface="宋体"/>
                            </a:defRPr>
                          </a:lvl8pPr>
                          <a:lvl9pPr marL="3657600" algn="l" defTabSz="914400" rtl="0" eaLnBrk="1" latinLnBrk="0" hangingPunct="1">
                            <a:defRPr sz="1800" kern="1200">
                              <a:solidFill>
                                <a:schemeClr val="tx1"/>
                              </a:solidFill>
                              <a:latin typeface="FrutigerNext LT Medium"/>
                              <a:ea typeface="华文细黑"/>
                              <a:cs typeface="宋体"/>
                            </a:defRPr>
                          </a:lvl9pPr>
                        </a:lstStyle>
                        <a:p>
                          <a:pPr marL="0" marR="0" lvl="0" indent="0" algn="ctr" defTabSz="913753" rtl="0" eaLnBrk="1" fontAlgn="auto" latinLnBrk="0" hangingPunct="1">
                            <a:lnSpc>
                              <a:spcPct val="100000"/>
                            </a:lnSpc>
                            <a:spcBef>
                              <a:spcPts val="0"/>
                            </a:spcBef>
                            <a:spcAft>
                              <a:spcPts val="0"/>
                            </a:spcAft>
                            <a:buClrTx/>
                            <a:buSzTx/>
                            <a:buFontTx/>
                            <a:buNone/>
                            <a:tabLst/>
                            <a:defRPr/>
                          </a:pPr>
                          <a:endParaRPr lang="en-US" sz="10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pPr algn="ctr"/>
                          <a14:m>
                            <m:oMathPara xmlns:m="http://schemas.openxmlformats.org/officeDocument/2006/math">
                              <m:oMathParaPr>
                                <m:jc m:val="centerGroup"/>
                              </m:oMathParaPr>
                              <m:oMath xmlns:m="http://schemas.openxmlformats.org/officeDocument/2006/math">
                                <m:sSubSup>
                                  <m:sSubSupPr>
                                    <m:ctrlPr>
                                      <a:rPr lang="en-US" sz="1000" b="0" i="1" smtClean="0">
                                        <a:latin typeface="Cambria Math" panose="02040503050406030204" pitchFamily="18" charset="0"/>
                                      </a:rPr>
                                    </m:ctrlPr>
                                  </m:sSubSupPr>
                                  <m:e>
                                    <m:r>
                                      <a:rPr lang="en-US" sz="1000" b="0" i="1" smtClean="0">
                                        <a:latin typeface="Cambria Math" panose="02040503050406030204" pitchFamily="18" charset="0"/>
                                      </a:rPr>
                                      <m:t>𝑟</m:t>
                                    </m:r>
                                  </m:e>
                                  <m:sub>
                                    <m:r>
                                      <a:rPr lang="en-US" sz="1000" b="0" i="1" smtClean="0">
                                        <a:latin typeface="Cambria Math" panose="02040503050406030204" pitchFamily="18" charset="0"/>
                                      </a:rPr>
                                      <m:t>𝑁</m:t>
                                    </m:r>
                                  </m:sub>
                                  <m:sup>
                                    <m:r>
                                      <a:rPr lang="en-US" sz="1000" b="0" i="1" smtClean="0">
                                        <a:latin typeface="Cambria Math" panose="02040503050406030204" pitchFamily="18" charset="0"/>
                                      </a:rPr>
                                      <m:t>(1)</m:t>
                                    </m:r>
                                  </m:sup>
                                </m:sSubSup>
                              </m:oMath>
                            </m:oMathPara>
                          </a14:m>
                          <a:endParaRPr lang="en-US" sz="1000" dirty="0"/>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219811">
                    <a:tc>
                      <a:txBody>
                        <a:bodyPr/>
                        <a:lstStyle>
                          <a:lvl1pPr marL="0" algn="l" defTabSz="914400" rtl="0" eaLnBrk="1" latinLnBrk="0" hangingPunct="1">
                            <a:defRPr sz="1800" kern="1200">
                              <a:solidFill>
                                <a:schemeClr val="tx1"/>
                              </a:solidFill>
                              <a:latin typeface="FrutigerNext LT Medium"/>
                              <a:ea typeface="华文细黑"/>
                              <a:cs typeface="宋体"/>
                            </a:defRPr>
                          </a:lvl1pPr>
                          <a:lvl2pPr marL="457200" algn="l" defTabSz="914400" rtl="0" eaLnBrk="1" latinLnBrk="0" hangingPunct="1">
                            <a:defRPr sz="1800" kern="1200">
                              <a:solidFill>
                                <a:schemeClr val="tx1"/>
                              </a:solidFill>
                              <a:latin typeface="FrutigerNext LT Medium"/>
                              <a:ea typeface="华文细黑"/>
                              <a:cs typeface="宋体"/>
                            </a:defRPr>
                          </a:lvl2pPr>
                          <a:lvl3pPr marL="914400" algn="l" defTabSz="914400" rtl="0" eaLnBrk="1" latinLnBrk="0" hangingPunct="1">
                            <a:defRPr sz="1800" kern="1200">
                              <a:solidFill>
                                <a:schemeClr val="tx1"/>
                              </a:solidFill>
                              <a:latin typeface="FrutigerNext LT Medium"/>
                              <a:ea typeface="华文细黑"/>
                              <a:cs typeface="宋体"/>
                            </a:defRPr>
                          </a:lvl3pPr>
                          <a:lvl4pPr marL="1371600" algn="l" defTabSz="914400" rtl="0" eaLnBrk="1" latinLnBrk="0" hangingPunct="1">
                            <a:defRPr sz="1800" kern="1200">
                              <a:solidFill>
                                <a:schemeClr val="tx1"/>
                              </a:solidFill>
                              <a:latin typeface="FrutigerNext LT Medium"/>
                              <a:ea typeface="华文细黑"/>
                              <a:cs typeface="宋体"/>
                            </a:defRPr>
                          </a:lvl4pPr>
                          <a:lvl5pPr marL="1828800" algn="l" defTabSz="914400" rtl="0" eaLnBrk="1" latinLnBrk="0" hangingPunct="1">
                            <a:defRPr sz="1800" kern="1200">
                              <a:solidFill>
                                <a:schemeClr val="tx1"/>
                              </a:solidFill>
                              <a:latin typeface="FrutigerNext LT Medium"/>
                              <a:ea typeface="华文细黑"/>
                              <a:cs typeface="宋体"/>
                            </a:defRPr>
                          </a:lvl5pPr>
                          <a:lvl6pPr marL="2286000" algn="l" defTabSz="914400" rtl="0" eaLnBrk="1" latinLnBrk="0" hangingPunct="1">
                            <a:defRPr sz="1800" kern="1200">
                              <a:solidFill>
                                <a:schemeClr val="tx1"/>
                              </a:solidFill>
                              <a:latin typeface="FrutigerNext LT Medium"/>
                              <a:ea typeface="华文细黑"/>
                              <a:cs typeface="宋体"/>
                            </a:defRPr>
                          </a:lvl6pPr>
                          <a:lvl7pPr marL="2743200" algn="l" defTabSz="914400" rtl="0" eaLnBrk="1" latinLnBrk="0" hangingPunct="1">
                            <a:defRPr sz="1800" kern="1200">
                              <a:solidFill>
                                <a:schemeClr val="tx1"/>
                              </a:solidFill>
                              <a:latin typeface="FrutigerNext LT Medium"/>
                              <a:ea typeface="华文细黑"/>
                              <a:cs typeface="宋体"/>
                            </a:defRPr>
                          </a:lvl7pPr>
                          <a:lvl8pPr marL="3200400" algn="l" defTabSz="914400" rtl="0" eaLnBrk="1" latinLnBrk="0" hangingPunct="1">
                            <a:defRPr sz="1800" kern="1200">
                              <a:solidFill>
                                <a:schemeClr val="tx1"/>
                              </a:solidFill>
                              <a:latin typeface="FrutigerNext LT Medium"/>
                              <a:ea typeface="华文细黑"/>
                              <a:cs typeface="宋体"/>
                            </a:defRPr>
                          </a:lvl8pPr>
                          <a:lvl9pPr marL="3657600" algn="l" defTabSz="914400" rtl="0" eaLnBrk="1" latinLnBrk="0" hangingPunct="1">
                            <a:defRPr sz="1800" kern="1200">
                              <a:solidFill>
                                <a:schemeClr val="tx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vert="eaVert" anchor="ctr">
                        <a:lnL w="12700" cap="flat" cmpd="sng" algn="ctr">
                          <a:solidFill>
                            <a:sysClr val="windowText" lastClr="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tx1"/>
                              </a:solidFill>
                              <a:latin typeface="FrutigerNext LT Medium"/>
                              <a:ea typeface="华文细黑"/>
                              <a:cs typeface="宋体"/>
                            </a:defRPr>
                          </a:lvl1pPr>
                          <a:lvl2pPr marL="457200" algn="l" defTabSz="914400" rtl="0" eaLnBrk="1" latinLnBrk="0" hangingPunct="1">
                            <a:defRPr sz="1800" kern="1200">
                              <a:solidFill>
                                <a:schemeClr val="tx1"/>
                              </a:solidFill>
                              <a:latin typeface="FrutigerNext LT Medium"/>
                              <a:ea typeface="华文细黑"/>
                              <a:cs typeface="宋体"/>
                            </a:defRPr>
                          </a:lvl2pPr>
                          <a:lvl3pPr marL="914400" algn="l" defTabSz="914400" rtl="0" eaLnBrk="1" latinLnBrk="0" hangingPunct="1">
                            <a:defRPr sz="1800" kern="1200">
                              <a:solidFill>
                                <a:schemeClr val="tx1"/>
                              </a:solidFill>
                              <a:latin typeface="FrutigerNext LT Medium"/>
                              <a:ea typeface="华文细黑"/>
                              <a:cs typeface="宋体"/>
                            </a:defRPr>
                          </a:lvl3pPr>
                          <a:lvl4pPr marL="1371600" algn="l" defTabSz="914400" rtl="0" eaLnBrk="1" latinLnBrk="0" hangingPunct="1">
                            <a:defRPr sz="1800" kern="1200">
                              <a:solidFill>
                                <a:schemeClr val="tx1"/>
                              </a:solidFill>
                              <a:latin typeface="FrutigerNext LT Medium"/>
                              <a:ea typeface="华文细黑"/>
                              <a:cs typeface="宋体"/>
                            </a:defRPr>
                          </a:lvl4pPr>
                          <a:lvl5pPr marL="1828800" algn="l" defTabSz="914400" rtl="0" eaLnBrk="1" latinLnBrk="0" hangingPunct="1">
                            <a:defRPr sz="1800" kern="1200">
                              <a:solidFill>
                                <a:schemeClr val="tx1"/>
                              </a:solidFill>
                              <a:latin typeface="FrutigerNext LT Medium"/>
                              <a:ea typeface="华文细黑"/>
                              <a:cs typeface="宋体"/>
                            </a:defRPr>
                          </a:lvl5pPr>
                          <a:lvl6pPr marL="2286000" algn="l" defTabSz="914400" rtl="0" eaLnBrk="1" latinLnBrk="0" hangingPunct="1">
                            <a:defRPr sz="1800" kern="1200">
                              <a:solidFill>
                                <a:schemeClr val="tx1"/>
                              </a:solidFill>
                              <a:latin typeface="FrutigerNext LT Medium"/>
                              <a:ea typeface="华文细黑"/>
                              <a:cs typeface="宋体"/>
                            </a:defRPr>
                          </a:lvl6pPr>
                          <a:lvl7pPr marL="2743200" algn="l" defTabSz="914400" rtl="0" eaLnBrk="1" latinLnBrk="0" hangingPunct="1">
                            <a:defRPr sz="1800" kern="1200">
                              <a:solidFill>
                                <a:schemeClr val="tx1"/>
                              </a:solidFill>
                              <a:latin typeface="FrutigerNext LT Medium"/>
                              <a:ea typeface="华文细黑"/>
                              <a:cs typeface="宋体"/>
                            </a:defRPr>
                          </a:lvl7pPr>
                          <a:lvl8pPr marL="3200400" algn="l" defTabSz="914400" rtl="0" eaLnBrk="1" latinLnBrk="0" hangingPunct="1">
                            <a:defRPr sz="1800" kern="1200">
                              <a:solidFill>
                                <a:schemeClr val="tx1"/>
                              </a:solidFill>
                              <a:latin typeface="FrutigerNext LT Medium"/>
                              <a:ea typeface="华文细黑"/>
                              <a:cs typeface="宋体"/>
                            </a:defRPr>
                          </a:lvl8pPr>
                          <a:lvl9pPr marL="3657600" algn="l" defTabSz="914400" rtl="0" eaLnBrk="1" latinLnBrk="0" hangingPunct="1">
                            <a:defRPr sz="1800" kern="1200">
                              <a:solidFill>
                                <a:schemeClr val="tx1"/>
                              </a:solidFill>
                              <a:latin typeface="FrutigerNext LT Medium"/>
                              <a:ea typeface="华文细黑"/>
                              <a:cs typeface="宋体"/>
                            </a:defRPr>
                          </a:lvl9pPr>
                        </a:lstStyle>
                        <a:p>
                          <a:pPr algn="ctr"/>
                          <a:r>
                            <a:rPr lang="en-US" sz="1000" dirty="0"/>
                            <a:t>---</a:t>
                          </a:r>
                        </a:p>
                      </a:txBody>
                      <a:tcPr vert="eaVert" anchor="ctr" anchorCtr="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tx1"/>
                              </a:solidFill>
                              <a:latin typeface="FrutigerNext LT Medium"/>
                              <a:ea typeface="华文细黑"/>
                              <a:cs typeface="宋体"/>
                            </a:defRPr>
                          </a:lvl1pPr>
                          <a:lvl2pPr marL="457200" algn="l" defTabSz="914400" rtl="0" eaLnBrk="1" latinLnBrk="0" hangingPunct="1">
                            <a:defRPr sz="1800" kern="1200">
                              <a:solidFill>
                                <a:schemeClr val="tx1"/>
                              </a:solidFill>
                              <a:latin typeface="FrutigerNext LT Medium"/>
                              <a:ea typeface="华文细黑"/>
                              <a:cs typeface="宋体"/>
                            </a:defRPr>
                          </a:lvl2pPr>
                          <a:lvl3pPr marL="914400" algn="l" defTabSz="914400" rtl="0" eaLnBrk="1" latinLnBrk="0" hangingPunct="1">
                            <a:defRPr sz="1800" kern="1200">
                              <a:solidFill>
                                <a:schemeClr val="tx1"/>
                              </a:solidFill>
                              <a:latin typeface="FrutigerNext LT Medium"/>
                              <a:ea typeface="华文细黑"/>
                              <a:cs typeface="宋体"/>
                            </a:defRPr>
                          </a:lvl3pPr>
                          <a:lvl4pPr marL="1371600" algn="l" defTabSz="914400" rtl="0" eaLnBrk="1" latinLnBrk="0" hangingPunct="1">
                            <a:defRPr sz="1800" kern="1200">
                              <a:solidFill>
                                <a:schemeClr val="tx1"/>
                              </a:solidFill>
                              <a:latin typeface="FrutigerNext LT Medium"/>
                              <a:ea typeface="华文细黑"/>
                              <a:cs typeface="宋体"/>
                            </a:defRPr>
                          </a:lvl4pPr>
                          <a:lvl5pPr marL="1828800" algn="l" defTabSz="914400" rtl="0" eaLnBrk="1" latinLnBrk="0" hangingPunct="1">
                            <a:defRPr sz="1800" kern="1200">
                              <a:solidFill>
                                <a:schemeClr val="tx1"/>
                              </a:solidFill>
                              <a:latin typeface="FrutigerNext LT Medium"/>
                              <a:ea typeface="华文细黑"/>
                              <a:cs typeface="宋体"/>
                            </a:defRPr>
                          </a:lvl5pPr>
                          <a:lvl6pPr marL="2286000" algn="l" defTabSz="914400" rtl="0" eaLnBrk="1" latinLnBrk="0" hangingPunct="1">
                            <a:defRPr sz="1800" kern="1200">
                              <a:solidFill>
                                <a:schemeClr val="tx1"/>
                              </a:solidFill>
                              <a:latin typeface="FrutigerNext LT Medium"/>
                              <a:ea typeface="华文细黑"/>
                              <a:cs typeface="宋体"/>
                            </a:defRPr>
                          </a:lvl6pPr>
                          <a:lvl7pPr marL="2743200" algn="l" defTabSz="914400" rtl="0" eaLnBrk="1" latinLnBrk="0" hangingPunct="1">
                            <a:defRPr sz="1800" kern="1200">
                              <a:solidFill>
                                <a:schemeClr val="tx1"/>
                              </a:solidFill>
                              <a:latin typeface="FrutigerNext LT Medium"/>
                              <a:ea typeface="华文细黑"/>
                              <a:cs typeface="宋体"/>
                            </a:defRPr>
                          </a:lvl7pPr>
                          <a:lvl8pPr marL="3200400" algn="l" defTabSz="914400" rtl="0" eaLnBrk="1" latinLnBrk="0" hangingPunct="1">
                            <a:defRPr sz="1800" kern="1200">
                              <a:solidFill>
                                <a:schemeClr val="tx1"/>
                              </a:solidFill>
                              <a:latin typeface="FrutigerNext LT Medium"/>
                              <a:ea typeface="华文细黑"/>
                              <a:cs typeface="宋体"/>
                            </a:defRPr>
                          </a:lvl8pPr>
                          <a:lvl9pPr marL="3657600" algn="l" defTabSz="914400" rtl="0" eaLnBrk="1" latinLnBrk="0" hangingPunct="1">
                            <a:defRPr sz="1800" kern="1200">
                              <a:solidFill>
                                <a:schemeClr val="tx1"/>
                              </a:solidFill>
                              <a:latin typeface="FrutigerNext LT Medium"/>
                              <a:ea typeface="华文细黑"/>
                              <a:cs typeface="宋体"/>
                            </a:defRPr>
                          </a:lvl9pPr>
                        </a:lstStyle>
                        <a:p>
                          <a:pPr algn="ctr"/>
                          <a:r>
                            <a:rPr lang="en-US" sz="1000" dirty="0"/>
                            <a:t>---</a:t>
                          </a:r>
                        </a:p>
                      </a:txBody>
                      <a:tcPr vert="eaVert" anchor="ctr" anchorCtr="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tx1"/>
                              </a:solidFill>
                              <a:latin typeface="FrutigerNext LT Medium"/>
                              <a:ea typeface="华文细黑"/>
                              <a:cs typeface="宋体"/>
                            </a:defRPr>
                          </a:lvl1pPr>
                          <a:lvl2pPr marL="457200" algn="l" defTabSz="914400" rtl="0" eaLnBrk="1" latinLnBrk="0" hangingPunct="1">
                            <a:defRPr sz="1800" kern="1200">
                              <a:solidFill>
                                <a:schemeClr val="tx1"/>
                              </a:solidFill>
                              <a:latin typeface="FrutigerNext LT Medium"/>
                              <a:ea typeface="华文细黑"/>
                              <a:cs typeface="宋体"/>
                            </a:defRPr>
                          </a:lvl2pPr>
                          <a:lvl3pPr marL="914400" algn="l" defTabSz="914400" rtl="0" eaLnBrk="1" latinLnBrk="0" hangingPunct="1">
                            <a:defRPr sz="1800" kern="1200">
                              <a:solidFill>
                                <a:schemeClr val="tx1"/>
                              </a:solidFill>
                              <a:latin typeface="FrutigerNext LT Medium"/>
                              <a:ea typeface="华文细黑"/>
                              <a:cs typeface="宋体"/>
                            </a:defRPr>
                          </a:lvl3pPr>
                          <a:lvl4pPr marL="1371600" algn="l" defTabSz="914400" rtl="0" eaLnBrk="1" latinLnBrk="0" hangingPunct="1">
                            <a:defRPr sz="1800" kern="1200">
                              <a:solidFill>
                                <a:schemeClr val="tx1"/>
                              </a:solidFill>
                              <a:latin typeface="FrutigerNext LT Medium"/>
                              <a:ea typeface="华文细黑"/>
                              <a:cs typeface="宋体"/>
                            </a:defRPr>
                          </a:lvl4pPr>
                          <a:lvl5pPr marL="1828800" algn="l" defTabSz="914400" rtl="0" eaLnBrk="1" latinLnBrk="0" hangingPunct="1">
                            <a:defRPr sz="1800" kern="1200">
                              <a:solidFill>
                                <a:schemeClr val="tx1"/>
                              </a:solidFill>
                              <a:latin typeface="FrutigerNext LT Medium"/>
                              <a:ea typeface="华文细黑"/>
                              <a:cs typeface="宋体"/>
                            </a:defRPr>
                          </a:lvl5pPr>
                          <a:lvl6pPr marL="2286000" algn="l" defTabSz="914400" rtl="0" eaLnBrk="1" latinLnBrk="0" hangingPunct="1">
                            <a:defRPr sz="1800" kern="1200">
                              <a:solidFill>
                                <a:schemeClr val="tx1"/>
                              </a:solidFill>
                              <a:latin typeface="FrutigerNext LT Medium"/>
                              <a:ea typeface="华文细黑"/>
                              <a:cs typeface="宋体"/>
                            </a:defRPr>
                          </a:lvl6pPr>
                          <a:lvl7pPr marL="2743200" algn="l" defTabSz="914400" rtl="0" eaLnBrk="1" latinLnBrk="0" hangingPunct="1">
                            <a:defRPr sz="1800" kern="1200">
                              <a:solidFill>
                                <a:schemeClr val="tx1"/>
                              </a:solidFill>
                              <a:latin typeface="FrutigerNext LT Medium"/>
                              <a:ea typeface="华文细黑"/>
                              <a:cs typeface="宋体"/>
                            </a:defRPr>
                          </a:lvl7pPr>
                          <a:lvl8pPr marL="3200400" algn="l" defTabSz="914400" rtl="0" eaLnBrk="1" latinLnBrk="0" hangingPunct="1">
                            <a:defRPr sz="1800" kern="1200">
                              <a:solidFill>
                                <a:schemeClr val="tx1"/>
                              </a:solidFill>
                              <a:latin typeface="FrutigerNext LT Medium"/>
                              <a:ea typeface="华文细黑"/>
                              <a:cs typeface="宋体"/>
                            </a:defRPr>
                          </a:lvl8pPr>
                          <a:lvl9pPr marL="3657600" algn="l" defTabSz="914400" rtl="0" eaLnBrk="1" latinLnBrk="0" hangingPunct="1">
                            <a:defRPr sz="1800" kern="1200">
                              <a:solidFill>
                                <a:schemeClr val="tx1"/>
                              </a:solidFill>
                              <a:latin typeface="FrutigerNext LT Medium"/>
                              <a:ea typeface="华文细黑"/>
                              <a:cs typeface="宋体"/>
                            </a:defRPr>
                          </a:lvl9pPr>
                        </a:lstStyle>
                        <a:p>
                          <a:pPr algn="ctr"/>
                          <a:endParaRPr lang="en-US" sz="10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tx1"/>
                              </a:solidFill>
                              <a:latin typeface="FrutigerNext LT Medium"/>
                              <a:ea typeface="华文细黑"/>
                              <a:cs typeface="宋体"/>
                            </a:defRPr>
                          </a:lvl1pPr>
                          <a:lvl2pPr marL="457200" algn="l" defTabSz="914400" rtl="0" eaLnBrk="1" latinLnBrk="0" hangingPunct="1">
                            <a:defRPr sz="1800" kern="1200">
                              <a:solidFill>
                                <a:schemeClr val="tx1"/>
                              </a:solidFill>
                              <a:latin typeface="FrutigerNext LT Medium"/>
                              <a:ea typeface="华文细黑"/>
                              <a:cs typeface="宋体"/>
                            </a:defRPr>
                          </a:lvl2pPr>
                          <a:lvl3pPr marL="914400" algn="l" defTabSz="914400" rtl="0" eaLnBrk="1" latinLnBrk="0" hangingPunct="1">
                            <a:defRPr sz="1800" kern="1200">
                              <a:solidFill>
                                <a:schemeClr val="tx1"/>
                              </a:solidFill>
                              <a:latin typeface="FrutigerNext LT Medium"/>
                              <a:ea typeface="华文细黑"/>
                              <a:cs typeface="宋体"/>
                            </a:defRPr>
                          </a:lvl3pPr>
                          <a:lvl4pPr marL="1371600" algn="l" defTabSz="914400" rtl="0" eaLnBrk="1" latinLnBrk="0" hangingPunct="1">
                            <a:defRPr sz="1800" kern="1200">
                              <a:solidFill>
                                <a:schemeClr val="tx1"/>
                              </a:solidFill>
                              <a:latin typeface="FrutigerNext LT Medium"/>
                              <a:ea typeface="华文细黑"/>
                              <a:cs typeface="宋体"/>
                            </a:defRPr>
                          </a:lvl4pPr>
                          <a:lvl5pPr marL="1828800" algn="l" defTabSz="914400" rtl="0" eaLnBrk="1" latinLnBrk="0" hangingPunct="1">
                            <a:defRPr sz="1800" kern="1200">
                              <a:solidFill>
                                <a:schemeClr val="tx1"/>
                              </a:solidFill>
                              <a:latin typeface="FrutigerNext LT Medium"/>
                              <a:ea typeface="华文细黑"/>
                              <a:cs typeface="宋体"/>
                            </a:defRPr>
                          </a:lvl5pPr>
                          <a:lvl6pPr marL="2286000" algn="l" defTabSz="914400" rtl="0" eaLnBrk="1" latinLnBrk="0" hangingPunct="1">
                            <a:defRPr sz="1800" kern="1200">
                              <a:solidFill>
                                <a:schemeClr val="tx1"/>
                              </a:solidFill>
                              <a:latin typeface="FrutigerNext LT Medium"/>
                              <a:ea typeface="华文细黑"/>
                              <a:cs typeface="宋体"/>
                            </a:defRPr>
                          </a:lvl6pPr>
                          <a:lvl7pPr marL="2743200" algn="l" defTabSz="914400" rtl="0" eaLnBrk="1" latinLnBrk="0" hangingPunct="1">
                            <a:defRPr sz="1800" kern="1200">
                              <a:solidFill>
                                <a:schemeClr val="tx1"/>
                              </a:solidFill>
                              <a:latin typeface="FrutigerNext LT Medium"/>
                              <a:ea typeface="华文细黑"/>
                              <a:cs typeface="宋体"/>
                            </a:defRPr>
                          </a:lvl7pPr>
                          <a:lvl8pPr marL="3200400" algn="l" defTabSz="914400" rtl="0" eaLnBrk="1" latinLnBrk="0" hangingPunct="1">
                            <a:defRPr sz="1800" kern="1200">
                              <a:solidFill>
                                <a:schemeClr val="tx1"/>
                              </a:solidFill>
                              <a:latin typeface="FrutigerNext LT Medium"/>
                              <a:ea typeface="华文细黑"/>
                              <a:cs typeface="宋体"/>
                            </a:defRPr>
                          </a:lvl8pPr>
                          <a:lvl9pPr marL="3657600" algn="l" defTabSz="914400" rtl="0" eaLnBrk="1" latinLnBrk="0" hangingPunct="1">
                            <a:defRPr sz="1800" kern="1200">
                              <a:solidFill>
                                <a:schemeClr val="tx1"/>
                              </a:solidFill>
                              <a:latin typeface="FrutigerNext LT Medium"/>
                              <a:ea typeface="华文细黑"/>
                              <a:cs typeface="宋体"/>
                            </a:defRPr>
                          </a:lvl9pPr>
                        </a:lstStyle>
                        <a:p>
                          <a:pPr algn="ctr"/>
                          <a:r>
                            <a:rPr lang="en-US" sz="1000" dirty="0"/>
                            <a:t>---</a:t>
                          </a:r>
                        </a:p>
                      </a:txBody>
                      <a:tcPr vert="eaVert" anchor="ctr" anchorCtr="1">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254156">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pPr algn="ct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𝐾</m:t>
                                </m:r>
                              </m:oMath>
                            </m:oMathPara>
                          </a14:m>
                          <a:endParaRPr lang="en-US" sz="1000" dirty="0"/>
                        </a:p>
                      </a:txBody>
                      <a:tcPr>
                        <a:lnL w="12700" cap="flat" cmpd="sng" algn="ctr">
                          <a:solidFill>
                            <a:sysClr val="windowText" lastClr="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pPr algn="ctr"/>
                          <a14:m>
                            <m:oMathPara xmlns:m="http://schemas.openxmlformats.org/officeDocument/2006/math">
                              <m:oMathParaPr>
                                <m:jc m:val="centerGroup"/>
                              </m:oMathParaPr>
                              <m:oMath xmlns:m="http://schemas.openxmlformats.org/officeDocument/2006/math">
                                <m:sSubSup>
                                  <m:sSubSupPr>
                                    <m:ctrlPr>
                                      <a:rPr lang="en-US" sz="1000" b="0" i="1" smtClean="0">
                                        <a:latin typeface="Cambria Math" panose="02040503050406030204" pitchFamily="18" charset="0"/>
                                      </a:rPr>
                                    </m:ctrlPr>
                                  </m:sSubSupPr>
                                  <m:e>
                                    <m:r>
                                      <a:rPr lang="en-US" sz="1000" b="0" i="1" smtClean="0">
                                        <a:latin typeface="Cambria Math" panose="02040503050406030204" pitchFamily="18" charset="0"/>
                                      </a:rPr>
                                      <m:t>𝑟</m:t>
                                    </m:r>
                                  </m:e>
                                  <m:sub>
                                    <m:r>
                                      <a:rPr lang="en-US" sz="1000" b="0" i="1" smtClean="0">
                                        <a:latin typeface="Cambria Math" panose="02040503050406030204" pitchFamily="18" charset="0"/>
                                      </a:rPr>
                                      <m:t>1</m:t>
                                    </m:r>
                                  </m:sub>
                                  <m:sup>
                                    <m:r>
                                      <a:rPr lang="en-US" sz="1000" b="0" i="1" smtClean="0">
                                        <a:latin typeface="Cambria Math" panose="02040503050406030204" pitchFamily="18" charset="0"/>
                                      </a:rPr>
                                      <m:t>(</m:t>
                                    </m:r>
                                    <m:r>
                                      <a:rPr lang="en-US" sz="1000" b="0" i="1" smtClean="0">
                                        <a:latin typeface="Cambria Math" panose="02040503050406030204" pitchFamily="18" charset="0"/>
                                      </a:rPr>
                                      <m:t>𝐾</m:t>
                                    </m:r>
                                    <m:r>
                                      <a:rPr lang="en-US" sz="1000" b="0" i="1" smtClean="0">
                                        <a:latin typeface="Cambria Math" panose="02040503050406030204" pitchFamily="18" charset="0"/>
                                      </a:rPr>
                                      <m:t>)</m:t>
                                    </m:r>
                                  </m:sup>
                                </m:sSubSup>
                              </m:oMath>
                            </m:oMathPara>
                          </a14:m>
                          <a:endParaRPr lang="en-US" sz="1000"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pPr algn="ctr"/>
                          <a14:m>
                            <m:oMathPara xmlns:m="http://schemas.openxmlformats.org/officeDocument/2006/math">
                              <m:oMathParaPr>
                                <m:jc m:val="centerGroup"/>
                              </m:oMathParaPr>
                              <m:oMath xmlns:m="http://schemas.openxmlformats.org/officeDocument/2006/math">
                                <m:sSubSup>
                                  <m:sSubSupPr>
                                    <m:ctrlPr>
                                      <a:rPr lang="en-US" sz="1000" b="0" i="1" smtClean="0">
                                        <a:latin typeface="Cambria Math" panose="02040503050406030204" pitchFamily="18" charset="0"/>
                                      </a:rPr>
                                    </m:ctrlPr>
                                  </m:sSubSupPr>
                                  <m:e>
                                    <m:r>
                                      <a:rPr lang="en-US" sz="1000" b="0" i="1" smtClean="0">
                                        <a:latin typeface="Cambria Math" panose="02040503050406030204" pitchFamily="18" charset="0"/>
                                      </a:rPr>
                                      <m:t>𝑟</m:t>
                                    </m:r>
                                  </m:e>
                                  <m:sub>
                                    <m:r>
                                      <a:rPr lang="en-US" sz="1000" b="0" i="1" smtClean="0">
                                        <a:latin typeface="Cambria Math" panose="02040503050406030204" pitchFamily="18" charset="0"/>
                                      </a:rPr>
                                      <m:t>2</m:t>
                                    </m:r>
                                  </m:sub>
                                  <m:sup>
                                    <m:r>
                                      <a:rPr lang="en-US" sz="1000" b="0" i="1" smtClean="0">
                                        <a:latin typeface="Cambria Math" panose="02040503050406030204" pitchFamily="18" charset="0"/>
                                      </a:rPr>
                                      <m:t>(</m:t>
                                    </m:r>
                                    <m:r>
                                      <a:rPr lang="en-US" sz="1000" b="0" i="1" smtClean="0">
                                        <a:latin typeface="Cambria Math" panose="02040503050406030204" pitchFamily="18" charset="0"/>
                                      </a:rPr>
                                      <m:t>𝐾</m:t>
                                    </m:r>
                                    <m:r>
                                      <a:rPr lang="en-US" sz="1000" b="0" i="1" smtClean="0">
                                        <a:latin typeface="Cambria Math" panose="02040503050406030204" pitchFamily="18" charset="0"/>
                                      </a:rPr>
                                      <m:t>)</m:t>
                                    </m:r>
                                  </m:sup>
                                </m:sSubSup>
                              </m:oMath>
                            </m:oMathPara>
                          </a14:m>
                          <a:endParaRPr lang="en-US" sz="1000"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tx1"/>
                              </a:solidFill>
                              <a:latin typeface="FrutigerNext LT Medium"/>
                              <a:ea typeface="华文细黑"/>
                              <a:cs typeface="宋体"/>
                            </a:defRPr>
                          </a:lvl1pPr>
                          <a:lvl2pPr marL="457200" algn="l" defTabSz="914400" rtl="0" eaLnBrk="1" latinLnBrk="0" hangingPunct="1">
                            <a:defRPr sz="1800" kern="1200">
                              <a:solidFill>
                                <a:schemeClr val="tx1"/>
                              </a:solidFill>
                              <a:latin typeface="FrutigerNext LT Medium"/>
                              <a:ea typeface="华文细黑"/>
                              <a:cs typeface="宋体"/>
                            </a:defRPr>
                          </a:lvl2pPr>
                          <a:lvl3pPr marL="914400" algn="l" defTabSz="914400" rtl="0" eaLnBrk="1" latinLnBrk="0" hangingPunct="1">
                            <a:defRPr sz="1800" kern="1200">
                              <a:solidFill>
                                <a:schemeClr val="tx1"/>
                              </a:solidFill>
                              <a:latin typeface="FrutigerNext LT Medium"/>
                              <a:ea typeface="华文细黑"/>
                              <a:cs typeface="宋体"/>
                            </a:defRPr>
                          </a:lvl3pPr>
                          <a:lvl4pPr marL="1371600" algn="l" defTabSz="914400" rtl="0" eaLnBrk="1" latinLnBrk="0" hangingPunct="1">
                            <a:defRPr sz="1800" kern="1200">
                              <a:solidFill>
                                <a:schemeClr val="tx1"/>
                              </a:solidFill>
                              <a:latin typeface="FrutigerNext LT Medium"/>
                              <a:ea typeface="华文细黑"/>
                              <a:cs typeface="宋体"/>
                            </a:defRPr>
                          </a:lvl4pPr>
                          <a:lvl5pPr marL="1828800" algn="l" defTabSz="914400" rtl="0" eaLnBrk="1" latinLnBrk="0" hangingPunct="1">
                            <a:defRPr sz="1800" kern="1200">
                              <a:solidFill>
                                <a:schemeClr val="tx1"/>
                              </a:solidFill>
                              <a:latin typeface="FrutigerNext LT Medium"/>
                              <a:ea typeface="华文细黑"/>
                              <a:cs typeface="宋体"/>
                            </a:defRPr>
                          </a:lvl5pPr>
                          <a:lvl6pPr marL="2286000" algn="l" defTabSz="914400" rtl="0" eaLnBrk="1" latinLnBrk="0" hangingPunct="1">
                            <a:defRPr sz="1800" kern="1200">
                              <a:solidFill>
                                <a:schemeClr val="tx1"/>
                              </a:solidFill>
                              <a:latin typeface="FrutigerNext LT Medium"/>
                              <a:ea typeface="华文细黑"/>
                              <a:cs typeface="宋体"/>
                            </a:defRPr>
                          </a:lvl6pPr>
                          <a:lvl7pPr marL="2743200" algn="l" defTabSz="914400" rtl="0" eaLnBrk="1" latinLnBrk="0" hangingPunct="1">
                            <a:defRPr sz="1800" kern="1200">
                              <a:solidFill>
                                <a:schemeClr val="tx1"/>
                              </a:solidFill>
                              <a:latin typeface="FrutigerNext LT Medium"/>
                              <a:ea typeface="华文细黑"/>
                              <a:cs typeface="宋体"/>
                            </a:defRPr>
                          </a:lvl7pPr>
                          <a:lvl8pPr marL="3200400" algn="l" defTabSz="914400" rtl="0" eaLnBrk="1" latinLnBrk="0" hangingPunct="1">
                            <a:defRPr sz="1800" kern="1200">
                              <a:solidFill>
                                <a:schemeClr val="tx1"/>
                              </a:solidFill>
                              <a:latin typeface="FrutigerNext LT Medium"/>
                              <a:ea typeface="华文细黑"/>
                              <a:cs typeface="宋体"/>
                            </a:defRPr>
                          </a:lvl8pPr>
                          <a:lvl9pPr marL="3657600" algn="l" defTabSz="914400" rtl="0" eaLnBrk="1" latinLnBrk="0" hangingPunct="1">
                            <a:defRPr sz="1800" kern="1200">
                              <a:solidFill>
                                <a:schemeClr val="tx1"/>
                              </a:solidFill>
                              <a:latin typeface="FrutigerNext LT Medium"/>
                              <a:ea typeface="华文细黑"/>
                              <a:cs typeface="宋体"/>
                            </a:defRPr>
                          </a:lvl9pPr>
                        </a:lstStyle>
                        <a:p>
                          <a:pPr marL="0" marR="0" lvl="0" indent="0" algn="ctr" defTabSz="913753" rtl="0" eaLnBrk="1" fontAlgn="auto" latinLnBrk="0" hangingPunct="1">
                            <a:lnSpc>
                              <a:spcPct val="100000"/>
                            </a:lnSpc>
                            <a:spcBef>
                              <a:spcPts val="0"/>
                            </a:spcBef>
                            <a:spcAft>
                              <a:spcPts val="0"/>
                            </a:spcAft>
                            <a:buClrTx/>
                            <a:buSzTx/>
                            <a:buFontTx/>
                            <a:buNone/>
                            <a:tabLst/>
                            <a:defRPr/>
                          </a:pPr>
                          <a:endParaRPr lang="en-US" sz="10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3753" rtl="0" eaLnBrk="1" latinLnBrk="0" hangingPunct="1">
                            <a:defRPr sz="1700" kern="1200">
                              <a:solidFill>
                                <a:schemeClr val="dk1"/>
                              </a:solidFill>
                              <a:latin typeface="Calibri" panose="020F0502020204030204"/>
                              <a:ea typeface="华文细黑"/>
                              <a:cs typeface="宋体"/>
                            </a:defRPr>
                          </a:lvl1pPr>
                          <a:lvl2pPr marL="456880" algn="l" defTabSz="913753" rtl="0" eaLnBrk="1" latinLnBrk="0" hangingPunct="1">
                            <a:defRPr sz="1700" kern="1200">
                              <a:solidFill>
                                <a:schemeClr val="dk1"/>
                              </a:solidFill>
                              <a:latin typeface="Calibri" panose="020F0502020204030204"/>
                              <a:ea typeface="华文细黑"/>
                              <a:cs typeface="宋体"/>
                            </a:defRPr>
                          </a:lvl2pPr>
                          <a:lvl3pPr marL="913753" algn="l" defTabSz="913753" rtl="0" eaLnBrk="1" latinLnBrk="0" hangingPunct="1">
                            <a:defRPr sz="1700" kern="1200">
                              <a:solidFill>
                                <a:schemeClr val="dk1"/>
                              </a:solidFill>
                              <a:latin typeface="Calibri" panose="020F0502020204030204"/>
                              <a:ea typeface="华文细黑"/>
                              <a:cs typeface="宋体"/>
                            </a:defRPr>
                          </a:lvl3pPr>
                          <a:lvl4pPr marL="1370629" algn="l" defTabSz="913753" rtl="0" eaLnBrk="1" latinLnBrk="0" hangingPunct="1">
                            <a:defRPr sz="1700" kern="1200">
                              <a:solidFill>
                                <a:schemeClr val="dk1"/>
                              </a:solidFill>
                              <a:latin typeface="Calibri" panose="020F0502020204030204"/>
                              <a:ea typeface="华文细黑"/>
                              <a:cs typeface="宋体"/>
                            </a:defRPr>
                          </a:lvl4pPr>
                          <a:lvl5pPr marL="1827504" algn="l" defTabSz="913753" rtl="0" eaLnBrk="1" latinLnBrk="0" hangingPunct="1">
                            <a:defRPr sz="1700" kern="1200">
                              <a:solidFill>
                                <a:schemeClr val="dk1"/>
                              </a:solidFill>
                              <a:latin typeface="Calibri" panose="020F0502020204030204"/>
                              <a:ea typeface="华文细黑"/>
                              <a:cs typeface="宋体"/>
                            </a:defRPr>
                          </a:lvl5pPr>
                          <a:lvl6pPr marL="2284380" algn="l" defTabSz="913753" rtl="0" eaLnBrk="1" latinLnBrk="0" hangingPunct="1">
                            <a:defRPr sz="1700" kern="1200">
                              <a:solidFill>
                                <a:schemeClr val="dk1"/>
                              </a:solidFill>
                              <a:latin typeface="Calibri" panose="020F0502020204030204"/>
                              <a:ea typeface="华文细黑"/>
                              <a:cs typeface="宋体"/>
                            </a:defRPr>
                          </a:lvl6pPr>
                          <a:lvl7pPr marL="2741259" algn="l" defTabSz="913753" rtl="0" eaLnBrk="1" latinLnBrk="0" hangingPunct="1">
                            <a:defRPr sz="1700" kern="1200">
                              <a:solidFill>
                                <a:schemeClr val="dk1"/>
                              </a:solidFill>
                              <a:latin typeface="Calibri" panose="020F0502020204030204"/>
                              <a:ea typeface="华文细黑"/>
                              <a:cs typeface="宋体"/>
                            </a:defRPr>
                          </a:lvl7pPr>
                          <a:lvl8pPr marL="3198133" algn="l" defTabSz="913753" rtl="0" eaLnBrk="1" latinLnBrk="0" hangingPunct="1">
                            <a:defRPr sz="1700" kern="1200">
                              <a:solidFill>
                                <a:schemeClr val="dk1"/>
                              </a:solidFill>
                              <a:latin typeface="Calibri" panose="020F0502020204030204"/>
                              <a:ea typeface="华文细黑"/>
                              <a:cs typeface="宋体"/>
                            </a:defRPr>
                          </a:lvl8pPr>
                          <a:lvl9pPr marL="3655007" algn="l" defTabSz="913753" rtl="0" eaLnBrk="1" latinLnBrk="0" hangingPunct="1">
                            <a:defRPr sz="1700" kern="1200">
                              <a:solidFill>
                                <a:schemeClr val="dk1"/>
                              </a:solidFill>
                              <a:latin typeface="Calibri" panose="020F0502020204030204"/>
                              <a:ea typeface="华文细黑"/>
                              <a:cs typeface="宋体"/>
                            </a:defRPr>
                          </a:lvl9pPr>
                        </a:lstStyle>
                        <a:p>
                          <a:pPr algn="ctr"/>
                          <a14:m>
                            <m:oMathPara xmlns:m="http://schemas.openxmlformats.org/officeDocument/2006/math">
                              <m:oMathParaPr>
                                <m:jc m:val="centerGroup"/>
                              </m:oMathParaPr>
                              <m:oMath xmlns:m="http://schemas.openxmlformats.org/officeDocument/2006/math">
                                <m:sSubSup>
                                  <m:sSubSupPr>
                                    <m:ctrlPr>
                                      <a:rPr lang="en-US" sz="1000" b="0" i="1" smtClean="0">
                                        <a:latin typeface="Cambria Math" panose="02040503050406030204" pitchFamily="18" charset="0"/>
                                      </a:rPr>
                                    </m:ctrlPr>
                                  </m:sSubSupPr>
                                  <m:e>
                                    <m:r>
                                      <a:rPr lang="en-US" sz="1000" b="0" i="1" smtClean="0">
                                        <a:latin typeface="Cambria Math" panose="02040503050406030204" pitchFamily="18" charset="0"/>
                                      </a:rPr>
                                      <m:t>𝑟</m:t>
                                    </m:r>
                                  </m:e>
                                  <m:sub>
                                    <m:r>
                                      <a:rPr lang="en-US" sz="1000" b="0" i="1" smtClean="0">
                                        <a:latin typeface="Cambria Math" panose="02040503050406030204" pitchFamily="18" charset="0"/>
                                      </a:rPr>
                                      <m:t>𝑁</m:t>
                                    </m:r>
                                  </m:sub>
                                  <m:sup>
                                    <m:r>
                                      <a:rPr lang="en-US" sz="1000" b="0" i="1" smtClean="0">
                                        <a:latin typeface="Cambria Math" panose="02040503050406030204" pitchFamily="18" charset="0"/>
                                      </a:rPr>
                                      <m:t>(</m:t>
                                    </m:r>
                                    <m:r>
                                      <a:rPr lang="en-US" sz="1000" b="0" i="1" smtClean="0">
                                        <a:latin typeface="Cambria Math" panose="02040503050406030204" pitchFamily="18" charset="0"/>
                                      </a:rPr>
                                      <m:t>𝐾</m:t>
                                    </m:r>
                                    <m:r>
                                      <a:rPr lang="en-US" sz="1000" b="0" i="1" smtClean="0">
                                        <a:latin typeface="Cambria Math" panose="02040503050406030204" pitchFamily="18" charset="0"/>
                                      </a:rPr>
                                      <m:t>)</m:t>
                                    </m:r>
                                  </m:sup>
                                </m:sSubSup>
                              </m:oMath>
                            </m:oMathPara>
                          </a14:m>
                          <a:endParaRPr lang="en-US" sz="1000" dirty="0"/>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4"/>
                      </a:ext>
                    </a:extLst>
                  </a:tr>
                </a:tbl>
              </a:graphicData>
            </a:graphic>
          </p:graphicFrame>
        </mc:Choice>
        <mc:Fallback xmlns="">
          <p:graphicFrame>
            <p:nvGraphicFramePr>
              <p:cNvPr id="145" name="Table 144">
                <a:extLst>
                  <a:ext uri="{FF2B5EF4-FFF2-40B4-BE49-F238E27FC236}">
                    <a16:creationId xmlns:a16="http://schemas.microsoft.com/office/drawing/2014/main" id="{A270D794-53C4-429E-B3AC-B211F0B099B6}"/>
                  </a:ext>
                </a:extLst>
              </p:cNvPr>
              <p:cNvGraphicFramePr>
                <a:graphicFrameLocks noGrp="1"/>
              </p:cNvGraphicFramePr>
              <p:nvPr>
                <p:extLst>
                  <p:ext uri="{D42A27DB-BD31-4B8C-83A1-F6EECF244321}">
                    <p14:modId xmlns:p14="http://schemas.microsoft.com/office/powerpoint/2010/main" val="2575231550"/>
                  </p:ext>
                </p:extLst>
              </p:nvPr>
            </p:nvGraphicFramePr>
            <p:xfrm>
              <a:off x="6173334" y="4591189"/>
              <a:ext cx="2051743" cy="1295400"/>
            </p:xfrm>
            <a:graphic>
              <a:graphicData uri="http://schemas.openxmlformats.org/drawingml/2006/table">
                <a:tbl>
                  <a:tblPr firstRow="1" bandRow="1"/>
                  <a:tblGrid>
                    <a:gridCol w="538168">
                      <a:extLst>
                        <a:ext uri="{9D8B030D-6E8A-4147-A177-3AD203B41FA5}">
                          <a16:colId xmlns:a16="http://schemas.microsoft.com/office/drawing/2014/main" val="20000"/>
                        </a:ext>
                      </a:extLst>
                    </a:gridCol>
                    <a:gridCol w="351525">
                      <a:extLst>
                        <a:ext uri="{9D8B030D-6E8A-4147-A177-3AD203B41FA5}">
                          <a16:colId xmlns:a16="http://schemas.microsoft.com/office/drawing/2014/main" val="20001"/>
                        </a:ext>
                      </a:extLst>
                    </a:gridCol>
                    <a:gridCol w="342900">
                      <a:extLst>
                        <a:ext uri="{9D8B030D-6E8A-4147-A177-3AD203B41FA5}">
                          <a16:colId xmlns:a16="http://schemas.microsoft.com/office/drawing/2014/main" val="20002"/>
                        </a:ext>
                      </a:extLst>
                    </a:gridCol>
                    <a:gridCol w="400050">
                      <a:extLst>
                        <a:ext uri="{9D8B030D-6E8A-4147-A177-3AD203B41FA5}">
                          <a16:colId xmlns:a16="http://schemas.microsoft.com/office/drawing/2014/main" val="20003"/>
                        </a:ext>
                      </a:extLst>
                    </a:gridCol>
                    <a:gridCol w="419100">
                      <a:extLst>
                        <a:ext uri="{9D8B030D-6E8A-4147-A177-3AD203B41FA5}">
                          <a16:colId xmlns:a16="http://schemas.microsoft.com/office/drawing/2014/main" val="20004"/>
                        </a:ext>
                      </a:extLst>
                    </a:gridCol>
                  </a:tblGrid>
                  <a:tr h="243840">
                    <a:tc rowSpan="2">
                      <a:txBody>
                        <a:bodyPr/>
                        <a:lstStyle>
                          <a:lvl1pPr marL="0" algn="l" defTabSz="913753" rtl="0" eaLnBrk="1" latinLnBrk="0" hangingPunct="1">
                            <a:defRPr sz="1700" b="1" kern="1200">
                              <a:solidFill>
                                <a:schemeClr val="lt1"/>
                              </a:solidFill>
                              <a:latin typeface="Calibri" panose="020F0502020204030204"/>
                              <a:ea typeface="华文细黑"/>
                              <a:cs typeface="宋体"/>
                            </a:defRPr>
                          </a:lvl1pPr>
                          <a:lvl2pPr marL="456880" algn="l" defTabSz="913753" rtl="0" eaLnBrk="1" latinLnBrk="0" hangingPunct="1">
                            <a:defRPr sz="1700" b="1" kern="1200">
                              <a:solidFill>
                                <a:schemeClr val="lt1"/>
                              </a:solidFill>
                              <a:latin typeface="Calibri" panose="020F0502020204030204"/>
                              <a:ea typeface="华文细黑"/>
                              <a:cs typeface="宋体"/>
                            </a:defRPr>
                          </a:lvl2pPr>
                          <a:lvl3pPr marL="913753" algn="l" defTabSz="913753" rtl="0" eaLnBrk="1" latinLnBrk="0" hangingPunct="1">
                            <a:defRPr sz="1700" b="1" kern="1200">
                              <a:solidFill>
                                <a:schemeClr val="lt1"/>
                              </a:solidFill>
                              <a:latin typeface="Calibri" panose="020F0502020204030204"/>
                              <a:ea typeface="华文细黑"/>
                              <a:cs typeface="宋体"/>
                            </a:defRPr>
                          </a:lvl3pPr>
                          <a:lvl4pPr marL="1370629" algn="l" defTabSz="913753" rtl="0" eaLnBrk="1" latinLnBrk="0" hangingPunct="1">
                            <a:defRPr sz="1700" b="1" kern="1200">
                              <a:solidFill>
                                <a:schemeClr val="lt1"/>
                              </a:solidFill>
                              <a:latin typeface="Calibri" panose="020F0502020204030204"/>
                              <a:ea typeface="华文细黑"/>
                              <a:cs typeface="宋体"/>
                            </a:defRPr>
                          </a:lvl4pPr>
                          <a:lvl5pPr marL="1827504" algn="l" defTabSz="913753" rtl="0" eaLnBrk="1" latinLnBrk="0" hangingPunct="1">
                            <a:defRPr sz="1700" b="1" kern="1200">
                              <a:solidFill>
                                <a:schemeClr val="lt1"/>
                              </a:solidFill>
                              <a:latin typeface="Calibri" panose="020F0502020204030204"/>
                              <a:ea typeface="华文细黑"/>
                              <a:cs typeface="宋体"/>
                            </a:defRPr>
                          </a:lvl5pPr>
                          <a:lvl6pPr marL="2284380" algn="l" defTabSz="913753" rtl="0" eaLnBrk="1" latinLnBrk="0" hangingPunct="1">
                            <a:defRPr sz="1700" b="1" kern="1200">
                              <a:solidFill>
                                <a:schemeClr val="lt1"/>
                              </a:solidFill>
                              <a:latin typeface="Calibri" panose="020F0502020204030204"/>
                              <a:ea typeface="华文细黑"/>
                              <a:cs typeface="宋体"/>
                            </a:defRPr>
                          </a:lvl6pPr>
                          <a:lvl7pPr marL="2741259" algn="l" defTabSz="913753" rtl="0" eaLnBrk="1" latinLnBrk="0" hangingPunct="1">
                            <a:defRPr sz="1700" b="1" kern="1200">
                              <a:solidFill>
                                <a:schemeClr val="lt1"/>
                              </a:solidFill>
                              <a:latin typeface="Calibri" panose="020F0502020204030204"/>
                              <a:ea typeface="华文细黑"/>
                              <a:cs typeface="宋体"/>
                            </a:defRPr>
                          </a:lvl7pPr>
                          <a:lvl8pPr marL="3198133" algn="l" defTabSz="913753" rtl="0" eaLnBrk="1" latinLnBrk="0" hangingPunct="1">
                            <a:defRPr sz="1700" b="1" kern="1200">
                              <a:solidFill>
                                <a:schemeClr val="lt1"/>
                              </a:solidFill>
                              <a:latin typeface="Calibri" panose="020F0502020204030204"/>
                              <a:ea typeface="华文细黑"/>
                              <a:cs typeface="宋体"/>
                            </a:defRPr>
                          </a:lvl8pPr>
                          <a:lvl9pPr marL="3655007" algn="l" defTabSz="913753" rtl="0" eaLnBrk="1" latinLnBrk="0" hangingPunct="1">
                            <a:defRPr sz="1700" b="1" kern="1200">
                              <a:solidFill>
                                <a:schemeClr val="lt1"/>
                              </a:solidFill>
                              <a:latin typeface="Calibri" panose="020F0502020204030204"/>
                              <a:ea typeface="华文细黑"/>
                              <a:cs typeface="宋体"/>
                            </a:defRPr>
                          </a:lvl9pPr>
                        </a:lstStyle>
                        <a:p>
                          <a:pPr algn="ctr"/>
                          <a:r>
                            <a:rPr lang="en-US" sz="1000" b="0" dirty="0"/>
                            <a:t>Co-AP index</a:t>
                          </a:r>
                        </a:p>
                      </a:txBody>
                      <a:tcPr anchor="ctr">
                        <a:lnL w="12700" cap="flat" cmpd="sng" algn="ctr">
                          <a:solidFill>
                            <a:sysClr val="windowText" lastClr="000000"/>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5B9BD5"/>
                        </a:solidFill>
                      </a:tcPr>
                    </a:tc>
                    <a:tc gridSpan="4">
                      <a:txBody>
                        <a:bodyPr/>
                        <a:lstStyle>
                          <a:lvl1pPr marL="0" algn="l" defTabSz="913753" rtl="0" eaLnBrk="1" latinLnBrk="0" hangingPunct="1">
                            <a:defRPr sz="1700" b="1" kern="1200">
                              <a:solidFill>
                                <a:schemeClr val="lt1"/>
                              </a:solidFill>
                              <a:latin typeface="Calibri" panose="020F0502020204030204"/>
                              <a:ea typeface="华文细黑"/>
                              <a:cs typeface="宋体"/>
                            </a:defRPr>
                          </a:lvl1pPr>
                          <a:lvl2pPr marL="456880" algn="l" defTabSz="913753" rtl="0" eaLnBrk="1" latinLnBrk="0" hangingPunct="1">
                            <a:defRPr sz="1700" b="1" kern="1200">
                              <a:solidFill>
                                <a:schemeClr val="lt1"/>
                              </a:solidFill>
                              <a:latin typeface="Calibri" panose="020F0502020204030204"/>
                              <a:ea typeface="华文细黑"/>
                              <a:cs typeface="宋体"/>
                            </a:defRPr>
                          </a:lvl2pPr>
                          <a:lvl3pPr marL="913753" algn="l" defTabSz="913753" rtl="0" eaLnBrk="1" latinLnBrk="0" hangingPunct="1">
                            <a:defRPr sz="1700" b="1" kern="1200">
                              <a:solidFill>
                                <a:schemeClr val="lt1"/>
                              </a:solidFill>
                              <a:latin typeface="Calibri" panose="020F0502020204030204"/>
                              <a:ea typeface="华文细黑"/>
                              <a:cs typeface="宋体"/>
                            </a:defRPr>
                          </a:lvl3pPr>
                          <a:lvl4pPr marL="1370629" algn="l" defTabSz="913753" rtl="0" eaLnBrk="1" latinLnBrk="0" hangingPunct="1">
                            <a:defRPr sz="1700" b="1" kern="1200">
                              <a:solidFill>
                                <a:schemeClr val="lt1"/>
                              </a:solidFill>
                              <a:latin typeface="Calibri" panose="020F0502020204030204"/>
                              <a:ea typeface="华文细黑"/>
                              <a:cs typeface="宋体"/>
                            </a:defRPr>
                          </a:lvl4pPr>
                          <a:lvl5pPr marL="1827504" algn="l" defTabSz="913753" rtl="0" eaLnBrk="1" latinLnBrk="0" hangingPunct="1">
                            <a:defRPr sz="1700" b="1" kern="1200">
                              <a:solidFill>
                                <a:schemeClr val="lt1"/>
                              </a:solidFill>
                              <a:latin typeface="Calibri" panose="020F0502020204030204"/>
                              <a:ea typeface="华文细黑"/>
                              <a:cs typeface="宋体"/>
                            </a:defRPr>
                          </a:lvl5pPr>
                          <a:lvl6pPr marL="2284380" algn="l" defTabSz="913753" rtl="0" eaLnBrk="1" latinLnBrk="0" hangingPunct="1">
                            <a:defRPr sz="1700" b="1" kern="1200">
                              <a:solidFill>
                                <a:schemeClr val="lt1"/>
                              </a:solidFill>
                              <a:latin typeface="Calibri" panose="020F0502020204030204"/>
                              <a:ea typeface="华文细黑"/>
                              <a:cs typeface="宋体"/>
                            </a:defRPr>
                          </a:lvl6pPr>
                          <a:lvl7pPr marL="2741259" algn="l" defTabSz="913753" rtl="0" eaLnBrk="1" latinLnBrk="0" hangingPunct="1">
                            <a:defRPr sz="1700" b="1" kern="1200">
                              <a:solidFill>
                                <a:schemeClr val="lt1"/>
                              </a:solidFill>
                              <a:latin typeface="Calibri" panose="020F0502020204030204"/>
                              <a:ea typeface="华文细黑"/>
                              <a:cs typeface="宋体"/>
                            </a:defRPr>
                          </a:lvl7pPr>
                          <a:lvl8pPr marL="3198133" algn="l" defTabSz="913753" rtl="0" eaLnBrk="1" latinLnBrk="0" hangingPunct="1">
                            <a:defRPr sz="1700" b="1" kern="1200">
                              <a:solidFill>
                                <a:schemeClr val="lt1"/>
                              </a:solidFill>
                              <a:latin typeface="Calibri" panose="020F0502020204030204"/>
                              <a:ea typeface="华文细黑"/>
                              <a:cs typeface="宋体"/>
                            </a:defRPr>
                          </a:lvl8pPr>
                          <a:lvl9pPr marL="3655007" algn="l" defTabSz="913753" rtl="0" eaLnBrk="1" latinLnBrk="0" hangingPunct="1">
                            <a:defRPr sz="1700" b="1" kern="1200">
                              <a:solidFill>
                                <a:schemeClr val="lt1"/>
                              </a:solidFill>
                              <a:latin typeface="Calibri" panose="020F0502020204030204"/>
                              <a:ea typeface="华文细黑"/>
                              <a:cs typeface="宋体"/>
                            </a:defRPr>
                          </a:lvl9pPr>
                        </a:lstStyle>
                        <a:p>
                          <a:pPr algn="ctr"/>
                          <a:r>
                            <a:rPr lang="en-US" sz="1000" b="0" dirty="0"/>
                            <a:t>BSS member STA</a:t>
                          </a:r>
                          <a:r>
                            <a:rPr lang="en-US" sz="1000" b="0" baseline="0" dirty="0"/>
                            <a:t> index</a:t>
                          </a:r>
                          <a:endParaRPr lang="en-US" sz="1000" b="0" dirty="0"/>
                        </a:p>
                      </a:txBody>
                      <a:tcPr anchor="ctr">
                        <a:lnL w="12700" cmpd="sng">
                          <a:solidFill>
                            <a:sysClr val="window" lastClr="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pPr algn="ctr"/>
                          <a:endParaRPr lang="en-US" sz="1000" b="0" dirty="0"/>
                        </a:p>
                      </a:txBody>
                      <a:tcPr/>
                    </a:tc>
                    <a:tc hMerge="1">
                      <a:txBody>
                        <a:bodyPr/>
                        <a:lstStyle/>
                        <a:p>
                          <a:endParaRPr lang="en-US"/>
                        </a:p>
                      </a:txBody>
                      <a:tcPr/>
                    </a:tc>
                    <a:tc hMerge="1">
                      <a:txBody>
                        <a:bodyPr/>
                        <a:lstStyle/>
                        <a:p>
                          <a:pPr algn="ctr"/>
                          <a:endParaRPr lang="en-US" sz="1000" b="0" dirty="0"/>
                        </a:p>
                      </a:txBody>
                      <a:tcPr/>
                    </a:tc>
                    <a:extLst>
                      <a:ext uri="{0D108BD9-81ED-4DB2-BD59-A6C34878D82A}">
                        <a16:rowId xmlns:a16="http://schemas.microsoft.com/office/drawing/2014/main" val="10000"/>
                      </a:ext>
                    </a:extLst>
                  </a:tr>
                  <a:tr h="243840">
                    <a:tc vMerge="1">
                      <a:txBody>
                        <a:bodyPr/>
                        <a:lstStyle/>
                        <a:p>
                          <a:pPr algn="ctr"/>
                          <a:endParaRPr lang="en-US" sz="1000" b="0" dirty="0"/>
                        </a:p>
                      </a:txBody>
                      <a:tcPr/>
                    </a:tc>
                    <a:tc>
                      <a:txBody>
                        <a:bodyPr/>
                        <a:lstStyle/>
                        <a:p>
                          <a:endParaRPr lang="en-US"/>
                        </a:p>
                      </a:txBody>
                      <a:tcPr anchor="ctr">
                        <a:lnL w="9525" cap="flat" cmpd="sng" algn="ctr">
                          <a:solidFill>
                            <a:sysClr val="window" lastClr="FFFFFF"/>
                          </a:solidFill>
                          <a:prstDash val="solid"/>
                          <a:round/>
                          <a:headEnd type="none" w="med" len="med"/>
                          <a:tailEnd type="none" w="med" len="med"/>
                        </a:lnL>
                        <a:lnR w="12700" cmpd="sng">
                          <a:solidFill>
                            <a:sysClr val="window" lastClr="FFFFFF"/>
                          </a:solidFill>
                        </a:lnR>
                        <a:lnT w="9525"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a:blip r:embed="rId7"/>
                          <a:stretch>
                            <a:fillRect l="-155172" t="-102500" r="-336207" b="-337500"/>
                          </a:stretch>
                        </a:blipFill>
                      </a:tcPr>
                    </a:tc>
                    <a:tc>
                      <a:txBody>
                        <a:bodyPr/>
                        <a:lstStyle/>
                        <a:p>
                          <a:endParaRPr lang="en-US"/>
                        </a:p>
                      </a:txBody>
                      <a:tcPr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a:blip r:embed="rId7"/>
                          <a:stretch>
                            <a:fillRect l="-264286" t="-102500" r="-248214" b="-337500"/>
                          </a:stretch>
                        </a:blipFill>
                      </a:tcPr>
                    </a:tc>
                    <a:tc>
                      <a:txBody>
                        <a:bodyPr/>
                        <a:lstStyle>
                          <a:lvl1pPr marL="0" algn="l" defTabSz="914400" rtl="0" eaLnBrk="1" latinLnBrk="0" hangingPunct="1">
                            <a:defRPr sz="1800" kern="1200">
                              <a:solidFill>
                                <a:schemeClr val="tx1"/>
                              </a:solidFill>
                              <a:latin typeface="FrutigerNext LT Medium"/>
                              <a:ea typeface="华文细黑"/>
                              <a:cs typeface="宋体"/>
                            </a:defRPr>
                          </a:lvl1pPr>
                          <a:lvl2pPr marL="457200" algn="l" defTabSz="914400" rtl="0" eaLnBrk="1" latinLnBrk="0" hangingPunct="1">
                            <a:defRPr sz="1800" kern="1200">
                              <a:solidFill>
                                <a:schemeClr val="tx1"/>
                              </a:solidFill>
                              <a:latin typeface="FrutigerNext LT Medium"/>
                              <a:ea typeface="华文细黑"/>
                              <a:cs typeface="宋体"/>
                            </a:defRPr>
                          </a:lvl2pPr>
                          <a:lvl3pPr marL="914400" algn="l" defTabSz="914400" rtl="0" eaLnBrk="1" latinLnBrk="0" hangingPunct="1">
                            <a:defRPr sz="1800" kern="1200">
                              <a:solidFill>
                                <a:schemeClr val="tx1"/>
                              </a:solidFill>
                              <a:latin typeface="FrutigerNext LT Medium"/>
                              <a:ea typeface="华文细黑"/>
                              <a:cs typeface="宋体"/>
                            </a:defRPr>
                          </a:lvl3pPr>
                          <a:lvl4pPr marL="1371600" algn="l" defTabSz="914400" rtl="0" eaLnBrk="1" latinLnBrk="0" hangingPunct="1">
                            <a:defRPr sz="1800" kern="1200">
                              <a:solidFill>
                                <a:schemeClr val="tx1"/>
                              </a:solidFill>
                              <a:latin typeface="FrutigerNext LT Medium"/>
                              <a:ea typeface="华文细黑"/>
                              <a:cs typeface="宋体"/>
                            </a:defRPr>
                          </a:lvl4pPr>
                          <a:lvl5pPr marL="1828800" algn="l" defTabSz="914400" rtl="0" eaLnBrk="1" latinLnBrk="0" hangingPunct="1">
                            <a:defRPr sz="1800" kern="1200">
                              <a:solidFill>
                                <a:schemeClr val="tx1"/>
                              </a:solidFill>
                              <a:latin typeface="FrutigerNext LT Medium"/>
                              <a:ea typeface="华文细黑"/>
                              <a:cs typeface="宋体"/>
                            </a:defRPr>
                          </a:lvl5pPr>
                          <a:lvl6pPr marL="2286000" algn="l" defTabSz="914400" rtl="0" eaLnBrk="1" latinLnBrk="0" hangingPunct="1">
                            <a:defRPr sz="1800" kern="1200">
                              <a:solidFill>
                                <a:schemeClr val="tx1"/>
                              </a:solidFill>
                              <a:latin typeface="FrutigerNext LT Medium"/>
                              <a:ea typeface="华文细黑"/>
                              <a:cs typeface="宋体"/>
                            </a:defRPr>
                          </a:lvl6pPr>
                          <a:lvl7pPr marL="2743200" algn="l" defTabSz="914400" rtl="0" eaLnBrk="1" latinLnBrk="0" hangingPunct="1">
                            <a:defRPr sz="1800" kern="1200">
                              <a:solidFill>
                                <a:schemeClr val="tx1"/>
                              </a:solidFill>
                              <a:latin typeface="FrutigerNext LT Medium"/>
                              <a:ea typeface="华文细黑"/>
                              <a:cs typeface="宋体"/>
                            </a:defRPr>
                          </a:lvl7pPr>
                          <a:lvl8pPr marL="3200400" algn="l" defTabSz="914400" rtl="0" eaLnBrk="1" latinLnBrk="0" hangingPunct="1">
                            <a:defRPr sz="1800" kern="1200">
                              <a:solidFill>
                                <a:schemeClr val="tx1"/>
                              </a:solidFill>
                              <a:latin typeface="FrutigerNext LT Medium"/>
                              <a:ea typeface="华文细黑"/>
                              <a:cs typeface="宋体"/>
                            </a:defRPr>
                          </a:lvl8pPr>
                          <a:lvl9pPr marL="3657600" algn="l" defTabSz="914400" rtl="0" eaLnBrk="1" latinLnBrk="0" hangingPunct="1">
                            <a:defRPr sz="1800" kern="1200">
                              <a:solidFill>
                                <a:schemeClr val="tx1"/>
                              </a:solidFill>
                              <a:latin typeface="FrutigerNext LT Medium"/>
                              <a:ea typeface="华文细黑"/>
                              <a:cs typeface="宋体"/>
                            </a:defRPr>
                          </a:lvl9pPr>
                        </a:lstStyle>
                        <a:p>
                          <a:pPr algn="ctr"/>
                          <a:r>
                            <a:rPr lang="en-US" sz="1000" b="0" dirty="0">
                              <a:solidFill>
                                <a:schemeClr val="bg1"/>
                              </a:solidFill>
                            </a:rPr>
                            <a:t>---</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9525"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endParaRPr lang="en-US"/>
                        </a:p>
                      </a:txBody>
                      <a:tcPr anchor="ctr">
                        <a:lnL w="12700" cmpd="sng">
                          <a:solidFill>
                            <a:sysClr val="window" lastClr="FFFFFF"/>
                          </a:solidFill>
                        </a:lnL>
                        <a:lnR w="12700" cap="flat" cmpd="sng" algn="ctr">
                          <a:solidFill>
                            <a:sysClr val="windowText" lastClr="000000"/>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a:blip r:embed="rId7"/>
                          <a:stretch>
                            <a:fillRect l="-391304" t="-102500" r="-5797" b="-337500"/>
                          </a:stretch>
                        </a:blipFill>
                      </a:tcPr>
                    </a:tc>
                    <a:extLst>
                      <a:ext uri="{0D108BD9-81ED-4DB2-BD59-A6C34878D82A}">
                        <a16:rowId xmlns:a16="http://schemas.microsoft.com/office/drawing/2014/main" val="10001"/>
                      </a:ext>
                    </a:extLst>
                  </a:tr>
                  <a:tr h="281940">
                    <a:tc>
                      <a:txBody>
                        <a:bodyPr/>
                        <a:lstStyle/>
                        <a:p>
                          <a:endParaRPr lang="en-US"/>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7"/>
                          <a:stretch>
                            <a:fillRect l="-1124" t="-172340" r="-284270" b="-187234"/>
                          </a:stretch>
                        </a:blipFill>
                      </a:tcPr>
                    </a:tc>
                    <a:tc>
                      <a:txBody>
                        <a:bodyPr/>
                        <a:lstStyle/>
                        <a:p>
                          <a:endParaRPr lang="en-US"/>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blipFill>
                          <a:blip r:embed="rId7"/>
                          <a:stretch>
                            <a:fillRect l="-155172" t="-172340" r="-336207" b="-187234"/>
                          </a:stretch>
                        </a:blipFill>
                      </a:tcPr>
                    </a:tc>
                    <a:tc>
                      <a:txBody>
                        <a:bodyPr/>
                        <a:lstStyle/>
                        <a:p>
                          <a:endParaRPr lang="en-US"/>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blipFill>
                          <a:blip r:embed="rId7"/>
                          <a:stretch>
                            <a:fillRect l="-264286" t="-172340" r="-248214" b="-187234"/>
                          </a:stretch>
                        </a:blipFill>
                      </a:tcPr>
                    </a:tc>
                    <a:tc>
                      <a:txBody>
                        <a:bodyPr/>
                        <a:lstStyle>
                          <a:lvl1pPr marL="0" algn="l" defTabSz="914400" rtl="0" eaLnBrk="1" latinLnBrk="0" hangingPunct="1">
                            <a:defRPr sz="1800" kern="1200">
                              <a:solidFill>
                                <a:schemeClr val="tx1"/>
                              </a:solidFill>
                              <a:latin typeface="FrutigerNext LT Medium"/>
                              <a:ea typeface="华文细黑"/>
                              <a:cs typeface="宋体"/>
                            </a:defRPr>
                          </a:lvl1pPr>
                          <a:lvl2pPr marL="457200" algn="l" defTabSz="914400" rtl="0" eaLnBrk="1" latinLnBrk="0" hangingPunct="1">
                            <a:defRPr sz="1800" kern="1200">
                              <a:solidFill>
                                <a:schemeClr val="tx1"/>
                              </a:solidFill>
                              <a:latin typeface="FrutigerNext LT Medium"/>
                              <a:ea typeface="华文细黑"/>
                              <a:cs typeface="宋体"/>
                            </a:defRPr>
                          </a:lvl2pPr>
                          <a:lvl3pPr marL="914400" algn="l" defTabSz="914400" rtl="0" eaLnBrk="1" latinLnBrk="0" hangingPunct="1">
                            <a:defRPr sz="1800" kern="1200">
                              <a:solidFill>
                                <a:schemeClr val="tx1"/>
                              </a:solidFill>
                              <a:latin typeface="FrutigerNext LT Medium"/>
                              <a:ea typeface="华文细黑"/>
                              <a:cs typeface="宋体"/>
                            </a:defRPr>
                          </a:lvl3pPr>
                          <a:lvl4pPr marL="1371600" algn="l" defTabSz="914400" rtl="0" eaLnBrk="1" latinLnBrk="0" hangingPunct="1">
                            <a:defRPr sz="1800" kern="1200">
                              <a:solidFill>
                                <a:schemeClr val="tx1"/>
                              </a:solidFill>
                              <a:latin typeface="FrutigerNext LT Medium"/>
                              <a:ea typeface="华文细黑"/>
                              <a:cs typeface="宋体"/>
                            </a:defRPr>
                          </a:lvl4pPr>
                          <a:lvl5pPr marL="1828800" algn="l" defTabSz="914400" rtl="0" eaLnBrk="1" latinLnBrk="0" hangingPunct="1">
                            <a:defRPr sz="1800" kern="1200">
                              <a:solidFill>
                                <a:schemeClr val="tx1"/>
                              </a:solidFill>
                              <a:latin typeface="FrutigerNext LT Medium"/>
                              <a:ea typeface="华文细黑"/>
                              <a:cs typeface="宋体"/>
                            </a:defRPr>
                          </a:lvl5pPr>
                          <a:lvl6pPr marL="2286000" algn="l" defTabSz="914400" rtl="0" eaLnBrk="1" latinLnBrk="0" hangingPunct="1">
                            <a:defRPr sz="1800" kern="1200">
                              <a:solidFill>
                                <a:schemeClr val="tx1"/>
                              </a:solidFill>
                              <a:latin typeface="FrutigerNext LT Medium"/>
                              <a:ea typeface="华文细黑"/>
                              <a:cs typeface="宋体"/>
                            </a:defRPr>
                          </a:lvl6pPr>
                          <a:lvl7pPr marL="2743200" algn="l" defTabSz="914400" rtl="0" eaLnBrk="1" latinLnBrk="0" hangingPunct="1">
                            <a:defRPr sz="1800" kern="1200">
                              <a:solidFill>
                                <a:schemeClr val="tx1"/>
                              </a:solidFill>
                              <a:latin typeface="FrutigerNext LT Medium"/>
                              <a:ea typeface="华文细黑"/>
                              <a:cs typeface="宋体"/>
                            </a:defRPr>
                          </a:lvl7pPr>
                          <a:lvl8pPr marL="3200400" algn="l" defTabSz="914400" rtl="0" eaLnBrk="1" latinLnBrk="0" hangingPunct="1">
                            <a:defRPr sz="1800" kern="1200">
                              <a:solidFill>
                                <a:schemeClr val="tx1"/>
                              </a:solidFill>
                              <a:latin typeface="FrutigerNext LT Medium"/>
                              <a:ea typeface="华文细黑"/>
                              <a:cs typeface="宋体"/>
                            </a:defRPr>
                          </a:lvl8pPr>
                          <a:lvl9pPr marL="3657600" algn="l" defTabSz="914400" rtl="0" eaLnBrk="1" latinLnBrk="0" hangingPunct="1">
                            <a:defRPr sz="1800" kern="1200">
                              <a:solidFill>
                                <a:schemeClr val="tx1"/>
                              </a:solidFill>
                              <a:latin typeface="FrutigerNext LT Medium"/>
                              <a:ea typeface="华文细黑"/>
                              <a:cs typeface="宋体"/>
                            </a:defRPr>
                          </a:lvl9pPr>
                        </a:lstStyle>
                        <a:p>
                          <a:pPr marL="0" marR="0" lvl="0" indent="0" algn="ctr" defTabSz="913753" rtl="0" eaLnBrk="1" fontAlgn="auto" latinLnBrk="0" hangingPunct="1">
                            <a:lnSpc>
                              <a:spcPct val="100000"/>
                            </a:lnSpc>
                            <a:spcBef>
                              <a:spcPts val="0"/>
                            </a:spcBef>
                            <a:spcAft>
                              <a:spcPts val="0"/>
                            </a:spcAft>
                            <a:buClrTx/>
                            <a:buSzTx/>
                            <a:buFontTx/>
                            <a:buNone/>
                            <a:tabLst/>
                            <a:defRPr/>
                          </a:pPr>
                          <a:endParaRPr lang="en-US" sz="10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endParaRPr lang="en-US"/>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blipFill>
                          <a:blip r:embed="rId7"/>
                          <a:stretch>
                            <a:fillRect l="-391304" t="-172340" r="-5797" b="-187234"/>
                          </a:stretch>
                        </a:blipFill>
                      </a:tcPr>
                    </a:tc>
                    <a:extLst>
                      <a:ext uri="{0D108BD9-81ED-4DB2-BD59-A6C34878D82A}">
                        <a16:rowId xmlns:a16="http://schemas.microsoft.com/office/drawing/2014/main" val="10002"/>
                      </a:ext>
                    </a:extLst>
                  </a:tr>
                  <a:tr h="243840">
                    <a:tc>
                      <a:txBody>
                        <a:bodyPr/>
                        <a:lstStyle>
                          <a:lvl1pPr marL="0" algn="l" defTabSz="914400" rtl="0" eaLnBrk="1" latinLnBrk="0" hangingPunct="1">
                            <a:defRPr sz="1800" kern="1200">
                              <a:solidFill>
                                <a:schemeClr val="tx1"/>
                              </a:solidFill>
                              <a:latin typeface="FrutigerNext LT Medium"/>
                              <a:ea typeface="华文细黑"/>
                              <a:cs typeface="宋体"/>
                            </a:defRPr>
                          </a:lvl1pPr>
                          <a:lvl2pPr marL="457200" algn="l" defTabSz="914400" rtl="0" eaLnBrk="1" latinLnBrk="0" hangingPunct="1">
                            <a:defRPr sz="1800" kern="1200">
                              <a:solidFill>
                                <a:schemeClr val="tx1"/>
                              </a:solidFill>
                              <a:latin typeface="FrutigerNext LT Medium"/>
                              <a:ea typeface="华文细黑"/>
                              <a:cs typeface="宋体"/>
                            </a:defRPr>
                          </a:lvl2pPr>
                          <a:lvl3pPr marL="914400" algn="l" defTabSz="914400" rtl="0" eaLnBrk="1" latinLnBrk="0" hangingPunct="1">
                            <a:defRPr sz="1800" kern="1200">
                              <a:solidFill>
                                <a:schemeClr val="tx1"/>
                              </a:solidFill>
                              <a:latin typeface="FrutigerNext LT Medium"/>
                              <a:ea typeface="华文细黑"/>
                              <a:cs typeface="宋体"/>
                            </a:defRPr>
                          </a:lvl3pPr>
                          <a:lvl4pPr marL="1371600" algn="l" defTabSz="914400" rtl="0" eaLnBrk="1" latinLnBrk="0" hangingPunct="1">
                            <a:defRPr sz="1800" kern="1200">
                              <a:solidFill>
                                <a:schemeClr val="tx1"/>
                              </a:solidFill>
                              <a:latin typeface="FrutigerNext LT Medium"/>
                              <a:ea typeface="华文细黑"/>
                              <a:cs typeface="宋体"/>
                            </a:defRPr>
                          </a:lvl4pPr>
                          <a:lvl5pPr marL="1828800" algn="l" defTabSz="914400" rtl="0" eaLnBrk="1" latinLnBrk="0" hangingPunct="1">
                            <a:defRPr sz="1800" kern="1200">
                              <a:solidFill>
                                <a:schemeClr val="tx1"/>
                              </a:solidFill>
                              <a:latin typeface="FrutigerNext LT Medium"/>
                              <a:ea typeface="华文细黑"/>
                              <a:cs typeface="宋体"/>
                            </a:defRPr>
                          </a:lvl5pPr>
                          <a:lvl6pPr marL="2286000" algn="l" defTabSz="914400" rtl="0" eaLnBrk="1" latinLnBrk="0" hangingPunct="1">
                            <a:defRPr sz="1800" kern="1200">
                              <a:solidFill>
                                <a:schemeClr val="tx1"/>
                              </a:solidFill>
                              <a:latin typeface="FrutigerNext LT Medium"/>
                              <a:ea typeface="华文细黑"/>
                              <a:cs typeface="宋体"/>
                            </a:defRPr>
                          </a:lvl6pPr>
                          <a:lvl7pPr marL="2743200" algn="l" defTabSz="914400" rtl="0" eaLnBrk="1" latinLnBrk="0" hangingPunct="1">
                            <a:defRPr sz="1800" kern="1200">
                              <a:solidFill>
                                <a:schemeClr val="tx1"/>
                              </a:solidFill>
                              <a:latin typeface="FrutigerNext LT Medium"/>
                              <a:ea typeface="华文细黑"/>
                              <a:cs typeface="宋体"/>
                            </a:defRPr>
                          </a:lvl7pPr>
                          <a:lvl8pPr marL="3200400" algn="l" defTabSz="914400" rtl="0" eaLnBrk="1" latinLnBrk="0" hangingPunct="1">
                            <a:defRPr sz="1800" kern="1200">
                              <a:solidFill>
                                <a:schemeClr val="tx1"/>
                              </a:solidFill>
                              <a:latin typeface="FrutigerNext LT Medium"/>
                              <a:ea typeface="华文细黑"/>
                              <a:cs typeface="宋体"/>
                            </a:defRPr>
                          </a:lvl8pPr>
                          <a:lvl9pPr marL="3657600" algn="l" defTabSz="914400" rtl="0" eaLnBrk="1" latinLnBrk="0" hangingPunct="1">
                            <a:defRPr sz="1800" kern="1200">
                              <a:solidFill>
                                <a:schemeClr val="tx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vert="eaVert" anchor="ctr">
                        <a:lnL w="12700" cap="flat" cmpd="sng" algn="ctr">
                          <a:solidFill>
                            <a:sysClr val="windowText" lastClr="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tx1"/>
                              </a:solidFill>
                              <a:latin typeface="FrutigerNext LT Medium"/>
                              <a:ea typeface="华文细黑"/>
                              <a:cs typeface="宋体"/>
                            </a:defRPr>
                          </a:lvl1pPr>
                          <a:lvl2pPr marL="457200" algn="l" defTabSz="914400" rtl="0" eaLnBrk="1" latinLnBrk="0" hangingPunct="1">
                            <a:defRPr sz="1800" kern="1200">
                              <a:solidFill>
                                <a:schemeClr val="tx1"/>
                              </a:solidFill>
                              <a:latin typeface="FrutigerNext LT Medium"/>
                              <a:ea typeface="华文细黑"/>
                              <a:cs typeface="宋体"/>
                            </a:defRPr>
                          </a:lvl2pPr>
                          <a:lvl3pPr marL="914400" algn="l" defTabSz="914400" rtl="0" eaLnBrk="1" latinLnBrk="0" hangingPunct="1">
                            <a:defRPr sz="1800" kern="1200">
                              <a:solidFill>
                                <a:schemeClr val="tx1"/>
                              </a:solidFill>
                              <a:latin typeface="FrutigerNext LT Medium"/>
                              <a:ea typeface="华文细黑"/>
                              <a:cs typeface="宋体"/>
                            </a:defRPr>
                          </a:lvl3pPr>
                          <a:lvl4pPr marL="1371600" algn="l" defTabSz="914400" rtl="0" eaLnBrk="1" latinLnBrk="0" hangingPunct="1">
                            <a:defRPr sz="1800" kern="1200">
                              <a:solidFill>
                                <a:schemeClr val="tx1"/>
                              </a:solidFill>
                              <a:latin typeface="FrutigerNext LT Medium"/>
                              <a:ea typeface="华文细黑"/>
                              <a:cs typeface="宋体"/>
                            </a:defRPr>
                          </a:lvl4pPr>
                          <a:lvl5pPr marL="1828800" algn="l" defTabSz="914400" rtl="0" eaLnBrk="1" latinLnBrk="0" hangingPunct="1">
                            <a:defRPr sz="1800" kern="1200">
                              <a:solidFill>
                                <a:schemeClr val="tx1"/>
                              </a:solidFill>
                              <a:latin typeface="FrutigerNext LT Medium"/>
                              <a:ea typeface="华文细黑"/>
                              <a:cs typeface="宋体"/>
                            </a:defRPr>
                          </a:lvl5pPr>
                          <a:lvl6pPr marL="2286000" algn="l" defTabSz="914400" rtl="0" eaLnBrk="1" latinLnBrk="0" hangingPunct="1">
                            <a:defRPr sz="1800" kern="1200">
                              <a:solidFill>
                                <a:schemeClr val="tx1"/>
                              </a:solidFill>
                              <a:latin typeface="FrutigerNext LT Medium"/>
                              <a:ea typeface="华文细黑"/>
                              <a:cs typeface="宋体"/>
                            </a:defRPr>
                          </a:lvl6pPr>
                          <a:lvl7pPr marL="2743200" algn="l" defTabSz="914400" rtl="0" eaLnBrk="1" latinLnBrk="0" hangingPunct="1">
                            <a:defRPr sz="1800" kern="1200">
                              <a:solidFill>
                                <a:schemeClr val="tx1"/>
                              </a:solidFill>
                              <a:latin typeface="FrutigerNext LT Medium"/>
                              <a:ea typeface="华文细黑"/>
                              <a:cs typeface="宋体"/>
                            </a:defRPr>
                          </a:lvl7pPr>
                          <a:lvl8pPr marL="3200400" algn="l" defTabSz="914400" rtl="0" eaLnBrk="1" latinLnBrk="0" hangingPunct="1">
                            <a:defRPr sz="1800" kern="1200">
                              <a:solidFill>
                                <a:schemeClr val="tx1"/>
                              </a:solidFill>
                              <a:latin typeface="FrutigerNext LT Medium"/>
                              <a:ea typeface="华文细黑"/>
                              <a:cs typeface="宋体"/>
                            </a:defRPr>
                          </a:lvl8pPr>
                          <a:lvl9pPr marL="3657600" algn="l" defTabSz="914400" rtl="0" eaLnBrk="1" latinLnBrk="0" hangingPunct="1">
                            <a:defRPr sz="1800" kern="1200">
                              <a:solidFill>
                                <a:schemeClr val="tx1"/>
                              </a:solidFill>
                              <a:latin typeface="FrutigerNext LT Medium"/>
                              <a:ea typeface="华文细黑"/>
                              <a:cs typeface="宋体"/>
                            </a:defRPr>
                          </a:lvl9pPr>
                        </a:lstStyle>
                        <a:p>
                          <a:pPr algn="ctr"/>
                          <a:r>
                            <a:rPr lang="en-US" sz="1000" dirty="0"/>
                            <a:t>---</a:t>
                          </a:r>
                        </a:p>
                      </a:txBody>
                      <a:tcPr vert="eaVert" anchor="ctr" anchorCtr="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tx1"/>
                              </a:solidFill>
                              <a:latin typeface="FrutigerNext LT Medium"/>
                              <a:ea typeface="华文细黑"/>
                              <a:cs typeface="宋体"/>
                            </a:defRPr>
                          </a:lvl1pPr>
                          <a:lvl2pPr marL="457200" algn="l" defTabSz="914400" rtl="0" eaLnBrk="1" latinLnBrk="0" hangingPunct="1">
                            <a:defRPr sz="1800" kern="1200">
                              <a:solidFill>
                                <a:schemeClr val="tx1"/>
                              </a:solidFill>
                              <a:latin typeface="FrutigerNext LT Medium"/>
                              <a:ea typeface="华文细黑"/>
                              <a:cs typeface="宋体"/>
                            </a:defRPr>
                          </a:lvl2pPr>
                          <a:lvl3pPr marL="914400" algn="l" defTabSz="914400" rtl="0" eaLnBrk="1" latinLnBrk="0" hangingPunct="1">
                            <a:defRPr sz="1800" kern="1200">
                              <a:solidFill>
                                <a:schemeClr val="tx1"/>
                              </a:solidFill>
                              <a:latin typeface="FrutigerNext LT Medium"/>
                              <a:ea typeface="华文细黑"/>
                              <a:cs typeface="宋体"/>
                            </a:defRPr>
                          </a:lvl3pPr>
                          <a:lvl4pPr marL="1371600" algn="l" defTabSz="914400" rtl="0" eaLnBrk="1" latinLnBrk="0" hangingPunct="1">
                            <a:defRPr sz="1800" kern="1200">
                              <a:solidFill>
                                <a:schemeClr val="tx1"/>
                              </a:solidFill>
                              <a:latin typeface="FrutigerNext LT Medium"/>
                              <a:ea typeface="华文细黑"/>
                              <a:cs typeface="宋体"/>
                            </a:defRPr>
                          </a:lvl4pPr>
                          <a:lvl5pPr marL="1828800" algn="l" defTabSz="914400" rtl="0" eaLnBrk="1" latinLnBrk="0" hangingPunct="1">
                            <a:defRPr sz="1800" kern="1200">
                              <a:solidFill>
                                <a:schemeClr val="tx1"/>
                              </a:solidFill>
                              <a:latin typeface="FrutigerNext LT Medium"/>
                              <a:ea typeface="华文细黑"/>
                              <a:cs typeface="宋体"/>
                            </a:defRPr>
                          </a:lvl5pPr>
                          <a:lvl6pPr marL="2286000" algn="l" defTabSz="914400" rtl="0" eaLnBrk="1" latinLnBrk="0" hangingPunct="1">
                            <a:defRPr sz="1800" kern="1200">
                              <a:solidFill>
                                <a:schemeClr val="tx1"/>
                              </a:solidFill>
                              <a:latin typeface="FrutigerNext LT Medium"/>
                              <a:ea typeface="华文细黑"/>
                              <a:cs typeface="宋体"/>
                            </a:defRPr>
                          </a:lvl6pPr>
                          <a:lvl7pPr marL="2743200" algn="l" defTabSz="914400" rtl="0" eaLnBrk="1" latinLnBrk="0" hangingPunct="1">
                            <a:defRPr sz="1800" kern="1200">
                              <a:solidFill>
                                <a:schemeClr val="tx1"/>
                              </a:solidFill>
                              <a:latin typeface="FrutigerNext LT Medium"/>
                              <a:ea typeface="华文细黑"/>
                              <a:cs typeface="宋体"/>
                            </a:defRPr>
                          </a:lvl7pPr>
                          <a:lvl8pPr marL="3200400" algn="l" defTabSz="914400" rtl="0" eaLnBrk="1" latinLnBrk="0" hangingPunct="1">
                            <a:defRPr sz="1800" kern="1200">
                              <a:solidFill>
                                <a:schemeClr val="tx1"/>
                              </a:solidFill>
                              <a:latin typeface="FrutigerNext LT Medium"/>
                              <a:ea typeface="华文细黑"/>
                              <a:cs typeface="宋体"/>
                            </a:defRPr>
                          </a:lvl8pPr>
                          <a:lvl9pPr marL="3657600" algn="l" defTabSz="914400" rtl="0" eaLnBrk="1" latinLnBrk="0" hangingPunct="1">
                            <a:defRPr sz="1800" kern="1200">
                              <a:solidFill>
                                <a:schemeClr val="tx1"/>
                              </a:solidFill>
                              <a:latin typeface="FrutigerNext LT Medium"/>
                              <a:ea typeface="华文细黑"/>
                              <a:cs typeface="宋体"/>
                            </a:defRPr>
                          </a:lvl9pPr>
                        </a:lstStyle>
                        <a:p>
                          <a:pPr algn="ctr"/>
                          <a:r>
                            <a:rPr lang="en-US" sz="1000" dirty="0"/>
                            <a:t>---</a:t>
                          </a:r>
                        </a:p>
                      </a:txBody>
                      <a:tcPr vert="eaVert" anchor="ctr" anchorCtr="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tx1"/>
                              </a:solidFill>
                              <a:latin typeface="FrutigerNext LT Medium"/>
                              <a:ea typeface="华文细黑"/>
                              <a:cs typeface="宋体"/>
                            </a:defRPr>
                          </a:lvl1pPr>
                          <a:lvl2pPr marL="457200" algn="l" defTabSz="914400" rtl="0" eaLnBrk="1" latinLnBrk="0" hangingPunct="1">
                            <a:defRPr sz="1800" kern="1200">
                              <a:solidFill>
                                <a:schemeClr val="tx1"/>
                              </a:solidFill>
                              <a:latin typeface="FrutigerNext LT Medium"/>
                              <a:ea typeface="华文细黑"/>
                              <a:cs typeface="宋体"/>
                            </a:defRPr>
                          </a:lvl2pPr>
                          <a:lvl3pPr marL="914400" algn="l" defTabSz="914400" rtl="0" eaLnBrk="1" latinLnBrk="0" hangingPunct="1">
                            <a:defRPr sz="1800" kern="1200">
                              <a:solidFill>
                                <a:schemeClr val="tx1"/>
                              </a:solidFill>
                              <a:latin typeface="FrutigerNext LT Medium"/>
                              <a:ea typeface="华文细黑"/>
                              <a:cs typeface="宋体"/>
                            </a:defRPr>
                          </a:lvl3pPr>
                          <a:lvl4pPr marL="1371600" algn="l" defTabSz="914400" rtl="0" eaLnBrk="1" latinLnBrk="0" hangingPunct="1">
                            <a:defRPr sz="1800" kern="1200">
                              <a:solidFill>
                                <a:schemeClr val="tx1"/>
                              </a:solidFill>
                              <a:latin typeface="FrutigerNext LT Medium"/>
                              <a:ea typeface="华文细黑"/>
                              <a:cs typeface="宋体"/>
                            </a:defRPr>
                          </a:lvl4pPr>
                          <a:lvl5pPr marL="1828800" algn="l" defTabSz="914400" rtl="0" eaLnBrk="1" latinLnBrk="0" hangingPunct="1">
                            <a:defRPr sz="1800" kern="1200">
                              <a:solidFill>
                                <a:schemeClr val="tx1"/>
                              </a:solidFill>
                              <a:latin typeface="FrutigerNext LT Medium"/>
                              <a:ea typeface="华文细黑"/>
                              <a:cs typeface="宋体"/>
                            </a:defRPr>
                          </a:lvl5pPr>
                          <a:lvl6pPr marL="2286000" algn="l" defTabSz="914400" rtl="0" eaLnBrk="1" latinLnBrk="0" hangingPunct="1">
                            <a:defRPr sz="1800" kern="1200">
                              <a:solidFill>
                                <a:schemeClr val="tx1"/>
                              </a:solidFill>
                              <a:latin typeface="FrutigerNext LT Medium"/>
                              <a:ea typeface="华文细黑"/>
                              <a:cs typeface="宋体"/>
                            </a:defRPr>
                          </a:lvl6pPr>
                          <a:lvl7pPr marL="2743200" algn="l" defTabSz="914400" rtl="0" eaLnBrk="1" latinLnBrk="0" hangingPunct="1">
                            <a:defRPr sz="1800" kern="1200">
                              <a:solidFill>
                                <a:schemeClr val="tx1"/>
                              </a:solidFill>
                              <a:latin typeface="FrutigerNext LT Medium"/>
                              <a:ea typeface="华文细黑"/>
                              <a:cs typeface="宋体"/>
                            </a:defRPr>
                          </a:lvl7pPr>
                          <a:lvl8pPr marL="3200400" algn="l" defTabSz="914400" rtl="0" eaLnBrk="1" latinLnBrk="0" hangingPunct="1">
                            <a:defRPr sz="1800" kern="1200">
                              <a:solidFill>
                                <a:schemeClr val="tx1"/>
                              </a:solidFill>
                              <a:latin typeface="FrutigerNext LT Medium"/>
                              <a:ea typeface="华文细黑"/>
                              <a:cs typeface="宋体"/>
                            </a:defRPr>
                          </a:lvl8pPr>
                          <a:lvl9pPr marL="3657600" algn="l" defTabSz="914400" rtl="0" eaLnBrk="1" latinLnBrk="0" hangingPunct="1">
                            <a:defRPr sz="1800" kern="1200">
                              <a:solidFill>
                                <a:schemeClr val="tx1"/>
                              </a:solidFill>
                              <a:latin typeface="FrutigerNext LT Medium"/>
                              <a:ea typeface="华文细黑"/>
                              <a:cs typeface="宋体"/>
                            </a:defRPr>
                          </a:lvl9pPr>
                        </a:lstStyle>
                        <a:p>
                          <a:pPr algn="ctr"/>
                          <a:endParaRPr lang="en-US" sz="10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tx1"/>
                              </a:solidFill>
                              <a:latin typeface="FrutigerNext LT Medium"/>
                              <a:ea typeface="华文细黑"/>
                              <a:cs typeface="宋体"/>
                            </a:defRPr>
                          </a:lvl1pPr>
                          <a:lvl2pPr marL="457200" algn="l" defTabSz="914400" rtl="0" eaLnBrk="1" latinLnBrk="0" hangingPunct="1">
                            <a:defRPr sz="1800" kern="1200">
                              <a:solidFill>
                                <a:schemeClr val="tx1"/>
                              </a:solidFill>
                              <a:latin typeface="FrutigerNext LT Medium"/>
                              <a:ea typeface="华文细黑"/>
                              <a:cs typeface="宋体"/>
                            </a:defRPr>
                          </a:lvl2pPr>
                          <a:lvl3pPr marL="914400" algn="l" defTabSz="914400" rtl="0" eaLnBrk="1" latinLnBrk="0" hangingPunct="1">
                            <a:defRPr sz="1800" kern="1200">
                              <a:solidFill>
                                <a:schemeClr val="tx1"/>
                              </a:solidFill>
                              <a:latin typeface="FrutigerNext LT Medium"/>
                              <a:ea typeface="华文细黑"/>
                              <a:cs typeface="宋体"/>
                            </a:defRPr>
                          </a:lvl3pPr>
                          <a:lvl4pPr marL="1371600" algn="l" defTabSz="914400" rtl="0" eaLnBrk="1" latinLnBrk="0" hangingPunct="1">
                            <a:defRPr sz="1800" kern="1200">
                              <a:solidFill>
                                <a:schemeClr val="tx1"/>
                              </a:solidFill>
                              <a:latin typeface="FrutigerNext LT Medium"/>
                              <a:ea typeface="华文细黑"/>
                              <a:cs typeface="宋体"/>
                            </a:defRPr>
                          </a:lvl4pPr>
                          <a:lvl5pPr marL="1828800" algn="l" defTabSz="914400" rtl="0" eaLnBrk="1" latinLnBrk="0" hangingPunct="1">
                            <a:defRPr sz="1800" kern="1200">
                              <a:solidFill>
                                <a:schemeClr val="tx1"/>
                              </a:solidFill>
                              <a:latin typeface="FrutigerNext LT Medium"/>
                              <a:ea typeface="华文细黑"/>
                              <a:cs typeface="宋体"/>
                            </a:defRPr>
                          </a:lvl5pPr>
                          <a:lvl6pPr marL="2286000" algn="l" defTabSz="914400" rtl="0" eaLnBrk="1" latinLnBrk="0" hangingPunct="1">
                            <a:defRPr sz="1800" kern="1200">
                              <a:solidFill>
                                <a:schemeClr val="tx1"/>
                              </a:solidFill>
                              <a:latin typeface="FrutigerNext LT Medium"/>
                              <a:ea typeface="华文细黑"/>
                              <a:cs typeface="宋体"/>
                            </a:defRPr>
                          </a:lvl6pPr>
                          <a:lvl7pPr marL="2743200" algn="l" defTabSz="914400" rtl="0" eaLnBrk="1" latinLnBrk="0" hangingPunct="1">
                            <a:defRPr sz="1800" kern="1200">
                              <a:solidFill>
                                <a:schemeClr val="tx1"/>
                              </a:solidFill>
                              <a:latin typeface="FrutigerNext LT Medium"/>
                              <a:ea typeface="华文细黑"/>
                              <a:cs typeface="宋体"/>
                            </a:defRPr>
                          </a:lvl7pPr>
                          <a:lvl8pPr marL="3200400" algn="l" defTabSz="914400" rtl="0" eaLnBrk="1" latinLnBrk="0" hangingPunct="1">
                            <a:defRPr sz="1800" kern="1200">
                              <a:solidFill>
                                <a:schemeClr val="tx1"/>
                              </a:solidFill>
                              <a:latin typeface="FrutigerNext LT Medium"/>
                              <a:ea typeface="华文细黑"/>
                              <a:cs typeface="宋体"/>
                            </a:defRPr>
                          </a:lvl8pPr>
                          <a:lvl9pPr marL="3657600" algn="l" defTabSz="914400" rtl="0" eaLnBrk="1" latinLnBrk="0" hangingPunct="1">
                            <a:defRPr sz="1800" kern="1200">
                              <a:solidFill>
                                <a:schemeClr val="tx1"/>
                              </a:solidFill>
                              <a:latin typeface="FrutigerNext LT Medium"/>
                              <a:ea typeface="华文细黑"/>
                              <a:cs typeface="宋体"/>
                            </a:defRPr>
                          </a:lvl9pPr>
                        </a:lstStyle>
                        <a:p>
                          <a:pPr algn="ctr"/>
                          <a:r>
                            <a:rPr lang="en-US" sz="1000" dirty="0"/>
                            <a:t>---</a:t>
                          </a:r>
                        </a:p>
                      </a:txBody>
                      <a:tcPr vert="eaVert" anchor="ctr" anchorCtr="1">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281940">
                    <a:tc>
                      <a:txBody>
                        <a:bodyPr/>
                        <a:lstStyle/>
                        <a:p>
                          <a:endParaRPr lang="en-US"/>
                        </a:p>
                      </a:txBody>
                      <a:tcPr>
                        <a:lnL w="12700" cap="flat" cmpd="sng" algn="ctr">
                          <a:solidFill>
                            <a:sysClr val="windowText" lastClr="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7"/>
                          <a:stretch>
                            <a:fillRect l="-1124" t="-365217" r="-284270" b="-4348"/>
                          </a:stretch>
                        </a:blipFill>
                      </a:tcPr>
                    </a:tc>
                    <a:tc>
                      <a:txBody>
                        <a:body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7"/>
                          <a:stretch>
                            <a:fillRect l="-155172" t="-365217" r="-336207" b="-4348"/>
                          </a:stretch>
                        </a:blipFill>
                      </a:tcPr>
                    </a:tc>
                    <a:tc>
                      <a:txBody>
                        <a:body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7"/>
                          <a:stretch>
                            <a:fillRect l="-264286" t="-365217" r="-248214" b="-4348"/>
                          </a:stretch>
                        </a:blipFill>
                      </a:tcPr>
                    </a:tc>
                    <a:tc>
                      <a:txBody>
                        <a:bodyPr/>
                        <a:lstStyle>
                          <a:lvl1pPr marL="0" algn="l" defTabSz="914400" rtl="0" eaLnBrk="1" latinLnBrk="0" hangingPunct="1">
                            <a:defRPr sz="1800" kern="1200">
                              <a:solidFill>
                                <a:schemeClr val="tx1"/>
                              </a:solidFill>
                              <a:latin typeface="FrutigerNext LT Medium"/>
                              <a:ea typeface="华文细黑"/>
                              <a:cs typeface="宋体"/>
                            </a:defRPr>
                          </a:lvl1pPr>
                          <a:lvl2pPr marL="457200" algn="l" defTabSz="914400" rtl="0" eaLnBrk="1" latinLnBrk="0" hangingPunct="1">
                            <a:defRPr sz="1800" kern="1200">
                              <a:solidFill>
                                <a:schemeClr val="tx1"/>
                              </a:solidFill>
                              <a:latin typeface="FrutigerNext LT Medium"/>
                              <a:ea typeface="华文细黑"/>
                              <a:cs typeface="宋体"/>
                            </a:defRPr>
                          </a:lvl2pPr>
                          <a:lvl3pPr marL="914400" algn="l" defTabSz="914400" rtl="0" eaLnBrk="1" latinLnBrk="0" hangingPunct="1">
                            <a:defRPr sz="1800" kern="1200">
                              <a:solidFill>
                                <a:schemeClr val="tx1"/>
                              </a:solidFill>
                              <a:latin typeface="FrutigerNext LT Medium"/>
                              <a:ea typeface="华文细黑"/>
                              <a:cs typeface="宋体"/>
                            </a:defRPr>
                          </a:lvl3pPr>
                          <a:lvl4pPr marL="1371600" algn="l" defTabSz="914400" rtl="0" eaLnBrk="1" latinLnBrk="0" hangingPunct="1">
                            <a:defRPr sz="1800" kern="1200">
                              <a:solidFill>
                                <a:schemeClr val="tx1"/>
                              </a:solidFill>
                              <a:latin typeface="FrutigerNext LT Medium"/>
                              <a:ea typeface="华文细黑"/>
                              <a:cs typeface="宋体"/>
                            </a:defRPr>
                          </a:lvl4pPr>
                          <a:lvl5pPr marL="1828800" algn="l" defTabSz="914400" rtl="0" eaLnBrk="1" latinLnBrk="0" hangingPunct="1">
                            <a:defRPr sz="1800" kern="1200">
                              <a:solidFill>
                                <a:schemeClr val="tx1"/>
                              </a:solidFill>
                              <a:latin typeface="FrutigerNext LT Medium"/>
                              <a:ea typeface="华文细黑"/>
                              <a:cs typeface="宋体"/>
                            </a:defRPr>
                          </a:lvl5pPr>
                          <a:lvl6pPr marL="2286000" algn="l" defTabSz="914400" rtl="0" eaLnBrk="1" latinLnBrk="0" hangingPunct="1">
                            <a:defRPr sz="1800" kern="1200">
                              <a:solidFill>
                                <a:schemeClr val="tx1"/>
                              </a:solidFill>
                              <a:latin typeface="FrutigerNext LT Medium"/>
                              <a:ea typeface="华文细黑"/>
                              <a:cs typeface="宋体"/>
                            </a:defRPr>
                          </a:lvl6pPr>
                          <a:lvl7pPr marL="2743200" algn="l" defTabSz="914400" rtl="0" eaLnBrk="1" latinLnBrk="0" hangingPunct="1">
                            <a:defRPr sz="1800" kern="1200">
                              <a:solidFill>
                                <a:schemeClr val="tx1"/>
                              </a:solidFill>
                              <a:latin typeface="FrutigerNext LT Medium"/>
                              <a:ea typeface="华文细黑"/>
                              <a:cs typeface="宋体"/>
                            </a:defRPr>
                          </a:lvl7pPr>
                          <a:lvl8pPr marL="3200400" algn="l" defTabSz="914400" rtl="0" eaLnBrk="1" latinLnBrk="0" hangingPunct="1">
                            <a:defRPr sz="1800" kern="1200">
                              <a:solidFill>
                                <a:schemeClr val="tx1"/>
                              </a:solidFill>
                              <a:latin typeface="FrutigerNext LT Medium"/>
                              <a:ea typeface="华文细黑"/>
                              <a:cs typeface="宋体"/>
                            </a:defRPr>
                          </a:lvl8pPr>
                          <a:lvl9pPr marL="3657600" algn="l" defTabSz="914400" rtl="0" eaLnBrk="1" latinLnBrk="0" hangingPunct="1">
                            <a:defRPr sz="1800" kern="1200">
                              <a:solidFill>
                                <a:schemeClr val="tx1"/>
                              </a:solidFill>
                              <a:latin typeface="FrutigerNext LT Medium"/>
                              <a:ea typeface="华文细黑"/>
                              <a:cs typeface="宋体"/>
                            </a:defRPr>
                          </a:lvl9pPr>
                        </a:lstStyle>
                        <a:p>
                          <a:pPr marL="0" marR="0" lvl="0" indent="0" algn="ctr" defTabSz="913753" rtl="0" eaLnBrk="1" fontAlgn="auto" latinLnBrk="0" hangingPunct="1">
                            <a:lnSpc>
                              <a:spcPct val="100000"/>
                            </a:lnSpc>
                            <a:spcBef>
                              <a:spcPts val="0"/>
                            </a:spcBef>
                            <a:spcAft>
                              <a:spcPts val="0"/>
                            </a:spcAft>
                            <a:buClrTx/>
                            <a:buSzTx/>
                            <a:buFontTx/>
                            <a:buNone/>
                            <a:tabLst/>
                            <a:defRPr/>
                          </a:pPr>
                          <a:endParaRPr lang="en-US" sz="10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endParaRPr lang="en-US"/>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7"/>
                          <a:stretch>
                            <a:fillRect l="-391304" t="-365217" r="-5797" b="-4348"/>
                          </a:stretch>
                        </a:blipFill>
                      </a:tcPr>
                    </a:tc>
                    <a:extLst>
                      <a:ext uri="{0D108BD9-81ED-4DB2-BD59-A6C34878D82A}">
                        <a16:rowId xmlns:a16="http://schemas.microsoft.com/office/drawing/2014/main" val="10004"/>
                      </a:ext>
                    </a:extLst>
                  </a:tr>
                </a:tbl>
              </a:graphicData>
            </a:graphic>
          </p:graphicFrame>
        </mc:Fallback>
      </mc:AlternateContent>
      <p:sp>
        <p:nvSpPr>
          <p:cNvPr id="146" name="Rectangle 145">
            <a:extLst>
              <a:ext uri="{FF2B5EF4-FFF2-40B4-BE49-F238E27FC236}">
                <a16:creationId xmlns:a16="http://schemas.microsoft.com/office/drawing/2014/main" id="{552F0047-9310-4FBB-9C5C-7DC090BADECF}"/>
              </a:ext>
            </a:extLst>
          </p:cNvPr>
          <p:cNvSpPr/>
          <p:nvPr/>
        </p:nvSpPr>
        <p:spPr>
          <a:xfrm>
            <a:off x="5629327" y="5925979"/>
            <a:ext cx="1474715" cy="246221"/>
          </a:xfrm>
          <a:prstGeom prst="rect">
            <a:avLst/>
          </a:prstGeom>
        </p:spPr>
        <p:txBody>
          <a:bodyPr wrap="square">
            <a:spAutoFit/>
          </a:bodyPr>
          <a:lstStyle/>
          <a:p>
            <a:pPr algn="ctr" defTabSz="914400" eaLnBrk="1" hangingPunct="1">
              <a:buClrTx/>
              <a:buSzTx/>
              <a:buFontTx/>
              <a:buNone/>
            </a:pPr>
            <a:r>
              <a:rPr lang="en-US" sz="1000" dirty="0">
                <a:solidFill>
                  <a:prstClr val="black"/>
                </a:solidFill>
                <a:latin typeface="Calibri" pitchFamily="34" charset="0"/>
                <a:ea typeface="宋体" charset="-122"/>
              </a:rPr>
              <a:t>Total number of Co-APs</a:t>
            </a:r>
          </a:p>
        </p:txBody>
      </p:sp>
      <mc:AlternateContent xmlns:mc="http://schemas.openxmlformats.org/markup-compatibility/2006" xmlns:a14="http://schemas.microsoft.com/office/drawing/2010/main">
        <mc:Choice Requires="a14">
          <p:sp>
            <p:nvSpPr>
              <p:cNvPr id="147" name="Rectangle 146">
                <a:extLst>
                  <a:ext uri="{FF2B5EF4-FFF2-40B4-BE49-F238E27FC236}">
                    <a16:creationId xmlns:a16="http://schemas.microsoft.com/office/drawing/2014/main" id="{D129A4DB-F2EF-4F2C-8889-49B6EB7AC72E}"/>
                  </a:ext>
                </a:extLst>
              </p:cNvPr>
              <p:cNvSpPr/>
              <p:nvPr/>
            </p:nvSpPr>
            <p:spPr>
              <a:xfrm>
                <a:off x="8479687" y="4556892"/>
                <a:ext cx="2240484" cy="1388201"/>
              </a:xfrm>
              <a:prstGeom prst="rect">
                <a:avLst/>
              </a:prstGeom>
            </p:spPr>
            <p:txBody>
              <a:bodyPr wrap="square">
                <a:spAutoFit/>
              </a:bodyPr>
              <a:lstStyle/>
              <a:p>
                <a:pPr algn="ctr" defTabSz="914400" eaLnBrk="1" hangingPunct="1">
                  <a:buClrTx/>
                  <a:buSzTx/>
                  <a:buFontTx/>
                  <a:buNone/>
                </a:pPr>
                <a:r>
                  <a:rPr lang="en-US" sz="1000" dirty="0">
                    <a:solidFill>
                      <a:prstClr val="black"/>
                    </a:solidFill>
                    <a:latin typeface="Calibri" pitchFamily="34" charset="0"/>
                    <a:ea typeface="宋体" charset="-122"/>
                  </a:rPr>
                  <a:t>Co-SR management information base (MIB) available for a TXOP owner, where</a:t>
                </a:r>
                <a14:m>
                  <m:oMath xmlns:m="http://schemas.openxmlformats.org/officeDocument/2006/math">
                    <m:r>
                      <a:rPr lang="en-US" sz="1000" i="1" smtClean="0">
                        <a:solidFill>
                          <a:prstClr val="black"/>
                        </a:solidFill>
                        <a:latin typeface="Cambria Math" panose="02040503050406030204" pitchFamily="18" charset="0"/>
                      </a:rPr>
                      <m:t> </m:t>
                    </m:r>
                    <m:sSubSup>
                      <m:sSubSupPr>
                        <m:ctrlPr>
                          <a:rPr lang="en-US" sz="1000" i="1" smtClean="0">
                            <a:solidFill>
                              <a:prstClr val="black"/>
                            </a:solidFill>
                            <a:latin typeface="Cambria Math" panose="02040503050406030204" pitchFamily="18" charset="0"/>
                          </a:rPr>
                        </m:ctrlPr>
                      </m:sSubSupPr>
                      <m:e>
                        <m:r>
                          <a:rPr lang="en-US" sz="1000" i="1" smtClean="0">
                            <a:solidFill>
                              <a:prstClr val="black"/>
                            </a:solidFill>
                            <a:latin typeface="Cambria Math" panose="02040503050406030204" pitchFamily="18" charset="0"/>
                          </a:rPr>
                          <m:t>𝑟</m:t>
                        </m:r>
                      </m:e>
                      <m:sub>
                        <m:r>
                          <a:rPr lang="en-US" sz="1000" i="1" smtClean="0">
                            <a:solidFill>
                              <a:prstClr val="black"/>
                            </a:solidFill>
                            <a:latin typeface="Cambria Math" panose="02040503050406030204" pitchFamily="18" charset="0"/>
                          </a:rPr>
                          <m:t>𝑗</m:t>
                        </m:r>
                      </m:sub>
                      <m:sup>
                        <m:r>
                          <a:rPr lang="en-US" sz="1000" i="1" smtClean="0">
                            <a:solidFill>
                              <a:prstClr val="black"/>
                            </a:solidFill>
                            <a:latin typeface="Cambria Math" panose="02040503050406030204" pitchFamily="18" charset="0"/>
                          </a:rPr>
                          <m:t>(</m:t>
                        </m:r>
                        <m:r>
                          <a:rPr lang="en-US" sz="1000" i="1" smtClean="0">
                            <a:solidFill>
                              <a:prstClr val="black"/>
                            </a:solidFill>
                            <a:latin typeface="Cambria Math" panose="02040503050406030204" pitchFamily="18" charset="0"/>
                          </a:rPr>
                          <m:t>𝑘</m:t>
                        </m:r>
                        <m:r>
                          <a:rPr lang="en-US" sz="1000" i="1" smtClean="0">
                            <a:solidFill>
                              <a:prstClr val="black"/>
                            </a:solidFill>
                            <a:latin typeface="Cambria Math" panose="02040503050406030204" pitchFamily="18" charset="0"/>
                          </a:rPr>
                          <m:t>)</m:t>
                        </m:r>
                      </m:sup>
                    </m:sSubSup>
                  </m:oMath>
                </a14:m>
                <a:r>
                  <a:rPr lang="en-US" sz="1000" dirty="0">
                    <a:solidFill>
                      <a:prstClr val="black"/>
                    </a:solidFill>
                    <a:latin typeface="Calibri" pitchFamily="34" charset="0"/>
                    <a:ea typeface="宋体" charset="-122"/>
                  </a:rPr>
                  <a:t> indicates the RSSI at the</a:t>
                </a:r>
                <a14:m>
                  <m:oMath xmlns:m="http://schemas.openxmlformats.org/officeDocument/2006/math">
                    <m:r>
                      <a:rPr lang="en-US" sz="1000" i="1" smtClean="0">
                        <a:solidFill>
                          <a:prstClr val="black"/>
                        </a:solidFill>
                        <a:latin typeface="Cambria Math" panose="02040503050406030204" pitchFamily="18" charset="0"/>
                      </a:rPr>
                      <m:t> </m:t>
                    </m:r>
                    <m:sSup>
                      <m:sSupPr>
                        <m:ctrlPr>
                          <a:rPr lang="en-US" sz="1000" i="1" smtClean="0">
                            <a:solidFill>
                              <a:prstClr val="black"/>
                            </a:solidFill>
                            <a:latin typeface="Cambria Math" panose="02040503050406030204" pitchFamily="18" charset="0"/>
                          </a:rPr>
                        </m:ctrlPr>
                      </m:sSupPr>
                      <m:e>
                        <m:r>
                          <a:rPr lang="en-US" sz="1000" i="1" smtClean="0">
                            <a:solidFill>
                              <a:prstClr val="black"/>
                            </a:solidFill>
                            <a:latin typeface="Cambria Math" panose="02040503050406030204" pitchFamily="18" charset="0"/>
                          </a:rPr>
                          <m:t>𝑗</m:t>
                        </m:r>
                      </m:e>
                      <m:sup>
                        <m:r>
                          <a:rPr lang="en-US" sz="1000" i="1" smtClean="0">
                            <a:solidFill>
                              <a:prstClr val="black"/>
                            </a:solidFill>
                            <a:latin typeface="Cambria Math" panose="02040503050406030204" pitchFamily="18" charset="0"/>
                          </a:rPr>
                          <m:t>𝑡h</m:t>
                        </m:r>
                      </m:sup>
                    </m:sSup>
                  </m:oMath>
                </a14:m>
                <a:r>
                  <a:rPr lang="en-US" sz="1000" dirty="0">
                    <a:solidFill>
                      <a:prstClr val="black"/>
                    </a:solidFill>
                    <a:latin typeface="Calibri" pitchFamily="34" charset="0"/>
                    <a:ea typeface="宋体" charset="-122"/>
                  </a:rPr>
                  <a:t> STA (in the TXOP owner’s BSS) for a signal transmitted by the</a:t>
                </a:r>
                <a14:m>
                  <m:oMath xmlns:m="http://schemas.openxmlformats.org/officeDocument/2006/math">
                    <m:r>
                      <a:rPr lang="en-US" sz="1000" i="1" smtClean="0">
                        <a:solidFill>
                          <a:prstClr val="black"/>
                        </a:solidFill>
                        <a:latin typeface="Cambria Math" panose="02040503050406030204" pitchFamily="18" charset="0"/>
                      </a:rPr>
                      <m:t> </m:t>
                    </m:r>
                    <m:sSup>
                      <m:sSupPr>
                        <m:ctrlPr>
                          <a:rPr lang="en-US" sz="1000" i="1" smtClean="0">
                            <a:solidFill>
                              <a:prstClr val="black"/>
                            </a:solidFill>
                            <a:latin typeface="Cambria Math" panose="02040503050406030204" pitchFamily="18" charset="0"/>
                          </a:rPr>
                        </m:ctrlPr>
                      </m:sSupPr>
                      <m:e>
                        <m:r>
                          <a:rPr lang="en-US" sz="1000" i="1" smtClean="0">
                            <a:solidFill>
                              <a:prstClr val="black"/>
                            </a:solidFill>
                            <a:latin typeface="Cambria Math" panose="02040503050406030204" pitchFamily="18" charset="0"/>
                          </a:rPr>
                          <m:t>𝑘</m:t>
                        </m:r>
                      </m:e>
                      <m:sup>
                        <m:r>
                          <a:rPr lang="en-US" sz="1000" i="1" smtClean="0">
                            <a:solidFill>
                              <a:prstClr val="black"/>
                            </a:solidFill>
                            <a:latin typeface="Cambria Math" panose="02040503050406030204" pitchFamily="18" charset="0"/>
                          </a:rPr>
                          <m:t>𝑡h</m:t>
                        </m:r>
                      </m:sup>
                    </m:sSup>
                  </m:oMath>
                </a14:m>
                <a:r>
                  <a:rPr lang="en-US" sz="1000" dirty="0">
                    <a:solidFill>
                      <a:prstClr val="black"/>
                    </a:solidFill>
                    <a:latin typeface="Calibri" pitchFamily="34" charset="0"/>
                    <a:ea typeface="宋体" charset="-122"/>
                  </a:rPr>
                  <a:t> Co-AP, as can possibly be derived from the measurement reports sent by</a:t>
                </a:r>
                <a14:m>
                  <m:oMath xmlns:m="http://schemas.openxmlformats.org/officeDocument/2006/math">
                    <m:r>
                      <a:rPr lang="en-US" sz="1000" i="1" smtClean="0">
                        <a:solidFill>
                          <a:prstClr val="black"/>
                        </a:solidFill>
                        <a:latin typeface="Cambria Math" panose="02040503050406030204" pitchFamily="18" charset="0"/>
                      </a:rPr>
                      <m:t> </m:t>
                    </m:r>
                    <m:sSup>
                      <m:sSupPr>
                        <m:ctrlPr>
                          <a:rPr lang="en-US" sz="1000" i="1" smtClean="0">
                            <a:solidFill>
                              <a:prstClr val="black"/>
                            </a:solidFill>
                            <a:latin typeface="Cambria Math" panose="02040503050406030204" pitchFamily="18" charset="0"/>
                          </a:rPr>
                        </m:ctrlPr>
                      </m:sSupPr>
                      <m:e>
                        <m:r>
                          <a:rPr lang="en-US" sz="1000" i="1" smtClean="0">
                            <a:solidFill>
                              <a:prstClr val="black"/>
                            </a:solidFill>
                            <a:latin typeface="Cambria Math" panose="02040503050406030204" pitchFamily="18" charset="0"/>
                          </a:rPr>
                          <m:t>𝑗</m:t>
                        </m:r>
                      </m:e>
                      <m:sup>
                        <m:r>
                          <a:rPr lang="en-US" sz="1000" i="1" smtClean="0">
                            <a:solidFill>
                              <a:prstClr val="black"/>
                            </a:solidFill>
                            <a:latin typeface="Cambria Math" panose="02040503050406030204" pitchFamily="18" charset="0"/>
                          </a:rPr>
                          <m:t>𝑡h</m:t>
                        </m:r>
                      </m:sup>
                    </m:sSup>
                  </m:oMath>
                </a14:m>
                <a:r>
                  <a:rPr lang="en-US" sz="1000" dirty="0">
                    <a:solidFill>
                      <a:prstClr val="black"/>
                    </a:solidFill>
                    <a:latin typeface="Calibri" pitchFamily="34" charset="0"/>
                    <a:ea typeface="宋体" charset="-122"/>
                  </a:rPr>
                  <a:t> STA,</a:t>
                </a:r>
              </a:p>
              <a:p>
                <a:pPr algn="ctr" defTabSz="914400" eaLnBrk="1" hangingPunct="1">
                  <a:buClrTx/>
                  <a:buSzTx/>
                  <a:buFontTx/>
                  <a:buNone/>
                </a:pPr>
                <a:r>
                  <a:rPr lang="en-US" sz="1000" dirty="0">
                    <a:solidFill>
                      <a:prstClr val="black"/>
                    </a:solidFill>
                    <a:latin typeface="Calibri" pitchFamily="34" charset="0"/>
                    <a:ea typeface="宋体" charset="-122"/>
                  </a:rPr>
                  <a:t>where</a:t>
                </a:r>
                <a14:m>
                  <m:oMath xmlns:m="http://schemas.openxmlformats.org/officeDocument/2006/math">
                    <m:r>
                      <a:rPr lang="en-US" sz="1000" i="1" smtClean="0">
                        <a:solidFill>
                          <a:prstClr val="black"/>
                        </a:solidFill>
                        <a:latin typeface="Cambria Math" panose="02040503050406030204" pitchFamily="18" charset="0"/>
                      </a:rPr>
                      <m:t> </m:t>
                    </m:r>
                    <m:r>
                      <a:rPr lang="en-US" sz="1000" i="1" smtClean="0">
                        <a:solidFill>
                          <a:prstClr val="black"/>
                        </a:solidFill>
                        <a:latin typeface="Cambria Math" panose="02040503050406030204" pitchFamily="18" charset="0"/>
                      </a:rPr>
                      <m:t>𝑗</m:t>
                    </m:r>
                    <m:r>
                      <a:rPr lang="en-US" sz="1000" i="1" smtClean="0">
                        <a:solidFill>
                          <a:prstClr val="black"/>
                        </a:solidFill>
                        <a:latin typeface="Cambria Math" panose="02040503050406030204" pitchFamily="18" charset="0"/>
                      </a:rPr>
                      <m:t>=1,…,</m:t>
                    </m:r>
                    <m:r>
                      <a:rPr lang="en-US" sz="1000" i="1" smtClean="0">
                        <a:solidFill>
                          <a:prstClr val="black"/>
                        </a:solidFill>
                        <a:latin typeface="Cambria Math" panose="02040503050406030204" pitchFamily="18" charset="0"/>
                      </a:rPr>
                      <m:t>𝑁</m:t>
                    </m:r>
                  </m:oMath>
                </a14:m>
                <a:r>
                  <a:rPr lang="en-US" sz="1000" dirty="0">
                    <a:solidFill>
                      <a:prstClr val="black"/>
                    </a:solidFill>
                    <a:latin typeface="Calibri" pitchFamily="34" charset="0"/>
                    <a:ea typeface="宋体" charset="-122"/>
                  </a:rPr>
                  <a:t> and</a:t>
                </a:r>
                <a14:m>
                  <m:oMath xmlns:m="http://schemas.openxmlformats.org/officeDocument/2006/math">
                    <m:r>
                      <a:rPr lang="en-US" sz="1000" i="1" dirty="0" smtClean="0">
                        <a:solidFill>
                          <a:prstClr val="black"/>
                        </a:solidFill>
                        <a:latin typeface="Cambria Math" panose="02040503050406030204" pitchFamily="18" charset="0"/>
                      </a:rPr>
                      <m:t> </m:t>
                    </m:r>
                    <m:r>
                      <a:rPr lang="en-US" sz="1000" i="1" dirty="0" smtClean="0">
                        <a:solidFill>
                          <a:prstClr val="black"/>
                        </a:solidFill>
                        <a:latin typeface="Cambria Math" panose="02040503050406030204" pitchFamily="18" charset="0"/>
                      </a:rPr>
                      <m:t>𝑘</m:t>
                    </m:r>
                    <m:r>
                      <a:rPr lang="en-US" sz="1000" i="1" dirty="0" smtClean="0">
                        <a:solidFill>
                          <a:prstClr val="black"/>
                        </a:solidFill>
                        <a:latin typeface="Cambria Math" panose="02040503050406030204" pitchFamily="18" charset="0"/>
                      </a:rPr>
                      <m:t>=1,…,</m:t>
                    </m:r>
                    <m:r>
                      <a:rPr lang="en-US" sz="1000" i="1" dirty="0" smtClean="0">
                        <a:solidFill>
                          <a:prstClr val="black"/>
                        </a:solidFill>
                        <a:latin typeface="Cambria Math" panose="02040503050406030204" pitchFamily="18" charset="0"/>
                      </a:rPr>
                      <m:t>𝐾</m:t>
                    </m:r>
                    <m:r>
                      <a:rPr lang="en-US" sz="1000" dirty="0" smtClean="0">
                        <a:solidFill>
                          <a:prstClr val="black"/>
                        </a:solidFill>
                        <a:latin typeface="Cambria Math" panose="02040503050406030204" pitchFamily="18" charset="0"/>
                      </a:rPr>
                      <m:t>.</m:t>
                    </m:r>
                  </m:oMath>
                </a14:m>
                <a:r>
                  <a:rPr lang="en-US" sz="1000" dirty="0">
                    <a:solidFill>
                      <a:prstClr val="black"/>
                    </a:solidFill>
                    <a:latin typeface="Calibri" pitchFamily="34" charset="0"/>
                    <a:ea typeface="宋体" charset="-122"/>
                  </a:rPr>
                  <a:t> </a:t>
                </a:r>
              </a:p>
            </p:txBody>
          </p:sp>
        </mc:Choice>
        <mc:Fallback xmlns="">
          <p:sp>
            <p:nvSpPr>
              <p:cNvPr id="147" name="Rectangle 146">
                <a:extLst>
                  <a:ext uri="{FF2B5EF4-FFF2-40B4-BE49-F238E27FC236}">
                    <a16:creationId xmlns:a16="http://schemas.microsoft.com/office/drawing/2014/main" id="{D129A4DB-F2EF-4F2C-8889-49B6EB7AC72E}"/>
                  </a:ext>
                </a:extLst>
              </p:cNvPr>
              <p:cNvSpPr>
                <a:spLocks noRot="1" noChangeAspect="1" noMove="1" noResize="1" noEditPoints="1" noAdjustHandles="1" noChangeArrowheads="1" noChangeShapeType="1" noTextEdit="1"/>
              </p:cNvSpPr>
              <p:nvPr/>
            </p:nvSpPr>
            <p:spPr>
              <a:xfrm>
                <a:off x="8479687" y="4556892"/>
                <a:ext cx="2240484" cy="1388201"/>
              </a:xfrm>
              <a:prstGeom prst="rect">
                <a:avLst/>
              </a:prstGeom>
              <a:blipFill>
                <a:blip r:embed="rId8"/>
                <a:stretch>
                  <a:fillRect b="-1762"/>
                </a:stretch>
              </a:blipFill>
            </p:spPr>
            <p:txBody>
              <a:bodyPr/>
              <a:lstStyle/>
              <a:p>
                <a:r>
                  <a:rPr lang="en-US">
                    <a:noFill/>
                  </a:rPr>
                  <a:t> </a:t>
                </a:r>
              </a:p>
            </p:txBody>
          </p:sp>
        </mc:Fallback>
      </mc:AlternateContent>
      <p:cxnSp>
        <p:nvCxnSpPr>
          <p:cNvPr id="148" name="Straight Arrow Connector 147">
            <a:extLst>
              <a:ext uri="{FF2B5EF4-FFF2-40B4-BE49-F238E27FC236}">
                <a16:creationId xmlns:a16="http://schemas.microsoft.com/office/drawing/2014/main" id="{B0E4EC95-F372-43A4-A826-5823E14A9C4E}"/>
              </a:ext>
            </a:extLst>
          </p:cNvPr>
          <p:cNvCxnSpPr/>
          <p:nvPr/>
        </p:nvCxnSpPr>
        <p:spPr>
          <a:xfrm flipH="1" flipV="1">
            <a:off x="8117994" y="3644587"/>
            <a:ext cx="0" cy="182880"/>
          </a:xfrm>
          <a:prstGeom prst="straightConnector1">
            <a:avLst/>
          </a:prstGeom>
          <a:noFill/>
          <a:ln w="9525" cap="flat" cmpd="sng" algn="ctr">
            <a:solidFill>
              <a:srgbClr val="FF0000"/>
            </a:solidFill>
            <a:prstDash val="solid"/>
            <a:tailEnd type="triangle"/>
          </a:ln>
          <a:effectLst/>
        </p:spPr>
      </p:cxnSp>
      <p:cxnSp>
        <p:nvCxnSpPr>
          <p:cNvPr id="149" name="Straight Arrow Connector 148">
            <a:extLst>
              <a:ext uri="{FF2B5EF4-FFF2-40B4-BE49-F238E27FC236}">
                <a16:creationId xmlns:a16="http://schemas.microsoft.com/office/drawing/2014/main" id="{5B9CA912-CCCB-422C-A511-58847FE48C54}"/>
              </a:ext>
            </a:extLst>
          </p:cNvPr>
          <p:cNvCxnSpPr/>
          <p:nvPr/>
        </p:nvCxnSpPr>
        <p:spPr>
          <a:xfrm flipH="1">
            <a:off x="8225077" y="5248220"/>
            <a:ext cx="274320" cy="0"/>
          </a:xfrm>
          <a:prstGeom prst="straightConnector1">
            <a:avLst/>
          </a:prstGeom>
          <a:noFill/>
          <a:ln w="9525" cap="flat" cmpd="sng" algn="ctr">
            <a:solidFill>
              <a:srgbClr val="FF0000"/>
            </a:solidFill>
            <a:prstDash val="solid"/>
            <a:tailEnd type="triangle"/>
          </a:ln>
          <a:effectLst/>
        </p:spPr>
      </p:cxnSp>
      <p:cxnSp>
        <p:nvCxnSpPr>
          <p:cNvPr id="150" name="Straight Arrow Connector 149">
            <a:extLst>
              <a:ext uri="{FF2B5EF4-FFF2-40B4-BE49-F238E27FC236}">
                <a16:creationId xmlns:a16="http://schemas.microsoft.com/office/drawing/2014/main" id="{84F1EF38-549E-42B5-93DA-64BF0B827C7A}"/>
              </a:ext>
            </a:extLst>
          </p:cNvPr>
          <p:cNvCxnSpPr/>
          <p:nvPr/>
        </p:nvCxnSpPr>
        <p:spPr>
          <a:xfrm rot="5400000" flipH="1" flipV="1">
            <a:off x="6323381" y="5870928"/>
            <a:ext cx="182880" cy="0"/>
          </a:xfrm>
          <a:prstGeom prst="straightConnector1">
            <a:avLst/>
          </a:prstGeom>
          <a:noFill/>
          <a:ln w="9525" cap="flat" cmpd="sng" algn="ctr">
            <a:solidFill>
              <a:srgbClr val="FF0000"/>
            </a:solidFill>
            <a:prstDash val="solid"/>
            <a:tailEnd type="triangle"/>
          </a:ln>
          <a:effectLst/>
        </p:spPr>
      </p:cxnSp>
    </p:spTree>
    <p:extLst>
      <p:ext uri="{BB962C8B-B14F-4D97-AF65-F5344CB8AC3E}">
        <p14:creationId xmlns:p14="http://schemas.microsoft.com/office/powerpoint/2010/main" val="15493530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6</a:t>
            </a:fld>
            <a:endParaRPr lang="en-GB"/>
          </a:p>
        </p:txBody>
      </p:sp>
      <p:sp>
        <p:nvSpPr>
          <p:cNvPr id="5" name="Footer Placeholder 4"/>
          <p:cNvSpPr>
            <a:spLocks noGrp="1"/>
          </p:cNvSpPr>
          <p:nvPr>
            <p:ph type="ftr" idx="14"/>
          </p:nvPr>
        </p:nvSpPr>
        <p:spPr/>
        <p:txBody>
          <a:bodyPr/>
          <a:lstStyle/>
          <a:p>
            <a:r>
              <a:rPr lang="en-GB" dirty="0"/>
              <a:t>M. Zulfiker Ali </a:t>
            </a:r>
            <a:r>
              <a:rPr lang="en-GB" i="1" dirty="0"/>
              <a:t>et al.</a:t>
            </a:r>
            <a:r>
              <a:rPr lang="en-GB" dirty="0"/>
              <a:t>, Huawei Technologies</a:t>
            </a:r>
          </a:p>
        </p:txBody>
      </p:sp>
      <p:sp>
        <p:nvSpPr>
          <p:cNvPr id="4" name="Date Placeholder 3"/>
          <p:cNvSpPr>
            <a:spLocks noGrp="1"/>
          </p:cNvSpPr>
          <p:nvPr>
            <p:ph type="dt" idx="15"/>
          </p:nvPr>
        </p:nvSpPr>
        <p:spPr/>
        <p:txBody>
          <a:bodyPr/>
          <a:lstStyle/>
          <a:p>
            <a:r>
              <a:rPr lang="en-US" dirty="0"/>
              <a:t>October 2023</a:t>
            </a:r>
            <a:endParaRPr lang="en-GB" dirty="0"/>
          </a:p>
        </p:txBody>
      </p:sp>
      <p:sp>
        <p:nvSpPr>
          <p:cNvPr id="140" name="Rectangle 1">
            <a:extLst>
              <a:ext uri="{FF2B5EF4-FFF2-40B4-BE49-F238E27FC236}">
                <a16:creationId xmlns:a16="http://schemas.microsoft.com/office/drawing/2014/main" id="{AE3A17BA-3B42-46EF-8D46-7B8700E65786}"/>
              </a:ext>
            </a:extLst>
          </p:cNvPr>
          <p:cNvSpPr>
            <a:spLocks noGrp="1" noChangeArrowheads="1"/>
          </p:cNvSpPr>
          <p:nvPr>
            <p:ph type="title"/>
          </p:nvPr>
        </p:nvSpPr>
        <p:spPr>
          <a:xfrm>
            <a:off x="914401" y="611187"/>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kern="1200" dirty="0">
                <a:ea typeface="微软雅黑" pitchFamily="34" charset="-122"/>
              </a:rPr>
              <a:t>General Co-SR Method – Sharing AP Procedure</a:t>
            </a:r>
            <a:endParaRPr lang="en-GB" dirty="0"/>
          </a:p>
        </p:txBody>
      </p:sp>
      <p:sp>
        <p:nvSpPr>
          <p:cNvPr id="61" name="Rectangle 60">
            <a:extLst>
              <a:ext uri="{FF2B5EF4-FFF2-40B4-BE49-F238E27FC236}">
                <a16:creationId xmlns:a16="http://schemas.microsoft.com/office/drawing/2014/main" id="{12748BC7-CBD8-4E38-9B5A-360F887FA1A6}"/>
              </a:ext>
            </a:extLst>
          </p:cNvPr>
          <p:cNvSpPr/>
          <p:nvPr/>
        </p:nvSpPr>
        <p:spPr>
          <a:xfrm>
            <a:off x="1017824" y="2151225"/>
            <a:ext cx="3495587" cy="3210558"/>
          </a:xfrm>
          <a:prstGeom prst="rect">
            <a:avLst/>
          </a:prstGeom>
          <a:solidFill>
            <a:sysClr val="window" lastClr="FFFFFF">
              <a:lumMod val="85000"/>
              <a:alpha val="50000"/>
            </a:sysClr>
          </a:solidFill>
          <a:ln w="25400" cap="flat" cmpd="sng"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utigerNext LT Medium"/>
            </a:endParaRPr>
          </a:p>
        </p:txBody>
      </p:sp>
      <p:sp>
        <p:nvSpPr>
          <p:cNvPr id="62" name="Rectangle 61">
            <a:extLst>
              <a:ext uri="{FF2B5EF4-FFF2-40B4-BE49-F238E27FC236}">
                <a16:creationId xmlns:a16="http://schemas.microsoft.com/office/drawing/2014/main" id="{45BA7609-D331-498F-B826-30341FDCA791}"/>
              </a:ext>
            </a:extLst>
          </p:cNvPr>
          <p:cNvSpPr/>
          <p:nvPr/>
        </p:nvSpPr>
        <p:spPr>
          <a:xfrm>
            <a:off x="1857652" y="1637277"/>
            <a:ext cx="1687375" cy="400110"/>
          </a:xfrm>
          <a:prstGeom prst="rect">
            <a:avLst/>
          </a:prstGeom>
        </p:spPr>
        <p:txBody>
          <a:bodyPr wrap="square">
            <a:spAutoFit/>
          </a:bodyPr>
          <a:lstStyle/>
          <a:p>
            <a:pPr algn="ctr" defTabSz="914400" eaLnBrk="1" hangingPunct="1">
              <a:buClrTx/>
              <a:buSzTx/>
              <a:buFontTx/>
              <a:buNone/>
            </a:pPr>
            <a:r>
              <a:rPr lang="en-US" sz="1000" dirty="0">
                <a:solidFill>
                  <a:prstClr val="black"/>
                </a:solidFill>
                <a:latin typeface="Calibri" pitchFamily="34" charset="0"/>
                <a:ea typeface="微软雅黑" panose="020B0503020204020204" pitchFamily="34" charset="-122"/>
                <a:cs typeface="Calibri" panose="020F0502020204030204" pitchFamily="34" charset="0"/>
              </a:rPr>
              <a:t>Set of Co-APs to be considered for Co-SR</a:t>
            </a:r>
          </a:p>
        </p:txBody>
      </p:sp>
      <p:sp>
        <p:nvSpPr>
          <p:cNvPr id="63" name="Rectangle 62">
            <a:extLst>
              <a:ext uri="{FF2B5EF4-FFF2-40B4-BE49-F238E27FC236}">
                <a16:creationId xmlns:a16="http://schemas.microsoft.com/office/drawing/2014/main" id="{58B66655-A243-4722-88C7-B449FA8B2DD9}"/>
              </a:ext>
            </a:extLst>
          </p:cNvPr>
          <p:cNvSpPr/>
          <p:nvPr/>
        </p:nvSpPr>
        <p:spPr>
          <a:xfrm>
            <a:off x="798204" y="5115562"/>
            <a:ext cx="1315311" cy="246221"/>
          </a:xfrm>
          <a:prstGeom prst="rect">
            <a:avLst/>
          </a:prstGeom>
        </p:spPr>
        <p:txBody>
          <a:bodyPr wrap="square">
            <a:spAutoFit/>
          </a:bodyPr>
          <a:lstStyle/>
          <a:p>
            <a:pPr algn="ctr" defTabSz="914400" eaLnBrk="1" hangingPunct="1">
              <a:buClrTx/>
              <a:buSzTx/>
              <a:buFontTx/>
              <a:buNone/>
            </a:pPr>
            <a:r>
              <a:rPr lang="en-US" sz="1000" b="1" dirty="0">
                <a:solidFill>
                  <a:prstClr val="black"/>
                </a:solidFill>
                <a:latin typeface="Calibri" pitchFamily="34" charset="0"/>
                <a:ea typeface="微软雅黑" panose="020B0503020204020204" pitchFamily="34" charset="-122"/>
                <a:cs typeface="Calibri" panose="020F0502020204030204" pitchFamily="34" charset="0"/>
              </a:rPr>
              <a:t>Co-SR module</a:t>
            </a:r>
          </a:p>
        </p:txBody>
      </p:sp>
      <p:sp>
        <p:nvSpPr>
          <p:cNvPr id="64" name="Rectangle 63">
            <a:extLst>
              <a:ext uri="{FF2B5EF4-FFF2-40B4-BE49-F238E27FC236}">
                <a16:creationId xmlns:a16="http://schemas.microsoft.com/office/drawing/2014/main" id="{1A3688C3-62E0-4ED4-8A28-A75C63149AFC}"/>
              </a:ext>
            </a:extLst>
          </p:cNvPr>
          <p:cNvSpPr/>
          <p:nvPr/>
        </p:nvSpPr>
        <p:spPr>
          <a:xfrm>
            <a:off x="2484382" y="2937118"/>
            <a:ext cx="1910919" cy="553998"/>
          </a:xfrm>
          <a:prstGeom prst="rect">
            <a:avLst/>
          </a:prstGeom>
        </p:spPr>
        <p:txBody>
          <a:bodyPr wrap="square">
            <a:spAutoFit/>
          </a:bodyPr>
          <a:lstStyle/>
          <a:p>
            <a:pPr algn="ctr" defTabSz="914400" eaLnBrk="1" hangingPunct="1">
              <a:buClrTx/>
              <a:buSzTx/>
              <a:buFontTx/>
              <a:buNone/>
            </a:pPr>
            <a:r>
              <a:rPr lang="en-US" sz="1000" dirty="0">
                <a:solidFill>
                  <a:prstClr val="black"/>
                </a:solidFill>
                <a:latin typeface="Calibri" pitchFamily="34" charset="0"/>
                <a:ea typeface="微软雅黑" panose="020B0503020204020204" pitchFamily="34" charset="-122"/>
                <a:cs typeface="Calibri" panose="020F0502020204030204" pitchFamily="34" charset="0"/>
              </a:rPr>
              <a:t>The maximum allowed interference level for each scheduled STA</a:t>
            </a:r>
          </a:p>
        </p:txBody>
      </p:sp>
      <p:cxnSp>
        <p:nvCxnSpPr>
          <p:cNvPr id="65" name="Straight Arrow Connector 64">
            <a:extLst>
              <a:ext uri="{FF2B5EF4-FFF2-40B4-BE49-F238E27FC236}">
                <a16:creationId xmlns:a16="http://schemas.microsoft.com/office/drawing/2014/main" id="{6928790D-25A4-4AE3-A5D8-B5FB520AC690}"/>
              </a:ext>
            </a:extLst>
          </p:cNvPr>
          <p:cNvCxnSpPr>
            <a:stCxn id="62" idx="2"/>
          </p:cNvCxnSpPr>
          <p:nvPr/>
        </p:nvCxnSpPr>
        <p:spPr>
          <a:xfrm flipH="1">
            <a:off x="2700641" y="2037387"/>
            <a:ext cx="699" cy="379697"/>
          </a:xfrm>
          <a:prstGeom prst="straightConnector1">
            <a:avLst/>
          </a:prstGeom>
          <a:noFill/>
          <a:ln w="9525" cap="flat" cmpd="sng" algn="ctr">
            <a:solidFill>
              <a:sysClr val="windowText" lastClr="000000"/>
            </a:solidFill>
            <a:prstDash val="solid"/>
            <a:tailEnd type="triangle"/>
          </a:ln>
          <a:effectLst/>
        </p:spPr>
      </p:cxnSp>
      <p:cxnSp>
        <p:nvCxnSpPr>
          <p:cNvPr id="66" name="Straight Arrow Connector 65">
            <a:extLst>
              <a:ext uri="{FF2B5EF4-FFF2-40B4-BE49-F238E27FC236}">
                <a16:creationId xmlns:a16="http://schemas.microsoft.com/office/drawing/2014/main" id="{3975BA26-9D23-41EB-8F3F-D5F3A919527F}"/>
              </a:ext>
            </a:extLst>
          </p:cNvPr>
          <p:cNvCxnSpPr/>
          <p:nvPr/>
        </p:nvCxnSpPr>
        <p:spPr>
          <a:xfrm>
            <a:off x="2700641" y="2921204"/>
            <a:ext cx="5332" cy="576000"/>
          </a:xfrm>
          <a:prstGeom prst="straightConnector1">
            <a:avLst/>
          </a:prstGeom>
          <a:noFill/>
          <a:ln w="9525" cap="flat" cmpd="sng" algn="ctr">
            <a:solidFill>
              <a:sysClr val="windowText" lastClr="000000"/>
            </a:solidFill>
            <a:prstDash val="solid"/>
            <a:tailEnd type="triangle"/>
          </a:ln>
          <a:effectLst/>
        </p:spPr>
      </p:cxnSp>
      <p:cxnSp>
        <p:nvCxnSpPr>
          <p:cNvPr id="67" name="Straight Arrow Connector 66">
            <a:extLst>
              <a:ext uri="{FF2B5EF4-FFF2-40B4-BE49-F238E27FC236}">
                <a16:creationId xmlns:a16="http://schemas.microsoft.com/office/drawing/2014/main" id="{ECE1CCBF-80A9-4217-9BD7-74DA64B4DCF1}"/>
              </a:ext>
            </a:extLst>
          </p:cNvPr>
          <p:cNvCxnSpPr/>
          <p:nvPr/>
        </p:nvCxnSpPr>
        <p:spPr>
          <a:xfrm>
            <a:off x="2705973" y="4001324"/>
            <a:ext cx="0" cy="576000"/>
          </a:xfrm>
          <a:prstGeom prst="straightConnector1">
            <a:avLst/>
          </a:prstGeom>
          <a:noFill/>
          <a:ln w="9525" cap="flat" cmpd="sng" algn="ctr">
            <a:solidFill>
              <a:sysClr val="windowText" lastClr="000000"/>
            </a:solidFill>
            <a:prstDash val="solid"/>
            <a:tailEnd type="triangle"/>
          </a:ln>
          <a:effectLst/>
        </p:spPr>
      </p:cxnSp>
      <p:cxnSp>
        <p:nvCxnSpPr>
          <p:cNvPr id="68" name="Straight Arrow Connector 67">
            <a:extLst>
              <a:ext uri="{FF2B5EF4-FFF2-40B4-BE49-F238E27FC236}">
                <a16:creationId xmlns:a16="http://schemas.microsoft.com/office/drawing/2014/main" id="{7486E5A5-7DA3-4687-9D36-9DE948D714CA}"/>
              </a:ext>
            </a:extLst>
          </p:cNvPr>
          <p:cNvCxnSpPr/>
          <p:nvPr/>
        </p:nvCxnSpPr>
        <p:spPr>
          <a:xfrm>
            <a:off x="2705973" y="5081444"/>
            <a:ext cx="1398" cy="457200"/>
          </a:xfrm>
          <a:prstGeom prst="straightConnector1">
            <a:avLst/>
          </a:prstGeom>
          <a:noFill/>
          <a:ln w="9525" cap="flat" cmpd="sng" algn="ctr">
            <a:solidFill>
              <a:sysClr val="windowText" lastClr="000000"/>
            </a:solidFill>
            <a:prstDash val="solid"/>
            <a:tailEnd type="triangle"/>
          </a:ln>
          <a:effectLst/>
        </p:spPr>
      </p:cxnSp>
      <p:grpSp>
        <p:nvGrpSpPr>
          <p:cNvPr id="70" name="Group 69">
            <a:extLst>
              <a:ext uri="{FF2B5EF4-FFF2-40B4-BE49-F238E27FC236}">
                <a16:creationId xmlns:a16="http://schemas.microsoft.com/office/drawing/2014/main" id="{E883F591-DB27-4FF4-AC88-5A3F91567153}"/>
              </a:ext>
            </a:extLst>
          </p:cNvPr>
          <p:cNvGrpSpPr/>
          <p:nvPr/>
        </p:nvGrpSpPr>
        <p:grpSpPr>
          <a:xfrm>
            <a:off x="1297185" y="3503378"/>
            <a:ext cx="2820372" cy="504120"/>
            <a:chOff x="381334" y="2896983"/>
            <a:chExt cx="2326464" cy="504120"/>
          </a:xfrm>
        </p:grpSpPr>
        <p:sp>
          <p:nvSpPr>
            <p:cNvPr id="71" name="Rectangle 70">
              <a:extLst>
                <a:ext uri="{FF2B5EF4-FFF2-40B4-BE49-F238E27FC236}">
                  <a16:creationId xmlns:a16="http://schemas.microsoft.com/office/drawing/2014/main" id="{1E7C4FF9-6EE2-4128-9DA4-D9C776F789A3}"/>
                </a:ext>
              </a:extLst>
            </p:cNvPr>
            <p:cNvSpPr/>
            <p:nvPr/>
          </p:nvSpPr>
          <p:spPr bwMode="auto">
            <a:xfrm>
              <a:off x="515645" y="2896983"/>
              <a:ext cx="2064767" cy="504120"/>
            </a:xfrm>
            <a:prstGeom prst="rect">
              <a:avLst/>
            </a:prstGeom>
            <a:solidFill>
              <a:srgbClr val="FF0000">
                <a:alpha val="50000"/>
              </a:srgbClr>
            </a:solid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a:ln>
                  <a:noFill/>
                </a:ln>
                <a:solidFill>
                  <a:prstClr val="black"/>
                </a:solidFill>
                <a:effectLst/>
                <a:uLnTx/>
                <a:uFillTx/>
                <a:latin typeface="Arial" charset="0"/>
                <a:ea typeface="宋体" charset="-122"/>
              </a:endParaRPr>
            </a:p>
          </p:txBody>
        </p:sp>
        <p:sp>
          <p:nvSpPr>
            <p:cNvPr id="72" name="Rectangle 71">
              <a:extLst>
                <a:ext uri="{FF2B5EF4-FFF2-40B4-BE49-F238E27FC236}">
                  <a16:creationId xmlns:a16="http://schemas.microsoft.com/office/drawing/2014/main" id="{44077BAF-08C9-44EF-B96C-A609ECF530C8}"/>
                </a:ext>
              </a:extLst>
            </p:cNvPr>
            <p:cNvSpPr/>
            <p:nvPr/>
          </p:nvSpPr>
          <p:spPr>
            <a:xfrm>
              <a:off x="381334" y="2918211"/>
              <a:ext cx="2326464"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Specification of the maximum allowed transmit power for Co-APs</a:t>
              </a:r>
            </a:p>
          </p:txBody>
        </p:sp>
      </p:grpSp>
      <p:grpSp>
        <p:nvGrpSpPr>
          <p:cNvPr id="73" name="Group 72">
            <a:extLst>
              <a:ext uri="{FF2B5EF4-FFF2-40B4-BE49-F238E27FC236}">
                <a16:creationId xmlns:a16="http://schemas.microsoft.com/office/drawing/2014/main" id="{4AC08651-3C57-4A4A-8A1F-4D04CDD68148}"/>
              </a:ext>
            </a:extLst>
          </p:cNvPr>
          <p:cNvGrpSpPr/>
          <p:nvPr/>
        </p:nvGrpSpPr>
        <p:grpSpPr>
          <a:xfrm>
            <a:off x="1297185" y="2417084"/>
            <a:ext cx="2820372" cy="504120"/>
            <a:chOff x="381334" y="2896983"/>
            <a:chExt cx="2326464" cy="504120"/>
          </a:xfrm>
        </p:grpSpPr>
        <p:sp>
          <p:nvSpPr>
            <p:cNvPr id="74" name="Rectangle 73">
              <a:extLst>
                <a:ext uri="{FF2B5EF4-FFF2-40B4-BE49-F238E27FC236}">
                  <a16:creationId xmlns:a16="http://schemas.microsoft.com/office/drawing/2014/main" id="{B9CA6C21-E3E5-4FFA-AA6E-328DAA4D3BE3}"/>
                </a:ext>
              </a:extLst>
            </p:cNvPr>
            <p:cNvSpPr/>
            <p:nvPr/>
          </p:nvSpPr>
          <p:spPr bwMode="auto">
            <a:xfrm>
              <a:off x="515645" y="2896983"/>
              <a:ext cx="2064767" cy="504120"/>
            </a:xfrm>
            <a:prstGeom prst="rect">
              <a:avLst/>
            </a:prstGeom>
            <a:solidFill>
              <a:srgbClr val="F0AD00">
                <a:lumMod val="20000"/>
                <a:lumOff val="80000"/>
                <a:alpha val="50000"/>
              </a:srgbClr>
            </a:solid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a:ln>
                  <a:noFill/>
                </a:ln>
                <a:solidFill>
                  <a:prstClr val="black"/>
                </a:solidFill>
                <a:effectLst/>
                <a:uLnTx/>
                <a:uFillTx/>
                <a:latin typeface="Arial" charset="0"/>
                <a:ea typeface="宋体" charset="-122"/>
              </a:endParaRPr>
            </a:p>
          </p:txBody>
        </p:sp>
        <p:sp>
          <p:nvSpPr>
            <p:cNvPr id="75" name="Rectangle 74">
              <a:extLst>
                <a:ext uri="{FF2B5EF4-FFF2-40B4-BE49-F238E27FC236}">
                  <a16:creationId xmlns:a16="http://schemas.microsoft.com/office/drawing/2014/main" id="{7D6A2BF1-0A63-45CA-B917-D11D0E1587BC}"/>
                </a:ext>
              </a:extLst>
            </p:cNvPr>
            <p:cNvSpPr/>
            <p:nvPr/>
          </p:nvSpPr>
          <p:spPr>
            <a:xfrm>
              <a:off x="381334" y="2918211"/>
              <a:ext cx="2326464"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Calculation of the maximum allowed interference level at destination STAs</a:t>
              </a:r>
            </a:p>
          </p:txBody>
        </p:sp>
      </p:grpSp>
      <p:grpSp>
        <p:nvGrpSpPr>
          <p:cNvPr id="76" name="Group 75">
            <a:extLst>
              <a:ext uri="{FF2B5EF4-FFF2-40B4-BE49-F238E27FC236}">
                <a16:creationId xmlns:a16="http://schemas.microsoft.com/office/drawing/2014/main" id="{06C7534E-D9A5-45CC-BFCC-E49AC4E94259}"/>
              </a:ext>
            </a:extLst>
          </p:cNvPr>
          <p:cNvGrpSpPr/>
          <p:nvPr/>
        </p:nvGrpSpPr>
        <p:grpSpPr>
          <a:xfrm>
            <a:off x="1312177" y="4584532"/>
            <a:ext cx="2820372" cy="504120"/>
            <a:chOff x="381334" y="2896983"/>
            <a:chExt cx="2326464" cy="504120"/>
          </a:xfrm>
        </p:grpSpPr>
        <p:sp>
          <p:nvSpPr>
            <p:cNvPr id="77" name="Rectangle 76">
              <a:extLst>
                <a:ext uri="{FF2B5EF4-FFF2-40B4-BE49-F238E27FC236}">
                  <a16:creationId xmlns:a16="http://schemas.microsoft.com/office/drawing/2014/main" id="{928D34D5-6510-49D4-95F9-BCA807ECF81E}"/>
                </a:ext>
              </a:extLst>
            </p:cNvPr>
            <p:cNvSpPr/>
            <p:nvPr/>
          </p:nvSpPr>
          <p:spPr bwMode="auto">
            <a:xfrm>
              <a:off x="515645" y="2896983"/>
              <a:ext cx="2064767" cy="504120"/>
            </a:xfrm>
            <a:prstGeom prst="rect">
              <a:avLst/>
            </a:prstGeom>
            <a:solidFill>
              <a:srgbClr val="F0AD00">
                <a:lumMod val="20000"/>
                <a:lumOff val="80000"/>
                <a:alpha val="50000"/>
              </a:srgbClr>
            </a:solid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dirty="0">
                <a:ln>
                  <a:noFill/>
                </a:ln>
                <a:solidFill>
                  <a:prstClr val="black"/>
                </a:solidFill>
                <a:effectLst/>
                <a:uLnTx/>
                <a:uFillTx/>
                <a:latin typeface="Arial" charset="0"/>
                <a:ea typeface="宋体" charset="-122"/>
              </a:endParaRPr>
            </a:p>
          </p:txBody>
        </p:sp>
        <p:sp>
          <p:nvSpPr>
            <p:cNvPr id="78" name="Rectangle 77">
              <a:extLst>
                <a:ext uri="{FF2B5EF4-FFF2-40B4-BE49-F238E27FC236}">
                  <a16:creationId xmlns:a16="http://schemas.microsoft.com/office/drawing/2014/main" id="{94BA10E2-F3E1-4B9C-A198-536B226FD3EB}"/>
                </a:ext>
              </a:extLst>
            </p:cNvPr>
            <p:cNvSpPr/>
            <p:nvPr/>
          </p:nvSpPr>
          <p:spPr>
            <a:xfrm>
              <a:off x="381334" y="2918211"/>
              <a:ext cx="2326464"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Co-trigger frame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transmission</a:t>
              </a:r>
            </a:p>
          </p:txBody>
        </p:sp>
      </p:grpSp>
      <p:sp>
        <p:nvSpPr>
          <p:cNvPr id="79" name="TextBox 78">
            <a:extLst>
              <a:ext uri="{FF2B5EF4-FFF2-40B4-BE49-F238E27FC236}">
                <a16:creationId xmlns:a16="http://schemas.microsoft.com/office/drawing/2014/main" id="{97501D07-2B1F-4327-92E2-F7254C0D2F1C}"/>
              </a:ext>
            </a:extLst>
          </p:cNvPr>
          <p:cNvSpPr txBox="1"/>
          <p:nvPr/>
        </p:nvSpPr>
        <p:spPr>
          <a:xfrm>
            <a:off x="6476273" y="1710906"/>
            <a:ext cx="3677329" cy="523220"/>
          </a:xfrm>
          <a:prstGeom prst="rect">
            <a:avLst/>
          </a:prstGeom>
          <a:noFill/>
        </p:spPr>
        <p:txBody>
          <a:bodyPr wrap="square" rtlCol="0">
            <a:spAutoFit/>
          </a:bodyPr>
          <a:lstStyle/>
          <a:p>
            <a:pPr algn="ctr" defTabSz="914400" eaLnBrk="1" hangingPunct="1">
              <a:buClrTx/>
              <a:buSzTx/>
              <a:buFontTx/>
              <a:buNone/>
            </a:pPr>
            <a:r>
              <a:rPr lang="en-US" sz="1400" b="1" dirty="0">
                <a:solidFill>
                  <a:srgbClr val="990000"/>
                </a:solidFill>
                <a:latin typeface="Calibri" pitchFamily="34" charset="0"/>
                <a:ea typeface="微软雅黑" panose="020B0503020204020204" pitchFamily="34" charset="-122"/>
                <a:cs typeface="Calibri" panose="020F0502020204030204" pitchFamily="34" charset="0"/>
              </a:rPr>
              <a:t>Specification of the maximum allowed transmit power for each Co-AP participating in Co-SR</a:t>
            </a:r>
          </a:p>
        </p:txBody>
      </p:sp>
      <mc:AlternateContent xmlns:mc="http://schemas.openxmlformats.org/markup-compatibility/2006">
        <mc:Choice xmlns:a14="http://schemas.microsoft.com/office/drawing/2010/main" Requires="a14">
          <p:sp>
            <p:nvSpPr>
              <p:cNvPr id="80" name="Rectangle 79">
                <a:extLst>
                  <a:ext uri="{FF2B5EF4-FFF2-40B4-BE49-F238E27FC236}">
                    <a16:creationId xmlns:a16="http://schemas.microsoft.com/office/drawing/2014/main" id="{066C205C-5BB5-4E9E-831C-70786B1BF433}"/>
                  </a:ext>
                </a:extLst>
              </p:cNvPr>
              <p:cNvSpPr/>
              <p:nvPr/>
            </p:nvSpPr>
            <p:spPr>
              <a:xfrm>
                <a:off x="5992719" y="2250558"/>
                <a:ext cx="4640393" cy="1075551"/>
              </a:xfrm>
              <a:prstGeom prst="rect">
                <a:avLst/>
              </a:prstGeom>
            </p:spPr>
            <p:txBody>
              <a:bodyPr wrap="square">
                <a:spAutoFit/>
              </a:bodyPr>
              <a:lstStyle/>
              <a:p>
                <a:pPr algn="ctr" defTabSz="914400" eaLnBrk="1" hangingPunct="1">
                  <a:buClrTx/>
                  <a:buSzTx/>
                  <a:buFontTx/>
                  <a:buNone/>
                </a:pPr>
                <a:r>
                  <a:rPr lang="en-US" sz="1100" dirty="0">
                    <a:solidFill>
                      <a:prstClr val="black"/>
                    </a:solidFill>
                    <a:latin typeface="Calibri" pitchFamily="34" charset="0"/>
                    <a:ea typeface="宋体" charset="-122"/>
                  </a:rPr>
                  <a:t>For the</a:t>
                </a:r>
                <a14:m>
                  <m:oMath xmlns:m="http://schemas.openxmlformats.org/officeDocument/2006/math">
                    <m:r>
                      <a:rPr lang="en-US" sz="1100" i="1" smtClean="0">
                        <a:solidFill>
                          <a:prstClr val="black"/>
                        </a:solidFill>
                        <a:latin typeface="Cambria Math" panose="02040503050406030204" pitchFamily="18" charset="0"/>
                      </a:rPr>
                      <m:t> </m:t>
                    </m:r>
                    <m:sSup>
                      <m:sSupPr>
                        <m:ctrlPr>
                          <a:rPr lang="en-US" sz="1100" i="1" smtClean="0">
                            <a:solidFill>
                              <a:prstClr val="black"/>
                            </a:solidFill>
                            <a:latin typeface="Cambria Math" panose="02040503050406030204" pitchFamily="18" charset="0"/>
                          </a:rPr>
                        </m:ctrlPr>
                      </m:sSupPr>
                      <m:e>
                        <m:r>
                          <a:rPr lang="en-US" sz="1100" i="1" smtClean="0">
                            <a:solidFill>
                              <a:prstClr val="black"/>
                            </a:solidFill>
                            <a:latin typeface="Cambria Math" panose="02040503050406030204" pitchFamily="18" charset="0"/>
                          </a:rPr>
                          <m:t>𝑘</m:t>
                        </m:r>
                      </m:e>
                      <m:sup>
                        <m:r>
                          <a:rPr lang="en-US" sz="1100" i="1" smtClean="0">
                            <a:solidFill>
                              <a:prstClr val="black"/>
                            </a:solidFill>
                            <a:latin typeface="Cambria Math" panose="02040503050406030204" pitchFamily="18" charset="0"/>
                          </a:rPr>
                          <m:t>𝑡h</m:t>
                        </m:r>
                      </m:sup>
                    </m:sSup>
                  </m:oMath>
                </a14:m>
                <a:r>
                  <a:rPr lang="en-US" sz="1100" dirty="0">
                    <a:solidFill>
                      <a:prstClr val="black"/>
                    </a:solidFill>
                    <a:latin typeface="Calibri" pitchFamily="34" charset="0"/>
                    <a:ea typeface="宋体" charset="-122"/>
                  </a:rPr>
                  <a:t> Co-AP and</a:t>
                </a:r>
                <a14:m>
                  <m:oMath xmlns:m="http://schemas.openxmlformats.org/officeDocument/2006/math">
                    <m:r>
                      <a:rPr lang="en-US" sz="1100" i="1" smtClean="0">
                        <a:solidFill>
                          <a:prstClr val="black"/>
                        </a:solidFill>
                        <a:latin typeface="Cambria Math" panose="02040503050406030204" pitchFamily="18" charset="0"/>
                      </a:rPr>
                      <m:t> </m:t>
                    </m:r>
                    <m:sSup>
                      <m:sSupPr>
                        <m:ctrlPr>
                          <a:rPr lang="en-US" sz="1100" i="1" smtClean="0">
                            <a:solidFill>
                              <a:prstClr val="black"/>
                            </a:solidFill>
                            <a:latin typeface="Cambria Math" panose="02040503050406030204" pitchFamily="18" charset="0"/>
                          </a:rPr>
                        </m:ctrlPr>
                      </m:sSupPr>
                      <m:e>
                        <m:r>
                          <a:rPr lang="en-US" sz="1100" i="1" smtClean="0">
                            <a:solidFill>
                              <a:prstClr val="black"/>
                            </a:solidFill>
                            <a:latin typeface="Cambria Math" panose="02040503050406030204" pitchFamily="18" charset="0"/>
                          </a:rPr>
                          <m:t>𝑗</m:t>
                        </m:r>
                      </m:e>
                      <m:sup>
                        <m:r>
                          <a:rPr lang="en-US" sz="1100" i="1" smtClean="0">
                            <a:solidFill>
                              <a:prstClr val="black"/>
                            </a:solidFill>
                            <a:latin typeface="Cambria Math" panose="02040503050406030204" pitchFamily="18" charset="0"/>
                          </a:rPr>
                          <m:t>𝑡h</m:t>
                        </m:r>
                      </m:sup>
                    </m:sSup>
                  </m:oMath>
                </a14:m>
                <a:r>
                  <a:rPr lang="en-US" sz="1100" dirty="0">
                    <a:solidFill>
                      <a:prstClr val="black"/>
                    </a:solidFill>
                    <a:latin typeface="Calibri" pitchFamily="34" charset="0"/>
                    <a:ea typeface="宋体" charset="-122"/>
                  </a:rPr>
                  <a:t> scheduled STA, the sharing AP calculates a constant, denoted by </a:t>
                </a:r>
                <a14:m>
                  <m:oMath xmlns:m="http://schemas.openxmlformats.org/officeDocument/2006/math">
                    <m:sSubSup>
                      <m:sSubSupPr>
                        <m:ctrlPr>
                          <a:rPr lang="en-US" sz="1100" i="1">
                            <a:solidFill>
                              <a:prstClr val="black"/>
                            </a:solidFill>
                            <a:latin typeface="Cambria Math" panose="02040503050406030204" pitchFamily="18" charset="0"/>
                            <a:ea typeface="Cambria Math" panose="02040503050406030204" pitchFamily="18" charset="0"/>
                          </a:rPr>
                        </m:ctrlPr>
                      </m:sSubSupPr>
                      <m:e>
                        <m:r>
                          <a:rPr lang="en-US" sz="1100" i="1">
                            <a:solidFill>
                              <a:prstClr val="black"/>
                            </a:solidFill>
                            <a:latin typeface="Cambria Math" panose="02040503050406030204" pitchFamily="18" charset="0"/>
                            <a:ea typeface="Cambria Math" panose="02040503050406030204" pitchFamily="18" charset="0"/>
                          </a:rPr>
                          <m:t>𝛼</m:t>
                        </m:r>
                      </m:e>
                      <m:sub>
                        <m:r>
                          <a:rPr lang="en-US" sz="1100" i="1">
                            <a:solidFill>
                              <a:prstClr val="black"/>
                            </a:solidFill>
                            <a:latin typeface="Cambria Math" panose="02040503050406030204" pitchFamily="18" charset="0"/>
                            <a:ea typeface="Cambria Math" panose="02040503050406030204" pitchFamily="18" charset="0"/>
                          </a:rPr>
                          <m:t>𝑗</m:t>
                        </m:r>
                      </m:sub>
                      <m:sup>
                        <m:r>
                          <a:rPr lang="en-US" sz="1100" i="1">
                            <a:solidFill>
                              <a:prstClr val="black"/>
                            </a:solidFill>
                            <a:latin typeface="Cambria Math" panose="02040503050406030204" pitchFamily="18" charset="0"/>
                            <a:ea typeface="Cambria Math" panose="02040503050406030204" pitchFamily="18" charset="0"/>
                          </a:rPr>
                          <m:t>(</m:t>
                        </m:r>
                        <m:r>
                          <a:rPr lang="en-US" sz="1100" i="1">
                            <a:solidFill>
                              <a:prstClr val="black"/>
                            </a:solidFill>
                            <a:latin typeface="Cambria Math" panose="02040503050406030204" pitchFamily="18" charset="0"/>
                            <a:ea typeface="Cambria Math" panose="02040503050406030204" pitchFamily="18" charset="0"/>
                          </a:rPr>
                          <m:t>𝑘</m:t>
                        </m:r>
                        <m:r>
                          <a:rPr lang="en-US" sz="1100" i="1">
                            <a:solidFill>
                              <a:prstClr val="black"/>
                            </a:solidFill>
                            <a:latin typeface="Cambria Math" panose="02040503050406030204" pitchFamily="18" charset="0"/>
                            <a:ea typeface="Cambria Math" panose="02040503050406030204" pitchFamily="18" charset="0"/>
                          </a:rPr>
                          <m:t>)</m:t>
                        </m:r>
                      </m:sup>
                    </m:sSubSup>
                  </m:oMath>
                </a14:m>
                <a:r>
                  <a:rPr lang="en-US" sz="1100" dirty="0">
                    <a:solidFill>
                      <a:prstClr val="black"/>
                    </a:solidFill>
                    <a:latin typeface="Calibri" pitchFamily="34" charset="0"/>
                    <a:ea typeface="宋体" charset="-122"/>
                  </a:rPr>
                  <a:t>, which represents a multiplicative factor for the transmit power of the</a:t>
                </a:r>
                <a14:m>
                  <m:oMath xmlns:m="http://schemas.openxmlformats.org/officeDocument/2006/math">
                    <m:r>
                      <a:rPr lang="en-US" sz="1100" i="1">
                        <a:solidFill>
                          <a:prstClr val="black"/>
                        </a:solidFill>
                        <a:latin typeface="Cambria Math" panose="02040503050406030204" pitchFamily="18" charset="0"/>
                      </a:rPr>
                      <m:t> </m:t>
                    </m:r>
                    <m:sSup>
                      <m:sSupPr>
                        <m:ctrlPr>
                          <a:rPr lang="en-US" sz="1100" i="1">
                            <a:solidFill>
                              <a:prstClr val="black"/>
                            </a:solidFill>
                            <a:latin typeface="Cambria Math" panose="02040503050406030204" pitchFamily="18" charset="0"/>
                          </a:rPr>
                        </m:ctrlPr>
                      </m:sSupPr>
                      <m:e>
                        <m:r>
                          <a:rPr lang="en-US" sz="1100" i="1">
                            <a:solidFill>
                              <a:prstClr val="black"/>
                            </a:solidFill>
                            <a:latin typeface="Cambria Math" panose="02040503050406030204" pitchFamily="18" charset="0"/>
                          </a:rPr>
                          <m:t>𝑘</m:t>
                        </m:r>
                      </m:e>
                      <m:sup>
                        <m:r>
                          <a:rPr lang="en-US" sz="1100" i="1">
                            <a:solidFill>
                              <a:prstClr val="black"/>
                            </a:solidFill>
                            <a:latin typeface="Cambria Math" panose="02040503050406030204" pitchFamily="18" charset="0"/>
                          </a:rPr>
                          <m:t>𝑡h</m:t>
                        </m:r>
                      </m:sup>
                    </m:sSup>
                  </m:oMath>
                </a14:m>
                <a:r>
                  <a:rPr lang="en-US" sz="1100" dirty="0">
                    <a:solidFill>
                      <a:prstClr val="black"/>
                    </a:solidFill>
                    <a:latin typeface="Calibri" pitchFamily="34" charset="0"/>
                    <a:ea typeface="宋体" charset="-122"/>
                  </a:rPr>
                  <a:t> Co-AP, based on the interference that it causes at the</a:t>
                </a:r>
                <a14:m>
                  <m:oMath xmlns:m="http://schemas.openxmlformats.org/officeDocument/2006/math">
                    <m:r>
                      <a:rPr lang="en-US" sz="1100" i="1">
                        <a:solidFill>
                          <a:prstClr val="black"/>
                        </a:solidFill>
                        <a:latin typeface="Cambria Math" panose="02040503050406030204" pitchFamily="18" charset="0"/>
                      </a:rPr>
                      <m:t> </m:t>
                    </m:r>
                    <m:sSup>
                      <m:sSupPr>
                        <m:ctrlPr>
                          <a:rPr lang="en-US" sz="1100" i="1">
                            <a:solidFill>
                              <a:prstClr val="black"/>
                            </a:solidFill>
                            <a:latin typeface="Cambria Math" panose="02040503050406030204" pitchFamily="18" charset="0"/>
                          </a:rPr>
                        </m:ctrlPr>
                      </m:sSupPr>
                      <m:e>
                        <m:r>
                          <a:rPr lang="en-US" sz="1100" i="1">
                            <a:solidFill>
                              <a:prstClr val="black"/>
                            </a:solidFill>
                            <a:latin typeface="Cambria Math" panose="02040503050406030204" pitchFamily="18" charset="0"/>
                          </a:rPr>
                          <m:t>𝑗</m:t>
                        </m:r>
                      </m:e>
                      <m:sup>
                        <m:r>
                          <a:rPr lang="en-US" sz="1100" i="1">
                            <a:solidFill>
                              <a:prstClr val="black"/>
                            </a:solidFill>
                            <a:latin typeface="Cambria Math" panose="02040503050406030204" pitchFamily="18" charset="0"/>
                          </a:rPr>
                          <m:t>𝑡h</m:t>
                        </m:r>
                      </m:sup>
                    </m:sSup>
                  </m:oMath>
                </a14:m>
                <a:r>
                  <a:rPr lang="en-US" sz="1100" dirty="0">
                    <a:solidFill>
                      <a:prstClr val="black"/>
                    </a:solidFill>
                    <a:latin typeface="Calibri" pitchFamily="34" charset="0"/>
                    <a:ea typeface="宋体" charset="-122"/>
                  </a:rPr>
                  <a:t> STA, where </a:t>
                </a:r>
                <a14:m>
                  <m:oMath xmlns:m="http://schemas.openxmlformats.org/officeDocument/2006/math">
                    <m:r>
                      <a:rPr lang="en-US" sz="1100">
                        <a:solidFill>
                          <a:prstClr val="black"/>
                        </a:solidFill>
                        <a:latin typeface="Cambria Math" panose="02040503050406030204" pitchFamily="18" charset="0"/>
                      </a:rPr>
                      <m:t>0</m:t>
                    </m:r>
                    <m:r>
                      <a:rPr lang="en-US" sz="1100" i="1">
                        <a:solidFill>
                          <a:prstClr val="black"/>
                        </a:solidFill>
                        <a:latin typeface="Cambria Math" panose="02040503050406030204" pitchFamily="18" charset="0"/>
                      </a:rPr>
                      <m:t>≤</m:t>
                    </m:r>
                    <m:sSubSup>
                      <m:sSubSupPr>
                        <m:ctrlPr>
                          <a:rPr lang="en-US" sz="1100" i="1">
                            <a:solidFill>
                              <a:prstClr val="black"/>
                            </a:solidFill>
                            <a:latin typeface="Cambria Math" panose="02040503050406030204" pitchFamily="18" charset="0"/>
                          </a:rPr>
                        </m:ctrlPr>
                      </m:sSubSupPr>
                      <m:e>
                        <m:r>
                          <a:rPr lang="en-US" sz="1100" i="1">
                            <a:solidFill>
                              <a:prstClr val="black"/>
                            </a:solidFill>
                            <a:latin typeface="Cambria Math" panose="02040503050406030204" pitchFamily="18" charset="0"/>
                          </a:rPr>
                          <m:t>𝛼</m:t>
                        </m:r>
                      </m:e>
                      <m:sub>
                        <m:r>
                          <a:rPr lang="en-US" sz="1100" i="1">
                            <a:solidFill>
                              <a:prstClr val="black"/>
                            </a:solidFill>
                            <a:latin typeface="Cambria Math" panose="02040503050406030204" pitchFamily="18" charset="0"/>
                          </a:rPr>
                          <m:t>𝑗</m:t>
                        </m:r>
                      </m:sub>
                      <m:sup>
                        <m:r>
                          <a:rPr lang="en-US" sz="1100" i="1">
                            <a:solidFill>
                              <a:prstClr val="black"/>
                            </a:solidFill>
                            <a:latin typeface="Cambria Math" panose="02040503050406030204" pitchFamily="18" charset="0"/>
                          </a:rPr>
                          <m:t>(</m:t>
                        </m:r>
                        <m:r>
                          <a:rPr lang="en-US" sz="1100" i="1">
                            <a:solidFill>
                              <a:prstClr val="black"/>
                            </a:solidFill>
                            <a:latin typeface="Cambria Math" panose="02040503050406030204" pitchFamily="18" charset="0"/>
                          </a:rPr>
                          <m:t>𝑘</m:t>
                        </m:r>
                        <m:r>
                          <a:rPr lang="en-US" sz="1100" i="1">
                            <a:solidFill>
                              <a:prstClr val="black"/>
                            </a:solidFill>
                            <a:latin typeface="Cambria Math" panose="02040503050406030204" pitchFamily="18" charset="0"/>
                          </a:rPr>
                          <m:t>)</m:t>
                        </m:r>
                      </m:sup>
                    </m:sSubSup>
                    <m:r>
                      <a:rPr lang="en-US" sz="1100" i="1">
                        <a:solidFill>
                          <a:prstClr val="black"/>
                        </a:solidFill>
                        <a:latin typeface="Cambria Math" panose="02040503050406030204" pitchFamily="18" charset="0"/>
                      </a:rPr>
                      <m:t>≤1, </m:t>
                    </m:r>
                    <m:r>
                      <a:rPr lang="en-US" sz="1100" i="1">
                        <a:solidFill>
                          <a:prstClr val="black"/>
                        </a:solidFill>
                        <a:latin typeface="Cambria Math" panose="02040503050406030204" pitchFamily="18" charset="0"/>
                      </a:rPr>
                      <m:t>𝑗</m:t>
                    </m:r>
                    <m:r>
                      <a:rPr lang="en-US" sz="1100" i="1">
                        <a:solidFill>
                          <a:prstClr val="black"/>
                        </a:solidFill>
                        <a:latin typeface="Cambria Math" panose="02040503050406030204" pitchFamily="18" charset="0"/>
                      </a:rPr>
                      <m:t>=1,…,</m:t>
                    </m:r>
                    <m:r>
                      <a:rPr lang="en-US" sz="1100" i="1">
                        <a:solidFill>
                          <a:prstClr val="black"/>
                        </a:solidFill>
                        <a:latin typeface="Cambria Math" panose="02040503050406030204" pitchFamily="18" charset="0"/>
                      </a:rPr>
                      <m:t>𝑁</m:t>
                    </m:r>
                  </m:oMath>
                </a14:m>
                <a:r>
                  <a:rPr lang="en-US" sz="1100" dirty="0">
                    <a:solidFill>
                      <a:prstClr val="black"/>
                    </a:solidFill>
                    <a:latin typeface="Calibri" pitchFamily="34" charset="0"/>
                    <a:ea typeface="宋体" charset="-122"/>
                  </a:rPr>
                  <a:t> and</a:t>
                </a:r>
                <a14:m>
                  <m:oMath xmlns:m="http://schemas.openxmlformats.org/officeDocument/2006/math">
                    <m:r>
                      <a:rPr lang="en-US" sz="1100" i="1" dirty="0">
                        <a:solidFill>
                          <a:prstClr val="black"/>
                        </a:solidFill>
                        <a:latin typeface="Cambria Math" panose="02040503050406030204" pitchFamily="18" charset="0"/>
                      </a:rPr>
                      <m:t> </m:t>
                    </m:r>
                    <m:r>
                      <a:rPr lang="en-US" sz="1100" i="1" dirty="0">
                        <a:solidFill>
                          <a:prstClr val="black"/>
                        </a:solidFill>
                        <a:latin typeface="Cambria Math" panose="02040503050406030204" pitchFamily="18" charset="0"/>
                      </a:rPr>
                      <m:t>𝑘</m:t>
                    </m:r>
                    <m:r>
                      <a:rPr lang="en-US" sz="1100" i="1" dirty="0">
                        <a:solidFill>
                          <a:prstClr val="black"/>
                        </a:solidFill>
                        <a:latin typeface="Cambria Math" panose="02040503050406030204" pitchFamily="18" charset="0"/>
                      </a:rPr>
                      <m:t>=1,…,</m:t>
                    </m:r>
                    <m:r>
                      <a:rPr lang="en-US" sz="1100" i="1" dirty="0">
                        <a:solidFill>
                          <a:prstClr val="black"/>
                        </a:solidFill>
                        <a:latin typeface="Cambria Math" panose="02040503050406030204" pitchFamily="18" charset="0"/>
                      </a:rPr>
                      <m:t>𝐾</m:t>
                    </m:r>
                  </m:oMath>
                </a14:m>
                <a:r>
                  <a:rPr lang="en-US" sz="1100" dirty="0">
                    <a:solidFill>
                      <a:prstClr val="black"/>
                    </a:solidFill>
                    <a:latin typeface="Calibri" pitchFamily="34" charset="0"/>
                    <a:ea typeface="宋体" charset="-122"/>
                  </a:rPr>
                  <a:t>, such that:</a:t>
                </a:r>
              </a:p>
              <a:p>
                <a:pPr algn="ctr" defTabSz="914400" eaLnBrk="1" hangingPunct="1">
                  <a:buClrTx/>
                  <a:buSzTx/>
                  <a:buFontTx/>
                  <a:buNone/>
                </a:pPr>
                <a:r>
                  <a:rPr lang="en-US" sz="1100" dirty="0">
                    <a:solidFill>
                      <a:prstClr val="black"/>
                    </a:solidFill>
                    <a:latin typeface="Calibri" pitchFamily="34" charset="0"/>
                    <a:ea typeface="宋体" charset="-122"/>
                  </a:rPr>
                  <a:t> </a:t>
                </a:r>
              </a:p>
            </p:txBody>
          </p:sp>
        </mc:Choice>
        <mc:Fallback>
          <p:sp>
            <p:nvSpPr>
              <p:cNvPr id="80" name="Rectangle 79">
                <a:extLst>
                  <a:ext uri="{FF2B5EF4-FFF2-40B4-BE49-F238E27FC236}">
                    <a16:creationId xmlns:a16="http://schemas.microsoft.com/office/drawing/2014/main" id="{066C205C-5BB5-4E9E-831C-70786B1BF433}"/>
                  </a:ext>
                </a:extLst>
              </p:cNvPr>
              <p:cNvSpPr>
                <a:spLocks noRot="1" noChangeAspect="1" noMove="1" noResize="1" noEditPoints="1" noAdjustHandles="1" noChangeArrowheads="1" noChangeShapeType="1" noTextEdit="1"/>
              </p:cNvSpPr>
              <p:nvPr/>
            </p:nvSpPr>
            <p:spPr>
              <a:xfrm>
                <a:off x="5992719" y="2250558"/>
                <a:ext cx="4640393" cy="1075551"/>
              </a:xfrm>
              <a:prstGeom prst="rect">
                <a:avLst/>
              </a:prstGeom>
              <a:blipFill>
                <a:blip r:embed="rId3"/>
                <a:stretch>
                  <a:fillRect r="-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ectangle 80">
                <a:extLst>
                  <a:ext uri="{FF2B5EF4-FFF2-40B4-BE49-F238E27FC236}">
                    <a16:creationId xmlns:a16="http://schemas.microsoft.com/office/drawing/2014/main" id="{BE51A8A2-6F57-411C-956C-8C95121B35CA}"/>
                  </a:ext>
                </a:extLst>
              </p:cNvPr>
              <p:cNvSpPr/>
              <p:nvPr/>
            </p:nvSpPr>
            <p:spPr>
              <a:xfrm>
                <a:off x="6862788" y="3082273"/>
                <a:ext cx="2815135" cy="698140"/>
              </a:xfrm>
              <a:prstGeom prst="rect">
                <a:avLst/>
              </a:prstGeom>
            </p:spPr>
            <p:txBody>
              <a:bodyPr wrap="square">
                <a:spAutoFit/>
              </a:bodyPr>
              <a:lstStyle/>
              <a:p>
                <a:pPr defTabSz="914400" eaLnBrk="1" hangingPunct="1">
                  <a:buClrTx/>
                  <a:buSzTx/>
                  <a:buFontTx/>
                  <a:buNone/>
                </a:pPr>
                <a14:m>
                  <m:oMathPara xmlns:m="http://schemas.openxmlformats.org/officeDocument/2006/math">
                    <m:oMathParaPr>
                      <m:jc m:val="centerGroup"/>
                    </m:oMathParaPr>
                    <m:oMath xmlns:m="http://schemas.openxmlformats.org/officeDocument/2006/math">
                      <m:nary>
                        <m:naryPr>
                          <m:chr m:val="∑"/>
                          <m:ctrlPr>
                            <a:rPr lang="en-US" sz="1400" i="1" smtClean="0">
                              <a:solidFill>
                                <a:prstClr val="black"/>
                              </a:solidFill>
                              <a:latin typeface="Cambria Math" panose="02040503050406030204" pitchFamily="18" charset="0"/>
                              <a:ea typeface="Cambria Math" panose="02040503050406030204" pitchFamily="18" charset="0"/>
                            </a:rPr>
                          </m:ctrlPr>
                        </m:naryPr>
                        <m:sub>
                          <m:r>
                            <m:rPr>
                              <m:brk m:alnAt="23"/>
                            </m:rPr>
                            <a:rPr lang="en-US" sz="1400" i="1">
                              <a:solidFill>
                                <a:prstClr val="black"/>
                              </a:solidFill>
                              <a:latin typeface="Cambria Math" panose="02040503050406030204" pitchFamily="18" charset="0"/>
                              <a:ea typeface="Cambria Math" panose="02040503050406030204" pitchFamily="18" charset="0"/>
                            </a:rPr>
                            <m:t>𝑘</m:t>
                          </m:r>
                          <m:r>
                            <a:rPr lang="en-US" sz="1400" i="1">
                              <a:solidFill>
                                <a:prstClr val="black"/>
                              </a:solidFill>
                              <a:latin typeface="Cambria Math" panose="02040503050406030204" pitchFamily="18" charset="0"/>
                              <a:ea typeface="Cambria Math" panose="02040503050406030204" pitchFamily="18" charset="0"/>
                            </a:rPr>
                            <m:t>=1</m:t>
                          </m:r>
                        </m:sub>
                        <m:sup>
                          <m:r>
                            <a:rPr lang="en-US" sz="1400" i="1">
                              <a:solidFill>
                                <a:prstClr val="black"/>
                              </a:solidFill>
                              <a:latin typeface="Cambria Math" panose="02040503050406030204" pitchFamily="18" charset="0"/>
                              <a:ea typeface="Cambria Math" panose="02040503050406030204" pitchFamily="18" charset="0"/>
                            </a:rPr>
                            <m:t>𝐾</m:t>
                          </m:r>
                        </m:sup>
                        <m:e>
                          <m:sSubSup>
                            <m:sSubSupPr>
                              <m:ctrlPr>
                                <a:rPr lang="en-US" sz="1400" i="1">
                                  <a:solidFill>
                                    <a:prstClr val="black"/>
                                  </a:solidFill>
                                  <a:latin typeface="Cambria Math" panose="02040503050406030204" pitchFamily="18" charset="0"/>
                                  <a:ea typeface="Cambria Math" panose="02040503050406030204" pitchFamily="18" charset="0"/>
                                </a:rPr>
                              </m:ctrlPr>
                            </m:sSubSupPr>
                            <m:e>
                              <m:r>
                                <a:rPr lang="en-US" sz="1400" i="1">
                                  <a:solidFill>
                                    <a:prstClr val="black"/>
                                  </a:solidFill>
                                  <a:latin typeface="Cambria Math" panose="02040503050406030204" pitchFamily="18" charset="0"/>
                                  <a:ea typeface="Cambria Math" panose="02040503050406030204" pitchFamily="18" charset="0"/>
                                </a:rPr>
                                <m:t>𝑟</m:t>
                              </m:r>
                            </m:e>
                            <m:sub>
                              <m:r>
                                <a:rPr lang="en-US" sz="1400" i="1">
                                  <a:solidFill>
                                    <a:prstClr val="black"/>
                                  </a:solidFill>
                                  <a:latin typeface="Cambria Math" panose="02040503050406030204" pitchFamily="18" charset="0"/>
                                  <a:ea typeface="Cambria Math" panose="02040503050406030204" pitchFamily="18" charset="0"/>
                                </a:rPr>
                                <m:t>𝑗</m:t>
                              </m:r>
                            </m:sub>
                            <m:sup>
                              <m:r>
                                <a:rPr lang="en-US" sz="1400" i="1">
                                  <a:solidFill>
                                    <a:prstClr val="black"/>
                                  </a:solidFill>
                                  <a:latin typeface="Cambria Math" panose="02040503050406030204" pitchFamily="18" charset="0"/>
                                  <a:ea typeface="Cambria Math" panose="02040503050406030204" pitchFamily="18" charset="0"/>
                                </a:rPr>
                                <m:t>(</m:t>
                              </m:r>
                              <m:r>
                                <a:rPr lang="en-US" sz="1400" i="1">
                                  <a:solidFill>
                                    <a:prstClr val="black"/>
                                  </a:solidFill>
                                  <a:latin typeface="Cambria Math" panose="02040503050406030204" pitchFamily="18" charset="0"/>
                                  <a:ea typeface="Cambria Math" panose="02040503050406030204" pitchFamily="18" charset="0"/>
                                </a:rPr>
                                <m:t>𝑘</m:t>
                              </m:r>
                              <m:r>
                                <a:rPr lang="en-US" sz="1400" i="1">
                                  <a:solidFill>
                                    <a:prstClr val="black"/>
                                  </a:solidFill>
                                  <a:latin typeface="Cambria Math" panose="02040503050406030204" pitchFamily="18" charset="0"/>
                                  <a:ea typeface="Cambria Math" panose="02040503050406030204" pitchFamily="18" charset="0"/>
                                </a:rPr>
                                <m:t>)</m:t>
                              </m:r>
                            </m:sup>
                          </m:sSubSup>
                        </m:e>
                      </m:nary>
                      <m:sSubSup>
                        <m:sSubSupPr>
                          <m:ctrlPr>
                            <a:rPr lang="en-US" sz="1400" i="1">
                              <a:solidFill>
                                <a:prstClr val="black"/>
                              </a:solidFill>
                              <a:latin typeface="Cambria Math" panose="02040503050406030204" pitchFamily="18" charset="0"/>
                              <a:ea typeface="Cambria Math" panose="02040503050406030204" pitchFamily="18" charset="0"/>
                            </a:rPr>
                          </m:ctrlPr>
                        </m:sSubSupPr>
                        <m:e>
                          <m:r>
                            <a:rPr lang="en-US" sz="1400" i="1">
                              <a:solidFill>
                                <a:prstClr val="black"/>
                              </a:solidFill>
                              <a:latin typeface="Cambria Math" panose="02040503050406030204" pitchFamily="18" charset="0"/>
                              <a:ea typeface="Cambria Math" panose="02040503050406030204" pitchFamily="18" charset="0"/>
                            </a:rPr>
                            <m:t>𝛼</m:t>
                          </m:r>
                        </m:e>
                        <m:sub>
                          <m:r>
                            <a:rPr lang="en-US" sz="1400" i="1">
                              <a:solidFill>
                                <a:prstClr val="black"/>
                              </a:solidFill>
                              <a:latin typeface="Cambria Math" panose="02040503050406030204" pitchFamily="18" charset="0"/>
                              <a:ea typeface="Cambria Math" panose="02040503050406030204" pitchFamily="18" charset="0"/>
                            </a:rPr>
                            <m:t>𝑗</m:t>
                          </m:r>
                        </m:sub>
                        <m:sup>
                          <m:r>
                            <a:rPr lang="en-US" sz="1400" i="1">
                              <a:solidFill>
                                <a:prstClr val="black"/>
                              </a:solidFill>
                              <a:latin typeface="Cambria Math" panose="02040503050406030204" pitchFamily="18" charset="0"/>
                              <a:ea typeface="Cambria Math" panose="02040503050406030204" pitchFamily="18" charset="0"/>
                            </a:rPr>
                            <m:t>(</m:t>
                          </m:r>
                          <m:r>
                            <a:rPr lang="en-US" sz="1400" i="1">
                              <a:solidFill>
                                <a:prstClr val="black"/>
                              </a:solidFill>
                              <a:latin typeface="Cambria Math" panose="02040503050406030204" pitchFamily="18" charset="0"/>
                              <a:ea typeface="Cambria Math" panose="02040503050406030204" pitchFamily="18" charset="0"/>
                            </a:rPr>
                            <m:t>𝑘</m:t>
                          </m:r>
                          <m:r>
                            <a:rPr lang="en-US" sz="1400" i="1">
                              <a:solidFill>
                                <a:prstClr val="black"/>
                              </a:solidFill>
                              <a:latin typeface="Cambria Math" panose="02040503050406030204" pitchFamily="18" charset="0"/>
                              <a:ea typeface="Cambria Math" panose="02040503050406030204" pitchFamily="18" charset="0"/>
                            </a:rPr>
                            <m:t>)</m:t>
                          </m:r>
                        </m:sup>
                      </m:sSubSup>
                      <m:r>
                        <a:rPr lang="en-US" sz="1400" i="1" smtClean="0">
                          <a:solidFill>
                            <a:prstClr val="black"/>
                          </a:solidFill>
                          <a:latin typeface="Cambria Math" panose="02040503050406030204" pitchFamily="18" charset="0"/>
                          <a:ea typeface="Cambria Math" panose="02040503050406030204" pitchFamily="18" charset="0"/>
                        </a:rPr>
                        <m:t>≤</m:t>
                      </m:r>
                      <m:sSup>
                        <m:sSupPr>
                          <m:ctrlPr>
                            <a:rPr lang="en-US" sz="1400" i="1" smtClean="0">
                              <a:solidFill>
                                <a:prstClr val="black"/>
                              </a:solidFill>
                              <a:latin typeface="Cambria Math" panose="02040503050406030204" pitchFamily="18" charset="0"/>
                              <a:ea typeface="Cambria Math" panose="02040503050406030204" pitchFamily="18" charset="0"/>
                            </a:rPr>
                          </m:ctrlPr>
                        </m:sSupPr>
                        <m:e>
                          <m:r>
                            <a:rPr lang="en-US" sz="1400" i="1" smtClean="0">
                              <a:solidFill>
                                <a:prstClr val="black"/>
                              </a:solidFill>
                              <a:latin typeface="Cambria Math" panose="02040503050406030204" pitchFamily="18" charset="0"/>
                              <a:ea typeface="Cambria Math" panose="02040503050406030204" pitchFamily="18" charset="0"/>
                            </a:rPr>
                            <m:t>10</m:t>
                          </m:r>
                        </m:e>
                        <m:sup>
                          <m:d>
                            <m:dPr>
                              <m:ctrlPr>
                                <a:rPr lang="en-US" sz="1400" i="1" smtClean="0">
                                  <a:solidFill>
                                    <a:prstClr val="black"/>
                                  </a:solidFill>
                                  <a:latin typeface="Cambria Math" panose="02040503050406030204" pitchFamily="18" charset="0"/>
                                  <a:ea typeface="Cambria Math" panose="02040503050406030204" pitchFamily="18" charset="0"/>
                                </a:rPr>
                              </m:ctrlPr>
                            </m:dPr>
                            <m:e>
                              <m:f>
                                <m:fPr>
                                  <m:ctrlPr>
                                    <a:rPr lang="en-US" sz="1400" i="1">
                                      <a:solidFill>
                                        <a:prstClr val="black"/>
                                      </a:solidFill>
                                      <a:latin typeface="Cambria Math" panose="02040503050406030204" pitchFamily="18" charset="0"/>
                                      <a:ea typeface="Cambria Math" panose="02040503050406030204" pitchFamily="18" charset="0"/>
                                    </a:rPr>
                                  </m:ctrlPr>
                                </m:fPr>
                                <m:num>
                                  <m:sSub>
                                    <m:sSubPr>
                                      <m:ctrlPr>
                                        <a:rPr lang="en-US" sz="1400" i="1">
                                          <a:solidFill>
                                            <a:prstClr val="black"/>
                                          </a:solidFill>
                                          <a:latin typeface="Cambria Math" panose="02040503050406030204" pitchFamily="18" charset="0"/>
                                          <a:ea typeface="Cambria Math" panose="02040503050406030204" pitchFamily="18" charset="0"/>
                                        </a:rPr>
                                      </m:ctrlPr>
                                    </m:sSubPr>
                                    <m:e>
                                      <m:r>
                                        <a:rPr lang="en-US" sz="1400" i="1">
                                          <a:solidFill>
                                            <a:prstClr val="black"/>
                                          </a:solidFill>
                                          <a:latin typeface="Cambria Math" panose="02040503050406030204" pitchFamily="18" charset="0"/>
                                          <a:ea typeface="Cambria Math" panose="02040503050406030204" pitchFamily="18" charset="0"/>
                                        </a:rPr>
                                        <m:t>𝐼</m:t>
                                      </m:r>
                                    </m:e>
                                    <m:sub>
                                      <m:r>
                                        <a:rPr lang="en-US" sz="1400" i="1">
                                          <a:solidFill>
                                            <a:prstClr val="black"/>
                                          </a:solidFill>
                                          <a:latin typeface="Cambria Math" panose="02040503050406030204" pitchFamily="18" charset="0"/>
                                          <a:ea typeface="Cambria Math" panose="02040503050406030204" pitchFamily="18" charset="0"/>
                                        </a:rPr>
                                        <m:t>𝑗</m:t>
                                      </m:r>
                                    </m:sub>
                                  </m:sSub>
                                </m:num>
                                <m:den>
                                  <m:r>
                                    <a:rPr lang="en-US" sz="1400" i="1">
                                      <a:solidFill>
                                        <a:prstClr val="black"/>
                                      </a:solidFill>
                                      <a:latin typeface="Cambria Math" panose="02040503050406030204" pitchFamily="18" charset="0"/>
                                      <a:ea typeface="Cambria Math" panose="02040503050406030204" pitchFamily="18" charset="0"/>
                                    </a:rPr>
                                    <m:t>10</m:t>
                                  </m:r>
                                </m:den>
                              </m:f>
                            </m:e>
                          </m:d>
                        </m:sup>
                      </m:sSup>
                    </m:oMath>
                  </m:oMathPara>
                </a14:m>
                <a:endParaRPr lang="en-US" sz="1400" dirty="0">
                  <a:solidFill>
                    <a:prstClr val="black"/>
                  </a:solidFill>
                  <a:latin typeface="Calibri" pitchFamily="34" charset="0"/>
                  <a:ea typeface="Cambria Math" panose="02040503050406030204" pitchFamily="18" charset="0"/>
                </a:endParaRPr>
              </a:p>
            </p:txBody>
          </p:sp>
        </mc:Choice>
        <mc:Fallback xmlns="">
          <p:sp>
            <p:nvSpPr>
              <p:cNvPr id="81" name="Rectangle 80">
                <a:extLst>
                  <a:ext uri="{FF2B5EF4-FFF2-40B4-BE49-F238E27FC236}">
                    <a16:creationId xmlns:a16="http://schemas.microsoft.com/office/drawing/2014/main" id="{BE51A8A2-6F57-411C-956C-8C95121B35CA}"/>
                  </a:ext>
                </a:extLst>
              </p:cNvPr>
              <p:cNvSpPr>
                <a:spLocks noRot="1" noChangeAspect="1" noMove="1" noResize="1" noEditPoints="1" noAdjustHandles="1" noChangeArrowheads="1" noChangeShapeType="1" noTextEdit="1"/>
              </p:cNvSpPr>
              <p:nvPr/>
            </p:nvSpPr>
            <p:spPr>
              <a:xfrm>
                <a:off x="6862788" y="3082273"/>
                <a:ext cx="2815135" cy="6981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 name="Rectangle 81">
                <a:extLst>
                  <a:ext uri="{FF2B5EF4-FFF2-40B4-BE49-F238E27FC236}">
                    <a16:creationId xmlns:a16="http://schemas.microsoft.com/office/drawing/2014/main" id="{BBF0FEDA-8063-494B-A0B2-8EC0D6020B53}"/>
                  </a:ext>
                </a:extLst>
              </p:cNvPr>
              <p:cNvSpPr/>
              <p:nvPr/>
            </p:nvSpPr>
            <p:spPr>
              <a:xfrm>
                <a:off x="5992719" y="3889973"/>
                <a:ext cx="4528276" cy="778483"/>
              </a:xfrm>
              <a:prstGeom prst="rect">
                <a:avLst/>
              </a:prstGeom>
            </p:spPr>
            <p:txBody>
              <a:bodyPr wrap="square">
                <a:spAutoFit/>
              </a:bodyPr>
              <a:lstStyle/>
              <a:p>
                <a:pPr algn="ctr" defTabSz="914400" eaLnBrk="1" hangingPunct="1">
                  <a:buClrTx/>
                  <a:buSzTx/>
                  <a:buFontTx/>
                  <a:buNone/>
                </a:pPr>
                <a:r>
                  <a:rPr lang="en-US" sz="1100" dirty="0">
                    <a:solidFill>
                      <a:prstClr val="black"/>
                    </a:solidFill>
                    <a:latin typeface="Calibri" pitchFamily="34" charset="0"/>
                    <a:ea typeface="宋体" charset="-122"/>
                  </a:rPr>
                  <a:t>Hence, for the</a:t>
                </a:r>
                <a14:m>
                  <m:oMath xmlns:m="http://schemas.openxmlformats.org/officeDocument/2006/math">
                    <m:r>
                      <a:rPr lang="en-US" sz="1100" i="1" smtClean="0">
                        <a:solidFill>
                          <a:prstClr val="black"/>
                        </a:solidFill>
                        <a:latin typeface="Cambria Math" panose="02040503050406030204" pitchFamily="18" charset="0"/>
                      </a:rPr>
                      <m:t> </m:t>
                    </m:r>
                    <m:sSup>
                      <m:sSupPr>
                        <m:ctrlPr>
                          <a:rPr lang="en-US" sz="1100" i="1" smtClean="0">
                            <a:solidFill>
                              <a:prstClr val="black"/>
                            </a:solidFill>
                            <a:latin typeface="Cambria Math" panose="02040503050406030204" pitchFamily="18" charset="0"/>
                          </a:rPr>
                        </m:ctrlPr>
                      </m:sSupPr>
                      <m:e>
                        <m:r>
                          <a:rPr lang="en-US" sz="1100" i="1" smtClean="0">
                            <a:solidFill>
                              <a:prstClr val="black"/>
                            </a:solidFill>
                            <a:latin typeface="Cambria Math" panose="02040503050406030204" pitchFamily="18" charset="0"/>
                          </a:rPr>
                          <m:t>𝑘</m:t>
                        </m:r>
                      </m:e>
                      <m:sup>
                        <m:r>
                          <a:rPr lang="en-US" sz="1100" i="1" smtClean="0">
                            <a:solidFill>
                              <a:prstClr val="black"/>
                            </a:solidFill>
                            <a:latin typeface="Cambria Math" panose="02040503050406030204" pitchFamily="18" charset="0"/>
                          </a:rPr>
                          <m:t>𝑡h</m:t>
                        </m:r>
                      </m:sup>
                    </m:sSup>
                  </m:oMath>
                </a14:m>
                <a:r>
                  <a:rPr lang="en-US" sz="1100" dirty="0">
                    <a:solidFill>
                      <a:prstClr val="black"/>
                    </a:solidFill>
                    <a:latin typeface="Calibri" pitchFamily="34" charset="0"/>
                    <a:ea typeface="宋体" charset="-122"/>
                  </a:rPr>
                  <a:t> Co-AP, </a:t>
                </a:r>
                <a14:m>
                  <m:oMath xmlns:m="http://schemas.openxmlformats.org/officeDocument/2006/math">
                    <m:r>
                      <a:rPr lang="en-US" sz="1100" i="1" dirty="0" smtClean="0">
                        <a:solidFill>
                          <a:prstClr val="black"/>
                        </a:solidFill>
                        <a:latin typeface="Cambria Math" panose="02040503050406030204" pitchFamily="18" charset="0"/>
                      </a:rPr>
                      <m:t>𝑘</m:t>
                    </m:r>
                    <m:r>
                      <a:rPr lang="en-US" sz="1100" i="1" dirty="0" smtClean="0">
                        <a:solidFill>
                          <a:prstClr val="black"/>
                        </a:solidFill>
                        <a:latin typeface="Cambria Math" panose="02040503050406030204" pitchFamily="18" charset="0"/>
                      </a:rPr>
                      <m:t>=1,…,</m:t>
                    </m:r>
                    <m:r>
                      <a:rPr lang="en-US" sz="1100" i="1" dirty="0" smtClean="0">
                        <a:solidFill>
                          <a:prstClr val="black"/>
                        </a:solidFill>
                        <a:latin typeface="Cambria Math" panose="02040503050406030204" pitchFamily="18" charset="0"/>
                      </a:rPr>
                      <m:t>𝐾</m:t>
                    </m:r>
                  </m:oMath>
                </a14:m>
                <a:r>
                  <a:rPr lang="en-US" sz="1100" dirty="0">
                    <a:solidFill>
                      <a:prstClr val="black"/>
                    </a:solidFill>
                    <a:latin typeface="Calibri" pitchFamily="34" charset="0"/>
                    <a:ea typeface="宋体" charset="-122"/>
                  </a:rPr>
                  <a:t>, the sharing AP calculates a value, denoted by</a:t>
                </a:r>
                <a14:m>
                  <m:oMath xmlns:m="http://schemas.openxmlformats.org/officeDocument/2006/math">
                    <m:r>
                      <a:rPr lang="en-US" sz="1100" i="1" smtClean="0">
                        <a:solidFill>
                          <a:prstClr val="black"/>
                        </a:solidFill>
                        <a:latin typeface="Cambria Math" panose="02040503050406030204" pitchFamily="18" charset="0"/>
                      </a:rPr>
                      <m:t> </m:t>
                    </m:r>
                    <m:sSub>
                      <m:sSubPr>
                        <m:ctrlPr>
                          <a:rPr lang="en-US" sz="1100" i="1" smtClean="0">
                            <a:solidFill>
                              <a:prstClr val="black"/>
                            </a:solidFill>
                            <a:latin typeface="Cambria Math" panose="02040503050406030204" pitchFamily="18" charset="0"/>
                          </a:rPr>
                        </m:ctrlPr>
                      </m:sSubPr>
                      <m:e>
                        <m:r>
                          <a:rPr lang="en-US" sz="1100" i="1" smtClean="0">
                            <a:solidFill>
                              <a:prstClr val="black"/>
                            </a:solidFill>
                            <a:latin typeface="Cambria Math" panose="02040503050406030204" pitchFamily="18" charset="0"/>
                          </a:rPr>
                          <m:t>𝐴</m:t>
                        </m:r>
                      </m:e>
                      <m:sub>
                        <m:r>
                          <a:rPr lang="en-US" sz="1100" i="1" smtClean="0">
                            <a:solidFill>
                              <a:prstClr val="black"/>
                            </a:solidFill>
                            <a:latin typeface="Cambria Math" panose="02040503050406030204" pitchFamily="18" charset="0"/>
                          </a:rPr>
                          <m:t>𝑘</m:t>
                        </m:r>
                      </m:sub>
                    </m:sSub>
                  </m:oMath>
                </a14:m>
                <a:r>
                  <a:rPr lang="en-US" sz="1100" dirty="0">
                    <a:solidFill>
                      <a:prstClr val="black"/>
                    </a:solidFill>
                    <a:latin typeface="Calibri" pitchFamily="34" charset="0"/>
                    <a:ea typeface="宋体" charset="-122"/>
                  </a:rPr>
                  <a:t>, which represents a reduction in the maximum transmit power of the</a:t>
                </a:r>
                <a14:m>
                  <m:oMath xmlns:m="http://schemas.openxmlformats.org/officeDocument/2006/math">
                    <m:r>
                      <a:rPr lang="en-US" sz="1100" i="1">
                        <a:solidFill>
                          <a:prstClr val="black"/>
                        </a:solidFill>
                        <a:latin typeface="Cambria Math" panose="02040503050406030204" pitchFamily="18" charset="0"/>
                      </a:rPr>
                      <m:t> </m:t>
                    </m:r>
                    <m:sSup>
                      <m:sSupPr>
                        <m:ctrlPr>
                          <a:rPr lang="en-US" sz="1100" i="1">
                            <a:solidFill>
                              <a:prstClr val="black"/>
                            </a:solidFill>
                            <a:latin typeface="Cambria Math" panose="02040503050406030204" pitchFamily="18" charset="0"/>
                          </a:rPr>
                        </m:ctrlPr>
                      </m:sSupPr>
                      <m:e>
                        <m:r>
                          <a:rPr lang="en-US" sz="1100" i="1">
                            <a:solidFill>
                              <a:prstClr val="black"/>
                            </a:solidFill>
                            <a:latin typeface="Cambria Math" panose="02040503050406030204" pitchFamily="18" charset="0"/>
                          </a:rPr>
                          <m:t>𝑘</m:t>
                        </m:r>
                      </m:e>
                      <m:sup>
                        <m:r>
                          <a:rPr lang="en-US" sz="1100" i="1">
                            <a:solidFill>
                              <a:prstClr val="black"/>
                            </a:solidFill>
                            <a:latin typeface="Cambria Math" panose="02040503050406030204" pitchFamily="18" charset="0"/>
                          </a:rPr>
                          <m:t>𝑡h</m:t>
                        </m:r>
                      </m:sup>
                    </m:sSup>
                  </m:oMath>
                </a14:m>
                <a:r>
                  <a:rPr lang="en-US" sz="1100" dirty="0">
                    <a:solidFill>
                      <a:prstClr val="black"/>
                    </a:solidFill>
                    <a:latin typeface="Calibri" pitchFamily="34" charset="0"/>
                    <a:ea typeface="宋体" charset="-122"/>
                  </a:rPr>
                  <a:t> Co-AP (which is used for beacon frame transmissions) that is required for the</a:t>
                </a:r>
                <a14:m>
                  <m:oMath xmlns:m="http://schemas.openxmlformats.org/officeDocument/2006/math">
                    <m:r>
                      <a:rPr lang="en-US" sz="1100" i="1">
                        <a:solidFill>
                          <a:prstClr val="black"/>
                        </a:solidFill>
                        <a:latin typeface="Cambria Math" panose="02040503050406030204" pitchFamily="18" charset="0"/>
                      </a:rPr>
                      <m:t> </m:t>
                    </m:r>
                    <m:sSup>
                      <m:sSupPr>
                        <m:ctrlPr>
                          <a:rPr lang="en-US" sz="1100" i="1">
                            <a:solidFill>
                              <a:prstClr val="black"/>
                            </a:solidFill>
                            <a:latin typeface="Cambria Math" panose="02040503050406030204" pitchFamily="18" charset="0"/>
                          </a:rPr>
                        </m:ctrlPr>
                      </m:sSupPr>
                      <m:e>
                        <m:r>
                          <a:rPr lang="en-US" sz="1100" i="1">
                            <a:solidFill>
                              <a:prstClr val="black"/>
                            </a:solidFill>
                            <a:latin typeface="Cambria Math" panose="02040503050406030204" pitchFamily="18" charset="0"/>
                          </a:rPr>
                          <m:t>𝑘</m:t>
                        </m:r>
                      </m:e>
                      <m:sup>
                        <m:r>
                          <a:rPr lang="en-US" sz="1100" i="1">
                            <a:solidFill>
                              <a:prstClr val="black"/>
                            </a:solidFill>
                            <a:latin typeface="Cambria Math" panose="02040503050406030204" pitchFamily="18" charset="0"/>
                          </a:rPr>
                          <m:t>𝑡h</m:t>
                        </m:r>
                      </m:sup>
                    </m:sSup>
                  </m:oMath>
                </a14:m>
                <a:r>
                  <a:rPr lang="en-US" sz="1100" dirty="0">
                    <a:solidFill>
                      <a:prstClr val="black"/>
                    </a:solidFill>
                    <a:latin typeface="Calibri" pitchFamily="34" charset="0"/>
                    <a:ea typeface="宋体" charset="-122"/>
                  </a:rPr>
                  <a:t> Co-AP to participate in Co-SR, </a:t>
                </a:r>
                <a14:m>
                  <m:oMath xmlns:m="http://schemas.openxmlformats.org/officeDocument/2006/math">
                    <m:r>
                      <a:rPr lang="en-US" sz="1100" i="1">
                        <a:solidFill>
                          <a:prstClr val="black"/>
                        </a:solidFill>
                        <a:latin typeface="Cambria Math" panose="02040503050406030204" pitchFamily="18" charset="0"/>
                      </a:rPr>
                      <m:t> </m:t>
                    </m:r>
                    <m:r>
                      <a:rPr lang="en-US" sz="1100" i="1">
                        <a:solidFill>
                          <a:prstClr val="black"/>
                        </a:solidFill>
                        <a:latin typeface="Cambria Math" panose="02040503050406030204" pitchFamily="18" charset="0"/>
                      </a:rPr>
                      <m:t>𝑘</m:t>
                    </m:r>
                    <m:r>
                      <a:rPr lang="en-US" sz="1100" i="1">
                        <a:solidFill>
                          <a:prstClr val="black"/>
                        </a:solidFill>
                        <a:latin typeface="Cambria Math" panose="02040503050406030204" pitchFamily="18" charset="0"/>
                      </a:rPr>
                      <m:t>=1,…,</m:t>
                    </m:r>
                    <m:r>
                      <a:rPr lang="en-US" sz="1100" i="1">
                        <a:solidFill>
                          <a:prstClr val="black"/>
                        </a:solidFill>
                        <a:latin typeface="Cambria Math" panose="02040503050406030204" pitchFamily="18" charset="0"/>
                      </a:rPr>
                      <m:t>𝐾</m:t>
                    </m:r>
                  </m:oMath>
                </a14:m>
                <a:r>
                  <a:rPr lang="en-US" sz="1100" dirty="0">
                    <a:solidFill>
                      <a:prstClr val="black"/>
                    </a:solidFill>
                    <a:latin typeface="Calibri" pitchFamily="34" charset="0"/>
                    <a:ea typeface="宋体" charset="-122"/>
                  </a:rPr>
                  <a:t>, such that:</a:t>
                </a:r>
              </a:p>
            </p:txBody>
          </p:sp>
        </mc:Choice>
        <mc:Fallback>
          <p:sp>
            <p:nvSpPr>
              <p:cNvPr id="82" name="Rectangle 81">
                <a:extLst>
                  <a:ext uri="{FF2B5EF4-FFF2-40B4-BE49-F238E27FC236}">
                    <a16:creationId xmlns:a16="http://schemas.microsoft.com/office/drawing/2014/main" id="{BBF0FEDA-8063-494B-A0B2-8EC0D6020B53}"/>
                  </a:ext>
                </a:extLst>
              </p:cNvPr>
              <p:cNvSpPr>
                <a:spLocks noRot="1" noChangeAspect="1" noMove="1" noResize="1" noEditPoints="1" noAdjustHandles="1" noChangeArrowheads="1" noChangeShapeType="1" noTextEdit="1"/>
              </p:cNvSpPr>
              <p:nvPr/>
            </p:nvSpPr>
            <p:spPr>
              <a:xfrm>
                <a:off x="5992719" y="3889973"/>
                <a:ext cx="4528276" cy="778483"/>
              </a:xfrm>
              <a:prstGeom prst="rect">
                <a:avLst/>
              </a:prstGeom>
              <a:blipFill>
                <a:blip r:embed="rId5"/>
                <a:stretch>
                  <a:fillRect b="-4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18CF2D1C-BD56-4B65-8B09-8B0DCD9E37B0}"/>
                  </a:ext>
                </a:extLst>
              </p:cNvPr>
              <p:cNvSpPr/>
              <p:nvPr/>
            </p:nvSpPr>
            <p:spPr>
              <a:xfrm>
                <a:off x="6881070" y="4696498"/>
                <a:ext cx="2815135" cy="481478"/>
              </a:xfrm>
              <a:prstGeom prst="rect">
                <a:avLst/>
              </a:prstGeom>
            </p:spPr>
            <p:txBody>
              <a:bodyPr wrap="square">
                <a:spAutoFit/>
              </a:bodyPr>
              <a:lstStyle/>
              <a:p>
                <a:pPr defTabSz="914400" eaLnBrk="1" hangingPunct="1">
                  <a:buClrTx/>
                  <a:buSzTx/>
                  <a:buFontTx/>
                  <a:buNone/>
                </a:pPr>
                <a14:m>
                  <m:oMathPara xmlns:m="http://schemas.openxmlformats.org/officeDocument/2006/math">
                    <m:oMathParaPr>
                      <m:jc m:val="centerGroup"/>
                    </m:oMathParaPr>
                    <m:oMath xmlns:m="http://schemas.openxmlformats.org/officeDocument/2006/math">
                      <m:sSub>
                        <m:sSubPr>
                          <m:ctrlPr>
                            <a:rPr lang="en-US" sz="1400" i="1" smtClean="0">
                              <a:solidFill>
                                <a:prstClr val="black"/>
                              </a:solidFill>
                              <a:latin typeface="Cambria Math" panose="02040503050406030204" pitchFamily="18" charset="0"/>
                              <a:ea typeface="Cambria Math" panose="02040503050406030204" pitchFamily="18" charset="0"/>
                            </a:rPr>
                          </m:ctrlPr>
                        </m:sSubPr>
                        <m:e>
                          <m:r>
                            <a:rPr lang="en-US" sz="1400" i="1" smtClean="0">
                              <a:solidFill>
                                <a:prstClr val="black"/>
                              </a:solidFill>
                              <a:latin typeface="Cambria Math" panose="02040503050406030204" pitchFamily="18" charset="0"/>
                              <a:ea typeface="Cambria Math" panose="02040503050406030204" pitchFamily="18" charset="0"/>
                            </a:rPr>
                            <m:t>𝐴</m:t>
                          </m:r>
                        </m:e>
                        <m:sub>
                          <m:r>
                            <a:rPr lang="en-US" sz="1400" i="1" smtClean="0">
                              <a:solidFill>
                                <a:prstClr val="black"/>
                              </a:solidFill>
                              <a:latin typeface="Cambria Math" panose="02040503050406030204" pitchFamily="18" charset="0"/>
                              <a:ea typeface="Cambria Math" panose="02040503050406030204" pitchFamily="18" charset="0"/>
                            </a:rPr>
                            <m:t>𝑘</m:t>
                          </m:r>
                        </m:sub>
                      </m:sSub>
                      <m:r>
                        <a:rPr lang="en-US" sz="1400" i="1" smtClean="0">
                          <a:solidFill>
                            <a:prstClr val="black"/>
                          </a:solidFill>
                          <a:latin typeface="Cambria Math" panose="02040503050406030204" pitchFamily="18" charset="0"/>
                          <a:ea typeface="Cambria Math" panose="02040503050406030204" pitchFamily="18" charset="0"/>
                        </a:rPr>
                        <m:t>=10</m:t>
                      </m:r>
                      <m:func>
                        <m:funcPr>
                          <m:ctrlPr>
                            <a:rPr lang="en-US" sz="1400" i="1" smtClean="0">
                              <a:solidFill>
                                <a:prstClr val="black"/>
                              </a:solidFill>
                              <a:latin typeface="Cambria Math" panose="02040503050406030204" pitchFamily="18" charset="0"/>
                              <a:ea typeface="Cambria Math" panose="02040503050406030204" pitchFamily="18" charset="0"/>
                            </a:rPr>
                          </m:ctrlPr>
                        </m:funcPr>
                        <m:fName>
                          <m:r>
                            <m:rPr>
                              <m:sty m:val="p"/>
                            </m:rPr>
                            <a:rPr lang="en-US" sz="1400" smtClean="0">
                              <a:solidFill>
                                <a:prstClr val="black"/>
                              </a:solidFill>
                              <a:latin typeface="Cambria Math" panose="02040503050406030204" pitchFamily="18" charset="0"/>
                              <a:ea typeface="Cambria Math" panose="02040503050406030204" pitchFamily="18" charset="0"/>
                            </a:rPr>
                            <m:t>log</m:t>
                          </m:r>
                        </m:fName>
                        <m:e>
                          <m:d>
                            <m:dPr>
                              <m:ctrlPr>
                                <a:rPr lang="en-US" sz="1400" i="1">
                                  <a:solidFill>
                                    <a:prstClr val="black"/>
                                  </a:solidFill>
                                  <a:latin typeface="Cambria Math" panose="02040503050406030204" pitchFamily="18" charset="0"/>
                                  <a:ea typeface="Cambria Math" panose="02040503050406030204" pitchFamily="18" charset="0"/>
                                </a:rPr>
                              </m:ctrlPr>
                            </m:dPr>
                            <m:e>
                              <m:func>
                                <m:funcPr>
                                  <m:ctrlPr>
                                    <a:rPr lang="en-US" sz="1400" i="1" smtClean="0">
                                      <a:solidFill>
                                        <a:prstClr val="black"/>
                                      </a:solidFill>
                                      <a:latin typeface="Cambria Math" panose="02040503050406030204" pitchFamily="18" charset="0"/>
                                      <a:ea typeface="Cambria Math" panose="02040503050406030204" pitchFamily="18" charset="0"/>
                                    </a:rPr>
                                  </m:ctrlPr>
                                </m:funcPr>
                                <m:fName>
                                  <m:limLow>
                                    <m:limLowPr>
                                      <m:ctrlPr>
                                        <a:rPr lang="en-US" sz="1400" i="1" smtClean="0">
                                          <a:solidFill>
                                            <a:prstClr val="black"/>
                                          </a:solidFill>
                                          <a:latin typeface="Cambria Math" panose="02040503050406030204" pitchFamily="18" charset="0"/>
                                          <a:ea typeface="Cambria Math" panose="02040503050406030204" pitchFamily="18" charset="0"/>
                                        </a:rPr>
                                      </m:ctrlPr>
                                    </m:limLowPr>
                                    <m:e>
                                      <m:r>
                                        <m:rPr>
                                          <m:sty m:val="p"/>
                                        </m:rPr>
                                        <a:rPr lang="en-US" sz="1400" smtClean="0">
                                          <a:solidFill>
                                            <a:prstClr val="black"/>
                                          </a:solidFill>
                                          <a:latin typeface="Cambria Math" panose="02040503050406030204" pitchFamily="18" charset="0"/>
                                          <a:ea typeface="Cambria Math" panose="02040503050406030204" pitchFamily="18" charset="0"/>
                                        </a:rPr>
                                        <m:t>min</m:t>
                                      </m:r>
                                    </m:e>
                                    <m:lim>
                                      <m:r>
                                        <a:rPr lang="en-US" sz="1400" i="1" smtClean="0">
                                          <a:solidFill>
                                            <a:prstClr val="black"/>
                                          </a:solidFill>
                                          <a:latin typeface="Cambria Math" panose="02040503050406030204" pitchFamily="18" charset="0"/>
                                          <a:ea typeface="Cambria Math" panose="02040503050406030204" pitchFamily="18" charset="0"/>
                                        </a:rPr>
                                        <m:t>𝑗</m:t>
                                      </m:r>
                                    </m:lim>
                                  </m:limLow>
                                </m:fName>
                                <m:e>
                                  <m:sSubSup>
                                    <m:sSubSupPr>
                                      <m:ctrlPr>
                                        <a:rPr lang="en-US" sz="1400" i="1">
                                          <a:solidFill>
                                            <a:prstClr val="black"/>
                                          </a:solidFill>
                                          <a:latin typeface="Cambria Math" panose="02040503050406030204" pitchFamily="18" charset="0"/>
                                          <a:ea typeface="Cambria Math" panose="02040503050406030204" pitchFamily="18" charset="0"/>
                                        </a:rPr>
                                      </m:ctrlPr>
                                    </m:sSubSupPr>
                                    <m:e>
                                      <m:r>
                                        <a:rPr lang="en-US" sz="1400" i="1">
                                          <a:solidFill>
                                            <a:prstClr val="black"/>
                                          </a:solidFill>
                                          <a:latin typeface="Cambria Math" panose="02040503050406030204" pitchFamily="18" charset="0"/>
                                          <a:ea typeface="Cambria Math" panose="02040503050406030204" pitchFamily="18" charset="0"/>
                                        </a:rPr>
                                        <m:t>𝛼</m:t>
                                      </m:r>
                                    </m:e>
                                    <m:sub>
                                      <m:r>
                                        <a:rPr lang="en-US" sz="1400" i="1">
                                          <a:solidFill>
                                            <a:prstClr val="black"/>
                                          </a:solidFill>
                                          <a:latin typeface="Cambria Math" panose="02040503050406030204" pitchFamily="18" charset="0"/>
                                          <a:ea typeface="Cambria Math" panose="02040503050406030204" pitchFamily="18" charset="0"/>
                                        </a:rPr>
                                        <m:t>𝑗</m:t>
                                      </m:r>
                                    </m:sub>
                                    <m:sup>
                                      <m:r>
                                        <a:rPr lang="en-US" sz="1400" i="1">
                                          <a:solidFill>
                                            <a:prstClr val="black"/>
                                          </a:solidFill>
                                          <a:latin typeface="Cambria Math" panose="02040503050406030204" pitchFamily="18" charset="0"/>
                                          <a:ea typeface="Cambria Math" panose="02040503050406030204" pitchFamily="18" charset="0"/>
                                        </a:rPr>
                                        <m:t>(</m:t>
                                      </m:r>
                                      <m:r>
                                        <a:rPr lang="en-US" sz="1400" i="1">
                                          <a:solidFill>
                                            <a:prstClr val="black"/>
                                          </a:solidFill>
                                          <a:latin typeface="Cambria Math" panose="02040503050406030204" pitchFamily="18" charset="0"/>
                                          <a:ea typeface="Cambria Math" panose="02040503050406030204" pitchFamily="18" charset="0"/>
                                        </a:rPr>
                                        <m:t>𝑘</m:t>
                                      </m:r>
                                      <m:r>
                                        <a:rPr lang="en-US" sz="1400" i="1">
                                          <a:solidFill>
                                            <a:prstClr val="black"/>
                                          </a:solidFill>
                                          <a:latin typeface="Cambria Math" panose="02040503050406030204" pitchFamily="18" charset="0"/>
                                          <a:ea typeface="Cambria Math" panose="02040503050406030204" pitchFamily="18" charset="0"/>
                                        </a:rPr>
                                        <m:t>)</m:t>
                                      </m:r>
                                    </m:sup>
                                  </m:sSubSup>
                                </m:e>
                              </m:func>
                            </m:e>
                          </m:d>
                        </m:e>
                      </m:func>
                    </m:oMath>
                  </m:oMathPara>
                </a14:m>
                <a:endParaRPr lang="en-US" sz="1400" dirty="0">
                  <a:solidFill>
                    <a:prstClr val="black"/>
                  </a:solidFill>
                  <a:latin typeface="Calibri" pitchFamily="34" charset="0"/>
                  <a:ea typeface="Cambria Math" panose="02040503050406030204" pitchFamily="18" charset="0"/>
                </a:endParaRPr>
              </a:p>
            </p:txBody>
          </p:sp>
        </mc:Choice>
        <mc:Fallback xmlns="">
          <p:sp>
            <p:nvSpPr>
              <p:cNvPr id="83" name="Rectangle 82">
                <a:extLst>
                  <a:ext uri="{FF2B5EF4-FFF2-40B4-BE49-F238E27FC236}">
                    <a16:creationId xmlns:a16="http://schemas.microsoft.com/office/drawing/2014/main" id="{18CF2D1C-BD56-4B65-8B09-8B0DCD9E37B0}"/>
                  </a:ext>
                </a:extLst>
              </p:cNvPr>
              <p:cNvSpPr>
                <a:spLocks noRot="1" noChangeAspect="1" noMove="1" noResize="1" noEditPoints="1" noAdjustHandles="1" noChangeArrowheads="1" noChangeShapeType="1" noTextEdit="1"/>
              </p:cNvSpPr>
              <p:nvPr/>
            </p:nvSpPr>
            <p:spPr>
              <a:xfrm>
                <a:off x="6881070" y="4696498"/>
                <a:ext cx="2815135" cy="481478"/>
              </a:xfrm>
              <a:prstGeom prst="rect">
                <a:avLst/>
              </a:prstGeom>
              <a:blipFill>
                <a:blip r:embed="rId6"/>
                <a:stretch>
                  <a:fillRect b="-12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CD2A05FF-F82D-4BE0-B7B1-9D61788C193D}"/>
                  </a:ext>
                </a:extLst>
              </p:cNvPr>
              <p:cNvSpPr/>
              <p:nvPr/>
            </p:nvSpPr>
            <p:spPr>
              <a:xfrm>
                <a:off x="5976981" y="5361783"/>
                <a:ext cx="3023725" cy="495457"/>
              </a:xfrm>
              <a:prstGeom prst="rect">
                <a:avLst/>
              </a:prstGeom>
            </p:spPr>
            <p:txBody>
              <a:bodyPr wrap="square">
                <a:spAutoFit/>
              </a:bodyPr>
              <a:lstStyle/>
              <a:p>
                <a:pPr algn="ctr" defTabSz="914400" eaLnBrk="1" hangingPunct="1">
                  <a:buClrTx/>
                  <a:buSzTx/>
                  <a:buFontTx/>
                  <a:buNone/>
                </a:pPr>
                <a:r>
                  <a:rPr lang="en-US" sz="1000" dirty="0">
                    <a:solidFill>
                      <a:prstClr val="black"/>
                    </a:solidFill>
                    <a:latin typeface="Calibri" pitchFamily="34" charset="0"/>
                    <a:ea typeface="宋体" charset="-122"/>
                  </a:rPr>
                  <a:t>If</a:t>
                </a:r>
                <a14:m>
                  <m:oMath xmlns:m="http://schemas.openxmlformats.org/officeDocument/2006/math">
                    <m:r>
                      <a:rPr lang="en-US" sz="1000" i="1" smtClean="0">
                        <a:solidFill>
                          <a:prstClr val="black"/>
                        </a:solidFill>
                        <a:latin typeface="Cambria Math" panose="02040503050406030204" pitchFamily="18" charset="0"/>
                      </a:rPr>
                      <m:t> </m:t>
                    </m:r>
                    <m:sSub>
                      <m:sSubPr>
                        <m:ctrlPr>
                          <a:rPr lang="en-US" sz="1000" i="1" smtClean="0">
                            <a:solidFill>
                              <a:prstClr val="black"/>
                            </a:solidFill>
                            <a:latin typeface="Cambria Math" panose="02040503050406030204" pitchFamily="18" charset="0"/>
                          </a:rPr>
                        </m:ctrlPr>
                      </m:sSubPr>
                      <m:e>
                        <m:r>
                          <a:rPr lang="en-US" sz="1000" i="1" smtClean="0">
                            <a:solidFill>
                              <a:prstClr val="black"/>
                            </a:solidFill>
                            <a:latin typeface="Cambria Math" panose="02040503050406030204" pitchFamily="18" charset="0"/>
                          </a:rPr>
                          <m:t>𝐴</m:t>
                        </m:r>
                      </m:e>
                      <m:sub>
                        <m:r>
                          <a:rPr lang="en-US" sz="1000" i="1" smtClean="0">
                            <a:solidFill>
                              <a:prstClr val="black"/>
                            </a:solidFill>
                            <a:latin typeface="Cambria Math" panose="02040503050406030204" pitchFamily="18" charset="0"/>
                          </a:rPr>
                          <m:t>𝑘</m:t>
                        </m:r>
                      </m:sub>
                    </m:sSub>
                    <m:r>
                      <a:rPr lang="en-US" sz="1000" i="1" smtClean="0">
                        <a:solidFill>
                          <a:prstClr val="black"/>
                        </a:solidFill>
                        <a:latin typeface="Cambria Math" panose="02040503050406030204" pitchFamily="18" charset="0"/>
                      </a:rPr>
                      <m:t>&gt;−∞</m:t>
                    </m:r>
                  </m:oMath>
                </a14:m>
                <a:r>
                  <a:rPr lang="en-US" sz="1000" dirty="0">
                    <a:solidFill>
                      <a:prstClr val="black"/>
                    </a:solidFill>
                    <a:latin typeface="Calibri" pitchFamily="34" charset="0"/>
                    <a:ea typeface="宋体" charset="-122"/>
                  </a:rPr>
                  <a:t> (or equivalently if </a:t>
                </a:r>
                <a14:m>
                  <m:oMath xmlns:m="http://schemas.openxmlformats.org/officeDocument/2006/math">
                    <m:func>
                      <m:funcPr>
                        <m:ctrlPr>
                          <a:rPr lang="en-US" sz="1000" i="1">
                            <a:solidFill>
                              <a:prstClr val="black"/>
                            </a:solidFill>
                            <a:latin typeface="Cambria Math" panose="02040503050406030204" pitchFamily="18" charset="0"/>
                            <a:ea typeface="Cambria Math" panose="02040503050406030204" pitchFamily="18" charset="0"/>
                          </a:rPr>
                        </m:ctrlPr>
                      </m:funcPr>
                      <m:fName>
                        <m:limLow>
                          <m:limLowPr>
                            <m:ctrlPr>
                              <a:rPr lang="en-US" sz="1000" i="1">
                                <a:solidFill>
                                  <a:prstClr val="black"/>
                                </a:solidFill>
                                <a:latin typeface="Cambria Math" panose="02040503050406030204" pitchFamily="18" charset="0"/>
                                <a:ea typeface="Cambria Math" panose="02040503050406030204" pitchFamily="18" charset="0"/>
                              </a:rPr>
                            </m:ctrlPr>
                          </m:limLowPr>
                          <m:e>
                            <m:r>
                              <m:rPr>
                                <m:sty m:val="p"/>
                              </m:rPr>
                              <a:rPr lang="en-US" sz="1000">
                                <a:solidFill>
                                  <a:prstClr val="black"/>
                                </a:solidFill>
                                <a:latin typeface="Cambria Math" panose="02040503050406030204" pitchFamily="18" charset="0"/>
                                <a:ea typeface="Cambria Math" panose="02040503050406030204" pitchFamily="18" charset="0"/>
                              </a:rPr>
                              <m:t>min</m:t>
                            </m:r>
                          </m:e>
                          <m:lim>
                            <m:r>
                              <a:rPr lang="en-US" sz="1000" i="1">
                                <a:solidFill>
                                  <a:prstClr val="black"/>
                                </a:solidFill>
                                <a:latin typeface="Cambria Math" panose="02040503050406030204" pitchFamily="18" charset="0"/>
                                <a:ea typeface="Cambria Math" panose="02040503050406030204" pitchFamily="18" charset="0"/>
                              </a:rPr>
                              <m:t>𝑗</m:t>
                            </m:r>
                          </m:lim>
                        </m:limLow>
                      </m:fName>
                      <m:e>
                        <m:sSubSup>
                          <m:sSubSupPr>
                            <m:ctrlPr>
                              <a:rPr lang="en-US" sz="1000" i="1">
                                <a:solidFill>
                                  <a:prstClr val="black"/>
                                </a:solidFill>
                                <a:latin typeface="Cambria Math" panose="02040503050406030204" pitchFamily="18" charset="0"/>
                                <a:ea typeface="Cambria Math" panose="02040503050406030204" pitchFamily="18" charset="0"/>
                              </a:rPr>
                            </m:ctrlPr>
                          </m:sSubSupPr>
                          <m:e>
                            <m:r>
                              <a:rPr lang="en-US" sz="1000" i="1">
                                <a:solidFill>
                                  <a:prstClr val="black"/>
                                </a:solidFill>
                                <a:latin typeface="Cambria Math" panose="02040503050406030204" pitchFamily="18" charset="0"/>
                                <a:ea typeface="Cambria Math" panose="02040503050406030204" pitchFamily="18" charset="0"/>
                              </a:rPr>
                              <m:t>𝛼</m:t>
                            </m:r>
                          </m:e>
                          <m:sub>
                            <m:r>
                              <a:rPr lang="en-US" sz="1000" i="1">
                                <a:solidFill>
                                  <a:prstClr val="black"/>
                                </a:solidFill>
                                <a:latin typeface="Cambria Math" panose="02040503050406030204" pitchFamily="18" charset="0"/>
                                <a:ea typeface="Cambria Math" panose="02040503050406030204" pitchFamily="18" charset="0"/>
                              </a:rPr>
                              <m:t>𝑗</m:t>
                            </m:r>
                          </m:sub>
                          <m:sup>
                            <m:r>
                              <a:rPr lang="en-US" sz="1000" i="1">
                                <a:solidFill>
                                  <a:prstClr val="black"/>
                                </a:solidFill>
                                <a:latin typeface="Cambria Math" panose="02040503050406030204" pitchFamily="18" charset="0"/>
                                <a:ea typeface="Cambria Math" panose="02040503050406030204" pitchFamily="18" charset="0"/>
                              </a:rPr>
                              <m:t>(</m:t>
                            </m:r>
                            <m:r>
                              <a:rPr lang="en-US" sz="1000" i="1">
                                <a:solidFill>
                                  <a:prstClr val="black"/>
                                </a:solidFill>
                                <a:latin typeface="Cambria Math" panose="02040503050406030204" pitchFamily="18" charset="0"/>
                                <a:ea typeface="Cambria Math" panose="02040503050406030204" pitchFamily="18" charset="0"/>
                              </a:rPr>
                              <m:t>𝑘</m:t>
                            </m:r>
                            <m:r>
                              <a:rPr lang="en-US" sz="1000" i="1">
                                <a:solidFill>
                                  <a:prstClr val="black"/>
                                </a:solidFill>
                                <a:latin typeface="Cambria Math" panose="02040503050406030204" pitchFamily="18" charset="0"/>
                                <a:ea typeface="Cambria Math" panose="02040503050406030204" pitchFamily="18" charset="0"/>
                              </a:rPr>
                              <m:t>)</m:t>
                            </m:r>
                          </m:sup>
                        </m:sSubSup>
                      </m:e>
                    </m:func>
                    <m:r>
                      <a:rPr lang="en-US" sz="1000" i="1" smtClean="0">
                        <a:solidFill>
                          <a:prstClr val="black"/>
                        </a:solidFill>
                        <a:latin typeface="Cambria Math" panose="02040503050406030204" pitchFamily="18" charset="0"/>
                        <a:ea typeface="Cambria Math" panose="02040503050406030204" pitchFamily="18" charset="0"/>
                      </a:rPr>
                      <m:t>&gt;0</m:t>
                    </m:r>
                  </m:oMath>
                </a14:m>
                <a:r>
                  <a:rPr lang="en-US" sz="1000" dirty="0">
                    <a:solidFill>
                      <a:prstClr val="black"/>
                    </a:solidFill>
                    <a:latin typeface="Calibri" pitchFamily="34" charset="0"/>
                    <a:ea typeface="宋体" charset="-122"/>
                  </a:rPr>
                  <a:t> ), the </a:t>
                </a:r>
                <a14:m>
                  <m:oMath xmlns:m="http://schemas.openxmlformats.org/officeDocument/2006/math">
                    <m:sSup>
                      <m:sSupPr>
                        <m:ctrlPr>
                          <a:rPr lang="en-US" sz="1000" i="1" smtClean="0">
                            <a:solidFill>
                              <a:prstClr val="black"/>
                            </a:solidFill>
                            <a:latin typeface="Cambria Math" panose="02040503050406030204" pitchFamily="18" charset="0"/>
                          </a:rPr>
                        </m:ctrlPr>
                      </m:sSupPr>
                      <m:e>
                        <m:r>
                          <a:rPr lang="en-US" sz="1000" i="1" smtClean="0">
                            <a:solidFill>
                              <a:prstClr val="black"/>
                            </a:solidFill>
                            <a:latin typeface="Cambria Math" panose="02040503050406030204" pitchFamily="18" charset="0"/>
                          </a:rPr>
                          <m:t>𝑘</m:t>
                        </m:r>
                      </m:e>
                      <m:sup>
                        <m:r>
                          <a:rPr lang="en-US" sz="1000" i="1" smtClean="0">
                            <a:solidFill>
                              <a:prstClr val="black"/>
                            </a:solidFill>
                            <a:latin typeface="Cambria Math" panose="02040503050406030204" pitchFamily="18" charset="0"/>
                          </a:rPr>
                          <m:t>𝑡h</m:t>
                        </m:r>
                      </m:sup>
                    </m:sSup>
                  </m:oMath>
                </a14:m>
                <a:r>
                  <a:rPr lang="en-US" sz="1000" dirty="0">
                    <a:solidFill>
                      <a:prstClr val="black"/>
                    </a:solidFill>
                    <a:latin typeface="Calibri" pitchFamily="34" charset="0"/>
                    <a:ea typeface="宋体" charset="-122"/>
                  </a:rPr>
                  <a:t> Co-AP is selected for Co-SR </a:t>
                </a:r>
              </a:p>
            </p:txBody>
          </p:sp>
        </mc:Choice>
        <mc:Fallback xmlns="">
          <p:sp>
            <p:nvSpPr>
              <p:cNvPr id="84" name="Rectangle 83">
                <a:extLst>
                  <a:ext uri="{FF2B5EF4-FFF2-40B4-BE49-F238E27FC236}">
                    <a16:creationId xmlns:a16="http://schemas.microsoft.com/office/drawing/2014/main" id="{CD2A05FF-F82D-4BE0-B7B1-9D61788C193D}"/>
                  </a:ext>
                </a:extLst>
              </p:cNvPr>
              <p:cNvSpPr>
                <a:spLocks noRot="1" noChangeAspect="1" noMove="1" noResize="1" noEditPoints="1" noAdjustHandles="1" noChangeArrowheads="1" noChangeShapeType="1" noTextEdit="1"/>
              </p:cNvSpPr>
              <p:nvPr/>
            </p:nvSpPr>
            <p:spPr>
              <a:xfrm>
                <a:off x="5976981" y="5361783"/>
                <a:ext cx="3023725" cy="495457"/>
              </a:xfrm>
              <a:prstGeom prst="rect">
                <a:avLst/>
              </a:prstGeom>
              <a:blipFill>
                <a:blip r:embed="rId7"/>
                <a:stretch>
                  <a:fillRect b="-6173"/>
                </a:stretch>
              </a:blipFill>
            </p:spPr>
            <p:txBody>
              <a:bodyPr/>
              <a:lstStyle/>
              <a:p>
                <a:r>
                  <a:rPr lang="en-US">
                    <a:noFill/>
                  </a:rPr>
                  <a:t> </a:t>
                </a:r>
              </a:p>
            </p:txBody>
          </p:sp>
        </mc:Fallback>
      </mc:AlternateContent>
      <p:cxnSp>
        <p:nvCxnSpPr>
          <p:cNvPr id="85" name="Straight Arrow Connector 84">
            <a:extLst>
              <a:ext uri="{FF2B5EF4-FFF2-40B4-BE49-F238E27FC236}">
                <a16:creationId xmlns:a16="http://schemas.microsoft.com/office/drawing/2014/main" id="{A3A9D032-98F6-4600-BA3E-3EDCB76324E2}"/>
              </a:ext>
            </a:extLst>
          </p:cNvPr>
          <p:cNvCxnSpPr/>
          <p:nvPr/>
        </p:nvCxnSpPr>
        <p:spPr>
          <a:xfrm rot="5400000" flipH="1">
            <a:off x="7344008" y="5213106"/>
            <a:ext cx="273334" cy="88"/>
          </a:xfrm>
          <a:prstGeom prst="straightConnector1">
            <a:avLst/>
          </a:prstGeom>
          <a:noFill/>
          <a:ln w="9525" cap="flat" cmpd="sng" algn="ctr">
            <a:solidFill>
              <a:srgbClr val="FF0000"/>
            </a:solidFill>
            <a:prstDash val="solid"/>
            <a:tailEnd type="triangle"/>
          </a:ln>
          <a:effectLst/>
        </p:spPr>
      </p:cxnSp>
      <p:sp>
        <p:nvSpPr>
          <p:cNvPr id="86" name="Rectangle 85">
            <a:extLst>
              <a:ext uri="{FF2B5EF4-FFF2-40B4-BE49-F238E27FC236}">
                <a16:creationId xmlns:a16="http://schemas.microsoft.com/office/drawing/2014/main" id="{299D6E24-07C7-497D-AFE4-18F07AA1DB5D}"/>
              </a:ext>
            </a:extLst>
          </p:cNvPr>
          <p:cNvSpPr/>
          <p:nvPr/>
        </p:nvSpPr>
        <p:spPr>
          <a:xfrm>
            <a:off x="2636521" y="4014537"/>
            <a:ext cx="1630678" cy="553998"/>
          </a:xfrm>
          <a:prstGeom prst="rect">
            <a:avLst/>
          </a:prstGeom>
        </p:spPr>
        <p:txBody>
          <a:bodyPr wrap="square">
            <a:spAutoFit/>
          </a:bodyPr>
          <a:lstStyle/>
          <a:p>
            <a:pPr algn="ctr" defTabSz="914400" eaLnBrk="1" hangingPunct="1">
              <a:buClrTx/>
              <a:buSzTx/>
              <a:buFontTx/>
              <a:buNone/>
            </a:pPr>
            <a:r>
              <a:rPr lang="en-US" sz="1000" dirty="0">
                <a:solidFill>
                  <a:prstClr val="black"/>
                </a:solidFill>
                <a:latin typeface="Calibri" pitchFamily="34" charset="0"/>
                <a:ea typeface="微软雅黑" panose="020B0503020204020204" pitchFamily="34" charset="-122"/>
                <a:cs typeface="Calibri" panose="020F0502020204030204" pitchFamily="34" charset="0"/>
              </a:rPr>
              <a:t>A value that indicates the transmit power for each Co-AP</a:t>
            </a:r>
          </a:p>
        </p:txBody>
      </p:sp>
    </p:spTree>
    <p:extLst>
      <p:ext uri="{BB962C8B-B14F-4D97-AF65-F5344CB8AC3E}">
        <p14:creationId xmlns:p14="http://schemas.microsoft.com/office/powerpoint/2010/main" val="23845886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7</a:t>
            </a:fld>
            <a:endParaRPr lang="en-GB"/>
          </a:p>
        </p:txBody>
      </p:sp>
      <p:sp>
        <p:nvSpPr>
          <p:cNvPr id="5" name="Footer Placeholder 4"/>
          <p:cNvSpPr>
            <a:spLocks noGrp="1"/>
          </p:cNvSpPr>
          <p:nvPr>
            <p:ph type="ftr" idx="14"/>
          </p:nvPr>
        </p:nvSpPr>
        <p:spPr/>
        <p:txBody>
          <a:bodyPr/>
          <a:lstStyle/>
          <a:p>
            <a:r>
              <a:rPr lang="en-GB" dirty="0"/>
              <a:t>M. Zulfiker Ali </a:t>
            </a:r>
            <a:r>
              <a:rPr lang="en-GB" i="1" dirty="0"/>
              <a:t>et al.</a:t>
            </a:r>
            <a:r>
              <a:rPr lang="en-GB" dirty="0"/>
              <a:t>, Huawei Technologies</a:t>
            </a:r>
          </a:p>
        </p:txBody>
      </p:sp>
      <p:sp>
        <p:nvSpPr>
          <p:cNvPr id="4" name="Date Placeholder 3"/>
          <p:cNvSpPr>
            <a:spLocks noGrp="1"/>
          </p:cNvSpPr>
          <p:nvPr>
            <p:ph type="dt" idx="15"/>
          </p:nvPr>
        </p:nvSpPr>
        <p:spPr/>
        <p:txBody>
          <a:bodyPr/>
          <a:lstStyle/>
          <a:p>
            <a:r>
              <a:rPr lang="en-US" dirty="0"/>
              <a:t>October 2023</a:t>
            </a:r>
            <a:endParaRPr lang="en-GB" dirty="0"/>
          </a:p>
        </p:txBody>
      </p:sp>
      <p:sp>
        <p:nvSpPr>
          <p:cNvPr id="140" name="Rectangle 1">
            <a:extLst>
              <a:ext uri="{FF2B5EF4-FFF2-40B4-BE49-F238E27FC236}">
                <a16:creationId xmlns:a16="http://schemas.microsoft.com/office/drawing/2014/main" id="{AE3A17BA-3B42-46EF-8D46-7B8700E65786}"/>
              </a:ext>
            </a:extLst>
          </p:cNvPr>
          <p:cNvSpPr>
            <a:spLocks noGrp="1" noChangeArrowheads="1"/>
          </p:cNvSpPr>
          <p:nvPr>
            <p:ph type="title"/>
          </p:nvPr>
        </p:nvSpPr>
        <p:spPr>
          <a:xfrm>
            <a:off x="914401" y="611187"/>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kern="1200" dirty="0">
                <a:ea typeface="微软雅黑" pitchFamily="34" charset="-122"/>
              </a:rPr>
              <a:t>General Co-SR Method – Sharing AP Procedure</a:t>
            </a:r>
            <a:endParaRPr lang="en-GB" dirty="0"/>
          </a:p>
        </p:txBody>
      </p:sp>
      <p:sp>
        <p:nvSpPr>
          <p:cNvPr id="33" name="Rectangle 32">
            <a:extLst>
              <a:ext uri="{FF2B5EF4-FFF2-40B4-BE49-F238E27FC236}">
                <a16:creationId xmlns:a16="http://schemas.microsoft.com/office/drawing/2014/main" id="{32E73F27-AEA1-4E51-BC2D-8EB2317C7449}"/>
              </a:ext>
            </a:extLst>
          </p:cNvPr>
          <p:cNvSpPr/>
          <p:nvPr/>
        </p:nvSpPr>
        <p:spPr>
          <a:xfrm>
            <a:off x="1017824" y="2151262"/>
            <a:ext cx="3495587" cy="3210558"/>
          </a:xfrm>
          <a:prstGeom prst="rect">
            <a:avLst/>
          </a:prstGeom>
          <a:solidFill>
            <a:sysClr val="window" lastClr="FFFFFF">
              <a:lumMod val="85000"/>
              <a:alpha val="50000"/>
            </a:sysClr>
          </a:solidFill>
          <a:ln w="25400" cap="flat" cmpd="sng"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utigerNext LT Medium"/>
            </a:endParaRPr>
          </a:p>
        </p:txBody>
      </p:sp>
      <p:sp>
        <p:nvSpPr>
          <p:cNvPr id="34" name="Rectangle 33">
            <a:extLst>
              <a:ext uri="{FF2B5EF4-FFF2-40B4-BE49-F238E27FC236}">
                <a16:creationId xmlns:a16="http://schemas.microsoft.com/office/drawing/2014/main" id="{0138CE74-8671-4C5B-9F1D-16F52AFFE5B6}"/>
              </a:ext>
            </a:extLst>
          </p:cNvPr>
          <p:cNvSpPr/>
          <p:nvPr/>
        </p:nvSpPr>
        <p:spPr>
          <a:xfrm>
            <a:off x="1857652" y="1637314"/>
            <a:ext cx="1687375" cy="400110"/>
          </a:xfrm>
          <a:prstGeom prst="rect">
            <a:avLst/>
          </a:prstGeom>
        </p:spPr>
        <p:txBody>
          <a:bodyPr wrap="square">
            <a:spAutoFit/>
          </a:bodyPr>
          <a:lstStyle/>
          <a:p>
            <a:pPr algn="ctr" defTabSz="914400" eaLnBrk="1" hangingPunct="1">
              <a:buClrTx/>
              <a:buSzTx/>
              <a:buFontTx/>
              <a:buNone/>
            </a:pPr>
            <a:r>
              <a:rPr lang="en-US" sz="1000" dirty="0">
                <a:solidFill>
                  <a:prstClr val="black"/>
                </a:solidFill>
                <a:latin typeface="Calibri" pitchFamily="34" charset="0"/>
                <a:ea typeface="微软雅黑" panose="020B0503020204020204" pitchFamily="34" charset="-122"/>
                <a:cs typeface="Calibri" panose="020F0502020204030204" pitchFamily="34" charset="0"/>
              </a:rPr>
              <a:t>Set of Co-APs to be considered for Co-SR</a:t>
            </a:r>
          </a:p>
        </p:txBody>
      </p:sp>
      <p:sp>
        <p:nvSpPr>
          <p:cNvPr id="35" name="Rectangle 34">
            <a:extLst>
              <a:ext uri="{FF2B5EF4-FFF2-40B4-BE49-F238E27FC236}">
                <a16:creationId xmlns:a16="http://schemas.microsoft.com/office/drawing/2014/main" id="{9303CC62-7BDF-42EE-A257-193D104AFE82}"/>
              </a:ext>
            </a:extLst>
          </p:cNvPr>
          <p:cNvSpPr/>
          <p:nvPr/>
        </p:nvSpPr>
        <p:spPr>
          <a:xfrm>
            <a:off x="798204" y="5115599"/>
            <a:ext cx="1315311" cy="246221"/>
          </a:xfrm>
          <a:prstGeom prst="rect">
            <a:avLst/>
          </a:prstGeom>
        </p:spPr>
        <p:txBody>
          <a:bodyPr wrap="square">
            <a:spAutoFit/>
          </a:bodyPr>
          <a:lstStyle/>
          <a:p>
            <a:pPr algn="ctr" defTabSz="914400" eaLnBrk="1" hangingPunct="1">
              <a:buClrTx/>
              <a:buSzTx/>
              <a:buFontTx/>
              <a:buNone/>
            </a:pPr>
            <a:r>
              <a:rPr lang="en-US" sz="1000" b="1" dirty="0">
                <a:solidFill>
                  <a:prstClr val="black"/>
                </a:solidFill>
                <a:latin typeface="Calibri" pitchFamily="34" charset="0"/>
                <a:ea typeface="微软雅黑" panose="020B0503020204020204" pitchFamily="34" charset="-122"/>
                <a:cs typeface="Calibri" panose="020F0502020204030204" pitchFamily="34" charset="0"/>
              </a:rPr>
              <a:t>Co-SR module</a:t>
            </a:r>
          </a:p>
        </p:txBody>
      </p:sp>
      <p:sp>
        <p:nvSpPr>
          <p:cNvPr id="36" name="Rectangle 35">
            <a:extLst>
              <a:ext uri="{FF2B5EF4-FFF2-40B4-BE49-F238E27FC236}">
                <a16:creationId xmlns:a16="http://schemas.microsoft.com/office/drawing/2014/main" id="{F1915C89-5A9A-4B44-95ED-B67AA790F9AC}"/>
              </a:ext>
            </a:extLst>
          </p:cNvPr>
          <p:cNvSpPr/>
          <p:nvPr/>
        </p:nvSpPr>
        <p:spPr>
          <a:xfrm>
            <a:off x="2484382" y="2937155"/>
            <a:ext cx="1910919" cy="553998"/>
          </a:xfrm>
          <a:prstGeom prst="rect">
            <a:avLst/>
          </a:prstGeom>
        </p:spPr>
        <p:txBody>
          <a:bodyPr wrap="square">
            <a:spAutoFit/>
          </a:bodyPr>
          <a:lstStyle/>
          <a:p>
            <a:pPr algn="ctr" defTabSz="914400" eaLnBrk="1" hangingPunct="1">
              <a:buClrTx/>
              <a:buSzTx/>
              <a:buFontTx/>
              <a:buNone/>
            </a:pPr>
            <a:r>
              <a:rPr lang="en-US" sz="1000" dirty="0">
                <a:solidFill>
                  <a:prstClr val="black"/>
                </a:solidFill>
                <a:latin typeface="Calibri" pitchFamily="34" charset="0"/>
                <a:ea typeface="微软雅黑" panose="020B0503020204020204" pitchFamily="34" charset="-122"/>
                <a:cs typeface="Calibri" panose="020F0502020204030204" pitchFamily="34" charset="0"/>
              </a:rPr>
              <a:t>The maximum allowed interference level for each scheduled STA</a:t>
            </a:r>
          </a:p>
        </p:txBody>
      </p:sp>
      <p:cxnSp>
        <p:nvCxnSpPr>
          <p:cNvPr id="37" name="Straight Arrow Connector 36">
            <a:extLst>
              <a:ext uri="{FF2B5EF4-FFF2-40B4-BE49-F238E27FC236}">
                <a16:creationId xmlns:a16="http://schemas.microsoft.com/office/drawing/2014/main" id="{18FAA45E-76E7-47EB-B409-CE5ACDF604C7}"/>
              </a:ext>
            </a:extLst>
          </p:cNvPr>
          <p:cNvCxnSpPr>
            <a:stCxn id="34" idx="2"/>
          </p:cNvCxnSpPr>
          <p:nvPr/>
        </p:nvCxnSpPr>
        <p:spPr>
          <a:xfrm flipH="1">
            <a:off x="2700641" y="2037424"/>
            <a:ext cx="699" cy="379697"/>
          </a:xfrm>
          <a:prstGeom prst="straightConnector1">
            <a:avLst/>
          </a:prstGeom>
          <a:noFill/>
          <a:ln w="9525" cap="flat" cmpd="sng" algn="ctr">
            <a:solidFill>
              <a:sysClr val="windowText" lastClr="000000"/>
            </a:solidFill>
            <a:prstDash val="solid"/>
            <a:tailEnd type="triangle"/>
          </a:ln>
          <a:effectLst/>
        </p:spPr>
      </p:cxnSp>
      <p:cxnSp>
        <p:nvCxnSpPr>
          <p:cNvPr id="38" name="Straight Arrow Connector 37">
            <a:extLst>
              <a:ext uri="{FF2B5EF4-FFF2-40B4-BE49-F238E27FC236}">
                <a16:creationId xmlns:a16="http://schemas.microsoft.com/office/drawing/2014/main" id="{A138B613-FE4B-49C8-AE34-C3BEE7568994}"/>
              </a:ext>
            </a:extLst>
          </p:cNvPr>
          <p:cNvCxnSpPr/>
          <p:nvPr/>
        </p:nvCxnSpPr>
        <p:spPr>
          <a:xfrm>
            <a:off x="2700641" y="2921241"/>
            <a:ext cx="5332" cy="576000"/>
          </a:xfrm>
          <a:prstGeom prst="straightConnector1">
            <a:avLst/>
          </a:prstGeom>
          <a:noFill/>
          <a:ln w="9525" cap="flat" cmpd="sng" algn="ctr">
            <a:solidFill>
              <a:sysClr val="windowText" lastClr="000000"/>
            </a:solidFill>
            <a:prstDash val="solid"/>
            <a:tailEnd type="triangle"/>
          </a:ln>
          <a:effectLst/>
        </p:spPr>
      </p:cxnSp>
      <p:cxnSp>
        <p:nvCxnSpPr>
          <p:cNvPr id="39" name="Straight Arrow Connector 38">
            <a:extLst>
              <a:ext uri="{FF2B5EF4-FFF2-40B4-BE49-F238E27FC236}">
                <a16:creationId xmlns:a16="http://schemas.microsoft.com/office/drawing/2014/main" id="{6CC7C68F-D3E3-45D8-BE73-A68CC07C8E31}"/>
              </a:ext>
            </a:extLst>
          </p:cNvPr>
          <p:cNvCxnSpPr/>
          <p:nvPr/>
        </p:nvCxnSpPr>
        <p:spPr>
          <a:xfrm>
            <a:off x="2705973" y="4001361"/>
            <a:ext cx="0" cy="576000"/>
          </a:xfrm>
          <a:prstGeom prst="straightConnector1">
            <a:avLst/>
          </a:prstGeom>
          <a:noFill/>
          <a:ln w="9525" cap="flat" cmpd="sng" algn="ctr">
            <a:solidFill>
              <a:sysClr val="windowText" lastClr="000000"/>
            </a:solidFill>
            <a:prstDash val="solid"/>
            <a:tailEnd type="triangle"/>
          </a:ln>
          <a:effectLst/>
        </p:spPr>
      </p:cxnSp>
      <p:cxnSp>
        <p:nvCxnSpPr>
          <p:cNvPr id="40" name="Straight Arrow Connector 39">
            <a:extLst>
              <a:ext uri="{FF2B5EF4-FFF2-40B4-BE49-F238E27FC236}">
                <a16:creationId xmlns:a16="http://schemas.microsoft.com/office/drawing/2014/main" id="{7E74F024-593A-4DC4-B44B-50085378AA00}"/>
              </a:ext>
            </a:extLst>
          </p:cNvPr>
          <p:cNvCxnSpPr/>
          <p:nvPr/>
        </p:nvCxnSpPr>
        <p:spPr>
          <a:xfrm>
            <a:off x="2705973" y="5081481"/>
            <a:ext cx="1398" cy="457200"/>
          </a:xfrm>
          <a:prstGeom prst="straightConnector1">
            <a:avLst/>
          </a:prstGeom>
          <a:noFill/>
          <a:ln w="9525" cap="flat" cmpd="sng" algn="ctr">
            <a:solidFill>
              <a:sysClr val="windowText" lastClr="000000"/>
            </a:solidFill>
            <a:prstDash val="solid"/>
            <a:tailEnd type="triangle"/>
          </a:ln>
          <a:effectLst/>
        </p:spPr>
      </p:cxnSp>
      <p:grpSp>
        <p:nvGrpSpPr>
          <p:cNvPr id="42" name="Group 41">
            <a:extLst>
              <a:ext uri="{FF2B5EF4-FFF2-40B4-BE49-F238E27FC236}">
                <a16:creationId xmlns:a16="http://schemas.microsoft.com/office/drawing/2014/main" id="{F7901320-0BBA-46E9-A883-540BB3111D3E}"/>
              </a:ext>
            </a:extLst>
          </p:cNvPr>
          <p:cNvGrpSpPr/>
          <p:nvPr/>
        </p:nvGrpSpPr>
        <p:grpSpPr>
          <a:xfrm>
            <a:off x="1297185" y="3503415"/>
            <a:ext cx="2820372" cy="504120"/>
            <a:chOff x="381334" y="2896983"/>
            <a:chExt cx="2326464" cy="504120"/>
          </a:xfrm>
        </p:grpSpPr>
        <p:sp>
          <p:nvSpPr>
            <p:cNvPr id="43" name="Rectangle 42">
              <a:extLst>
                <a:ext uri="{FF2B5EF4-FFF2-40B4-BE49-F238E27FC236}">
                  <a16:creationId xmlns:a16="http://schemas.microsoft.com/office/drawing/2014/main" id="{7F24D5A1-3118-4B8B-9812-032D7D778997}"/>
                </a:ext>
              </a:extLst>
            </p:cNvPr>
            <p:cNvSpPr/>
            <p:nvPr/>
          </p:nvSpPr>
          <p:spPr bwMode="auto">
            <a:xfrm>
              <a:off x="515645" y="2896983"/>
              <a:ext cx="2064767" cy="504120"/>
            </a:xfrm>
            <a:prstGeom prst="rect">
              <a:avLst/>
            </a:prstGeom>
            <a:solidFill>
              <a:srgbClr val="FF0000">
                <a:alpha val="50000"/>
              </a:srgbClr>
            </a:solid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a:ln>
                  <a:noFill/>
                </a:ln>
                <a:solidFill>
                  <a:prstClr val="black"/>
                </a:solidFill>
                <a:effectLst/>
                <a:uLnTx/>
                <a:uFillTx/>
                <a:latin typeface="Arial" charset="0"/>
                <a:ea typeface="宋体" charset="-122"/>
              </a:endParaRPr>
            </a:p>
          </p:txBody>
        </p:sp>
        <p:sp>
          <p:nvSpPr>
            <p:cNvPr id="44" name="Rectangle 43">
              <a:extLst>
                <a:ext uri="{FF2B5EF4-FFF2-40B4-BE49-F238E27FC236}">
                  <a16:creationId xmlns:a16="http://schemas.microsoft.com/office/drawing/2014/main" id="{2B571D86-73DC-4B1F-A7A5-A4BC11C85DF9}"/>
                </a:ext>
              </a:extLst>
            </p:cNvPr>
            <p:cNvSpPr/>
            <p:nvPr/>
          </p:nvSpPr>
          <p:spPr>
            <a:xfrm>
              <a:off x="381334" y="2918211"/>
              <a:ext cx="2326464"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Specification of the maximum allowed transmit power for Co-APs</a:t>
              </a:r>
            </a:p>
          </p:txBody>
        </p:sp>
      </p:grpSp>
      <p:grpSp>
        <p:nvGrpSpPr>
          <p:cNvPr id="45" name="Group 44">
            <a:extLst>
              <a:ext uri="{FF2B5EF4-FFF2-40B4-BE49-F238E27FC236}">
                <a16:creationId xmlns:a16="http://schemas.microsoft.com/office/drawing/2014/main" id="{96617216-17BB-4769-B162-B13443B1F67F}"/>
              </a:ext>
            </a:extLst>
          </p:cNvPr>
          <p:cNvGrpSpPr/>
          <p:nvPr/>
        </p:nvGrpSpPr>
        <p:grpSpPr>
          <a:xfrm>
            <a:off x="1297185" y="2417121"/>
            <a:ext cx="2820372" cy="504120"/>
            <a:chOff x="381334" y="2896983"/>
            <a:chExt cx="2326464" cy="504120"/>
          </a:xfrm>
        </p:grpSpPr>
        <p:sp>
          <p:nvSpPr>
            <p:cNvPr id="46" name="Rectangle 45">
              <a:extLst>
                <a:ext uri="{FF2B5EF4-FFF2-40B4-BE49-F238E27FC236}">
                  <a16:creationId xmlns:a16="http://schemas.microsoft.com/office/drawing/2014/main" id="{B245CA86-C657-472F-AB69-6B5A24008B69}"/>
                </a:ext>
              </a:extLst>
            </p:cNvPr>
            <p:cNvSpPr/>
            <p:nvPr/>
          </p:nvSpPr>
          <p:spPr bwMode="auto">
            <a:xfrm>
              <a:off x="515645" y="2896983"/>
              <a:ext cx="2064767" cy="504120"/>
            </a:xfrm>
            <a:prstGeom prst="rect">
              <a:avLst/>
            </a:prstGeom>
            <a:solidFill>
              <a:srgbClr val="F0AD00">
                <a:lumMod val="20000"/>
                <a:lumOff val="80000"/>
                <a:alpha val="50000"/>
              </a:srgbClr>
            </a:solid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a:ln>
                  <a:noFill/>
                </a:ln>
                <a:solidFill>
                  <a:prstClr val="black"/>
                </a:solidFill>
                <a:effectLst/>
                <a:uLnTx/>
                <a:uFillTx/>
                <a:latin typeface="Arial" charset="0"/>
                <a:ea typeface="宋体" charset="-122"/>
              </a:endParaRPr>
            </a:p>
          </p:txBody>
        </p:sp>
        <p:sp>
          <p:nvSpPr>
            <p:cNvPr id="47" name="Rectangle 46">
              <a:extLst>
                <a:ext uri="{FF2B5EF4-FFF2-40B4-BE49-F238E27FC236}">
                  <a16:creationId xmlns:a16="http://schemas.microsoft.com/office/drawing/2014/main" id="{D9124350-3D59-43D3-899E-50E9D96299DD}"/>
                </a:ext>
              </a:extLst>
            </p:cNvPr>
            <p:cNvSpPr/>
            <p:nvPr/>
          </p:nvSpPr>
          <p:spPr>
            <a:xfrm>
              <a:off x="381334" y="2918211"/>
              <a:ext cx="2326464"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Calculation of the maximum allowed interference level at destination STAs</a:t>
              </a:r>
            </a:p>
          </p:txBody>
        </p:sp>
      </p:grpSp>
      <p:grpSp>
        <p:nvGrpSpPr>
          <p:cNvPr id="48" name="Group 47">
            <a:extLst>
              <a:ext uri="{FF2B5EF4-FFF2-40B4-BE49-F238E27FC236}">
                <a16:creationId xmlns:a16="http://schemas.microsoft.com/office/drawing/2014/main" id="{D99B46AA-2515-474B-8090-2B3D54BB9E1B}"/>
              </a:ext>
            </a:extLst>
          </p:cNvPr>
          <p:cNvGrpSpPr/>
          <p:nvPr/>
        </p:nvGrpSpPr>
        <p:grpSpPr>
          <a:xfrm>
            <a:off x="1312177" y="4584569"/>
            <a:ext cx="2820372" cy="504120"/>
            <a:chOff x="381334" y="2896983"/>
            <a:chExt cx="2326464" cy="504120"/>
          </a:xfrm>
        </p:grpSpPr>
        <p:sp>
          <p:nvSpPr>
            <p:cNvPr id="49" name="Rectangle 48">
              <a:extLst>
                <a:ext uri="{FF2B5EF4-FFF2-40B4-BE49-F238E27FC236}">
                  <a16:creationId xmlns:a16="http://schemas.microsoft.com/office/drawing/2014/main" id="{84E80C65-525E-4DEF-8BAC-EB28F167338D}"/>
                </a:ext>
              </a:extLst>
            </p:cNvPr>
            <p:cNvSpPr/>
            <p:nvPr/>
          </p:nvSpPr>
          <p:spPr bwMode="auto">
            <a:xfrm>
              <a:off x="515645" y="2896983"/>
              <a:ext cx="2064767" cy="504120"/>
            </a:xfrm>
            <a:prstGeom prst="rect">
              <a:avLst/>
            </a:prstGeom>
            <a:solidFill>
              <a:srgbClr val="F0AD00">
                <a:lumMod val="20000"/>
                <a:lumOff val="80000"/>
                <a:alpha val="50000"/>
              </a:srgbClr>
            </a:solid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dirty="0">
                <a:ln>
                  <a:noFill/>
                </a:ln>
                <a:solidFill>
                  <a:prstClr val="black"/>
                </a:solidFill>
                <a:effectLst/>
                <a:uLnTx/>
                <a:uFillTx/>
                <a:latin typeface="Arial" charset="0"/>
                <a:ea typeface="宋体" charset="-122"/>
              </a:endParaRPr>
            </a:p>
          </p:txBody>
        </p:sp>
        <p:sp>
          <p:nvSpPr>
            <p:cNvPr id="50" name="Rectangle 49">
              <a:extLst>
                <a:ext uri="{FF2B5EF4-FFF2-40B4-BE49-F238E27FC236}">
                  <a16:creationId xmlns:a16="http://schemas.microsoft.com/office/drawing/2014/main" id="{29E2550E-E1C5-4F6A-8A1E-A76D2BE6FA87}"/>
                </a:ext>
              </a:extLst>
            </p:cNvPr>
            <p:cNvSpPr/>
            <p:nvPr/>
          </p:nvSpPr>
          <p:spPr>
            <a:xfrm>
              <a:off x="381334" y="2918211"/>
              <a:ext cx="2326464"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Co-trigger frame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transmission</a:t>
              </a:r>
            </a:p>
          </p:txBody>
        </p:sp>
      </p:grpSp>
      <p:sp>
        <p:nvSpPr>
          <p:cNvPr id="51" name="TextBox 50">
            <a:extLst>
              <a:ext uri="{FF2B5EF4-FFF2-40B4-BE49-F238E27FC236}">
                <a16:creationId xmlns:a16="http://schemas.microsoft.com/office/drawing/2014/main" id="{E689F3B1-DCBC-4873-91F3-38498AE24A9D}"/>
              </a:ext>
            </a:extLst>
          </p:cNvPr>
          <p:cNvSpPr txBox="1"/>
          <p:nvPr/>
        </p:nvSpPr>
        <p:spPr>
          <a:xfrm>
            <a:off x="6476273" y="1710943"/>
            <a:ext cx="3677329" cy="523220"/>
          </a:xfrm>
          <a:prstGeom prst="rect">
            <a:avLst/>
          </a:prstGeom>
          <a:noFill/>
        </p:spPr>
        <p:txBody>
          <a:bodyPr wrap="square" rtlCol="0">
            <a:spAutoFit/>
          </a:bodyPr>
          <a:lstStyle/>
          <a:p>
            <a:pPr algn="ctr" defTabSz="914400" eaLnBrk="1" hangingPunct="1">
              <a:buClrTx/>
              <a:buSzTx/>
              <a:buFontTx/>
              <a:buNone/>
            </a:pPr>
            <a:r>
              <a:rPr lang="en-US" sz="1400" b="1" dirty="0">
                <a:solidFill>
                  <a:srgbClr val="990000"/>
                </a:solidFill>
                <a:latin typeface="Calibri" pitchFamily="34" charset="0"/>
                <a:ea typeface="微软雅黑" panose="020B0503020204020204" pitchFamily="34" charset="-122"/>
                <a:cs typeface="Calibri" panose="020F0502020204030204" pitchFamily="34" charset="0"/>
              </a:rPr>
              <a:t>Specification of the maximum allowed transmit power for each Co-AP participating in Co-SR</a:t>
            </a:r>
          </a:p>
        </p:txBody>
      </p:sp>
      <mc:AlternateContent xmlns:mc="http://schemas.openxmlformats.org/markup-compatibility/2006">
        <mc:Choice xmlns:a14="http://schemas.microsoft.com/office/drawing/2010/main" Requires="a14">
          <p:sp>
            <p:nvSpPr>
              <p:cNvPr id="52" name="Rectangle 51">
                <a:extLst>
                  <a:ext uri="{FF2B5EF4-FFF2-40B4-BE49-F238E27FC236}">
                    <a16:creationId xmlns:a16="http://schemas.microsoft.com/office/drawing/2014/main" id="{DBC713A1-30FC-4ADC-922C-16C20FBF436C}"/>
                  </a:ext>
                </a:extLst>
              </p:cNvPr>
              <p:cNvSpPr/>
              <p:nvPr/>
            </p:nvSpPr>
            <p:spPr>
              <a:xfrm>
                <a:off x="5992719" y="2250595"/>
                <a:ext cx="4640393" cy="1075551"/>
              </a:xfrm>
              <a:prstGeom prst="rect">
                <a:avLst/>
              </a:prstGeom>
            </p:spPr>
            <p:txBody>
              <a:bodyPr wrap="square">
                <a:spAutoFit/>
              </a:bodyPr>
              <a:lstStyle/>
              <a:p>
                <a:pPr algn="ctr" defTabSz="914400" eaLnBrk="1" hangingPunct="1">
                  <a:buClrTx/>
                  <a:buSzTx/>
                  <a:buFontTx/>
                  <a:buNone/>
                </a:pPr>
                <a:r>
                  <a:rPr lang="en-US" sz="1100" dirty="0">
                    <a:solidFill>
                      <a:prstClr val="black"/>
                    </a:solidFill>
                    <a:latin typeface="Calibri" pitchFamily="34" charset="0"/>
                    <a:ea typeface="宋体" charset="-122"/>
                  </a:rPr>
                  <a:t>For the</a:t>
                </a:r>
                <a14:m>
                  <m:oMath xmlns:m="http://schemas.openxmlformats.org/officeDocument/2006/math">
                    <m:r>
                      <a:rPr lang="en-US" sz="1100" i="1" smtClean="0">
                        <a:solidFill>
                          <a:prstClr val="black"/>
                        </a:solidFill>
                        <a:latin typeface="Cambria Math" panose="02040503050406030204" pitchFamily="18" charset="0"/>
                      </a:rPr>
                      <m:t> </m:t>
                    </m:r>
                    <m:sSup>
                      <m:sSupPr>
                        <m:ctrlPr>
                          <a:rPr lang="en-US" sz="1100" i="1" smtClean="0">
                            <a:solidFill>
                              <a:prstClr val="black"/>
                            </a:solidFill>
                            <a:latin typeface="Cambria Math" panose="02040503050406030204" pitchFamily="18" charset="0"/>
                          </a:rPr>
                        </m:ctrlPr>
                      </m:sSupPr>
                      <m:e>
                        <m:r>
                          <a:rPr lang="en-US" sz="1100" i="1" smtClean="0">
                            <a:solidFill>
                              <a:prstClr val="black"/>
                            </a:solidFill>
                            <a:latin typeface="Cambria Math" panose="02040503050406030204" pitchFamily="18" charset="0"/>
                          </a:rPr>
                          <m:t>𝑘</m:t>
                        </m:r>
                      </m:e>
                      <m:sup>
                        <m:r>
                          <a:rPr lang="en-US" sz="1100" i="1" smtClean="0">
                            <a:solidFill>
                              <a:prstClr val="black"/>
                            </a:solidFill>
                            <a:latin typeface="Cambria Math" panose="02040503050406030204" pitchFamily="18" charset="0"/>
                          </a:rPr>
                          <m:t>𝑡h</m:t>
                        </m:r>
                      </m:sup>
                    </m:sSup>
                  </m:oMath>
                </a14:m>
                <a:r>
                  <a:rPr lang="en-US" sz="1100" dirty="0">
                    <a:solidFill>
                      <a:prstClr val="black"/>
                    </a:solidFill>
                    <a:latin typeface="Calibri" pitchFamily="34" charset="0"/>
                    <a:ea typeface="宋体" charset="-122"/>
                  </a:rPr>
                  <a:t> Co-AP and</a:t>
                </a:r>
                <a14:m>
                  <m:oMath xmlns:m="http://schemas.openxmlformats.org/officeDocument/2006/math">
                    <m:r>
                      <a:rPr lang="en-US" sz="1100" i="1" smtClean="0">
                        <a:solidFill>
                          <a:prstClr val="black"/>
                        </a:solidFill>
                        <a:latin typeface="Cambria Math" panose="02040503050406030204" pitchFamily="18" charset="0"/>
                      </a:rPr>
                      <m:t> </m:t>
                    </m:r>
                    <m:sSup>
                      <m:sSupPr>
                        <m:ctrlPr>
                          <a:rPr lang="en-US" sz="1100" i="1" smtClean="0">
                            <a:solidFill>
                              <a:prstClr val="black"/>
                            </a:solidFill>
                            <a:latin typeface="Cambria Math" panose="02040503050406030204" pitchFamily="18" charset="0"/>
                          </a:rPr>
                        </m:ctrlPr>
                      </m:sSupPr>
                      <m:e>
                        <m:r>
                          <a:rPr lang="en-US" sz="1100" i="1" smtClean="0">
                            <a:solidFill>
                              <a:prstClr val="black"/>
                            </a:solidFill>
                            <a:latin typeface="Cambria Math" panose="02040503050406030204" pitchFamily="18" charset="0"/>
                          </a:rPr>
                          <m:t>𝑗</m:t>
                        </m:r>
                      </m:e>
                      <m:sup>
                        <m:r>
                          <a:rPr lang="en-US" sz="1100" i="1" smtClean="0">
                            <a:solidFill>
                              <a:prstClr val="black"/>
                            </a:solidFill>
                            <a:latin typeface="Cambria Math" panose="02040503050406030204" pitchFamily="18" charset="0"/>
                          </a:rPr>
                          <m:t>𝑡h</m:t>
                        </m:r>
                      </m:sup>
                    </m:sSup>
                  </m:oMath>
                </a14:m>
                <a:r>
                  <a:rPr lang="en-US" sz="1100" dirty="0">
                    <a:solidFill>
                      <a:prstClr val="black"/>
                    </a:solidFill>
                    <a:latin typeface="Calibri" pitchFamily="34" charset="0"/>
                    <a:ea typeface="宋体" charset="-122"/>
                  </a:rPr>
                  <a:t> scheduled STA, the sharing AP calculates a constant, denoted by </a:t>
                </a:r>
                <a14:m>
                  <m:oMath xmlns:m="http://schemas.openxmlformats.org/officeDocument/2006/math">
                    <m:sSubSup>
                      <m:sSubSupPr>
                        <m:ctrlPr>
                          <a:rPr lang="en-US" sz="1100" i="1">
                            <a:solidFill>
                              <a:prstClr val="black"/>
                            </a:solidFill>
                            <a:latin typeface="Cambria Math" panose="02040503050406030204" pitchFamily="18" charset="0"/>
                            <a:ea typeface="Cambria Math" panose="02040503050406030204" pitchFamily="18" charset="0"/>
                          </a:rPr>
                        </m:ctrlPr>
                      </m:sSubSupPr>
                      <m:e>
                        <m:r>
                          <a:rPr lang="en-US" sz="1100" i="1">
                            <a:solidFill>
                              <a:prstClr val="black"/>
                            </a:solidFill>
                            <a:latin typeface="Cambria Math" panose="02040503050406030204" pitchFamily="18" charset="0"/>
                            <a:ea typeface="Cambria Math" panose="02040503050406030204" pitchFamily="18" charset="0"/>
                          </a:rPr>
                          <m:t>𝛼</m:t>
                        </m:r>
                      </m:e>
                      <m:sub>
                        <m:r>
                          <a:rPr lang="en-US" sz="1100" i="1">
                            <a:solidFill>
                              <a:prstClr val="black"/>
                            </a:solidFill>
                            <a:latin typeface="Cambria Math" panose="02040503050406030204" pitchFamily="18" charset="0"/>
                            <a:ea typeface="Cambria Math" panose="02040503050406030204" pitchFamily="18" charset="0"/>
                          </a:rPr>
                          <m:t>𝑗</m:t>
                        </m:r>
                      </m:sub>
                      <m:sup>
                        <m:r>
                          <a:rPr lang="en-US" sz="1100" i="1">
                            <a:solidFill>
                              <a:prstClr val="black"/>
                            </a:solidFill>
                            <a:latin typeface="Cambria Math" panose="02040503050406030204" pitchFamily="18" charset="0"/>
                            <a:ea typeface="Cambria Math" panose="02040503050406030204" pitchFamily="18" charset="0"/>
                          </a:rPr>
                          <m:t>(</m:t>
                        </m:r>
                        <m:r>
                          <a:rPr lang="en-US" sz="1100" i="1">
                            <a:solidFill>
                              <a:prstClr val="black"/>
                            </a:solidFill>
                            <a:latin typeface="Cambria Math" panose="02040503050406030204" pitchFamily="18" charset="0"/>
                            <a:ea typeface="Cambria Math" panose="02040503050406030204" pitchFamily="18" charset="0"/>
                          </a:rPr>
                          <m:t>𝑘</m:t>
                        </m:r>
                        <m:r>
                          <a:rPr lang="en-US" sz="1100" i="1">
                            <a:solidFill>
                              <a:prstClr val="black"/>
                            </a:solidFill>
                            <a:latin typeface="Cambria Math" panose="02040503050406030204" pitchFamily="18" charset="0"/>
                            <a:ea typeface="Cambria Math" panose="02040503050406030204" pitchFamily="18" charset="0"/>
                          </a:rPr>
                          <m:t>)</m:t>
                        </m:r>
                      </m:sup>
                    </m:sSubSup>
                  </m:oMath>
                </a14:m>
                <a:r>
                  <a:rPr lang="en-US" sz="1100" dirty="0">
                    <a:solidFill>
                      <a:prstClr val="black"/>
                    </a:solidFill>
                    <a:latin typeface="Calibri" pitchFamily="34" charset="0"/>
                    <a:ea typeface="宋体" charset="-122"/>
                  </a:rPr>
                  <a:t>, which represents a multiplicative factor for the transmit power of the</a:t>
                </a:r>
                <a14:m>
                  <m:oMath xmlns:m="http://schemas.openxmlformats.org/officeDocument/2006/math">
                    <m:r>
                      <a:rPr lang="en-US" sz="1100" i="1">
                        <a:solidFill>
                          <a:prstClr val="black"/>
                        </a:solidFill>
                        <a:latin typeface="Cambria Math" panose="02040503050406030204" pitchFamily="18" charset="0"/>
                      </a:rPr>
                      <m:t> </m:t>
                    </m:r>
                    <m:sSup>
                      <m:sSupPr>
                        <m:ctrlPr>
                          <a:rPr lang="en-US" sz="1100" i="1">
                            <a:solidFill>
                              <a:prstClr val="black"/>
                            </a:solidFill>
                            <a:latin typeface="Cambria Math" panose="02040503050406030204" pitchFamily="18" charset="0"/>
                          </a:rPr>
                        </m:ctrlPr>
                      </m:sSupPr>
                      <m:e>
                        <m:r>
                          <a:rPr lang="en-US" sz="1100" i="1">
                            <a:solidFill>
                              <a:prstClr val="black"/>
                            </a:solidFill>
                            <a:latin typeface="Cambria Math" panose="02040503050406030204" pitchFamily="18" charset="0"/>
                          </a:rPr>
                          <m:t>𝑘</m:t>
                        </m:r>
                      </m:e>
                      <m:sup>
                        <m:r>
                          <a:rPr lang="en-US" sz="1100" i="1">
                            <a:solidFill>
                              <a:prstClr val="black"/>
                            </a:solidFill>
                            <a:latin typeface="Cambria Math" panose="02040503050406030204" pitchFamily="18" charset="0"/>
                          </a:rPr>
                          <m:t>𝑡h</m:t>
                        </m:r>
                      </m:sup>
                    </m:sSup>
                  </m:oMath>
                </a14:m>
                <a:r>
                  <a:rPr lang="en-US" sz="1100" dirty="0">
                    <a:solidFill>
                      <a:prstClr val="black"/>
                    </a:solidFill>
                    <a:latin typeface="Calibri" pitchFamily="34" charset="0"/>
                    <a:ea typeface="宋体" charset="-122"/>
                  </a:rPr>
                  <a:t> Co-AP, based on the interference that it causes at the</a:t>
                </a:r>
                <a14:m>
                  <m:oMath xmlns:m="http://schemas.openxmlformats.org/officeDocument/2006/math">
                    <m:r>
                      <a:rPr lang="en-US" sz="1100" i="1">
                        <a:solidFill>
                          <a:prstClr val="black"/>
                        </a:solidFill>
                        <a:latin typeface="Cambria Math" panose="02040503050406030204" pitchFamily="18" charset="0"/>
                      </a:rPr>
                      <m:t> </m:t>
                    </m:r>
                    <m:sSup>
                      <m:sSupPr>
                        <m:ctrlPr>
                          <a:rPr lang="en-US" sz="1100" i="1">
                            <a:solidFill>
                              <a:prstClr val="black"/>
                            </a:solidFill>
                            <a:latin typeface="Cambria Math" panose="02040503050406030204" pitchFamily="18" charset="0"/>
                          </a:rPr>
                        </m:ctrlPr>
                      </m:sSupPr>
                      <m:e>
                        <m:r>
                          <a:rPr lang="en-US" sz="1100" i="1">
                            <a:solidFill>
                              <a:prstClr val="black"/>
                            </a:solidFill>
                            <a:latin typeface="Cambria Math" panose="02040503050406030204" pitchFamily="18" charset="0"/>
                          </a:rPr>
                          <m:t>𝑗</m:t>
                        </m:r>
                      </m:e>
                      <m:sup>
                        <m:r>
                          <a:rPr lang="en-US" sz="1100" i="1">
                            <a:solidFill>
                              <a:prstClr val="black"/>
                            </a:solidFill>
                            <a:latin typeface="Cambria Math" panose="02040503050406030204" pitchFamily="18" charset="0"/>
                          </a:rPr>
                          <m:t>𝑡h</m:t>
                        </m:r>
                      </m:sup>
                    </m:sSup>
                  </m:oMath>
                </a14:m>
                <a:r>
                  <a:rPr lang="en-US" sz="1100" dirty="0">
                    <a:solidFill>
                      <a:prstClr val="black"/>
                    </a:solidFill>
                    <a:latin typeface="Calibri" pitchFamily="34" charset="0"/>
                    <a:ea typeface="宋体" charset="-122"/>
                  </a:rPr>
                  <a:t> STA, where </a:t>
                </a:r>
                <a14:m>
                  <m:oMath xmlns:m="http://schemas.openxmlformats.org/officeDocument/2006/math">
                    <m:r>
                      <a:rPr lang="en-US" sz="1100">
                        <a:solidFill>
                          <a:prstClr val="black"/>
                        </a:solidFill>
                        <a:latin typeface="Cambria Math" panose="02040503050406030204" pitchFamily="18" charset="0"/>
                      </a:rPr>
                      <m:t>0</m:t>
                    </m:r>
                    <m:r>
                      <a:rPr lang="en-US" sz="1100" i="1">
                        <a:solidFill>
                          <a:prstClr val="black"/>
                        </a:solidFill>
                        <a:latin typeface="Cambria Math" panose="02040503050406030204" pitchFamily="18" charset="0"/>
                      </a:rPr>
                      <m:t>≤</m:t>
                    </m:r>
                    <m:sSubSup>
                      <m:sSubSupPr>
                        <m:ctrlPr>
                          <a:rPr lang="en-US" sz="1100" i="1">
                            <a:solidFill>
                              <a:prstClr val="black"/>
                            </a:solidFill>
                            <a:latin typeface="Cambria Math" panose="02040503050406030204" pitchFamily="18" charset="0"/>
                          </a:rPr>
                        </m:ctrlPr>
                      </m:sSubSupPr>
                      <m:e>
                        <m:r>
                          <a:rPr lang="en-US" sz="1100" i="1">
                            <a:solidFill>
                              <a:prstClr val="black"/>
                            </a:solidFill>
                            <a:latin typeface="Cambria Math" panose="02040503050406030204" pitchFamily="18" charset="0"/>
                          </a:rPr>
                          <m:t>𝛼</m:t>
                        </m:r>
                      </m:e>
                      <m:sub>
                        <m:r>
                          <a:rPr lang="en-US" sz="1100" i="1">
                            <a:solidFill>
                              <a:prstClr val="black"/>
                            </a:solidFill>
                            <a:latin typeface="Cambria Math" panose="02040503050406030204" pitchFamily="18" charset="0"/>
                          </a:rPr>
                          <m:t>𝑗</m:t>
                        </m:r>
                      </m:sub>
                      <m:sup>
                        <m:r>
                          <a:rPr lang="en-US" sz="1100" i="1">
                            <a:solidFill>
                              <a:prstClr val="black"/>
                            </a:solidFill>
                            <a:latin typeface="Cambria Math" panose="02040503050406030204" pitchFamily="18" charset="0"/>
                          </a:rPr>
                          <m:t>(</m:t>
                        </m:r>
                        <m:r>
                          <a:rPr lang="en-US" sz="1100" i="1">
                            <a:solidFill>
                              <a:prstClr val="black"/>
                            </a:solidFill>
                            <a:latin typeface="Cambria Math" panose="02040503050406030204" pitchFamily="18" charset="0"/>
                          </a:rPr>
                          <m:t>𝑘</m:t>
                        </m:r>
                        <m:r>
                          <a:rPr lang="en-US" sz="1100" i="1">
                            <a:solidFill>
                              <a:prstClr val="black"/>
                            </a:solidFill>
                            <a:latin typeface="Cambria Math" panose="02040503050406030204" pitchFamily="18" charset="0"/>
                          </a:rPr>
                          <m:t>)</m:t>
                        </m:r>
                      </m:sup>
                    </m:sSubSup>
                    <m:r>
                      <a:rPr lang="en-US" sz="1100" i="1">
                        <a:solidFill>
                          <a:prstClr val="black"/>
                        </a:solidFill>
                        <a:latin typeface="Cambria Math" panose="02040503050406030204" pitchFamily="18" charset="0"/>
                      </a:rPr>
                      <m:t>≤1, </m:t>
                    </m:r>
                    <m:r>
                      <a:rPr lang="en-US" sz="1100" i="1">
                        <a:solidFill>
                          <a:prstClr val="black"/>
                        </a:solidFill>
                        <a:latin typeface="Cambria Math" panose="02040503050406030204" pitchFamily="18" charset="0"/>
                      </a:rPr>
                      <m:t>𝑗</m:t>
                    </m:r>
                    <m:r>
                      <a:rPr lang="en-US" sz="1100" i="1">
                        <a:solidFill>
                          <a:prstClr val="black"/>
                        </a:solidFill>
                        <a:latin typeface="Cambria Math" panose="02040503050406030204" pitchFamily="18" charset="0"/>
                      </a:rPr>
                      <m:t>=1,…,</m:t>
                    </m:r>
                    <m:r>
                      <a:rPr lang="en-US" sz="1100" i="1">
                        <a:solidFill>
                          <a:prstClr val="black"/>
                        </a:solidFill>
                        <a:latin typeface="Cambria Math" panose="02040503050406030204" pitchFamily="18" charset="0"/>
                      </a:rPr>
                      <m:t>𝑁</m:t>
                    </m:r>
                  </m:oMath>
                </a14:m>
                <a:r>
                  <a:rPr lang="en-US" sz="1100" dirty="0">
                    <a:solidFill>
                      <a:prstClr val="black"/>
                    </a:solidFill>
                    <a:latin typeface="Calibri" pitchFamily="34" charset="0"/>
                    <a:ea typeface="宋体" charset="-122"/>
                  </a:rPr>
                  <a:t> and</a:t>
                </a:r>
                <a14:m>
                  <m:oMath xmlns:m="http://schemas.openxmlformats.org/officeDocument/2006/math">
                    <m:r>
                      <a:rPr lang="en-US" sz="1100" i="1" dirty="0">
                        <a:solidFill>
                          <a:prstClr val="black"/>
                        </a:solidFill>
                        <a:latin typeface="Cambria Math" panose="02040503050406030204" pitchFamily="18" charset="0"/>
                      </a:rPr>
                      <m:t> </m:t>
                    </m:r>
                    <m:r>
                      <a:rPr lang="en-US" sz="1100" i="1" dirty="0">
                        <a:solidFill>
                          <a:prstClr val="black"/>
                        </a:solidFill>
                        <a:latin typeface="Cambria Math" panose="02040503050406030204" pitchFamily="18" charset="0"/>
                      </a:rPr>
                      <m:t>𝑘</m:t>
                    </m:r>
                    <m:r>
                      <a:rPr lang="en-US" sz="1100" i="1" dirty="0">
                        <a:solidFill>
                          <a:prstClr val="black"/>
                        </a:solidFill>
                        <a:latin typeface="Cambria Math" panose="02040503050406030204" pitchFamily="18" charset="0"/>
                      </a:rPr>
                      <m:t>=1,…,</m:t>
                    </m:r>
                    <m:r>
                      <a:rPr lang="en-US" sz="1100" i="1" dirty="0">
                        <a:solidFill>
                          <a:prstClr val="black"/>
                        </a:solidFill>
                        <a:latin typeface="Cambria Math" panose="02040503050406030204" pitchFamily="18" charset="0"/>
                      </a:rPr>
                      <m:t>𝐾</m:t>
                    </m:r>
                  </m:oMath>
                </a14:m>
                <a:r>
                  <a:rPr lang="en-US" sz="1100" dirty="0">
                    <a:solidFill>
                      <a:prstClr val="black"/>
                    </a:solidFill>
                    <a:latin typeface="Calibri" pitchFamily="34" charset="0"/>
                    <a:ea typeface="宋体" charset="-122"/>
                  </a:rPr>
                  <a:t>, such that:</a:t>
                </a:r>
              </a:p>
              <a:p>
                <a:pPr algn="ctr" defTabSz="914400" eaLnBrk="1" hangingPunct="1">
                  <a:buClrTx/>
                  <a:buSzTx/>
                  <a:buFontTx/>
                  <a:buNone/>
                </a:pPr>
                <a:r>
                  <a:rPr lang="en-US" sz="1100" dirty="0">
                    <a:solidFill>
                      <a:prstClr val="black"/>
                    </a:solidFill>
                    <a:latin typeface="Calibri" pitchFamily="34" charset="0"/>
                    <a:ea typeface="宋体" charset="-122"/>
                  </a:rPr>
                  <a:t> </a:t>
                </a:r>
              </a:p>
            </p:txBody>
          </p:sp>
        </mc:Choice>
        <mc:Fallback>
          <p:sp>
            <p:nvSpPr>
              <p:cNvPr id="52" name="Rectangle 51">
                <a:extLst>
                  <a:ext uri="{FF2B5EF4-FFF2-40B4-BE49-F238E27FC236}">
                    <a16:creationId xmlns:a16="http://schemas.microsoft.com/office/drawing/2014/main" id="{DBC713A1-30FC-4ADC-922C-16C20FBF436C}"/>
                  </a:ext>
                </a:extLst>
              </p:cNvPr>
              <p:cNvSpPr>
                <a:spLocks noRot="1" noChangeAspect="1" noMove="1" noResize="1" noEditPoints="1" noAdjustHandles="1" noChangeArrowheads="1" noChangeShapeType="1" noTextEdit="1"/>
              </p:cNvSpPr>
              <p:nvPr/>
            </p:nvSpPr>
            <p:spPr>
              <a:xfrm>
                <a:off x="5992719" y="2250595"/>
                <a:ext cx="4640393" cy="1075551"/>
              </a:xfrm>
              <a:prstGeom prst="rect">
                <a:avLst/>
              </a:prstGeom>
              <a:blipFill>
                <a:blip r:embed="rId3"/>
                <a:stretch>
                  <a:fillRect r="-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66A80892-337F-4AF0-840A-612B2B9819D7}"/>
                  </a:ext>
                </a:extLst>
              </p:cNvPr>
              <p:cNvSpPr/>
              <p:nvPr/>
            </p:nvSpPr>
            <p:spPr>
              <a:xfrm>
                <a:off x="6862788" y="3082310"/>
                <a:ext cx="2815135" cy="698140"/>
              </a:xfrm>
              <a:prstGeom prst="rect">
                <a:avLst/>
              </a:prstGeom>
            </p:spPr>
            <p:txBody>
              <a:bodyPr wrap="square">
                <a:spAutoFit/>
              </a:bodyPr>
              <a:lstStyle/>
              <a:p>
                <a:pPr defTabSz="914400" eaLnBrk="1" hangingPunct="1">
                  <a:buClrTx/>
                  <a:buSzTx/>
                  <a:buFontTx/>
                  <a:buNone/>
                </a:pPr>
                <a14:m>
                  <m:oMathPara xmlns:m="http://schemas.openxmlformats.org/officeDocument/2006/math">
                    <m:oMathParaPr>
                      <m:jc m:val="centerGroup"/>
                    </m:oMathParaPr>
                    <m:oMath xmlns:m="http://schemas.openxmlformats.org/officeDocument/2006/math">
                      <m:nary>
                        <m:naryPr>
                          <m:chr m:val="∑"/>
                          <m:ctrlPr>
                            <a:rPr lang="en-US" sz="1400" i="1" smtClean="0">
                              <a:solidFill>
                                <a:prstClr val="black"/>
                              </a:solidFill>
                              <a:latin typeface="Cambria Math" panose="02040503050406030204" pitchFamily="18" charset="0"/>
                              <a:ea typeface="Cambria Math" panose="02040503050406030204" pitchFamily="18" charset="0"/>
                            </a:rPr>
                          </m:ctrlPr>
                        </m:naryPr>
                        <m:sub>
                          <m:r>
                            <m:rPr>
                              <m:brk m:alnAt="23"/>
                            </m:rPr>
                            <a:rPr lang="en-US" sz="1400" i="1">
                              <a:solidFill>
                                <a:prstClr val="black"/>
                              </a:solidFill>
                              <a:latin typeface="Cambria Math" panose="02040503050406030204" pitchFamily="18" charset="0"/>
                              <a:ea typeface="Cambria Math" panose="02040503050406030204" pitchFamily="18" charset="0"/>
                            </a:rPr>
                            <m:t>𝑘</m:t>
                          </m:r>
                          <m:r>
                            <a:rPr lang="en-US" sz="1400" i="1">
                              <a:solidFill>
                                <a:prstClr val="black"/>
                              </a:solidFill>
                              <a:latin typeface="Cambria Math" panose="02040503050406030204" pitchFamily="18" charset="0"/>
                              <a:ea typeface="Cambria Math" panose="02040503050406030204" pitchFamily="18" charset="0"/>
                            </a:rPr>
                            <m:t>=1</m:t>
                          </m:r>
                        </m:sub>
                        <m:sup>
                          <m:r>
                            <a:rPr lang="en-US" sz="1400" i="1">
                              <a:solidFill>
                                <a:prstClr val="black"/>
                              </a:solidFill>
                              <a:latin typeface="Cambria Math" panose="02040503050406030204" pitchFamily="18" charset="0"/>
                              <a:ea typeface="Cambria Math" panose="02040503050406030204" pitchFamily="18" charset="0"/>
                            </a:rPr>
                            <m:t>𝐾</m:t>
                          </m:r>
                        </m:sup>
                        <m:e>
                          <m:sSubSup>
                            <m:sSubSupPr>
                              <m:ctrlPr>
                                <a:rPr lang="en-US" sz="1400" i="1">
                                  <a:solidFill>
                                    <a:prstClr val="black"/>
                                  </a:solidFill>
                                  <a:latin typeface="Cambria Math" panose="02040503050406030204" pitchFamily="18" charset="0"/>
                                  <a:ea typeface="Cambria Math" panose="02040503050406030204" pitchFamily="18" charset="0"/>
                                </a:rPr>
                              </m:ctrlPr>
                            </m:sSubSupPr>
                            <m:e>
                              <m:r>
                                <a:rPr lang="en-US" sz="1400" i="1">
                                  <a:solidFill>
                                    <a:prstClr val="black"/>
                                  </a:solidFill>
                                  <a:latin typeface="Cambria Math" panose="02040503050406030204" pitchFamily="18" charset="0"/>
                                  <a:ea typeface="Cambria Math" panose="02040503050406030204" pitchFamily="18" charset="0"/>
                                </a:rPr>
                                <m:t>𝑟</m:t>
                              </m:r>
                            </m:e>
                            <m:sub>
                              <m:r>
                                <a:rPr lang="en-US" sz="1400" i="1">
                                  <a:solidFill>
                                    <a:prstClr val="black"/>
                                  </a:solidFill>
                                  <a:latin typeface="Cambria Math" panose="02040503050406030204" pitchFamily="18" charset="0"/>
                                  <a:ea typeface="Cambria Math" panose="02040503050406030204" pitchFamily="18" charset="0"/>
                                </a:rPr>
                                <m:t>𝑗</m:t>
                              </m:r>
                            </m:sub>
                            <m:sup>
                              <m:r>
                                <a:rPr lang="en-US" sz="1400" i="1">
                                  <a:solidFill>
                                    <a:prstClr val="black"/>
                                  </a:solidFill>
                                  <a:latin typeface="Cambria Math" panose="02040503050406030204" pitchFamily="18" charset="0"/>
                                  <a:ea typeface="Cambria Math" panose="02040503050406030204" pitchFamily="18" charset="0"/>
                                </a:rPr>
                                <m:t>(</m:t>
                              </m:r>
                              <m:r>
                                <a:rPr lang="en-US" sz="1400" i="1">
                                  <a:solidFill>
                                    <a:prstClr val="black"/>
                                  </a:solidFill>
                                  <a:latin typeface="Cambria Math" panose="02040503050406030204" pitchFamily="18" charset="0"/>
                                  <a:ea typeface="Cambria Math" panose="02040503050406030204" pitchFamily="18" charset="0"/>
                                </a:rPr>
                                <m:t>𝑘</m:t>
                              </m:r>
                              <m:r>
                                <a:rPr lang="en-US" sz="1400" i="1">
                                  <a:solidFill>
                                    <a:prstClr val="black"/>
                                  </a:solidFill>
                                  <a:latin typeface="Cambria Math" panose="02040503050406030204" pitchFamily="18" charset="0"/>
                                  <a:ea typeface="Cambria Math" panose="02040503050406030204" pitchFamily="18" charset="0"/>
                                </a:rPr>
                                <m:t>)</m:t>
                              </m:r>
                            </m:sup>
                          </m:sSubSup>
                        </m:e>
                      </m:nary>
                      <m:sSubSup>
                        <m:sSubSupPr>
                          <m:ctrlPr>
                            <a:rPr lang="en-US" sz="1400" i="1">
                              <a:solidFill>
                                <a:prstClr val="black"/>
                              </a:solidFill>
                              <a:latin typeface="Cambria Math" panose="02040503050406030204" pitchFamily="18" charset="0"/>
                              <a:ea typeface="Cambria Math" panose="02040503050406030204" pitchFamily="18" charset="0"/>
                            </a:rPr>
                          </m:ctrlPr>
                        </m:sSubSupPr>
                        <m:e>
                          <m:r>
                            <a:rPr lang="en-US" sz="1400" i="1">
                              <a:solidFill>
                                <a:prstClr val="black"/>
                              </a:solidFill>
                              <a:latin typeface="Cambria Math" panose="02040503050406030204" pitchFamily="18" charset="0"/>
                              <a:ea typeface="Cambria Math" panose="02040503050406030204" pitchFamily="18" charset="0"/>
                            </a:rPr>
                            <m:t>𝛼</m:t>
                          </m:r>
                        </m:e>
                        <m:sub>
                          <m:r>
                            <a:rPr lang="en-US" sz="1400" i="1">
                              <a:solidFill>
                                <a:prstClr val="black"/>
                              </a:solidFill>
                              <a:latin typeface="Cambria Math" panose="02040503050406030204" pitchFamily="18" charset="0"/>
                              <a:ea typeface="Cambria Math" panose="02040503050406030204" pitchFamily="18" charset="0"/>
                            </a:rPr>
                            <m:t>𝑗</m:t>
                          </m:r>
                        </m:sub>
                        <m:sup>
                          <m:r>
                            <a:rPr lang="en-US" sz="1400" i="1">
                              <a:solidFill>
                                <a:prstClr val="black"/>
                              </a:solidFill>
                              <a:latin typeface="Cambria Math" panose="02040503050406030204" pitchFamily="18" charset="0"/>
                              <a:ea typeface="Cambria Math" panose="02040503050406030204" pitchFamily="18" charset="0"/>
                            </a:rPr>
                            <m:t>(</m:t>
                          </m:r>
                          <m:r>
                            <a:rPr lang="en-US" sz="1400" i="1">
                              <a:solidFill>
                                <a:prstClr val="black"/>
                              </a:solidFill>
                              <a:latin typeface="Cambria Math" panose="02040503050406030204" pitchFamily="18" charset="0"/>
                              <a:ea typeface="Cambria Math" panose="02040503050406030204" pitchFamily="18" charset="0"/>
                            </a:rPr>
                            <m:t>𝑘</m:t>
                          </m:r>
                          <m:r>
                            <a:rPr lang="en-US" sz="1400" i="1">
                              <a:solidFill>
                                <a:prstClr val="black"/>
                              </a:solidFill>
                              <a:latin typeface="Cambria Math" panose="02040503050406030204" pitchFamily="18" charset="0"/>
                              <a:ea typeface="Cambria Math" panose="02040503050406030204" pitchFamily="18" charset="0"/>
                            </a:rPr>
                            <m:t>)</m:t>
                          </m:r>
                        </m:sup>
                      </m:sSubSup>
                      <m:r>
                        <a:rPr lang="en-US" sz="1400" i="1" smtClean="0">
                          <a:solidFill>
                            <a:prstClr val="black"/>
                          </a:solidFill>
                          <a:latin typeface="Cambria Math" panose="02040503050406030204" pitchFamily="18" charset="0"/>
                          <a:ea typeface="Cambria Math" panose="02040503050406030204" pitchFamily="18" charset="0"/>
                        </a:rPr>
                        <m:t>≤</m:t>
                      </m:r>
                      <m:sSup>
                        <m:sSupPr>
                          <m:ctrlPr>
                            <a:rPr lang="en-US" sz="1400" i="1" smtClean="0">
                              <a:solidFill>
                                <a:prstClr val="black"/>
                              </a:solidFill>
                              <a:latin typeface="Cambria Math" panose="02040503050406030204" pitchFamily="18" charset="0"/>
                              <a:ea typeface="Cambria Math" panose="02040503050406030204" pitchFamily="18" charset="0"/>
                            </a:rPr>
                          </m:ctrlPr>
                        </m:sSupPr>
                        <m:e>
                          <m:r>
                            <a:rPr lang="en-US" sz="1400" i="1" smtClean="0">
                              <a:solidFill>
                                <a:prstClr val="black"/>
                              </a:solidFill>
                              <a:latin typeface="Cambria Math" panose="02040503050406030204" pitchFamily="18" charset="0"/>
                              <a:ea typeface="Cambria Math" panose="02040503050406030204" pitchFamily="18" charset="0"/>
                            </a:rPr>
                            <m:t>10</m:t>
                          </m:r>
                        </m:e>
                        <m:sup>
                          <m:d>
                            <m:dPr>
                              <m:ctrlPr>
                                <a:rPr lang="en-US" sz="1400" i="1" smtClean="0">
                                  <a:solidFill>
                                    <a:prstClr val="black"/>
                                  </a:solidFill>
                                  <a:latin typeface="Cambria Math" panose="02040503050406030204" pitchFamily="18" charset="0"/>
                                  <a:ea typeface="Cambria Math" panose="02040503050406030204" pitchFamily="18" charset="0"/>
                                </a:rPr>
                              </m:ctrlPr>
                            </m:dPr>
                            <m:e>
                              <m:f>
                                <m:fPr>
                                  <m:ctrlPr>
                                    <a:rPr lang="en-US" sz="1400" i="1">
                                      <a:solidFill>
                                        <a:prstClr val="black"/>
                                      </a:solidFill>
                                      <a:latin typeface="Cambria Math" panose="02040503050406030204" pitchFamily="18" charset="0"/>
                                      <a:ea typeface="Cambria Math" panose="02040503050406030204" pitchFamily="18" charset="0"/>
                                    </a:rPr>
                                  </m:ctrlPr>
                                </m:fPr>
                                <m:num>
                                  <m:sSub>
                                    <m:sSubPr>
                                      <m:ctrlPr>
                                        <a:rPr lang="en-US" sz="1400" i="1">
                                          <a:solidFill>
                                            <a:prstClr val="black"/>
                                          </a:solidFill>
                                          <a:latin typeface="Cambria Math" panose="02040503050406030204" pitchFamily="18" charset="0"/>
                                          <a:ea typeface="Cambria Math" panose="02040503050406030204" pitchFamily="18" charset="0"/>
                                        </a:rPr>
                                      </m:ctrlPr>
                                    </m:sSubPr>
                                    <m:e>
                                      <m:r>
                                        <a:rPr lang="en-US" sz="1400" i="1">
                                          <a:solidFill>
                                            <a:prstClr val="black"/>
                                          </a:solidFill>
                                          <a:latin typeface="Cambria Math" panose="02040503050406030204" pitchFamily="18" charset="0"/>
                                          <a:ea typeface="Cambria Math" panose="02040503050406030204" pitchFamily="18" charset="0"/>
                                        </a:rPr>
                                        <m:t>𝐼</m:t>
                                      </m:r>
                                    </m:e>
                                    <m:sub>
                                      <m:r>
                                        <a:rPr lang="en-US" sz="1400" i="1">
                                          <a:solidFill>
                                            <a:prstClr val="black"/>
                                          </a:solidFill>
                                          <a:latin typeface="Cambria Math" panose="02040503050406030204" pitchFamily="18" charset="0"/>
                                          <a:ea typeface="Cambria Math" panose="02040503050406030204" pitchFamily="18" charset="0"/>
                                        </a:rPr>
                                        <m:t>𝑗</m:t>
                                      </m:r>
                                    </m:sub>
                                  </m:sSub>
                                </m:num>
                                <m:den>
                                  <m:r>
                                    <a:rPr lang="en-US" sz="1400" i="1">
                                      <a:solidFill>
                                        <a:prstClr val="black"/>
                                      </a:solidFill>
                                      <a:latin typeface="Cambria Math" panose="02040503050406030204" pitchFamily="18" charset="0"/>
                                      <a:ea typeface="Cambria Math" panose="02040503050406030204" pitchFamily="18" charset="0"/>
                                    </a:rPr>
                                    <m:t>10</m:t>
                                  </m:r>
                                </m:den>
                              </m:f>
                            </m:e>
                          </m:d>
                        </m:sup>
                      </m:sSup>
                    </m:oMath>
                  </m:oMathPara>
                </a14:m>
                <a:endParaRPr lang="en-US" sz="1400" dirty="0">
                  <a:solidFill>
                    <a:prstClr val="black"/>
                  </a:solidFill>
                  <a:latin typeface="Calibri" pitchFamily="34" charset="0"/>
                  <a:ea typeface="Cambria Math" panose="02040503050406030204" pitchFamily="18" charset="0"/>
                </a:endParaRPr>
              </a:p>
            </p:txBody>
          </p:sp>
        </mc:Choice>
        <mc:Fallback xmlns="">
          <p:sp>
            <p:nvSpPr>
              <p:cNvPr id="53" name="Rectangle 52">
                <a:extLst>
                  <a:ext uri="{FF2B5EF4-FFF2-40B4-BE49-F238E27FC236}">
                    <a16:creationId xmlns:a16="http://schemas.microsoft.com/office/drawing/2014/main" id="{66A80892-337F-4AF0-840A-612B2B9819D7}"/>
                  </a:ext>
                </a:extLst>
              </p:cNvPr>
              <p:cNvSpPr>
                <a:spLocks noRot="1" noChangeAspect="1" noMove="1" noResize="1" noEditPoints="1" noAdjustHandles="1" noChangeArrowheads="1" noChangeShapeType="1" noTextEdit="1"/>
              </p:cNvSpPr>
              <p:nvPr/>
            </p:nvSpPr>
            <p:spPr>
              <a:xfrm>
                <a:off x="6862788" y="3082310"/>
                <a:ext cx="2815135" cy="6981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B075E1C7-8231-4EDF-B2C2-AB189744DC21}"/>
                  </a:ext>
                </a:extLst>
              </p:cNvPr>
              <p:cNvSpPr/>
              <p:nvPr/>
            </p:nvSpPr>
            <p:spPr>
              <a:xfrm>
                <a:off x="6068632" y="3890278"/>
                <a:ext cx="4528276" cy="848437"/>
              </a:xfrm>
              <a:prstGeom prst="rect">
                <a:avLst/>
              </a:prstGeom>
            </p:spPr>
            <p:txBody>
              <a:bodyPr wrap="square">
                <a:spAutoFit/>
              </a:bodyPr>
              <a:lstStyle/>
              <a:p>
                <a:pPr algn="ctr" defTabSz="914400" eaLnBrk="1" hangingPunct="1">
                  <a:buClrTx/>
                  <a:buSzTx/>
                  <a:buFontTx/>
                  <a:buNone/>
                  <a:defRPr/>
                </a:pPr>
                <a:r>
                  <a:rPr lang="en-US" sz="1100" dirty="0">
                    <a:solidFill>
                      <a:prstClr val="black"/>
                    </a:solidFill>
                    <a:latin typeface="Calibri" pitchFamily="34" charset="0"/>
                    <a:ea typeface="宋体" charset="-122"/>
                  </a:rPr>
                  <a:t>By controlling the value of</a:t>
                </a:r>
                <a14:m>
                  <m:oMath xmlns:m="http://schemas.openxmlformats.org/officeDocument/2006/math">
                    <m:r>
                      <a:rPr lang="en-US" sz="1100" i="1">
                        <a:solidFill>
                          <a:prstClr val="black"/>
                        </a:solidFill>
                        <a:latin typeface="Cambria Math" panose="02040503050406030204" pitchFamily="18" charset="0"/>
                      </a:rPr>
                      <m:t> </m:t>
                    </m:r>
                    <m:sSub>
                      <m:sSubPr>
                        <m:ctrlPr>
                          <a:rPr lang="en-US" sz="1100" i="1">
                            <a:solidFill>
                              <a:prstClr val="black"/>
                            </a:solidFill>
                            <a:latin typeface="Cambria Math" panose="02040503050406030204" pitchFamily="18" charset="0"/>
                          </a:rPr>
                        </m:ctrlPr>
                      </m:sSubPr>
                      <m:e>
                        <m:r>
                          <a:rPr lang="en-US" sz="1100" i="1">
                            <a:solidFill>
                              <a:prstClr val="black"/>
                            </a:solidFill>
                            <a:latin typeface="Cambria Math" panose="02040503050406030204" pitchFamily="18" charset="0"/>
                          </a:rPr>
                          <m:t>𝑆</m:t>
                        </m:r>
                      </m:e>
                      <m:sub>
                        <m:r>
                          <a:rPr lang="en-US" sz="1100" i="1">
                            <a:solidFill>
                              <a:prstClr val="black"/>
                            </a:solidFill>
                            <a:latin typeface="Cambria Math" panose="02040503050406030204" pitchFamily="18" charset="0"/>
                          </a:rPr>
                          <m:t>𝑗</m:t>
                        </m:r>
                      </m:sub>
                    </m:sSub>
                  </m:oMath>
                </a14:m>
                <a:r>
                  <a:rPr lang="en-US" sz="1100" dirty="0">
                    <a:solidFill>
                      <a:prstClr val="black"/>
                    </a:solidFill>
                    <a:latin typeface="Calibri" pitchFamily="34" charset="0"/>
                    <a:ea typeface="宋体" charset="-122"/>
                  </a:rPr>
                  <a:t> (or equivalently</a:t>
                </a:r>
                <a14:m>
                  <m:oMath xmlns:m="http://schemas.openxmlformats.org/officeDocument/2006/math">
                    <m:r>
                      <a:rPr lang="en-US" sz="1100" dirty="0" smtClean="0">
                        <a:solidFill>
                          <a:prstClr val="black"/>
                        </a:solidFill>
                        <a:latin typeface="Cambria Math" panose="02040503050406030204" pitchFamily="18" charset="0"/>
                      </a:rPr>
                      <m:t> </m:t>
                    </m:r>
                    <m:sSub>
                      <m:sSubPr>
                        <m:ctrlPr>
                          <a:rPr lang="en-US" sz="1100" i="1" dirty="0" smtClean="0">
                            <a:solidFill>
                              <a:prstClr val="black"/>
                            </a:solidFill>
                            <a:latin typeface="Cambria Math" panose="02040503050406030204" pitchFamily="18" charset="0"/>
                          </a:rPr>
                        </m:ctrlPr>
                      </m:sSubPr>
                      <m:e>
                        <m:r>
                          <a:rPr lang="en-US" sz="1100" i="1" dirty="0" smtClean="0">
                            <a:solidFill>
                              <a:prstClr val="black"/>
                            </a:solidFill>
                            <a:latin typeface="Cambria Math" panose="02040503050406030204" pitchFamily="18" charset="0"/>
                          </a:rPr>
                          <m:t>𝐼</m:t>
                        </m:r>
                      </m:e>
                      <m:sub>
                        <m:r>
                          <a:rPr lang="en-US" sz="1100" i="1" dirty="0" smtClean="0">
                            <a:solidFill>
                              <a:prstClr val="black"/>
                            </a:solidFill>
                            <a:latin typeface="Cambria Math" panose="02040503050406030204" pitchFamily="18" charset="0"/>
                          </a:rPr>
                          <m:t>𝑗</m:t>
                        </m:r>
                      </m:sub>
                    </m:sSub>
                  </m:oMath>
                </a14:m>
                <a:r>
                  <a:rPr lang="en-US" sz="1100" dirty="0">
                    <a:solidFill>
                      <a:prstClr val="black"/>
                    </a:solidFill>
                    <a:latin typeface="Calibri" pitchFamily="34" charset="0"/>
                    <a:ea typeface="宋体" charset="-122"/>
                  </a:rPr>
                  <a:t>) via MCS selection, as well as the value of </a:t>
                </a:r>
                <a14:m>
                  <m:oMath xmlns:m="http://schemas.openxmlformats.org/officeDocument/2006/math">
                    <m:sSubSup>
                      <m:sSubSupPr>
                        <m:ctrlPr>
                          <a:rPr lang="en-US" sz="1100" i="1">
                            <a:solidFill>
                              <a:prstClr val="black"/>
                            </a:solidFill>
                            <a:latin typeface="Cambria Math" panose="02040503050406030204" pitchFamily="18" charset="0"/>
                          </a:rPr>
                        </m:ctrlPr>
                      </m:sSubSupPr>
                      <m:e>
                        <m:r>
                          <a:rPr lang="en-US" sz="1100" i="1">
                            <a:solidFill>
                              <a:prstClr val="black"/>
                            </a:solidFill>
                            <a:latin typeface="Cambria Math" panose="02040503050406030204" pitchFamily="18" charset="0"/>
                          </a:rPr>
                          <m:t>𝛼</m:t>
                        </m:r>
                      </m:e>
                      <m:sub>
                        <m:r>
                          <a:rPr lang="en-US" sz="1100" i="1">
                            <a:solidFill>
                              <a:prstClr val="black"/>
                            </a:solidFill>
                            <a:latin typeface="Cambria Math" panose="02040503050406030204" pitchFamily="18" charset="0"/>
                          </a:rPr>
                          <m:t>𝑗</m:t>
                        </m:r>
                      </m:sub>
                      <m:sup>
                        <m:r>
                          <a:rPr lang="en-US" sz="1100" i="1">
                            <a:solidFill>
                              <a:prstClr val="black"/>
                            </a:solidFill>
                            <a:latin typeface="Cambria Math" panose="02040503050406030204" pitchFamily="18" charset="0"/>
                          </a:rPr>
                          <m:t>(</m:t>
                        </m:r>
                        <m:r>
                          <a:rPr lang="en-US" sz="1100" i="1">
                            <a:solidFill>
                              <a:prstClr val="black"/>
                            </a:solidFill>
                            <a:latin typeface="Cambria Math" panose="02040503050406030204" pitchFamily="18" charset="0"/>
                          </a:rPr>
                          <m:t>𝑘</m:t>
                        </m:r>
                        <m:r>
                          <a:rPr lang="en-US" sz="1100" i="1">
                            <a:solidFill>
                              <a:prstClr val="black"/>
                            </a:solidFill>
                            <a:latin typeface="Cambria Math" panose="02040503050406030204" pitchFamily="18" charset="0"/>
                          </a:rPr>
                          <m:t>)</m:t>
                        </m:r>
                      </m:sup>
                    </m:sSubSup>
                    <m:r>
                      <a:rPr lang="en-US" sz="1100">
                        <a:solidFill>
                          <a:prstClr val="black"/>
                        </a:solidFill>
                        <a:latin typeface="Cambria Math" panose="02040503050406030204" pitchFamily="18" charset="0"/>
                      </a:rPr>
                      <m:t>, </m:t>
                    </m:r>
                    <m:r>
                      <a:rPr lang="en-US" sz="1100" i="1">
                        <a:solidFill>
                          <a:prstClr val="black"/>
                        </a:solidFill>
                        <a:latin typeface="Cambria Math" panose="02040503050406030204" pitchFamily="18" charset="0"/>
                      </a:rPr>
                      <m:t>∀</m:t>
                    </m:r>
                    <m:r>
                      <a:rPr lang="en-US" sz="1100" i="1">
                        <a:solidFill>
                          <a:prstClr val="black"/>
                        </a:solidFill>
                        <a:latin typeface="Cambria Math" panose="02040503050406030204" pitchFamily="18" charset="0"/>
                      </a:rPr>
                      <m:t>𝑗</m:t>
                    </m:r>
                    <m:r>
                      <a:rPr lang="en-US" sz="1100" i="1">
                        <a:solidFill>
                          <a:prstClr val="black"/>
                        </a:solidFill>
                        <a:latin typeface="Cambria Math" panose="02040503050406030204" pitchFamily="18" charset="0"/>
                      </a:rPr>
                      <m:t>,</m:t>
                    </m:r>
                    <m:r>
                      <a:rPr lang="en-US" sz="1100" i="1">
                        <a:solidFill>
                          <a:prstClr val="black"/>
                        </a:solidFill>
                        <a:latin typeface="Cambria Math" panose="02040503050406030204" pitchFamily="18" charset="0"/>
                      </a:rPr>
                      <m:t>𝑘</m:t>
                    </m:r>
                  </m:oMath>
                </a14:m>
                <a:r>
                  <a:rPr lang="en-US" sz="1100" dirty="0">
                    <a:solidFill>
                      <a:prstClr val="black"/>
                    </a:solidFill>
                    <a:latin typeface="Calibri" pitchFamily="34" charset="0"/>
                    <a:ea typeface="宋体" charset="-122"/>
                  </a:rPr>
                  <a:t>, a TXOP owner can balance the tradeoff between the increase in its PPDU transmission duration and the reduction in channel access delay of other Co-APs via Co-SR. </a:t>
                </a:r>
              </a:p>
            </p:txBody>
          </p:sp>
        </mc:Choice>
        <mc:Fallback xmlns="">
          <p:sp>
            <p:nvSpPr>
              <p:cNvPr id="54" name="Rectangle 53">
                <a:extLst>
                  <a:ext uri="{FF2B5EF4-FFF2-40B4-BE49-F238E27FC236}">
                    <a16:creationId xmlns:a16="http://schemas.microsoft.com/office/drawing/2014/main" id="{B075E1C7-8231-4EDF-B2C2-AB189744DC21}"/>
                  </a:ext>
                </a:extLst>
              </p:cNvPr>
              <p:cNvSpPr>
                <a:spLocks noRot="1" noChangeAspect="1" noMove="1" noResize="1" noEditPoints="1" noAdjustHandles="1" noChangeArrowheads="1" noChangeShapeType="1" noTextEdit="1"/>
              </p:cNvSpPr>
              <p:nvPr/>
            </p:nvSpPr>
            <p:spPr>
              <a:xfrm>
                <a:off x="6068632" y="3890278"/>
                <a:ext cx="4528276" cy="848437"/>
              </a:xfrm>
              <a:prstGeom prst="rect">
                <a:avLst/>
              </a:prstGeom>
              <a:blipFill>
                <a:blip r:embed="rId5"/>
                <a:stretch>
                  <a:fillRect r="-539" b="-4317"/>
                </a:stretch>
              </a:blipFill>
            </p:spPr>
            <p:txBody>
              <a:bodyPr/>
              <a:lstStyle/>
              <a:p>
                <a:r>
                  <a:rPr lang="en-US">
                    <a:noFill/>
                  </a:rPr>
                  <a:t> </a:t>
                </a:r>
              </a:p>
            </p:txBody>
          </p:sp>
        </mc:Fallback>
      </mc:AlternateContent>
      <p:pic>
        <p:nvPicPr>
          <p:cNvPr id="55" name="Picture 54">
            <a:extLst>
              <a:ext uri="{FF2B5EF4-FFF2-40B4-BE49-F238E27FC236}">
                <a16:creationId xmlns:a16="http://schemas.microsoft.com/office/drawing/2014/main" id="{10719F52-4F54-467D-AC65-4D18530A2D87}"/>
              </a:ext>
            </a:extLst>
          </p:cNvPr>
          <p:cNvPicPr>
            <a:picLocks noChangeAspect="1"/>
          </p:cNvPicPr>
          <p:nvPr/>
        </p:nvPicPr>
        <p:blipFill>
          <a:blip r:embed="rId6"/>
          <a:stretch>
            <a:fillRect/>
          </a:stretch>
        </p:blipFill>
        <p:spPr>
          <a:xfrm>
            <a:off x="7247729" y="4811095"/>
            <a:ext cx="2197752" cy="914065"/>
          </a:xfrm>
          <a:prstGeom prst="rect">
            <a:avLst/>
          </a:prstGeom>
        </p:spPr>
      </p:pic>
      <p:sp>
        <p:nvSpPr>
          <p:cNvPr id="56" name="Rectangle 55">
            <a:extLst>
              <a:ext uri="{FF2B5EF4-FFF2-40B4-BE49-F238E27FC236}">
                <a16:creationId xmlns:a16="http://schemas.microsoft.com/office/drawing/2014/main" id="{03BA3F8E-1551-4C1A-9521-DF1ED00D8B76}"/>
              </a:ext>
            </a:extLst>
          </p:cNvPr>
          <p:cNvSpPr/>
          <p:nvPr/>
        </p:nvSpPr>
        <p:spPr>
          <a:xfrm>
            <a:off x="2636521" y="4014537"/>
            <a:ext cx="1630678" cy="553998"/>
          </a:xfrm>
          <a:prstGeom prst="rect">
            <a:avLst/>
          </a:prstGeom>
        </p:spPr>
        <p:txBody>
          <a:bodyPr wrap="square">
            <a:spAutoFit/>
          </a:bodyPr>
          <a:lstStyle/>
          <a:p>
            <a:pPr algn="ctr" defTabSz="914400" eaLnBrk="1" hangingPunct="1">
              <a:buClrTx/>
              <a:buSzTx/>
              <a:buFontTx/>
              <a:buNone/>
            </a:pPr>
            <a:r>
              <a:rPr lang="en-US" sz="1000" dirty="0">
                <a:solidFill>
                  <a:prstClr val="black"/>
                </a:solidFill>
                <a:latin typeface="Calibri" pitchFamily="34" charset="0"/>
                <a:ea typeface="微软雅黑" panose="020B0503020204020204" pitchFamily="34" charset="-122"/>
                <a:cs typeface="Calibri" panose="020F0502020204030204" pitchFamily="34" charset="0"/>
              </a:rPr>
              <a:t>A value that indicates the transmit power for each Co-AP</a:t>
            </a:r>
          </a:p>
        </p:txBody>
      </p:sp>
    </p:spTree>
    <p:extLst>
      <p:ext uri="{BB962C8B-B14F-4D97-AF65-F5344CB8AC3E}">
        <p14:creationId xmlns:p14="http://schemas.microsoft.com/office/powerpoint/2010/main" val="6106558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8</a:t>
            </a:fld>
            <a:endParaRPr lang="en-GB"/>
          </a:p>
        </p:txBody>
      </p:sp>
      <p:sp>
        <p:nvSpPr>
          <p:cNvPr id="5" name="Footer Placeholder 4"/>
          <p:cNvSpPr>
            <a:spLocks noGrp="1"/>
          </p:cNvSpPr>
          <p:nvPr>
            <p:ph type="ftr" idx="14"/>
          </p:nvPr>
        </p:nvSpPr>
        <p:spPr/>
        <p:txBody>
          <a:bodyPr/>
          <a:lstStyle/>
          <a:p>
            <a:r>
              <a:rPr lang="en-GB" dirty="0"/>
              <a:t>M. Zulfiker Ali </a:t>
            </a:r>
            <a:r>
              <a:rPr lang="en-GB" i="1" dirty="0"/>
              <a:t>et al.</a:t>
            </a:r>
            <a:r>
              <a:rPr lang="en-GB" dirty="0"/>
              <a:t>, Huawei Technologies</a:t>
            </a:r>
          </a:p>
        </p:txBody>
      </p:sp>
      <p:sp>
        <p:nvSpPr>
          <p:cNvPr id="4" name="Date Placeholder 3"/>
          <p:cNvSpPr>
            <a:spLocks noGrp="1"/>
          </p:cNvSpPr>
          <p:nvPr>
            <p:ph type="dt" idx="15"/>
          </p:nvPr>
        </p:nvSpPr>
        <p:spPr/>
        <p:txBody>
          <a:bodyPr/>
          <a:lstStyle/>
          <a:p>
            <a:r>
              <a:rPr lang="en-US" dirty="0"/>
              <a:t>October 2023</a:t>
            </a:r>
            <a:endParaRPr lang="en-GB" dirty="0"/>
          </a:p>
        </p:txBody>
      </p:sp>
      <p:sp>
        <p:nvSpPr>
          <p:cNvPr id="140" name="Rectangle 1">
            <a:extLst>
              <a:ext uri="{FF2B5EF4-FFF2-40B4-BE49-F238E27FC236}">
                <a16:creationId xmlns:a16="http://schemas.microsoft.com/office/drawing/2014/main" id="{AE3A17BA-3B42-46EF-8D46-7B8700E65786}"/>
              </a:ext>
            </a:extLst>
          </p:cNvPr>
          <p:cNvSpPr>
            <a:spLocks noGrp="1" noChangeArrowheads="1"/>
          </p:cNvSpPr>
          <p:nvPr>
            <p:ph type="title"/>
          </p:nvPr>
        </p:nvSpPr>
        <p:spPr>
          <a:xfrm>
            <a:off x="914401" y="611187"/>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kern="1200" dirty="0">
                <a:ea typeface="微软雅黑" pitchFamily="34" charset="-122"/>
              </a:rPr>
              <a:t>General Co-SR Method – Sharing AP Procedure</a:t>
            </a:r>
            <a:endParaRPr lang="en-GB" dirty="0"/>
          </a:p>
        </p:txBody>
      </p:sp>
      <p:sp>
        <p:nvSpPr>
          <p:cNvPr id="29" name="Rectangle 28">
            <a:extLst>
              <a:ext uri="{FF2B5EF4-FFF2-40B4-BE49-F238E27FC236}">
                <a16:creationId xmlns:a16="http://schemas.microsoft.com/office/drawing/2014/main" id="{66DFDC8C-08CB-4FE9-9D6D-9A2724FAF1D3}"/>
              </a:ext>
            </a:extLst>
          </p:cNvPr>
          <p:cNvSpPr/>
          <p:nvPr/>
        </p:nvSpPr>
        <p:spPr>
          <a:xfrm>
            <a:off x="1017824" y="2149781"/>
            <a:ext cx="3495587" cy="3210558"/>
          </a:xfrm>
          <a:prstGeom prst="rect">
            <a:avLst/>
          </a:prstGeom>
          <a:solidFill>
            <a:sysClr val="window" lastClr="FFFFFF">
              <a:lumMod val="85000"/>
              <a:alpha val="50000"/>
            </a:sysClr>
          </a:solidFill>
          <a:ln w="25400" cap="flat" cmpd="sng"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utigerNext LT Medium"/>
            </a:endParaRPr>
          </a:p>
        </p:txBody>
      </p:sp>
      <p:sp>
        <p:nvSpPr>
          <p:cNvPr id="30" name="Rectangle 29">
            <a:extLst>
              <a:ext uri="{FF2B5EF4-FFF2-40B4-BE49-F238E27FC236}">
                <a16:creationId xmlns:a16="http://schemas.microsoft.com/office/drawing/2014/main" id="{C48DBCB2-94C9-4EF8-A05F-78F152F1F61F}"/>
              </a:ext>
            </a:extLst>
          </p:cNvPr>
          <p:cNvSpPr/>
          <p:nvPr/>
        </p:nvSpPr>
        <p:spPr>
          <a:xfrm>
            <a:off x="1857652" y="1635833"/>
            <a:ext cx="1687375" cy="400110"/>
          </a:xfrm>
          <a:prstGeom prst="rect">
            <a:avLst/>
          </a:prstGeom>
        </p:spPr>
        <p:txBody>
          <a:bodyPr wrap="square">
            <a:spAutoFit/>
          </a:bodyPr>
          <a:lstStyle/>
          <a:p>
            <a:pPr algn="ctr" defTabSz="914400" eaLnBrk="1" hangingPunct="1">
              <a:buClrTx/>
              <a:buSzTx/>
              <a:buFontTx/>
              <a:buNone/>
            </a:pPr>
            <a:r>
              <a:rPr lang="en-US" sz="1000" dirty="0">
                <a:solidFill>
                  <a:prstClr val="black"/>
                </a:solidFill>
                <a:latin typeface="Calibri" pitchFamily="34" charset="0"/>
                <a:ea typeface="微软雅黑" panose="020B0503020204020204" pitchFamily="34" charset="-122"/>
                <a:cs typeface="Calibri" panose="020F0502020204030204" pitchFamily="34" charset="0"/>
              </a:rPr>
              <a:t>Set of Co-APs to be considered for Co-SR</a:t>
            </a:r>
          </a:p>
        </p:txBody>
      </p:sp>
      <p:sp>
        <p:nvSpPr>
          <p:cNvPr id="31" name="Rectangle 30">
            <a:extLst>
              <a:ext uri="{FF2B5EF4-FFF2-40B4-BE49-F238E27FC236}">
                <a16:creationId xmlns:a16="http://schemas.microsoft.com/office/drawing/2014/main" id="{B434D3BB-6D18-416A-BD8F-A657009160A5}"/>
              </a:ext>
            </a:extLst>
          </p:cNvPr>
          <p:cNvSpPr/>
          <p:nvPr/>
        </p:nvSpPr>
        <p:spPr>
          <a:xfrm>
            <a:off x="798204" y="5114118"/>
            <a:ext cx="1315311" cy="246221"/>
          </a:xfrm>
          <a:prstGeom prst="rect">
            <a:avLst/>
          </a:prstGeom>
        </p:spPr>
        <p:txBody>
          <a:bodyPr wrap="square">
            <a:spAutoFit/>
          </a:bodyPr>
          <a:lstStyle/>
          <a:p>
            <a:pPr algn="ctr" defTabSz="914400" eaLnBrk="1" hangingPunct="1">
              <a:buClrTx/>
              <a:buSzTx/>
              <a:buFontTx/>
              <a:buNone/>
            </a:pPr>
            <a:r>
              <a:rPr lang="en-US" sz="1000" b="1" dirty="0">
                <a:solidFill>
                  <a:prstClr val="black"/>
                </a:solidFill>
                <a:latin typeface="Calibri" pitchFamily="34" charset="0"/>
                <a:ea typeface="微软雅黑" panose="020B0503020204020204" pitchFamily="34" charset="-122"/>
                <a:cs typeface="Calibri" panose="020F0502020204030204" pitchFamily="34" charset="0"/>
              </a:rPr>
              <a:t>Co-SR module</a:t>
            </a:r>
          </a:p>
        </p:txBody>
      </p:sp>
      <p:sp>
        <p:nvSpPr>
          <p:cNvPr id="32" name="Rectangle 31">
            <a:extLst>
              <a:ext uri="{FF2B5EF4-FFF2-40B4-BE49-F238E27FC236}">
                <a16:creationId xmlns:a16="http://schemas.microsoft.com/office/drawing/2014/main" id="{4CB87663-5E4C-4762-A6BA-FD8FA1988099}"/>
              </a:ext>
            </a:extLst>
          </p:cNvPr>
          <p:cNvSpPr/>
          <p:nvPr/>
        </p:nvSpPr>
        <p:spPr>
          <a:xfrm>
            <a:off x="2484382" y="2935674"/>
            <a:ext cx="1910919" cy="553998"/>
          </a:xfrm>
          <a:prstGeom prst="rect">
            <a:avLst/>
          </a:prstGeom>
        </p:spPr>
        <p:txBody>
          <a:bodyPr wrap="square">
            <a:spAutoFit/>
          </a:bodyPr>
          <a:lstStyle/>
          <a:p>
            <a:pPr algn="ctr" defTabSz="914400" eaLnBrk="1" hangingPunct="1">
              <a:buClrTx/>
              <a:buSzTx/>
              <a:buFontTx/>
              <a:buNone/>
            </a:pPr>
            <a:r>
              <a:rPr lang="en-US" sz="1000" dirty="0">
                <a:solidFill>
                  <a:prstClr val="black"/>
                </a:solidFill>
                <a:latin typeface="Calibri" pitchFamily="34" charset="0"/>
                <a:ea typeface="微软雅黑" panose="020B0503020204020204" pitchFamily="34" charset="-122"/>
                <a:cs typeface="Calibri" panose="020F0502020204030204" pitchFamily="34" charset="0"/>
              </a:rPr>
              <a:t>The maximum allowed interference level for each scheduled STA</a:t>
            </a:r>
          </a:p>
        </p:txBody>
      </p:sp>
      <p:cxnSp>
        <p:nvCxnSpPr>
          <p:cNvPr id="56" name="Straight Arrow Connector 55">
            <a:extLst>
              <a:ext uri="{FF2B5EF4-FFF2-40B4-BE49-F238E27FC236}">
                <a16:creationId xmlns:a16="http://schemas.microsoft.com/office/drawing/2014/main" id="{C001FB5B-F29C-4DBC-848F-233C0736A892}"/>
              </a:ext>
            </a:extLst>
          </p:cNvPr>
          <p:cNvCxnSpPr>
            <a:stCxn id="30" idx="2"/>
          </p:cNvCxnSpPr>
          <p:nvPr/>
        </p:nvCxnSpPr>
        <p:spPr>
          <a:xfrm flipH="1">
            <a:off x="2700641" y="2035943"/>
            <a:ext cx="699" cy="379697"/>
          </a:xfrm>
          <a:prstGeom prst="straightConnector1">
            <a:avLst/>
          </a:prstGeom>
          <a:noFill/>
          <a:ln w="9525" cap="flat" cmpd="sng" algn="ctr">
            <a:solidFill>
              <a:sysClr val="windowText" lastClr="000000"/>
            </a:solidFill>
            <a:prstDash val="solid"/>
            <a:tailEnd type="triangle"/>
          </a:ln>
          <a:effectLst/>
        </p:spPr>
      </p:cxnSp>
      <p:cxnSp>
        <p:nvCxnSpPr>
          <p:cNvPr id="57" name="Straight Arrow Connector 56">
            <a:extLst>
              <a:ext uri="{FF2B5EF4-FFF2-40B4-BE49-F238E27FC236}">
                <a16:creationId xmlns:a16="http://schemas.microsoft.com/office/drawing/2014/main" id="{4E151639-63E7-4178-834A-3C51ADBC5FA5}"/>
              </a:ext>
            </a:extLst>
          </p:cNvPr>
          <p:cNvCxnSpPr/>
          <p:nvPr/>
        </p:nvCxnSpPr>
        <p:spPr>
          <a:xfrm>
            <a:off x="2700641" y="2919760"/>
            <a:ext cx="5332" cy="576000"/>
          </a:xfrm>
          <a:prstGeom prst="straightConnector1">
            <a:avLst/>
          </a:prstGeom>
          <a:noFill/>
          <a:ln w="9525" cap="flat" cmpd="sng" algn="ctr">
            <a:solidFill>
              <a:sysClr val="windowText" lastClr="000000"/>
            </a:solidFill>
            <a:prstDash val="solid"/>
            <a:tailEnd type="triangle"/>
          </a:ln>
          <a:effectLst/>
        </p:spPr>
      </p:cxnSp>
      <p:cxnSp>
        <p:nvCxnSpPr>
          <p:cNvPr id="58" name="Straight Arrow Connector 57">
            <a:extLst>
              <a:ext uri="{FF2B5EF4-FFF2-40B4-BE49-F238E27FC236}">
                <a16:creationId xmlns:a16="http://schemas.microsoft.com/office/drawing/2014/main" id="{331FADCE-8A34-4020-BA85-8D80AA3912A5}"/>
              </a:ext>
            </a:extLst>
          </p:cNvPr>
          <p:cNvCxnSpPr/>
          <p:nvPr/>
        </p:nvCxnSpPr>
        <p:spPr>
          <a:xfrm>
            <a:off x="2705973" y="3999880"/>
            <a:ext cx="0" cy="576000"/>
          </a:xfrm>
          <a:prstGeom prst="straightConnector1">
            <a:avLst/>
          </a:prstGeom>
          <a:noFill/>
          <a:ln w="9525" cap="flat" cmpd="sng" algn="ctr">
            <a:solidFill>
              <a:sysClr val="windowText" lastClr="000000"/>
            </a:solidFill>
            <a:prstDash val="solid"/>
            <a:tailEnd type="triangle"/>
          </a:ln>
          <a:effectLst/>
        </p:spPr>
      </p:cxnSp>
      <p:cxnSp>
        <p:nvCxnSpPr>
          <p:cNvPr id="59" name="Straight Arrow Connector 58">
            <a:extLst>
              <a:ext uri="{FF2B5EF4-FFF2-40B4-BE49-F238E27FC236}">
                <a16:creationId xmlns:a16="http://schemas.microsoft.com/office/drawing/2014/main" id="{B91FF40D-B4DD-44D5-B855-30DFE1BD084A}"/>
              </a:ext>
            </a:extLst>
          </p:cNvPr>
          <p:cNvCxnSpPr/>
          <p:nvPr/>
        </p:nvCxnSpPr>
        <p:spPr>
          <a:xfrm>
            <a:off x="2705973" y="5080000"/>
            <a:ext cx="1398" cy="457200"/>
          </a:xfrm>
          <a:prstGeom prst="straightConnector1">
            <a:avLst/>
          </a:prstGeom>
          <a:noFill/>
          <a:ln w="9525" cap="flat" cmpd="sng" algn="ctr">
            <a:solidFill>
              <a:sysClr val="windowText" lastClr="000000"/>
            </a:solidFill>
            <a:prstDash val="solid"/>
            <a:tailEnd type="triangle"/>
          </a:ln>
          <a:effectLst/>
        </p:spPr>
      </p:cxnSp>
      <p:grpSp>
        <p:nvGrpSpPr>
          <p:cNvPr id="61" name="Group 60">
            <a:extLst>
              <a:ext uri="{FF2B5EF4-FFF2-40B4-BE49-F238E27FC236}">
                <a16:creationId xmlns:a16="http://schemas.microsoft.com/office/drawing/2014/main" id="{8707DD8A-CD21-4B35-BA86-BEEFA345E2F3}"/>
              </a:ext>
            </a:extLst>
          </p:cNvPr>
          <p:cNvGrpSpPr/>
          <p:nvPr/>
        </p:nvGrpSpPr>
        <p:grpSpPr>
          <a:xfrm>
            <a:off x="1297185" y="3501934"/>
            <a:ext cx="2820372" cy="504120"/>
            <a:chOff x="381334" y="2896983"/>
            <a:chExt cx="2326464" cy="504120"/>
          </a:xfrm>
        </p:grpSpPr>
        <p:sp>
          <p:nvSpPr>
            <p:cNvPr id="62" name="Rectangle 61">
              <a:extLst>
                <a:ext uri="{FF2B5EF4-FFF2-40B4-BE49-F238E27FC236}">
                  <a16:creationId xmlns:a16="http://schemas.microsoft.com/office/drawing/2014/main" id="{D439305E-0EFA-447A-895B-5A4653608E17}"/>
                </a:ext>
              </a:extLst>
            </p:cNvPr>
            <p:cNvSpPr/>
            <p:nvPr/>
          </p:nvSpPr>
          <p:spPr bwMode="auto">
            <a:xfrm>
              <a:off x="515645" y="2896983"/>
              <a:ext cx="2064767" cy="504120"/>
            </a:xfrm>
            <a:prstGeom prst="rect">
              <a:avLst/>
            </a:prstGeom>
            <a:solidFill>
              <a:srgbClr val="F0AD00">
                <a:lumMod val="20000"/>
                <a:lumOff val="80000"/>
                <a:alpha val="50000"/>
              </a:srgbClr>
            </a:solid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a:ln>
                  <a:noFill/>
                </a:ln>
                <a:solidFill>
                  <a:prstClr val="black"/>
                </a:solidFill>
                <a:effectLst/>
                <a:uLnTx/>
                <a:uFillTx/>
                <a:latin typeface="Arial" charset="0"/>
                <a:ea typeface="宋体" charset="-122"/>
              </a:endParaRPr>
            </a:p>
          </p:txBody>
        </p:sp>
        <p:sp>
          <p:nvSpPr>
            <p:cNvPr id="63" name="Rectangle 62">
              <a:extLst>
                <a:ext uri="{FF2B5EF4-FFF2-40B4-BE49-F238E27FC236}">
                  <a16:creationId xmlns:a16="http://schemas.microsoft.com/office/drawing/2014/main" id="{BAB8AD31-A7E2-4123-B207-4847B1CDCFD8}"/>
                </a:ext>
              </a:extLst>
            </p:cNvPr>
            <p:cNvSpPr/>
            <p:nvPr/>
          </p:nvSpPr>
          <p:spPr>
            <a:xfrm>
              <a:off x="381334" y="2918211"/>
              <a:ext cx="2326464"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Specification of the maximum allowed transmit power for Co-APs</a:t>
              </a:r>
            </a:p>
          </p:txBody>
        </p:sp>
      </p:grpSp>
      <p:grpSp>
        <p:nvGrpSpPr>
          <p:cNvPr id="64" name="Group 63">
            <a:extLst>
              <a:ext uri="{FF2B5EF4-FFF2-40B4-BE49-F238E27FC236}">
                <a16:creationId xmlns:a16="http://schemas.microsoft.com/office/drawing/2014/main" id="{E7C38C5B-AD28-4E0D-B776-A553E7038D5B}"/>
              </a:ext>
            </a:extLst>
          </p:cNvPr>
          <p:cNvGrpSpPr/>
          <p:nvPr/>
        </p:nvGrpSpPr>
        <p:grpSpPr>
          <a:xfrm>
            <a:off x="1297185" y="2415640"/>
            <a:ext cx="2820372" cy="504120"/>
            <a:chOff x="381334" y="2896983"/>
            <a:chExt cx="2326464" cy="504120"/>
          </a:xfrm>
        </p:grpSpPr>
        <p:sp>
          <p:nvSpPr>
            <p:cNvPr id="65" name="Rectangle 64">
              <a:extLst>
                <a:ext uri="{FF2B5EF4-FFF2-40B4-BE49-F238E27FC236}">
                  <a16:creationId xmlns:a16="http://schemas.microsoft.com/office/drawing/2014/main" id="{C51ADECB-F8C0-41AC-AF49-6DA992B143B0}"/>
                </a:ext>
              </a:extLst>
            </p:cNvPr>
            <p:cNvSpPr/>
            <p:nvPr/>
          </p:nvSpPr>
          <p:spPr bwMode="auto">
            <a:xfrm>
              <a:off x="515645" y="2896983"/>
              <a:ext cx="2064767" cy="504120"/>
            </a:xfrm>
            <a:prstGeom prst="rect">
              <a:avLst/>
            </a:prstGeom>
            <a:solidFill>
              <a:srgbClr val="F0AD00">
                <a:lumMod val="20000"/>
                <a:lumOff val="80000"/>
                <a:alpha val="50000"/>
              </a:srgbClr>
            </a:solid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a:ln>
                  <a:noFill/>
                </a:ln>
                <a:solidFill>
                  <a:prstClr val="black"/>
                </a:solidFill>
                <a:effectLst/>
                <a:uLnTx/>
                <a:uFillTx/>
                <a:latin typeface="Arial" charset="0"/>
                <a:ea typeface="宋体" charset="-122"/>
              </a:endParaRPr>
            </a:p>
          </p:txBody>
        </p:sp>
        <p:sp>
          <p:nvSpPr>
            <p:cNvPr id="66" name="Rectangle 65">
              <a:extLst>
                <a:ext uri="{FF2B5EF4-FFF2-40B4-BE49-F238E27FC236}">
                  <a16:creationId xmlns:a16="http://schemas.microsoft.com/office/drawing/2014/main" id="{823434B4-EA6A-4F9C-B13E-6264592A5726}"/>
                </a:ext>
              </a:extLst>
            </p:cNvPr>
            <p:cNvSpPr/>
            <p:nvPr/>
          </p:nvSpPr>
          <p:spPr>
            <a:xfrm>
              <a:off x="381334" y="2918211"/>
              <a:ext cx="2326464"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Calculation of the maximum allowed interference level at destination STAs</a:t>
              </a:r>
            </a:p>
          </p:txBody>
        </p:sp>
      </p:grpSp>
      <p:grpSp>
        <p:nvGrpSpPr>
          <p:cNvPr id="67" name="Group 66">
            <a:extLst>
              <a:ext uri="{FF2B5EF4-FFF2-40B4-BE49-F238E27FC236}">
                <a16:creationId xmlns:a16="http://schemas.microsoft.com/office/drawing/2014/main" id="{0AC1E65D-05E4-4EB6-9E48-619942873AE3}"/>
              </a:ext>
            </a:extLst>
          </p:cNvPr>
          <p:cNvGrpSpPr/>
          <p:nvPr/>
        </p:nvGrpSpPr>
        <p:grpSpPr>
          <a:xfrm>
            <a:off x="1312177" y="4583088"/>
            <a:ext cx="2820372" cy="504120"/>
            <a:chOff x="381334" y="2896983"/>
            <a:chExt cx="2326464" cy="504120"/>
          </a:xfrm>
        </p:grpSpPr>
        <p:sp>
          <p:nvSpPr>
            <p:cNvPr id="68" name="Rectangle 67">
              <a:extLst>
                <a:ext uri="{FF2B5EF4-FFF2-40B4-BE49-F238E27FC236}">
                  <a16:creationId xmlns:a16="http://schemas.microsoft.com/office/drawing/2014/main" id="{CED7683A-C358-4493-A70D-2BBB76A82C75}"/>
                </a:ext>
              </a:extLst>
            </p:cNvPr>
            <p:cNvSpPr/>
            <p:nvPr/>
          </p:nvSpPr>
          <p:spPr bwMode="auto">
            <a:xfrm>
              <a:off x="515645" y="2896983"/>
              <a:ext cx="2064767" cy="504120"/>
            </a:xfrm>
            <a:prstGeom prst="rect">
              <a:avLst/>
            </a:prstGeom>
            <a:solidFill>
              <a:srgbClr val="FF0000">
                <a:alpha val="50000"/>
              </a:srgbClr>
            </a:solid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dirty="0">
                <a:ln>
                  <a:noFill/>
                </a:ln>
                <a:solidFill>
                  <a:prstClr val="black"/>
                </a:solidFill>
                <a:effectLst/>
                <a:uLnTx/>
                <a:uFillTx/>
                <a:latin typeface="Arial" charset="0"/>
                <a:ea typeface="宋体" charset="-122"/>
              </a:endParaRPr>
            </a:p>
          </p:txBody>
        </p:sp>
        <p:sp>
          <p:nvSpPr>
            <p:cNvPr id="69" name="Rectangle 68">
              <a:extLst>
                <a:ext uri="{FF2B5EF4-FFF2-40B4-BE49-F238E27FC236}">
                  <a16:creationId xmlns:a16="http://schemas.microsoft.com/office/drawing/2014/main" id="{C59F16CA-8C6C-454E-84D9-563C553CC4B4}"/>
                </a:ext>
              </a:extLst>
            </p:cNvPr>
            <p:cNvSpPr/>
            <p:nvPr/>
          </p:nvSpPr>
          <p:spPr>
            <a:xfrm>
              <a:off x="381334" y="2918211"/>
              <a:ext cx="2326464"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Co-trigger frame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transmission</a:t>
              </a:r>
            </a:p>
          </p:txBody>
        </p:sp>
      </p:grpSp>
      <p:sp>
        <p:nvSpPr>
          <p:cNvPr id="70" name="TextBox 69">
            <a:extLst>
              <a:ext uri="{FF2B5EF4-FFF2-40B4-BE49-F238E27FC236}">
                <a16:creationId xmlns:a16="http://schemas.microsoft.com/office/drawing/2014/main" id="{08C39727-0055-46A8-9302-055E5B0A79FC}"/>
              </a:ext>
            </a:extLst>
          </p:cNvPr>
          <p:cNvSpPr txBox="1"/>
          <p:nvPr/>
        </p:nvSpPr>
        <p:spPr>
          <a:xfrm>
            <a:off x="6438048" y="1726422"/>
            <a:ext cx="3677329" cy="523220"/>
          </a:xfrm>
          <a:prstGeom prst="rect">
            <a:avLst/>
          </a:prstGeom>
          <a:noFill/>
        </p:spPr>
        <p:txBody>
          <a:bodyPr wrap="square" rtlCol="0">
            <a:spAutoFit/>
          </a:bodyPr>
          <a:lstStyle/>
          <a:p>
            <a:pPr algn="ctr" defTabSz="914400" eaLnBrk="1" hangingPunct="1">
              <a:buClrTx/>
              <a:buSzTx/>
              <a:buFontTx/>
              <a:buNone/>
            </a:pPr>
            <a:r>
              <a:rPr lang="en-US" sz="1400" b="1" dirty="0">
                <a:solidFill>
                  <a:srgbClr val="990000"/>
                </a:solidFill>
                <a:latin typeface="Calibri" pitchFamily="34" charset="0"/>
                <a:ea typeface="微软雅黑" panose="020B0503020204020204" pitchFamily="34" charset="-122"/>
                <a:cs typeface="Calibri" panose="020F0502020204030204" pitchFamily="34" charset="0"/>
              </a:rPr>
              <a:t>Coordination-trigger (Co-trigger) frame transmission</a:t>
            </a:r>
          </a:p>
        </p:txBody>
      </p:sp>
      <mc:AlternateContent xmlns:mc="http://schemas.openxmlformats.org/markup-compatibility/2006">
        <mc:Choice xmlns:a14="http://schemas.microsoft.com/office/drawing/2010/main" Requires="a14">
          <p:sp>
            <p:nvSpPr>
              <p:cNvPr id="71" name="Rectangle 70">
                <a:extLst>
                  <a:ext uri="{FF2B5EF4-FFF2-40B4-BE49-F238E27FC236}">
                    <a16:creationId xmlns:a16="http://schemas.microsoft.com/office/drawing/2014/main" id="{1051F736-BADE-4B57-8410-0BDE2C2D7ECE}"/>
                  </a:ext>
                </a:extLst>
              </p:cNvPr>
              <p:cNvSpPr/>
              <p:nvPr/>
            </p:nvSpPr>
            <p:spPr>
              <a:xfrm>
                <a:off x="5956515" y="3223464"/>
                <a:ext cx="4640393" cy="1111010"/>
              </a:xfrm>
              <a:prstGeom prst="rect">
                <a:avLst/>
              </a:prstGeom>
            </p:spPr>
            <p:txBody>
              <a:bodyPr wrap="square">
                <a:spAutoFit/>
              </a:bodyPr>
              <a:lstStyle/>
              <a:p>
                <a:pPr algn="ctr" defTabSz="914400" eaLnBrk="1" hangingPunct="1">
                  <a:buClrTx/>
                  <a:buSzTx/>
                  <a:buFontTx/>
                  <a:buNone/>
                </a:pPr>
                <a:r>
                  <a:rPr lang="en-US" sz="1100" dirty="0">
                    <a:solidFill>
                      <a:prstClr val="black"/>
                    </a:solidFill>
                    <a:latin typeface="Calibri" pitchFamily="34" charset="0"/>
                    <a:ea typeface="宋体" charset="-122"/>
                  </a:rPr>
                  <a:t>Finally, the sharing AP broadcasts/multicasts a Co-trigger frame to the Co-APs selected for Co-SR, including:</a:t>
                </a:r>
              </a:p>
              <a:p>
                <a:pPr marL="171450" indent="-171450" defTabSz="914400" eaLnBrk="1" hangingPunct="1">
                  <a:buClrTx/>
                  <a:buSzTx/>
                  <a:buFont typeface="Arial" panose="020B0604020202020204" pitchFamily="34" charset="0"/>
                  <a:buChar char="•"/>
                </a:pPr>
                <a:r>
                  <a:rPr lang="en-US" sz="1100" dirty="0">
                    <a:solidFill>
                      <a:prstClr val="black"/>
                    </a:solidFill>
                    <a:latin typeface="Calibri" pitchFamily="34" charset="0"/>
                    <a:ea typeface="宋体" charset="-122"/>
                  </a:rPr>
                  <a:t>a list of Co-APs selected for Co-SR</a:t>
                </a:r>
              </a:p>
              <a:p>
                <a:pPr marL="171450" indent="-171450" defTabSz="914400" eaLnBrk="1" hangingPunct="1">
                  <a:buClrTx/>
                  <a:buSzTx/>
                  <a:buFont typeface="Arial" panose="020B0604020202020204" pitchFamily="34" charset="0"/>
                  <a:buChar char="•"/>
                </a:pPr>
                <a:r>
                  <a:rPr lang="en-US" sz="1100" dirty="0">
                    <a:solidFill>
                      <a:prstClr val="black"/>
                    </a:solidFill>
                    <a:latin typeface="Calibri" pitchFamily="34" charset="0"/>
                    <a:ea typeface="宋体" charset="-122"/>
                  </a:rPr>
                  <a:t>the</a:t>
                </a:r>
                <a14:m>
                  <m:oMath xmlns:m="http://schemas.openxmlformats.org/officeDocument/2006/math">
                    <m:r>
                      <a:rPr lang="en-US" sz="1100" i="1" smtClean="0">
                        <a:solidFill>
                          <a:prstClr val="black"/>
                        </a:solidFill>
                        <a:latin typeface="Cambria Math" panose="02040503050406030204" pitchFamily="18" charset="0"/>
                      </a:rPr>
                      <m:t> </m:t>
                    </m:r>
                    <m:sSub>
                      <m:sSubPr>
                        <m:ctrlPr>
                          <a:rPr lang="en-US" sz="1100" i="1" smtClean="0">
                            <a:solidFill>
                              <a:prstClr val="black"/>
                            </a:solidFill>
                            <a:latin typeface="Cambria Math" panose="02040503050406030204" pitchFamily="18" charset="0"/>
                          </a:rPr>
                        </m:ctrlPr>
                      </m:sSubPr>
                      <m:e>
                        <m:r>
                          <a:rPr lang="en-US" sz="1100" i="1" smtClean="0">
                            <a:solidFill>
                              <a:prstClr val="black"/>
                            </a:solidFill>
                            <a:latin typeface="Cambria Math" panose="02040503050406030204" pitchFamily="18" charset="0"/>
                          </a:rPr>
                          <m:t>𝐴</m:t>
                        </m:r>
                      </m:e>
                      <m:sub>
                        <m:r>
                          <a:rPr lang="en-US" sz="1100" i="1" smtClean="0">
                            <a:solidFill>
                              <a:prstClr val="black"/>
                            </a:solidFill>
                            <a:latin typeface="Cambria Math" panose="02040503050406030204" pitchFamily="18" charset="0"/>
                          </a:rPr>
                          <m:t>𝑘</m:t>
                        </m:r>
                      </m:sub>
                    </m:sSub>
                  </m:oMath>
                </a14:m>
                <a:r>
                  <a:rPr lang="en-US" sz="1100" dirty="0">
                    <a:solidFill>
                      <a:prstClr val="black"/>
                    </a:solidFill>
                    <a:latin typeface="Calibri" pitchFamily="34" charset="0"/>
                    <a:ea typeface="宋体" charset="-122"/>
                  </a:rPr>
                  <a:t> value if the</a:t>
                </a:r>
                <a14:m>
                  <m:oMath xmlns:m="http://schemas.openxmlformats.org/officeDocument/2006/math">
                    <m:r>
                      <a:rPr lang="en-US" sz="1100" i="1" smtClean="0">
                        <a:solidFill>
                          <a:prstClr val="black"/>
                        </a:solidFill>
                        <a:latin typeface="Cambria Math" panose="02040503050406030204" pitchFamily="18" charset="0"/>
                      </a:rPr>
                      <m:t> </m:t>
                    </m:r>
                    <m:sSup>
                      <m:sSupPr>
                        <m:ctrlPr>
                          <a:rPr lang="en-US" sz="1100" i="1" smtClean="0">
                            <a:solidFill>
                              <a:prstClr val="black"/>
                            </a:solidFill>
                            <a:latin typeface="Cambria Math" panose="02040503050406030204" pitchFamily="18" charset="0"/>
                          </a:rPr>
                        </m:ctrlPr>
                      </m:sSupPr>
                      <m:e>
                        <m:r>
                          <a:rPr lang="en-US" sz="1100" i="1" smtClean="0">
                            <a:solidFill>
                              <a:prstClr val="black"/>
                            </a:solidFill>
                            <a:latin typeface="Cambria Math" panose="02040503050406030204" pitchFamily="18" charset="0"/>
                          </a:rPr>
                          <m:t>𝑘</m:t>
                        </m:r>
                      </m:e>
                      <m:sup>
                        <m:r>
                          <a:rPr lang="en-US" sz="1100" i="1" smtClean="0">
                            <a:solidFill>
                              <a:prstClr val="black"/>
                            </a:solidFill>
                            <a:latin typeface="Cambria Math" panose="02040503050406030204" pitchFamily="18" charset="0"/>
                          </a:rPr>
                          <m:t>𝑡h</m:t>
                        </m:r>
                      </m:sup>
                    </m:sSup>
                  </m:oMath>
                </a14:m>
                <a:r>
                  <a:rPr lang="en-US" sz="1100" dirty="0">
                    <a:solidFill>
                      <a:prstClr val="black"/>
                    </a:solidFill>
                    <a:latin typeface="Calibri" pitchFamily="34" charset="0"/>
                    <a:ea typeface="宋体" charset="-122"/>
                  </a:rPr>
                  <a:t> Co-AP is selected for Co-SR</a:t>
                </a:r>
              </a:p>
              <a:p>
                <a:pPr marL="171450" indent="-171450" defTabSz="914400" eaLnBrk="1" hangingPunct="1">
                  <a:buClrTx/>
                  <a:buSzTx/>
                  <a:buFont typeface="Arial" panose="020B0604020202020204" pitchFamily="34" charset="0"/>
                  <a:buChar char="•"/>
                </a:pPr>
                <a:r>
                  <a:rPr lang="en-US" sz="1100" dirty="0">
                    <a:solidFill>
                      <a:prstClr val="black"/>
                    </a:solidFill>
                    <a:latin typeface="Calibri" pitchFamily="34" charset="0"/>
                    <a:ea typeface="宋体" charset="-122"/>
                  </a:rPr>
                  <a:t>a DL transmission start time</a:t>
                </a:r>
              </a:p>
              <a:p>
                <a:pPr marL="171450" indent="-171450" defTabSz="914400" eaLnBrk="1" hangingPunct="1">
                  <a:buClrTx/>
                  <a:buSzTx/>
                  <a:buFont typeface="Arial" panose="020B0604020202020204" pitchFamily="34" charset="0"/>
                  <a:buChar char="•"/>
                </a:pPr>
                <a:r>
                  <a:rPr lang="en-US" sz="1100" dirty="0">
                    <a:solidFill>
                      <a:prstClr val="black"/>
                    </a:solidFill>
                    <a:latin typeface="Calibri" pitchFamily="34" charset="0"/>
                    <a:ea typeface="宋体" charset="-122"/>
                  </a:rPr>
                  <a:t>a maximum DL transmission duration, denoted by</a:t>
                </a:r>
                <a14:m>
                  <m:oMath xmlns:m="http://schemas.openxmlformats.org/officeDocument/2006/math">
                    <m:r>
                      <a:rPr lang="en-US" sz="1100" i="1" smtClean="0">
                        <a:solidFill>
                          <a:prstClr val="black"/>
                        </a:solidFill>
                        <a:latin typeface="Cambria Math" panose="02040503050406030204" pitchFamily="18" charset="0"/>
                      </a:rPr>
                      <m:t> </m:t>
                    </m:r>
                    <m:r>
                      <a:rPr lang="en-US" sz="1100" i="1" smtClean="0">
                        <a:solidFill>
                          <a:prstClr val="black"/>
                        </a:solidFill>
                        <a:latin typeface="Cambria Math" panose="02040503050406030204" pitchFamily="18" charset="0"/>
                      </a:rPr>
                      <m:t>𝑇</m:t>
                    </m:r>
                  </m:oMath>
                </a14:m>
                <a:endParaRPr lang="en-US" sz="1100" dirty="0">
                  <a:solidFill>
                    <a:prstClr val="black"/>
                  </a:solidFill>
                  <a:latin typeface="Calibri" pitchFamily="34" charset="0"/>
                  <a:ea typeface="宋体" charset="-122"/>
                </a:endParaRPr>
              </a:p>
            </p:txBody>
          </p:sp>
        </mc:Choice>
        <mc:Fallback>
          <p:sp>
            <p:nvSpPr>
              <p:cNvPr id="71" name="Rectangle 70">
                <a:extLst>
                  <a:ext uri="{FF2B5EF4-FFF2-40B4-BE49-F238E27FC236}">
                    <a16:creationId xmlns:a16="http://schemas.microsoft.com/office/drawing/2014/main" id="{1051F736-BADE-4B57-8410-0BDE2C2D7ECE}"/>
                  </a:ext>
                </a:extLst>
              </p:cNvPr>
              <p:cNvSpPr>
                <a:spLocks noRot="1" noChangeAspect="1" noMove="1" noResize="1" noEditPoints="1" noAdjustHandles="1" noChangeArrowheads="1" noChangeShapeType="1" noTextEdit="1"/>
              </p:cNvSpPr>
              <p:nvPr/>
            </p:nvSpPr>
            <p:spPr>
              <a:xfrm>
                <a:off x="5956515" y="3223464"/>
                <a:ext cx="4640393" cy="1111010"/>
              </a:xfrm>
              <a:prstGeom prst="rect">
                <a:avLst/>
              </a:prstGeom>
              <a:blipFill>
                <a:blip r:embed="rId3"/>
                <a:stretch>
                  <a:fillRect t="-549" b="-3297"/>
                </a:stretch>
              </a:blipFill>
            </p:spPr>
            <p:txBody>
              <a:bodyPr/>
              <a:lstStyle/>
              <a:p>
                <a:r>
                  <a:rPr lang="en-US">
                    <a:noFill/>
                  </a:rPr>
                  <a:t> </a:t>
                </a:r>
              </a:p>
            </p:txBody>
          </p:sp>
        </mc:Fallback>
      </mc:AlternateContent>
      <p:sp>
        <p:nvSpPr>
          <p:cNvPr id="72" name="Rectangle 71">
            <a:extLst>
              <a:ext uri="{FF2B5EF4-FFF2-40B4-BE49-F238E27FC236}">
                <a16:creationId xmlns:a16="http://schemas.microsoft.com/office/drawing/2014/main" id="{D8A4B2D9-F576-4E14-AC22-902D624CD149}"/>
              </a:ext>
            </a:extLst>
          </p:cNvPr>
          <p:cNvSpPr/>
          <p:nvPr/>
        </p:nvSpPr>
        <p:spPr>
          <a:xfrm>
            <a:off x="6010556" y="4471783"/>
            <a:ext cx="4640393" cy="430887"/>
          </a:xfrm>
          <a:prstGeom prst="rect">
            <a:avLst/>
          </a:prstGeom>
        </p:spPr>
        <p:txBody>
          <a:bodyPr wrap="square">
            <a:spAutoFit/>
          </a:bodyPr>
          <a:lstStyle/>
          <a:p>
            <a:pPr algn="ctr" defTabSz="914400" eaLnBrk="1" hangingPunct="1">
              <a:buClrTx/>
              <a:buSzTx/>
              <a:buFontTx/>
              <a:buNone/>
            </a:pPr>
            <a:r>
              <a:rPr lang="en-US" sz="1100" dirty="0">
                <a:solidFill>
                  <a:prstClr val="black"/>
                </a:solidFill>
                <a:latin typeface="Calibri" pitchFamily="34" charset="0"/>
                <a:ea typeface="宋体" charset="-122"/>
              </a:rPr>
              <a:t>This step is the main step that has a standard impact, the previous steps are all implementation dependent</a:t>
            </a:r>
          </a:p>
        </p:txBody>
      </p:sp>
      <p:sp>
        <p:nvSpPr>
          <p:cNvPr id="73" name="Rectangle 72">
            <a:extLst>
              <a:ext uri="{FF2B5EF4-FFF2-40B4-BE49-F238E27FC236}">
                <a16:creationId xmlns:a16="http://schemas.microsoft.com/office/drawing/2014/main" id="{2F35859E-E90B-4516-AA63-D7694DFE4AE2}"/>
              </a:ext>
            </a:extLst>
          </p:cNvPr>
          <p:cNvSpPr/>
          <p:nvPr/>
        </p:nvSpPr>
        <p:spPr>
          <a:xfrm>
            <a:off x="2636521" y="4014537"/>
            <a:ext cx="1630678" cy="553998"/>
          </a:xfrm>
          <a:prstGeom prst="rect">
            <a:avLst/>
          </a:prstGeom>
        </p:spPr>
        <p:txBody>
          <a:bodyPr wrap="square">
            <a:spAutoFit/>
          </a:bodyPr>
          <a:lstStyle/>
          <a:p>
            <a:pPr algn="ctr" defTabSz="914400" eaLnBrk="1" hangingPunct="1">
              <a:buClrTx/>
              <a:buSzTx/>
              <a:buFontTx/>
              <a:buNone/>
            </a:pPr>
            <a:r>
              <a:rPr lang="en-US" sz="1000" dirty="0">
                <a:solidFill>
                  <a:prstClr val="black"/>
                </a:solidFill>
                <a:latin typeface="Calibri" pitchFamily="34" charset="0"/>
                <a:ea typeface="微软雅黑" panose="020B0503020204020204" pitchFamily="34" charset="-122"/>
                <a:cs typeface="Calibri" panose="020F0502020204030204" pitchFamily="34" charset="0"/>
              </a:rPr>
              <a:t>A value that indicates the transmit power for each Co-AP</a:t>
            </a:r>
          </a:p>
        </p:txBody>
      </p:sp>
    </p:spTree>
    <p:extLst>
      <p:ext uri="{BB962C8B-B14F-4D97-AF65-F5344CB8AC3E}">
        <p14:creationId xmlns:p14="http://schemas.microsoft.com/office/powerpoint/2010/main" val="22769207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9</a:t>
            </a:fld>
            <a:endParaRPr lang="en-GB"/>
          </a:p>
        </p:txBody>
      </p:sp>
      <p:sp>
        <p:nvSpPr>
          <p:cNvPr id="5" name="Footer Placeholder 4"/>
          <p:cNvSpPr>
            <a:spLocks noGrp="1"/>
          </p:cNvSpPr>
          <p:nvPr>
            <p:ph type="ftr" idx="14"/>
          </p:nvPr>
        </p:nvSpPr>
        <p:spPr/>
        <p:txBody>
          <a:bodyPr/>
          <a:lstStyle/>
          <a:p>
            <a:r>
              <a:rPr lang="en-GB" dirty="0"/>
              <a:t>M. Zulfiker Ali </a:t>
            </a:r>
            <a:r>
              <a:rPr lang="en-GB" i="1" dirty="0"/>
              <a:t>et al.</a:t>
            </a:r>
            <a:r>
              <a:rPr lang="en-GB" dirty="0"/>
              <a:t>, Huawei Technologies</a:t>
            </a:r>
          </a:p>
        </p:txBody>
      </p:sp>
      <p:sp>
        <p:nvSpPr>
          <p:cNvPr id="4" name="Date Placeholder 3"/>
          <p:cNvSpPr>
            <a:spLocks noGrp="1"/>
          </p:cNvSpPr>
          <p:nvPr>
            <p:ph type="dt" idx="15"/>
          </p:nvPr>
        </p:nvSpPr>
        <p:spPr/>
        <p:txBody>
          <a:bodyPr/>
          <a:lstStyle/>
          <a:p>
            <a:r>
              <a:rPr lang="en-US" dirty="0"/>
              <a:t>October 2023</a:t>
            </a:r>
            <a:endParaRPr lang="en-GB" dirty="0"/>
          </a:p>
        </p:txBody>
      </p:sp>
      <p:sp>
        <p:nvSpPr>
          <p:cNvPr id="140" name="Rectangle 1">
            <a:extLst>
              <a:ext uri="{FF2B5EF4-FFF2-40B4-BE49-F238E27FC236}">
                <a16:creationId xmlns:a16="http://schemas.microsoft.com/office/drawing/2014/main" id="{AE3A17BA-3B42-46EF-8D46-7B8700E65786}"/>
              </a:ext>
            </a:extLst>
          </p:cNvPr>
          <p:cNvSpPr>
            <a:spLocks noGrp="1" noChangeArrowheads="1"/>
          </p:cNvSpPr>
          <p:nvPr>
            <p:ph type="title"/>
          </p:nvPr>
        </p:nvSpPr>
        <p:spPr>
          <a:xfrm>
            <a:off x="914401" y="611187"/>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kern="1200" dirty="0">
                <a:ea typeface="微软雅黑" pitchFamily="34" charset="-122"/>
              </a:rPr>
              <a:t>General Co-SR Method – Shared AP Procedure</a:t>
            </a:r>
            <a:endParaRPr lang="en-GB" dirty="0"/>
          </a:p>
        </p:txBody>
      </p:sp>
      <p:grpSp>
        <p:nvGrpSpPr>
          <p:cNvPr id="73" name="Group 72">
            <a:extLst>
              <a:ext uri="{FF2B5EF4-FFF2-40B4-BE49-F238E27FC236}">
                <a16:creationId xmlns:a16="http://schemas.microsoft.com/office/drawing/2014/main" id="{D6751AB1-5C90-4027-89F3-CEDB29694F24}"/>
              </a:ext>
            </a:extLst>
          </p:cNvPr>
          <p:cNvGrpSpPr/>
          <p:nvPr/>
        </p:nvGrpSpPr>
        <p:grpSpPr>
          <a:xfrm>
            <a:off x="800272" y="1633447"/>
            <a:ext cx="3715207" cy="4000273"/>
            <a:chOff x="439111" y="2336183"/>
            <a:chExt cx="3715207" cy="4000273"/>
          </a:xfrm>
        </p:grpSpPr>
        <p:grpSp>
          <p:nvGrpSpPr>
            <p:cNvPr id="74" name="Group 73">
              <a:extLst>
                <a:ext uri="{FF2B5EF4-FFF2-40B4-BE49-F238E27FC236}">
                  <a16:creationId xmlns:a16="http://schemas.microsoft.com/office/drawing/2014/main" id="{957F64F0-B7B5-4248-8535-D487367CFCC3}"/>
                </a:ext>
              </a:extLst>
            </p:cNvPr>
            <p:cNvGrpSpPr/>
            <p:nvPr/>
          </p:nvGrpSpPr>
          <p:grpSpPr>
            <a:xfrm>
              <a:off x="658731" y="2336183"/>
              <a:ext cx="3495587" cy="3724506"/>
              <a:chOff x="658731" y="2336183"/>
              <a:chExt cx="3495587" cy="3724506"/>
            </a:xfrm>
          </p:grpSpPr>
          <p:sp>
            <p:nvSpPr>
              <p:cNvPr id="86" name="Rectangle 85">
                <a:extLst>
                  <a:ext uri="{FF2B5EF4-FFF2-40B4-BE49-F238E27FC236}">
                    <a16:creationId xmlns:a16="http://schemas.microsoft.com/office/drawing/2014/main" id="{5184576B-A763-41E8-A1AE-824466AF17CF}"/>
                  </a:ext>
                </a:extLst>
              </p:cNvPr>
              <p:cNvSpPr/>
              <p:nvPr/>
            </p:nvSpPr>
            <p:spPr>
              <a:xfrm>
                <a:off x="658731" y="2850131"/>
                <a:ext cx="3495587" cy="3210558"/>
              </a:xfrm>
              <a:prstGeom prst="rect">
                <a:avLst/>
              </a:prstGeom>
              <a:solidFill>
                <a:sysClr val="window" lastClr="FFFFFF">
                  <a:lumMod val="85000"/>
                  <a:alpha val="50000"/>
                </a:sysClr>
              </a:solidFill>
              <a:ln w="25400" cap="flat" cmpd="sng"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utigerNext LT Medium"/>
                </a:endParaRPr>
              </a:p>
            </p:txBody>
          </p:sp>
          <p:sp>
            <p:nvSpPr>
              <p:cNvPr id="87" name="Rectangle 86">
                <a:extLst>
                  <a:ext uri="{FF2B5EF4-FFF2-40B4-BE49-F238E27FC236}">
                    <a16:creationId xmlns:a16="http://schemas.microsoft.com/office/drawing/2014/main" id="{00EE8647-3855-4834-9542-4CF6B36E13B6}"/>
                  </a:ext>
                </a:extLst>
              </p:cNvPr>
              <p:cNvSpPr/>
              <p:nvPr/>
            </p:nvSpPr>
            <p:spPr>
              <a:xfrm>
                <a:off x="1498559" y="2336183"/>
                <a:ext cx="1687375" cy="24622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Co-trigger frame content</a:t>
                </a:r>
              </a:p>
            </p:txBody>
          </p:sp>
        </p:grpSp>
        <p:sp>
          <p:nvSpPr>
            <p:cNvPr id="75" name="Rectangle 74">
              <a:extLst>
                <a:ext uri="{FF2B5EF4-FFF2-40B4-BE49-F238E27FC236}">
                  <a16:creationId xmlns:a16="http://schemas.microsoft.com/office/drawing/2014/main" id="{B35806E4-FE7B-43C3-A8FC-D246D7BC6897}"/>
                </a:ext>
              </a:extLst>
            </p:cNvPr>
            <p:cNvSpPr/>
            <p:nvPr/>
          </p:nvSpPr>
          <p:spPr>
            <a:xfrm>
              <a:off x="439111" y="5814468"/>
              <a:ext cx="1315311" cy="24622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Co-SR module</a:t>
              </a:r>
            </a:p>
          </p:txBody>
        </p:sp>
        <p:cxnSp>
          <p:nvCxnSpPr>
            <p:cNvPr id="76" name="Straight Arrow Connector 75">
              <a:extLst>
                <a:ext uri="{FF2B5EF4-FFF2-40B4-BE49-F238E27FC236}">
                  <a16:creationId xmlns:a16="http://schemas.microsoft.com/office/drawing/2014/main" id="{39429FD6-8CFB-42E3-B0F9-31062F537BFD}"/>
                </a:ext>
              </a:extLst>
            </p:cNvPr>
            <p:cNvCxnSpPr>
              <a:stCxn id="87" idx="2"/>
              <a:endCxn id="84" idx="0"/>
            </p:cNvCxnSpPr>
            <p:nvPr/>
          </p:nvCxnSpPr>
          <p:spPr>
            <a:xfrm>
              <a:off x="2342247" y="2582404"/>
              <a:ext cx="0" cy="1078705"/>
            </a:xfrm>
            <a:prstGeom prst="straightConnector1">
              <a:avLst/>
            </a:prstGeom>
            <a:noFill/>
            <a:ln w="9525" cap="flat" cmpd="sng" algn="ctr">
              <a:solidFill>
                <a:sysClr val="windowText" lastClr="000000"/>
              </a:solidFill>
              <a:prstDash val="solid"/>
              <a:tailEnd type="triangle"/>
            </a:ln>
            <a:effectLst/>
          </p:spPr>
        </p:cxnSp>
        <p:cxnSp>
          <p:nvCxnSpPr>
            <p:cNvPr id="77" name="Straight Arrow Connector 76">
              <a:extLst>
                <a:ext uri="{FF2B5EF4-FFF2-40B4-BE49-F238E27FC236}">
                  <a16:creationId xmlns:a16="http://schemas.microsoft.com/office/drawing/2014/main" id="{32218E64-A4BA-43DD-A458-1D5E775C5713}"/>
                </a:ext>
              </a:extLst>
            </p:cNvPr>
            <p:cNvCxnSpPr/>
            <p:nvPr/>
          </p:nvCxnSpPr>
          <p:spPr>
            <a:xfrm>
              <a:off x="2346880" y="4168385"/>
              <a:ext cx="0" cy="576000"/>
            </a:xfrm>
            <a:prstGeom prst="straightConnector1">
              <a:avLst/>
            </a:prstGeom>
            <a:noFill/>
            <a:ln w="9525" cap="flat" cmpd="sng" algn="ctr">
              <a:solidFill>
                <a:sysClr val="windowText" lastClr="000000"/>
              </a:solidFill>
              <a:prstDash val="solid"/>
              <a:tailEnd type="triangle"/>
            </a:ln>
            <a:effectLst/>
          </p:spPr>
        </p:cxnSp>
        <p:cxnSp>
          <p:nvCxnSpPr>
            <p:cNvPr id="78" name="Straight Arrow Connector 77">
              <a:extLst>
                <a:ext uri="{FF2B5EF4-FFF2-40B4-BE49-F238E27FC236}">
                  <a16:creationId xmlns:a16="http://schemas.microsoft.com/office/drawing/2014/main" id="{F10A8C6F-DBD3-4F36-9D97-3C078761A54C}"/>
                </a:ext>
              </a:extLst>
            </p:cNvPr>
            <p:cNvCxnSpPr/>
            <p:nvPr/>
          </p:nvCxnSpPr>
          <p:spPr>
            <a:xfrm>
              <a:off x="2346880" y="5239176"/>
              <a:ext cx="1398" cy="1097280"/>
            </a:xfrm>
            <a:prstGeom prst="straightConnector1">
              <a:avLst/>
            </a:prstGeom>
            <a:noFill/>
            <a:ln w="9525" cap="flat" cmpd="sng" algn="ctr">
              <a:solidFill>
                <a:sysClr val="windowText" lastClr="000000"/>
              </a:solidFill>
              <a:prstDash val="solid"/>
              <a:tailEnd type="triangle"/>
            </a:ln>
            <a:effectLst/>
          </p:spPr>
        </p:cxnSp>
        <p:sp>
          <p:nvSpPr>
            <p:cNvPr id="79" name="Rectangle 78">
              <a:extLst>
                <a:ext uri="{FF2B5EF4-FFF2-40B4-BE49-F238E27FC236}">
                  <a16:creationId xmlns:a16="http://schemas.microsoft.com/office/drawing/2014/main" id="{AE944ECA-7B3E-4091-A9AE-467AB20EEF65}"/>
                </a:ext>
              </a:extLst>
            </p:cNvPr>
            <p:cNvSpPr/>
            <p:nvPr/>
          </p:nvSpPr>
          <p:spPr>
            <a:xfrm>
              <a:off x="2076297" y="4239932"/>
              <a:ext cx="1697159" cy="4001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MCS value for each scheduled STA</a:t>
              </a:r>
            </a:p>
          </p:txBody>
        </p:sp>
        <p:grpSp>
          <p:nvGrpSpPr>
            <p:cNvPr id="80" name="Group 79">
              <a:extLst>
                <a:ext uri="{FF2B5EF4-FFF2-40B4-BE49-F238E27FC236}">
                  <a16:creationId xmlns:a16="http://schemas.microsoft.com/office/drawing/2014/main" id="{3B6BFE82-B5BC-461E-92D1-7010D7F42EA6}"/>
                </a:ext>
              </a:extLst>
            </p:cNvPr>
            <p:cNvGrpSpPr/>
            <p:nvPr/>
          </p:nvGrpSpPr>
          <p:grpSpPr>
            <a:xfrm>
              <a:off x="938092" y="3661109"/>
              <a:ext cx="2820372" cy="504120"/>
              <a:chOff x="381334" y="2896983"/>
              <a:chExt cx="2326464" cy="504120"/>
            </a:xfrm>
          </p:grpSpPr>
          <p:sp>
            <p:nvSpPr>
              <p:cNvPr id="84" name="Rectangle 83">
                <a:extLst>
                  <a:ext uri="{FF2B5EF4-FFF2-40B4-BE49-F238E27FC236}">
                    <a16:creationId xmlns:a16="http://schemas.microsoft.com/office/drawing/2014/main" id="{C2F02B48-4953-40AE-AE53-76847308BB40}"/>
                  </a:ext>
                </a:extLst>
              </p:cNvPr>
              <p:cNvSpPr/>
              <p:nvPr/>
            </p:nvSpPr>
            <p:spPr bwMode="auto">
              <a:xfrm>
                <a:off x="515645" y="2896983"/>
                <a:ext cx="2064767" cy="504120"/>
              </a:xfrm>
              <a:prstGeom prst="rect">
                <a:avLst/>
              </a:prstGeom>
              <a:solidFill>
                <a:srgbClr val="FF0000">
                  <a:alpha val="50000"/>
                </a:srgbClr>
              </a:solid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a:ln>
                    <a:noFill/>
                  </a:ln>
                  <a:solidFill>
                    <a:prstClr val="black"/>
                  </a:solidFill>
                  <a:effectLst/>
                  <a:uLnTx/>
                  <a:uFillTx/>
                  <a:latin typeface="Arial" charset="0"/>
                  <a:ea typeface="宋体" charset="-122"/>
                </a:endParaRPr>
              </a:p>
            </p:txBody>
          </p:sp>
          <p:sp>
            <p:nvSpPr>
              <p:cNvPr id="85" name="Rectangle 84">
                <a:extLst>
                  <a:ext uri="{FF2B5EF4-FFF2-40B4-BE49-F238E27FC236}">
                    <a16:creationId xmlns:a16="http://schemas.microsoft.com/office/drawing/2014/main" id="{D2F3739A-FCE4-48C0-9184-DDF3A9A2F061}"/>
                  </a:ext>
                </a:extLst>
              </p:cNvPr>
              <p:cNvSpPr/>
              <p:nvPr/>
            </p:nvSpPr>
            <p:spPr>
              <a:xfrm>
                <a:off x="381334" y="2918211"/>
                <a:ext cx="2326464"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MCS calculation for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Co-SR</a:t>
                </a:r>
              </a:p>
            </p:txBody>
          </p:sp>
        </p:grpSp>
        <p:grpSp>
          <p:nvGrpSpPr>
            <p:cNvPr id="81" name="Group 80">
              <a:extLst>
                <a:ext uri="{FF2B5EF4-FFF2-40B4-BE49-F238E27FC236}">
                  <a16:creationId xmlns:a16="http://schemas.microsoft.com/office/drawing/2014/main" id="{C7C57196-B81A-4DC4-852F-33657FD409AC}"/>
                </a:ext>
              </a:extLst>
            </p:cNvPr>
            <p:cNvGrpSpPr/>
            <p:nvPr/>
          </p:nvGrpSpPr>
          <p:grpSpPr>
            <a:xfrm>
              <a:off x="953084" y="4742263"/>
              <a:ext cx="2820372" cy="504120"/>
              <a:chOff x="381334" y="2896983"/>
              <a:chExt cx="2326464" cy="504120"/>
            </a:xfrm>
          </p:grpSpPr>
          <p:sp>
            <p:nvSpPr>
              <p:cNvPr id="82" name="Rectangle 81">
                <a:extLst>
                  <a:ext uri="{FF2B5EF4-FFF2-40B4-BE49-F238E27FC236}">
                    <a16:creationId xmlns:a16="http://schemas.microsoft.com/office/drawing/2014/main" id="{E01DF7AC-35B1-4EBF-B9B5-6B517030AC9B}"/>
                  </a:ext>
                </a:extLst>
              </p:cNvPr>
              <p:cNvSpPr/>
              <p:nvPr/>
            </p:nvSpPr>
            <p:spPr bwMode="auto">
              <a:xfrm>
                <a:off x="515645" y="2896983"/>
                <a:ext cx="2064767" cy="504120"/>
              </a:xfrm>
              <a:prstGeom prst="rect">
                <a:avLst/>
              </a:prstGeom>
              <a:solidFill>
                <a:srgbClr val="F0AD00">
                  <a:lumMod val="20000"/>
                  <a:lumOff val="80000"/>
                  <a:alpha val="50000"/>
                </a:srgbClr>
              </a:solidFill>
              <a:ln>
                <a:solidFill>
                  <a:sysClr val="windowText" lastClr="000000"/>
                </a:solidFill>
              </a:ln>
              <a:effectLst/>
              <a:extLst/>
            </p:spPr>
            <p:txBody>
              <a:bodyPr vert="horz" wrap="square" lIns="91461" tIns="45731" rIns="91461" bIns="45731" numCol="1" rtlCol="0" anchor="t" anchorCtr="0" compatLnSpc="1">
                <a:prstTxWarp prst="textNoShape">
                  <a:avLst/>
                </a:prstTxWarp>
              </a:bodyPr>
              <a:lstStyle/>
              <a:p>
                <a:pPr marL="0" marR="0" lvl="0" indent="0" defTabSz="914583"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a:ln>
                    <a:noFill/>
                  </a:ln>
                  <a:solidFill>
                    <a:prstClr val="black"/>
                  </a:solidFill>
                  <a:effectLst/>
                  <a:uLnTx/>
                  <a:uFillTx/>
                  <a:latin typeface="Arial" charset="0"/>
                  <a:ea typeface="宋体" charset="-122"/>
                </a:endParaRPr>
              </a:p>
            </p:txBody>
          </p:sp>
          <p:sp>
            <p:nvSpPr>
              <p:cNvPr id="83" name="Rectangle 82">
                <a:extLst>
                  <a:ext uri="{FF2B5EF4-FFF2-40B4-BE49-F238E27FC236}">
                    <a16:creationId xmlns:a16="http://schemas.microsoft.com/office/drawing/2014/main" id="{C0A14351-EBFB-4ED2-9C7D-9210FA7550D6}"/>
                  </a:ext>
                </a:extLst>
              </p:cNvPr>
              <p:cNvSpPr/>
              <p:nvPr/>
            </p:nvSpPr>
            <p:spPr>
              <a:xfrm>
                <a:off x="381334" y="2918211"/>
                <a:ext cx="2326464"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itchFamily="34" charset="0"/>
                    <a:ea typeface="微软雅黑" panose="020B0503020204020204" pitchFamily="34" charset="-122"/>
                    <a:cs typeface="Calibri" panose="020F0502020204030204" pitchFamily="34" charset="0"/>
                  </a:rPr>
                  <a:t>Avoidance of interference from destination STAs</a:t>
                </a:r>
              </a:p>
            </p:txBody>
          </p:sp>
        </p:grpSp>
      </p:grpSp>
      <p:sp>
        <p:nvSpPr>
          <p:cNvPr id="88" name="TextBox 87">
            <a:extLst>
              <a:ext uri="{FF2B5EF4-FFF2-40B4-BE49-F238E27FC236}">
                <a16:creationId xmlns:a16="http://schemas.microsoft.com/office/drawing/2014/main" id="{C3A5C74D-9CE3-48C9-A635-AA3ED15C182A}"/>
              </a:ext>
            </a:extLst>
          </p:cNvPr>
          <p:cNvSpPr txBox="1"/>
          <p:nvPr/>
        </p:nvSpPr>
        <p:spPr>
          <a:xfrm>
            <a:off x="6416407" y="1736296"/>
            <a:ext cx="3677329" cy="307777"/>
          </a:xfrm>
          <a:prstGeom prst="rect">
            <a:avLst/>
          </a:prstGeom>
          <a:noFill/>
        </p:spPr>
        <p:txBody>
          <a:bodyPr wrap="square" rtlCol="0">
            <a:spAutoFit/>
          </a:bodyPr>
          <a:lstStyle/>
          <a:p>
            <a:pPr algn="ctr" defTabSz="914400" eaLnBrk="1" hangingPunct="1">
              <a:buClrTx/>
              <a:buSzTx/>
              <a:buFontTx/>
              <a:buNone/>
            </a:pPr>
            <a:r>
              <a:rPr lang="en-US" sz="1400" b="1" dirty="0">
                <a:solidFill>
                  <a:srgbClr val="990000"/>
                </a:solidFill>
                <a:latin typeface="Calibri" pitchFamily="34" charset="0"/>
                <a:ea typeface="微软雅黑" panose="020B0503020204020204" pitchFamily="34" charset="-122"/>
                <a:cs typeface="Calibri" panose="020F0502020204030204" pitchFamily="34" charset="0"/>
              </a:rPr>
              <a:t>MCS calculation for Co-SR</a:t>
            </a:r>
          </a:p>
        </p:txBody>
      </p:sp>
      <mc:AlternateContent xmlns:mc="http://schemas.openxmlformats.org/markup-compatibility/2006">
        <mc:Choice xmlns:a14="http://schemas.microsoft.com/office/drawing/2010/main" Requires="a14">
          <p:sp>
            <p:nvSpPr>
              <p:cNvPr id="89" name="Rectangle 88">
                <a:extLst>
                  <a:ext uri="{FF2B5EF4-FFF2-40B4-BE49-F238E27FC236}">
                    <a16:creationId xmlns:a16="http://schemas.microsoft.com/office/drawing/2014/main" id="{9C0CA0D8-4961-47FC-9A67-34F1060CA551}"/>
                  </a:ext>
                </a:extLst>
              </p:cNvPr>
              <p:cNvSpPr/>
              <p:nvPr/>
            </p:nvSpPr>
            <p:spPr>
              <a:xfrm>
                <a:off x="5932853" y="2275948"/>
                <a:ext cx="4640393" cy="1121589"/>
              </a:xfrm>
              <a:prstGeom prst="rect">
                <a:avLst/>
              </a:prstGeom>
            </p:spPr>
            <p:txBody>
              <a:bodyPr wrap="square">
                <a:spAutoFit/>
              </a:bodyPr>
              <a:lstStyle/>
              <a:p>
                <a:pPr algn="ctr" defTabSz="914400" eaLnBrk="1" hangingPunct="1">
                  <a:buClrTx/>
                  <a:buSzTx/>
                  <a:buFontTx/>
                  <a:buNone/>
                </a:pPr>
                <a:r>
                  <a:rPr lang="en-US" sz="1100" dirty="0">
                    <a:solidFill>
                      <a:prstClr val="black"/>
                    </a:solidFill>
                    <a:latin typeface="Calibri" pitchFamily="34" charset="0"/>
                    <a:ea typeface="宋体" charset="-122"/>
                  </a:rPr>
                  <a:t>Based on the information received in a Co-trigger frame, if a Co-AP is included in the list of Co-APs selected by a sharing AP for Co-SR, the Co-AP (i.e., shared AP) calculates the SINR expected at each of its scheduled STAs during Co-SR. That is, for the</a:t>
                </a:r>
                <a14:m>
                  <m:oMath xmlns:m="http://schemas.openxmlformats.org/officeDocument/2006/math">
                    <m:r>
                      <a:rPr lang="en-US" sz="1100" i="1" smtClean="0">
                        <a:solidFill>
                          <a:prstClr val="black"/>
                        </a:solidFill>
                        <a:latin typeface="Cambria Math" panose="02040503050406030204" pitchFamily="18" charset="0"/>
                      </a:rPr>
                      <m:t> </m:t>
                    </m:r>
                    <m:sSup>
                      <m:sSupPr>
                        <m:ctrlPr>
                          <a:rPr lang="en-US" sz="1100" i="1" smtClean="0">
                            <a:solidFill>
                              <a:prstClr val="black"/>
                            </a:solidFill>
                            <a:latin typeface="Cambria Math" panose="02040503050406030204" pitchFamily="18" charset="0"/>
                          </a:rPr>
                        </m:ctrlPr>
                      </m:sSupPr>
                      <m:e>
                        <m:r>
                          <a:rPr lang="en-US" sz="1100" i="1" smtClean="0">
                            <a:solidFill>
                              <a:prstClr val="black"/>
                            </a:solidFill>
                            <a:latin typeface="Cambria Math" panose="02040503050406030204" pitchFamily="18" charset="0"/>
                          </a:rPr>
                          <m:t>𝑗</m:t>
                        </m:r>
                      </m:e>
                      <m:sup>
                        <m:r>
                          <a:rPr lang="en-US" sz="1100" i="1" smtClean="0">
                            <a:solidFill>
                              <a:prstClr val="black"/>
                            </a:solidFill>
                            <a:latin typeface="Cambria Math" panose="02040503050406030204" pitchFamily="18" charset="0"/>
                          </a:rPr>
                          <m:t>𝑡h</m:t>
                        </m:r>
                      </m:sup>
                    </m:sSup>
                  </m:oMath>
                </a14:m>
                <a:r>
                  <a:rPr lang="en-US" sz="1100" dirty="0">
                    <a:solidFill>
                      <a:prstClr val="black"/>
                    </a:solidFill>
                    <a:latin typeface="Calibri" pitchFamily="34" charset="0"/>
                    <a:ea typeface="宋体" charset="-122"/>
                  </a:rPr>
                  <a:t> scheduled STA, an SINR value, denoted by</a:t>
                </a:r>
                <a14:m>
                  <m:oMath xmlns:m="http://schemas.openxmlformats.org/officeDocument/2006/math">
                    <m:r>
                      <a:rPr lang="en-US" sz="1100" i="1">
                        <a:solidFill>
                          <a:prstClr val="black"/>
                        </a:solidFill>
                        <a:latin typeface="Cambria Math" panose="02040503050406030204" pitchFamily="18" charset="0"/>
                      </a:rPr>
                      <m:t> </m:t>
                    </m:r>
                    <m:sSub>
                      <m:sSubPr>
                        <m:ctrlPr>
                          <a:rPr lang="en-US" sz="1100" i="1">
                            <a:solidFill>
                              <a:prstClr val="black"/>
                            </a:solidFill>
                            <a:latin typeface="Cambria Math" panose="02040503050406030204" pitchFamily="18" charset="0"/>
                          </a:rPr>
                        </m:ctrlPr>
                      </m:sSubPr>
                      <m:e>
                        <m:r>
                          <a:rPr lang="en-US" sz="1100" i="1">
                            <a:solidFill>
                              <a:prstClr val="black"/>
                            </a:solidFill>
                            <a:latin typeface="Cambria Math" panose="02040503050406030204" pitchFamily="18" charset="0"/>
                          </a:rPr>
                          <m:t>𝑃</m:t>
                        </m:r>
                      </m:e>
                      <m:sub>
                        <m:r>
                          <a:rPr lang="en-US" sz="1100" i="1">
                            <a:solidFill>
                              <a:prstClr val="black"/>
                            </a:solidFill>
                            <a:latin typeface="Cambria Math" panose="02040503050406030204" pitchFamily="18" charset="0"/>
                          </a:rPr>
                          <m:t>𝑗</m:t>
                        </m:r>
                      </m:sub>
                    </m:sSub>
                  </m:oMath>
                </a14:m>
                <a:r>
                  <a:rPr lang="en-US" sz="1100" dirty="0">
                    <a:solidFill>
                      <a:prstClr val="black"/>
                    </a:solidFill>
                    <a:latin typeface="Calibri" pitchFamily="34" charset="0"/>
                    <a:ea typeface="宋体" charset="-122"/>
                  </a:rPr>
                  <a:t>, </a:t>
                </a:r>
                <a14:m>
                  <m:oMath xmlns:m="http://schemas.openxmlformats.org/officeDocument/2006/math">
                    <m:r>
                      <a:rPr lang="en-US" sz="1100" i="1" smtClean="0">
                        <a:solidFill>
                          <a:prstClr val="black"/>
                        </a:solidFill>
                        <a:latin typeface="Cambria Math" panose="02040503050406030204" pitchFamily="18" charset="0"/>
                      </a:rPr>
                      <m:t>𝑗</m:t>
                    </m:r>
                    <m:r>
                      <a:rPr lang="en-US" sz="1100" i="1" smtClean="0">
                        <a:solidFill>
                          <a:prstClr val="black"/>
                        </a:solidFill>
                        <a:latin typeface="Cambria Math" panose="02040503050406030204" pitchFamily="18" charset="0"/>
                      </a:rPr>
                      <m:t>=1,…,</m:t>
                    </m:r>
                    <m:r>
                      <a:rPr lang="en-US" sz="1100" i="1" smtClean="0">
                        <a:solidFill>
                          <a:prstClr val="black"/>
                        </a:solidFill>
                        <a:latin typeface="Cambria Math" panose="02040503050406030204" pitchFamily="18" charset="0"/>
                      </a:rPr>
                      <m:t>𝐿</m:t>
                    </m:r>
                  </m:oMath>
                </a14:m>
                <a:r>
                  <a:rPr lang="en-US" sz="1100" dirty="0">
                    <a:solidFill>
                      <a:prstClr val="black"/>
                    </a:solidFill>
                    <a:latin typeface="Calibri" pitchFamily="34" charset="0"/>
                    <a:ea typeface="宋体" charset="-122"/>
                  </a:rPr>
                  <a:t>, where</a:t>
                </a:r>
                <a14:m>
                  <m:oMath xmlns:m="http://schemas.openxmlformats.org/officeDocument/2006/math">
                    <m:r>
                      <a:rPr lang="en-US" sz="1100" i="1" smtClean="0">
                        <a:solidFill>
                          <a:prstClr val="black"/>
                        </a:solidFill>
                        <a:latin typeface="Cambria Math" panose="02040503050406030204" pitchFamily="18" charset="0"/>
                      </a:rPr>
                      <m:t> </m:t>
                    </m:r>
                    <m:r>
                      <a:rPr lang="en-US" sz="1100" i="1" smtClean="0">
                        <a:solidFill>
                          <a:prstClr val="black"/>
                        </a:solidFill>
                        <a:latin typeface="Cambria Math" panose="02040503050406030204" pitchFamily="18" charset="0"/>
                      </a:rPr>
                      <m:t>𝐿</m:t>
                    </m:r>
                  </m:oMath>
                </a14:m>
                <a:r>
                  <a:rPr lang="en-US" sz="1100" dirty="0">
                    <a:solidFill>
                      <a:prstClr val="black"/>
                    </a:solidFill>
                    <a:latin typeface="Calibri" pitchFamily="34" charset="0"/>
                    <a:ea typeface="宋体" charset="-122"/>
                  </a:rPr>
                  <a:t> indicates the number of destination STAs scheduled by the shared AP, is calculated as follows: </a:t>
                </a:r>
              </a:p>
            </p:txBody>
          </p:sp>
        </mc:Choice>
        <mc:Fallback>
          <p:sp>
            <p:nvSpPr>
              <p:cNvPr id="89" name="Rectangle 88">
                <a:extLst>
                  <a:ext uri="{FF2B5EF4-FFF2-40B4-BE49-F238E27FC236}">
                    <a16:creationId xmlns:a16="http://schemas.microsoft.com/office/drawing/2014/main" id="{9C0CA0D8-4961-47FC-9A67-34F1060CA551}"/>
                  </a:ext>
                </a:extLst>
              </p:cNvPr>
              <p:cNvSpPr>
                <a:spLocks noRot="1" noChangeAspect="1" noMove="1" noResize="1" noEditPoints="1" noAdjustHandles="1" noChangeArrowheads="1" noChangeShapeType="1" noTextEdit="1"/>
              </p:cNvSpPr>
              <p:nvPr/>
            </p:nvSpPr>
            <p:spPr>
              <a:xfrm>
                <a:off x="5932853" y="2275948"/>
                <a:ext cx="4640393" cy="1121589"/>
              </a:xfrm>
              <a:prstGeom prst="rect">
                <a:avLst/>
              </a:prstGeom>
              <a:blipFill>
                <a:blip r:embed="rId3"/>
                <a:stretch>
                  <a:fillRect t="-543" r="-263" b="-27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26DC40A8-352D-40E6-ADD0-B9FCD26B72E8}"/>
                  </a:ext>
                </a:extLst>
              </p:cNvPr>
              <p:cNvSpPr/>
              <p:nvPr/>
            </p:nvSpPr>
            <p:spPr>
              <a:xfrm>
                <a:off x="6607642" y="3788843"/>
                <a:ext cx="3290814" cy="785921"/>
              </a:xfrm>
              <a:prstGeom prst="rect">
                <a:avLst/>
              </a:prstGeom>
            </p:spPr>
            <p:txBody>
              <a:bodyPr wrap="square">
                <a:spAutoFit/>
              </a:bodyPr>
              <a:lstStyle/>
              <a:p>
                <a:pPr defTabSz="914400" eaLnBrk="1" hangingPunct="1">
                  <a:buClrTx/>
                  <a:buSzTx/>
                  <a:buFontTx/>
                  <a:buNone/>
                </a:pPr>
                <a14:m>
                  <m:oMathPara xmlns:m="http://schemas.openxmlformats.org/officeDocument/2006/math">
                    <m:oMathParaPr>
                      <m:jc m:val="centerGroup"/>
                    </m:oMathParaPr>
                    <m:oMath xmlns:m="http://schemas.openxmlformats.org/officeDocument/2006/math">
                      <m:sSub>
                        <m:sSubPr>
                          <m:ctrlPr>
                            <a:rPr lang="en-US" sz="1400" i="1" smtClean="0">
                              <a:solidFill>
                                <a:prstClr val="black"/>
                              </a:solidFill>
                              <a:latin typeface="Cambria Math" panose="02040503050406030204" pitchFamily="18" charset="0"/>
                              <a:ea typeface="Cambria Math" panose="02040503050406030204" pitchFamily="18" charset="0"/>
                            </a:rPr>
                          </m:ctrlPr>
                        </m:sSubPr>
                        <m:e>
                          <m:r>
                            <a:rPr lang="en-US" sz="1400" i="1" smtClean="0">
                              <a:solidFill>
                                <a:prstClr val="black"/>
                              </a:solidFill>
                              <a:latin typeface="Cambria Math" panose="02040503050406030204" pitchFamily="18" charset="0"/>
                              <a:ea typeface="Cambria Math" panose="02040503050406030204" pitchFamily="18" charset="0"/>
                            </a:rPr>
                            <m:t>𝑃</m:t>
                          </m:r>
                        </m:e>
                        <m:sub>
                          <m:r>
                            <a:rPr lang="en-US" sz="1400" i="1" smtClean="0">
                              <a:solidFill>
                                <a:prstClr val="black"/>
                              </a:solidFill>
                              <a:latin typeface="Cambria Math" panose="02040503050406030204" pitchFamily="18" charset="0"/>
                              <a:ea typeface="Cambria Math" panose="02040503050406030204" pitchFamily="18" charset="0"/>
                            </a:rPr>
                            <m:t>𝑗</m:t>
                          </m:r>
                        </m:sub>
                      </m:sSub>
                      <m:r>
                        <a:rPr lang="en-US" sz="1400" i="1" smtClean="0">
                          <a:solidFill>
                            <a:prstClr val="black"/>
                          </a:solidFill>
                          <a:latin typeface="Cambria Math" panose="02040503050406030204" pitchFamily="18" charset="0"/>
                          <a:ea typeface="Cambria Math" panose="02040503050406030204" pitchFamily="18" charset="0"/>
                        </a:rPr>
                        <m:t>=</m:t>
                      </m:r>
                      <m:sSub>
                        <m:sSubPr>
                          <m:ctrlPr>
                            <a:rPr lang="en-US" sz="1400" i="1" smtClean="0">
                              <a:solidFill>
                                <a:prstClr val="black"/>
                              </a:solidFill>
                              <a:latin typeface="Cambria Math" panose="02040503050406030204" pitchFamily="18" charset="0"/>
                              <a:ea typeface="Cambria Math" panose="02040503050406030204" pitchFamily="18" charset="0"/>
                            </a:rPr>
                          </m:ctrlPr>
                        </m:sSubPr>
                        <m:e>
                          <m:r>
                            <a:rPr lang="en-US" sz="1400" i="1" smtClean="0">
                              <a:solidFill>
                                <a:prstClr val="black"/>
                              </a:solidFill>
                              <a:latin typeface="Cambria Math" panose="02040503050406030204" pitchFamily="18" charset="0"/>
                              <a:ea typeface="Cambria Math" panose="02040503050406030204" pitchFamily="18" charset="0"/>
                            </a:rPr>
                            <m:t>𝑅</m:t>
                          </m:r>
                        </m:e>
                        <m:sub>
                          <m:r>
                            <a:rPr lang="en-US" sz="1400" i="1" smtClean="0">
                              <a:solidFill>
                                <a:prstClr val="black"/>
                              </a:solidFill>
                              <a:latin typeface="Cambria Math" panose="02040503050406030204" pitchFamily="18" charset="0"/>
                              <a:ea typeface="Cambria Math" panose="02040503050406030204" pitchFamily="18" charset="0"/>
                            </a:rPr>
                            <m:t>𝑗</m:t>
                          </m:r>
                        </m:sub>
                      </m:sSub>
                      <m:r>
                        <a:rPr lang="en-US" sz="1400" i="1" smtClean="0">
                          <a:solidFill>
                            <a:prstClr val="black"/>
                          </a:solidFill>
                          <a:latin typeface="Cambria Math" panose="02040503050406030204" pitchFamily="18" charset="0"/>
                          <a:ea typeface="Cambria Math" panose="02040503050406030204" pitchFamily="18" charset="0"/>
                        </a:rPr>
                        <m:t>−</m:t>
                      </m:r>
                      <m:r>
                        <a:rPr lang="en-US" sz="1400" i="1">
                          <a:solidFill>
                            <a:prstClr val="black"/>
                          </a:solidFill>
                          <a:latin typeface="Cambria Math" panose="02040503050406030204" pitchFamily="18" charset="0"/>
                          <a:ea typeface="Cambria Math" panose="02040503050406030204" pitchFamily="18" charset="0"/>
                        </a:rPr>
                        <m:t>10</m:t>
                      </m:r>
                      <m:func>
                        <m:funcPr>
                          <m:ctrlPr>
                            <a:rPr lang="en-US" sz="1400" i="1">
                              <a:solidFill>
                                <a:prstClr val="black"/>
                              </a:solidFill>
                              <a:latin typeface="Cambria Math" panose="02040503050406030204" pitchFamily="18" charset="0"/>
                              <a:ea typeface="Cambria Math" panose="02040503050406030204" pitchFamily="18" charset="0"/>
                            </a:rPr>
                          </m:ctrlPr>
                        </m:funcPr>
                        <m:fName>
                          <m:r>
                            <m:rPr>
                              <m:sty m:val="p"/>
                            </m:rPr>
                            <a:rPr lang="en-US" sz="1400">
                              <a:solidFill>
                                <a:prstClr val="black"/>
                              </a:solidFill>
                              <a:latin typeface="Cambria Math" panose="02040503050406030204" pitchFamily="18" charset="0"/>
                              <a:ea typeface="Cambria Math" panose="02040503050406030204" pitchFamily="18" charset="0"/>
                            </a:rPr>
                            <m:t>log</m:t>
                          </m:r>
                        </m:fName>
                        <m:e>
                          <m:d>
                            <m:dPr>
                              <m:ctrlPr>
                                <a:rPr lang="en-US" sz="1400" i="1">
                                  <a:solidFill>
                                    <a:prstClr val="black"/>
                                  </a:solidFill>
                                  <a:latin typeface="Cambria Math" panose="02040503050406030204" pitchFamily="18" charset="0"/>
                                  <a:ea typeface="Cambria Math" panose="02040503050406030204" pitchFamily="18" charset="0"/>
                                </a:rPr>
                              </m:ctrlPr>
                            </m:dPr>
                            <m:e>
                              <m:nary>
                                <m:naryPr>
                                  <m:chr m:val="∑"/>
                                  <m:ctrlPr>
                                    <a:rPr lang="en-US" sz="1400" i="1">
                                      <a:solidFill>
                                        <a:prstClr val="black"/>
                                      </a:solidFill>
                                      <a:latin typeface="Cambria Math" panose="02040503050406030204" pitchFamily="18" charset="0"/>
                                      <a:ea typeface="Cambria Math" panose="02040503050406030204" pitchFamily="18" charset="0"/>
                                    </a:rPr>
                                  </m:ctrlPr>
                                </m:naryPr>
                                <m:sub>
                                  <m:r>
                                    <m:rPr>
                                      <m:brk m:alnAt="23"/>
                                    </m:rPr>
                                    <a:rPr lang="en-US" sz="1400" i="1">
                                      <a:solidFill>
                                        <a:prstClr val="black"/>
                                      </a:solidFill>
                                      <a:latin typeface="Cambria Math" panose="02040503050406030204" pitchFamily="18" charset="0"/>
                                      <a:ea typeface="Cambria Math" panose="02040503050406030204" pitchFamily="18" charset="0"/>
                                    </a:rPr>
                                    <m:t>𝑘</m:t>
                                  </m:r>
                                  <m:r>
                                    <a:rPr lang="en-US" sz="1400" i="1">
                                      <a:solidFill>
                                        <a:prstClr val="black"/>
                                      </a:solidFill>
                                      <a:latin typeface="Cambria Math" panose="02040503050406030204" pitchFamily="18" charset="0"/>
                                      <a:ea typeface="Cambria Math" panose="02040503050406030204" pitchFamily="18" charset="0"/>
                                    </a:rPr>
                                    <m:t>=1</m:t>
                                  </m:r>
                                </m:sub>
                                <m:sup>
                                  <m:r>
                                    <a:rPr lang="en-US" sz="1400" i="1" smtClean="0">
                                      <a:solidFill>
                                        <a:prstClr val="black"/>
                                      </a:solidFill>
                                      <a:latin typeface="Cambria Math" panose="02040503050406030204" pitchFamily="18" charset="0"/>
                                      <a:ea typeface="Cambria Math" panose="02040503050406030204" pitchFamily="18" charset="0"/>
                                    </a:rPr>
                                    <m:t>𝑄</m:t>
                                  </m:r>
                                </m:sup>
                                <m:e>
                                  <m:sSubSup>
                                    <m:sSubSupPr>
                                      <m:ctrlPr>
                                        <a:rPr lang="en-US" sz="1400" i="1">
                                          <a:solidFill>
                                            <a:prstClr val="black"/>
                                          </a:solidFill>
                                          <a:latin typeface="Cambria Math" panose="02040503050406030204" pitchFamily="18" charset="0"/>
                                          <a:ea typeface="Cambria Math" panose="02040503050406030204" pitchFamily="18" charset="0"/>
                                        </a:rPr>
                                      </m:ctrlPr>
                                    </m:sSubSupPr>
                                    <m:e>
                                      <m:r>
                                        <a:rPr lang="en-US" sz="1400" i="1">
                                          <a:solidFill>
                                            <a:prstClr val="black"/>
                                          </a:solidFill>
                                          <a:latin typeface="Cambria Math" panose="02040503050406030204" pitchFamily="18" charset="0"/>
                                          <a:ea typeface="Cambria Math" panose="02040503050406030204" pitchFamily="18" charset="0"/>
                                        </a:rPr>
                                        <m:t>𝑟</m:t>
                                      </m:r>
                                    </m:e>
                                    <m:sub>
                                      <m:r>
                                        <a:rPr lang="en-US" sz="1400" i="1">
                                          <a:solidFill>
                                            <a:prstClr val="black"/>
                                          </a:solidFill>
                                          <a:latin typeface="Cambria Math" panose="02040503050406030204" pitchFamily="18" charset="0"/>
                                          <a:ea typeface="Cambria Math" panose="02040503050406030204" pitchFamily="18" charset="0"/>
                                        </a:rPr>
                                        <m:t>𝑗</m:t>
                                      </m:r>
                                    </m:sub>
                                    <m:sup>
                                      <m:r>
                                        <a:rPr lang="en-US" sz="1400" i="1">
                                          <a:solidFill>
                                            <a:prstClr val="black"/>
                                          </a:solidFill>
                                          <a:latin typeface="Cambria Math" panose="02040503050406030204" pitchFamily="18" charset="0"/>
                                          <a:ea typeface="Cambria Math" panose="02040503050406030204" pitchFamily="18" charset="0"/>
                                        </a:rPr>
                                        <m:t>(</m:t>
                                      </m:r>
                                      <m:r>
                                        <a:rPr lang="en-US" sz="1400" i="1">
                                          <a:solidFill>
                                            <a:prstClr val="black"/>
                                          </a:solidFill>
                                          <a:latin typeface="Cambria Math" panose="02040503050406030204" pitchFamily="18" charset="0"/>
                                          <a:ea typeface="Cambria Math" panose="02040503050406030204" pitchFamily="18" charset="0"/>
                                        </a:rPr>
                                        <m:t>𝑘</m:t>
                                      </m:r>
                                      <m:r>
                                        <a:rPr lang="en-US" sz="1400" i="1">
                                          <a:solidFill>
                                            <a:prstClr val="black"/>
                                          </a:solidFill>
                                          <a:latin typeface="Cambria Math" panose="02040503050406030204" pitchFamily="18" charset="0"/>
                                          <a:ea typeface="Cambria Math" panose="02040503050406030204" pitchFamily="18" charset="0"/>
                                        </a:rPr>
                                        <m:t>)</m:t>
                                      </m:r>
                                    </m:sup>
                                  </m:sSubSup>
                                </m:e>
                              </m:nary>
                              <m:sSup>
                                <m:sSupPr>
                                  <m:ctrlPr>
                                    <a:rPr lang="en-US" sz="1400" i="1">
                                      <a:solidFill>
                                        <a:prstClr val="black"/>
                                      </a:solidFill>
                                      <a:latin typeface="Cambria Math" panose="02040503050406030204" pitchFamily="18" charset="0"/>
                                      <a:ea typeface="Cambria Math" panose="02040503050406030204" pitchFamily="18" charset="0"/>
                                    </a:rPr>
                                  </m:ctrlPr>
                                </m:sSupPr>
                                <m:e>
                                  <m:r>
                                    <a:rPr lang="en-US" sz="1400" i="1">
                                      <a:solidFill>
                                        <a:prstClr val="black"/>
                                      </a:solidFill>
                                      <a:latin typeface="Cambria Math" panose="02040503050406030204" pitchFamily="18" charset="0"/>
                                      <a:ea typeface="Cambria Math" panose="02040503050406030204" pitchFamily="18" charset="0"/>
                                    </a:rPr>
                                    <m:t>10</m:t>
                                  </m:r>
                                </m:e>
                                <m:sup>
                                  <m:d>
                                    <m:dPr>
                                      <m:ctrlPr>
                                        <a:rPr lang="en-US" sz="1400" i="1">
                                          <a:solidFill>
                                            <a:prstClr val="black"/>
                                          </a:solidFill>
                                          <a:latin typeface="Cambria Math" panose="02040503050406030204" pitchFamily="18" charset="0"/>
                                          <a:ea typeface="Cambria Math" panose="02040503050406030204" pitchFamily="18" charset="0"/>
                                        </a:rPr>
                                      </m:ctrlPr>
                                    </m:dPr>
                                    <m:e>
                                      <m:f>
                                        <m:fPr>
                                          <m:ctrlPr>
                                            <a:rPr lang="en-US" sz="1400" i="1">
                                              <a:solidFill>
                                                <a:prstClr val="black"/>
                                              </a:solidFill>
                                              <a:latin typeface="Cambria Math" panose="02040503050406030204" pitchFamily="18" charset="0"/>
                                              <a:ea typeface="Cambria Math" panose="02040503050406030204" pitchFamily="18" charset="0"/>
                                            </a:rPr>
                                          </m:ctrlPr>
                                        </m:fPr>
                                        <m:num>
                                          <m:sSub>
                                            <m:sSubPr>
                                              <m:ctrlPr>
                                                <a:rPr lang="en-US" sz="1400" i="1" smtClean="0">
                                                  <a:solidFill>
                                                    <a:prstClr val="black"/>
                                                  </a:solidFill>
                                                  <a:latin typeface="Cambria Math" panose="02040503050406030204" pitchFamily="18" charset="0"/>
                                                  <a:ea typeface="Cambria Math" panose="02040503050406030204" pitchFamily="18" charset="0"/>
                                                </a:rPr>
                                              </m:ctrlPr>
                                            </m:sSubPr>
                                            <m:e>
                                              <m:r>
                                                <a:rPr lang="en-US" sz="1400" i="1" smtClean="0">
                                                  <a:solidFill>
                                                    <a:prstClr val="black"/>
                                                  </a:solidFill>
                                                  <a:latin typeface="Cambria Math" panose="02040503050406030204" pitchFamily="18" charset="0"/>
                                                  <a:ea typeface="Cambria Math" panose="02040503050406030204" pitchFamily="18" charset="0"/>
                                                </a:rPr>
                                                <m:t>𝐴</m:t>
                                              </m:r>
                                            </m:e>
                                            <m:sub>
                                              <m:r>
                                                <a:rPr lang="en-US" sz="1400" i="1" smtClean="0">
                                                  <a:solidFill>
                                                    <a:prstClr val="black"/>
                                                  </a:solidFill>
                                                  <a:latin typeface="Cambria Math" panose="02040503050406030204" pitchFamily="18" charset="0"/>
                                                  <a:ea typeface="Cambria Math" panose="02040503050406030204" pitchFamily="18" charset="0"/>
                                                </a:rPr>
                                                <m:t>𝑘</m:t>
                                              </m:r>
                                            </m:sub>
                                          </m:sSub>
                                        </m:num>
                                        <m:den>
                                          <m:r>
                                            <a:rPr lang="en-US" sz="1400" i="1">
                                              <a:solidFill>
                                                <a:prstClr val="black"/>
                                              </a:solidFill>
                                              <a:latin typeface="Cambria Math" panose="02040503050406030204" pitchFamily="18" charset="0"/>
                                              <a:ea typeface="Cambria Math" panose="02040503050406030204" pitchFamily="18" charset="0"/>
                                            </a:rPr>
                                            <m:t>10</m:t>
                                          </m:r>
                                        </m:den>
                                      </m:f>
                                    </m:e>
                                  </m:d>
                                </m:sup>
                              </m:sSup>
                            </m:e>
                          </m:d>
                        </m:e>
                      </m:func>
                      <m:r>
                        <a:rPr lang="en-US" sz="1400" i="1" smtClean="0">
                          <a:solidFill>
                            <a:prstClr val="black"/>
                          </a:solidFill>
                          <a:latin typeface="Cambria Math" panose="02040503050406030204" pitchFamily="18" charset="0"/>
                          <a:ea typeface="Cambria Math" panose="02040503050406030204" pitchFamily="18" charset="0"/>
                        </a:rPr>
                        <m:t>−</m:t>
                      </m:r>
                      <m:r>
                        <a:rPr lang="en-US" sz="1400" i="1" smtClean="0">
                          <a:solidFill>
                            <a:prstClr val="black"/>
                          </a:solidFill>
                          <a:latin typeface="Cambria Math" panose="02040503050406030204" pitchFamily="18" charset="0"/>
                          <a:ea typeface="Cambria Math" panose="02040503050406030204" pitchFamily="18" charset="0"/>
                        </a:rPr>
                        <m:t>𝑀</m:t>
                      </m:r>
                    </m:oMath>
                  </m:oMathPara>
                </a14:m>
                <a:endParaRPr lang="en-US" sz="1400" dirty="0">
                  <a:solidFill>
                    <a:prstClr val="black"/>
                  </a:solidFill>
                  <a:latin typeface="Calibri" pitchFamily="34" charset="0"/>
                  <a:ea typeface="Cambria Math" panose="02040503050406030204" pitchFamily="18" charset="0"/>
                </a:endParaRPr>
              </a:p>
            </p:txBody>
          </p:sp>
        </mc:Choice>
        <mc:Fallback xmlns="">
          <p:sp>
            <p:nvSpPr>
              <p:cNvPr id="90" name="Rectangle 89">
                <a:extLst>
                  <a:ext uri="{FF2B5EF4-FFF2-40B4-BE49-F238E27FC236}">
                    <a16:creationId xmlns:a16="http://schemas.microsoft.com/office/drawing/2014/main" id="{26DC40A8-352D-40E6-ADD0-B9FCD26B72E8}"/>
                  </a:ext>
                </a:extLst>
              </p:cNvPr>
              <p:cNvSpPr>
                <a:spLocks noRot="1" noChangeAspect="1" noMove="1" noResize="1" noEditPoints="1" noAdjustHandles="1" noChangeArrowheads="1" noChangeShapeType="1" noTextEdit="1"/>
              </p:cNvSpPr>
              <p:nvPr/>
            </p:nvSpPr>
            <p:spPr>
              <a:xfrm>
                <a:off x="6607642" y="3788843"/>
                <a:ext cx="3290814" cy="785921"/>
              </a:xfrm>
              <a:prstGeom prst="rect">
                <a:avLst/>
              </a:prstGeom>
              <a:blipFill>
                <a:blip r:embed="rId4"/>
                <a:stretch>
                  <a:fillRect/>
                </a:stretch>
              </a:blipFill>
            </p:spPr>
            <p:txBody>
              <a:bodyPr/>
              <a:lstStyle/>
              <a:p>
                <a:r>
                  <a:rPr lang="en-US">
                    <a:noFill/>
                  </a:rPr>
                  <a:t> </a:t>
                </a:r>
              </a:p>
            </p:txBody>
          </p:sp>
        </mc:Fallback>
      </mc:AlternateContent>
      <p:sp>
        <p:nvSpPr>
          <p:cNvPr id="91" name="Rectangle 90">
            <a:extLst>
              <a:ext uri="{FF2B5EF4-FFF2-40B4-BE49-F238E27FC236}">
                <a16:creationId xmlns:a16="http://schemas.microsoft.com/office/drawing/2014/main" id="{96067CF1-B0F8-4C34-BA7F-C58F7CEE421E}"/>
              </a:ext>
            </a:extLst>
          </p:cNvPr>
          <p:cNvSpPr/>
          <p:nvPr/>
        </p:nvSpPr>
        <p:spPr>
          <a:xfrm>
            <a:off x="6626383" y="3469917"/>
            <a:ext cx="1744830" cy="400110"/>
          </a:xfrm>
          <a:prstGeom prst="rect">
            <a:avLst/>
          </a:prstGeom>
        </p:spPr>
        <p:txBody>
          <a:bodyPr wrap="square">
            <a:spAutoFit/>
          </a:bodyPr>
          <a:lstStyle/>
          <a:p>
            <a:pPr algn="ctr" defTabSz="914400" eaLnBrk="1" hangingPunct="1">
              <a:buClrTx/>
              <a:buSzTx/>
              <a:buFontTx/>
              <a:buNone/>
            </a:pPr>
            <a:r>
              <a:rPr lang="en-US" sz="1000" dirty="0">
                <a:solidFill>
                  <a:prstClr val="black"/>
                </a:solidFill>
                <a:latin typeface="Calibri" pitchFamily="34" charset="0"/>
                <a:ea typeface="宋体" charset="-122"/>
              </a:rPr>
              <a:t>The number of Co-APs selected for Co-SR</a:t>
            </a:r>
          </a:p>
        </p:txBody>
      </p:sp>
      <mc:AlternateContent xmlns:mc="http://schemas.openxmlformats.org/markup-compatibility/2006">
        <mc:Choice xmlns:a14="http://schemas.microsoft.com/office/drawing/2010/main" Requires="a14">
          <p:sp>
            <p:nvSpPr>
              <p:cNvPr id="92" name="Rectangle 91">
                <a:extLst>
                  <a:ext uri="{FF2B5EF4-FFF2-40B4-BE49-F238E27FC236}">
                    <a16:creationId xmlns:a16="http://schemas.microsoft.com/office/drawing/2014/main" id="{797009E2-3E9F-4365-96FF-14D9FA1EC503}"/>
                  </a:ext>
                </a:extLst>
              </p:cNvPr>
              <p:cNvSpPr/>
              <p:nvPr/>
            </p:nvSpPr>
            <p:spPr>
              <a:xfrm>
                <a:off x="5932852" y="4588172"/>
                <a:ext cx="4640393" cy="444481"/>
              </a:xfrm>
              <a:prstGeom prst="rect">
                <a:avLst/>
              </a:prstGeom>
            </p:spPr>
            <p:txBody>
              <a:bodyPr wrap="square">
                <a:spAutoFit/>
              </a:bodyPr>
              <a:lstStyle/>
              <a:p>
                <a:pPr algn="ctr" defTabSz="914400" eaLnBrk="1" hangingPunct="1">
                  <a:buClrTx/>
                  <a:buSzTx/>
                  <a:buFontTx/>
                  <a:buNone/>
                </a:pPr>
                <a:r>
                  <a:rPr lang="en-US" sz="1100" dirty="0">
                    <a:solidFill>
                      <a:prstClr val="black"/>
                    </a:solidFill>
                    <a:latin typeface="Calibri" pitchFamily="34" charset="0"/>
                    <a:ea typeface="宋体" charset="-122"/>
                  </a:rPr>
                  <a:t>Hence, based on the calculated SINR value</a:t>
                </a:r>
                <a14:m>
                  <m:oMath xmlns:m="http://schemas.openxmlformats.org/officeDocument/2006/math">
                    <m:r>
                      <a:rPr lang="en-US" sz="1100" i="1">
                        <a:solidFill>
                          <a:prstClr val="black"/>
                        </a:solidFill>
                        <a:latin typeface="Cambria Math" panose="02040503050406030204" pitchFamily="18" charset="0"/>
                      </a:rPr>
                      <m:t>, </m:t>
                    </m:r>
                    <m:sSub>
                      <m:sSubPr>
                        <m:ctrlPr>
                          <a:rPr lang="en-US" sz="1100" i="1" smtClean="0">
                            <a:solidFill>
                              <a:prstClr val="black"/>
                            </a:solidFill>
                            <a:latin typeface="Cambria Math" panose="02040503050406030204" pitchFamily="18" charset="0"/>
                          </a:rPr>
                        </m:ctrlPr>
                      </m:sSubPr>
                      <m:e>
                        <m:r>
                          <a:rPr lang="en-US" sz="1100" i="1" smtClean="0">
                            <a:solidFill>
                              <a:prstClr val="black"/>
                            </a:solidFill>
                            <a:latin typeface="Cambria Math" panose="02040503050406030204" pitchFamily="18" charset="0"/>
                          </a:rPr>
                          <m:t>𝑃</m:t>
                        </m:r>
                      </m:e>
                      <m:sub>
                        <m:r>
                          <a:rPr lang="en-US" sz="1100" i="1" smtClean="0">
                            <a:solidFill>
                              <a:prstClr val="black"/>
                            </a:solidFill>
                            <a:latin typeface="Cambria Math" panose="02040503050406030204" pitchFamily="18" charset="0"/>
                          </a:rPr>
                          <m:t>𝑗</m:t>
                        </m:r>
                      </m:sub>
                    </m:sSub>
                    <m:r>
                      <a:rPr lang="en-US" sz="1100" i="1">
                        <a:solidFill>
                          <a:prstClr val="black"/>
                        </a:solidFill>
                        <a:latin typeface="Cambria Math" panose="02040503050406030204" pitchFamily="18" charset="0"/>
                      </a:rPr>
                      <m:t>, </m:t>
                    </m:r>
                  </m:oMath>
                </a14:m>
                <a:r>
                  <a:rPr lang="en-US" sz="1100" dirty="0">
                    <a:solidFill>
                      <a:prstClr val="black"/>
                    </a:solidFill>
                    <a:latin typeface="Calibri" pitchFamily="34" charset="0"/>
                    <a:ea typeface="宋体" charset="-122"/>
                  </a:rPr>
                  <a:t>the shared AP determines an MCS index to be employed for the</a:t>
                </a:r>
                <a14:m>
                  <m:oMath xmlns:m="http://schemas.openxmlformats.org/officeDocument/2006/math">
                    <m:r>
                      <a:rPr lang="en-US" sz="1100" i="1" smtClean="0">
                        <a:solidFill>
                          <a:prstClr val="black"/>
                        </a:solidFill>
                        <a:latin typeface="Cambria Math" panose="02040503050406030204" pitchFamily="18" charset="0"/>
                      </a:rPr>
                      <m:t> </m:t>
                    </m:r>
                    <m:sSup>
                      <m:sSupPr>
                        <m:ctrlPr>
                          <a:rPr lang="en-US" sz="1100" i="1" smtClean="0">
                            <a:solidFill>
                              <a:prstClr val="black"/>
                            </a:solidFill>
                            <a:latin typeface="Cambria Math" panose="02040503050406030204" pitchFamily="18" charset="0"/>
                          </a:rPr>
                        </m:ctrlPr>
                      </m:sSupPr>
                      <m:e>
                        <m:r>
                          <a:rPr lang="en-US" sz="1100" i="1" smtClean="0">
                            <a:solidFill>
                              <a:prstClr val="black"/>
                            </a:solidFill>
                            <a:latin typeface="Cambria Math" panose="02040503050406030204" pitchFamily="18" charset="0"/>
                          </a:rPr>
                          <m:t>𝑗</m:t>
                        </m:r>
                      </m:e>
                      <m:sup>
                        <m:r>
                          <a:rPr lang="en-US" sz="1100" i="1" smtClean="0">
                            <a:solidFill>
                              <a:prstClr val="black"/>
                            </a:solidFill>
                            <a:latin typeface="Cambria Math" panose="02040503050406030204" pitchFamily="18" charset="0"/>
                          </a:rPr>
                          <m:t>𝑡h</m:t>
                        </m:r>
                      </m:sup>
                    </m:sSup>
                  </m:oMath>
                </a14:m>
                <a:r>
                  <a:rPr lang="en-US" sz="1100" dirty="0">
                    <a:solidFill>
                      <a:prstClr val="black"/>
                    </a:solidFill>
                    <a:latin typeface="Calibri" pitchFamily="34" charset="0"/>
                    <a:ea typeface="宋体" charset="-122"/>
                  </a:rPr>
                  <a:t> STA during Co-SR,</a:t>
                </a:r>
                <a14:m>
                  <m:oMath xmlns:m="http://schemas.openxmlformats.org/officeDocument/2006/math">
                    <m:r>
                      <a:rPr lang="en-US" sz="1100" smtClean="0">
                        <a:solidFill>
                          <a:prstClr val="black"/>
                        </a:solidFill>
                        <a:latin typeface="Cambria Math" panose="02040503050406030204" pitchFamily="18" charset="0"/>
                      </a:rPr>
                      <m:t> </m:t>
                    </m:r>
                    <m:r>
                      <a:rPr lang="en-US" sz="1100" i="1" smtClean="0">
                        <a:solidFill>
                          <a:prstClr val="black"/>
                        </a:solidFill>
                        <a:latin typeface="Cambria Math" panose="02040503050406030204" pitchFamily="18" charset="0"/>
                      </a:rPr>
                      <m:t> </m:t>
                    </m:r>
                    <m:r>
                      <a:rPr lang="en-US" sz="1100" i="1" smtClean="0">
                        <a:solidFill>
                          <a:prstClr val="black"/>
                        </a:solidFill>
                        <a:latin typeface="Cambria Math" panose="02040503050406030204" pitchFamily="18" charset="0"/>
                      </a:rPr>
                      <m:t>𝑗</m:t>
                    </m:r>
                    <m:r>
                      <a:rPr lang="en-US" sz="1100" i="1" smtClean="0">
                        <a:solidFill>
                          <a:prstClr val="black"/>
                        </a:solidFill>
                        <a:latin typeface="Cambria Math" panose="02040503050406030204" pitchFamily="18" charset="0"/>
                      </a:rPr>
                      <m:t>=1,…,</m:t>
                    </m:r>
                    <m:r>
                      <a:rPr lang="en-US" sz="1100" i="1" smtClean="0">
                        <a:solidFill>
                          <a:prstClr val="black"/>
                        </a:solidFill>
                        <a:latin typeface="Cambria Math" panose="02040503050406030204" pitchFamily="18" charset="0"/>
                      </a:rPr>
                      <m:t>𝐿</m:t>
                    </m:r>
                  </m:oMath>
                </a14:m>
                <a:r>
                  <a:rPr lang="en-US" sz="1100" dirty="0">
                    <a:solidFill>
                      <a:prstClr val="black"/>
                    </a:solidFill>
                    <a:latin typeface="Calibri" pitchFamily="34" charset="0"/>
                    <a:ea typeface="宋体" charset="-122"/>
                  </a:rPr>
                  <a:t>.</a:t>
                </a:r>
              </a:p>
            </p:txBody>
          </p:sp>
        </mc:Choice>
        <mc:Fallback>
          <p:sp>
            <p:nvSpPr>
              <p:cNvPr id="92" name="Rectangle 91">
                <a:extLst>
                  <a:ext uri="{FF2B5EF4-FFF2-40B4-BE49-F238E27FC236}">
                    <a16:creationId xmlns:a16="http://schemas.microsoft.com/office/drawing/2014/main" id="{797009E2-3E9F-4365-96FF-14D9FA1EC503}"/>
                  </a:ext>
                </a:extLst>
              </p:cNvPr>
              <p:cNvSpPr>
                <a:spLocks noRot="1" noChangeAspect="1" noMove="1" noResize="1" noEditPoints="1" noAdjustHandles="1" noChangeArrowheads="1" noChangeShapeType="1" noTextEdit="1"/>
              </p:cNvSpPr>
              <p:nvPr/>
            </p:nvSpPr>
            <p:spPr>
              <a:xfrm>
                <a:off x="5932852" y="4588172"/>
                <a:ext cx="4640393" cy="444481"/>
              </a:xfrm>
              <a:prstGeom prst="rect">
                <a:avLst/>
              </a:prstGeom>
              <a:blipFill>
                <a:blip r:embed="rId5"/>
                <a:stretch>
                  <a:fillRect b="-9589"/>
                </a:stretch>
              </a:blipFill>
            </p:spPr>
            <p:txBody>
              <a:bodyPr/>
              <a:lstStyle/>
              <a:p>
                <a:r>
                  <a:rPr lang="en-US">
                    <a:noFill/>
                  </a:rPr>
                  <a:t> </a:t>
                </a:r>
              </a:p>
            </p:txBody>
          </p:sp>
        </mc:Fallback>
      </mc:AlternateContent>
      <p:cxnSp>
        <p:nvCxnSpPr>
          <p:cNvPr id="93" name="Straight Arrow Connector 92">
            <a:extLst>
              <a:ext uri="{FF2B5EF4-FFF2-40B4-BE49-F238E27FC236}">
                <a16:creationId xmlns:a16="http://schemas.microsoft.com/office/drawing/2014/main" id="{58ED001A-AE94-43DA-8751-F64927828923}"/>
              </a:ext>
            </a:extLst>
          </p:cNvPr>
          <p:cNvCxnSpPr/>
          <p:nvPr/>
        </p:nvCxnSpPr>
        <p:spPr>
          <a:xfrm>
            <a:off x="8126826" y="3731595"/>
            <a:ext cx="111936" cy="142799"/>
          </a:xfrm>
          <a:prstGeom prst="straightConnector1">
            <a:avLst/>
          </a:prstGeom>
          <a:noFill/>
          <a:ln w="9525" cap="flat" cmpd="sng" algn="ctr">
            <a:solidFill>
              <a:srgbClr val="FF0000"/>
            </a:solidFill>
            <a:prstDash val="solid"/>
            <a:tailEnd type="triangle"/>
          </a:ln>
          <a:effectLst/>
        </p:spPr>
      </p:cxnSp>
      <mc:AlternateContent xmlns:mc="http://schemas.openxmlformats.org/markup-compatibility/2006">
        <mc:Choice xmlns:a14="http://schemas.microsoft.com/office/drawing/2010/main" Requires="a14">
          <p:sp>
            <p:nvSpPr>
              <p:cNvPr id="94" name="Rectangle 93">
                <a:extLst>
                  <a:ext uri="{FF2B5EF4-FFF2-40B4-BE49-F238E27FC236}">
                    <a16:creationId xmlns:a16="http://schemas.microsoft.com/office/drawing/2014/main" id="{6D8BA73D-6F3A-462E-806F-0F0A5FF34B48}"/>
                  </a:ext>
                </a:extLst>
              </p:cNvPr>
              <p:cNvSpPr/>
              <p:nvPr/>
            </p:nvSpPr>
            <p:spPr>
              <a:xfrm>
                <a:off x="8833891" y="3297971"/>
                <a:ext cx="2751330" cy="559384"/>
              </a:xfrm>
              <a:prstGeom prst="rect">
                <a:avLst/>
              </a:prstGeom>
            </p:spPr>
            <p:txBody>
              <a:bodyPr wrap="square">
                <a:spAutoFit/>
              </a:bodyPr>
              <a:lstStyle/>
              <a:p>
                <a:pPr algn="ctr" defTabSz="914400" eaLnBrk="1" hangingPunct="1">
                  <a:buClrTx/>
                  <a:buSzTx/>
                  <a:buFontTx/>
                  <a:buNone/>
                </a:pPr>
                <a:r>
                  <a:rPr lang="en-US" sz="1000" dirty="0">
                    <a:solidFill>
                      <a:prstClr val="black"/>
                    </a:solidFill>
                    <a:latin typeface="Calibri" pitchFamily="34" charset="0"/>
                    <a:ea typeface="宋体" charset="-122"/>
                  </a:rPr>
                  <a:t>The RSSI at the</a:t>
                </a:r>
                <a14:m>
                  <m:oMath xmlns:m="http://schemas.openxmlformats.org/officeDocument/2006/math">
                    <m:r>
                      <a:rPr lang="en-US" sz="1000" i="1" smtClean="0">
                        <a:solidFill>
                          <a:prstClr val="black"/>
                        </a:solidFill>
                        <a:latin typeface="Cambria Math" panose="02040503050406030204" pitchFamily="18" charset="0"/>
                      </a:rPr>
                      <m:t> </m:t>
                    </m:r>
                    <m:sSup>
                      <m:sSupPr>
                        <m:ctrlPr>
                          <a:rPr lang="en-US" sz="1000" i="1" smtClean="0">
                            <a:solidFill>
                              <a:prstClr val="black"/>
                            </a:solidFill>
                            <a:latin typeface="Cambria Math" panose="02040503050406030204" pitchFamily="18" charset="0"/>
                          </a:rPr>
                        </m:ctrlPr>
                      </m:sSupPr>
                      <m:e>
                        <m:r>
                          <a:rPr lang="en-US" sz="1000" i="1" smtClean="0">
                            <a:solidFill>
                              <a:prstClr val="black"/>
                            </a:solidFill>
                            <a:latin typeface="Cambria Math" panose="02040503050406030204" pitchFamily="18" charset="0"/>
                          </a:rPr>
                          <m:t>𝑗</m:t>
                        </m:r>
                      </m:e>
                      <m:sup>
                        <m:r>
                          <a:rPr lang="en-US" sz="1000" i="1" smtClean="0">
                            <a:solidFill>
                              <a:prstClr val="black"/>
                            </a:solidFill>
                            <a:latin typeface="Cambria Math" panose="02040503050406030204" pitchFamily="18" charset="0"/>
                          </a:rPr>
                          <m:t>𝑡h</m:t>
                        </m:r>
                      </m:sup>
                    </m:sSup>
                  </m:oMath>
                </a14:m>
                <a:r>
                  <a:rPr lang="en-US" sz="1000" dirty="0">
                    <a:solidFill>
                      <a:prstClr val="black"/>
                    </a:solidFill>
                    <a:latin typeface="Calibri" pitchFamily="34" charset="0"/>
                    <a:ea typeface="宋体" charset="-122"/>
                  </a:rPr>
                  <a:t> STA (in the shared AP’s BSS) for a signal transmitted by the</a:t>
                </a:r>
                <a14:m>
                  <m:oMath xmlns:m="http://schemas.openxmlformats.org/officeDocument/2006/math">
                    <m:r>
                      <a:rPr lang="en-US" sz="1000" i="1" smtClean="0">
                        <a:solidFill>
                          <a:prstClr val="black"/>
                        </a:solidFill>
                        <a:latin typeface="Cambria Math" panose="02040503050406030204" pitchFamily="18" charset="0"/>
                      </a:rPr>
                      <m:t> </m:t>
                    </m:r>
                    <m:sSup>
                      <m:sSupPr>
                        <m:ctrlPr>
                          <a:rPr lang="en-US" sz="1000" i="1" smtClean="0">
                            <a:solidFill>
                              <a:prstClr val="black"/>
                            </a:solidFill>
                            <a:latin typeface="Cambria Math" panose="02040503050406030204" pitchFamily="18" charset="0"/>
                          </a:rPr>
                        </m:ctrlPr>
                      </m:sSupPr>
                      <m:e>
                        <m:r>
                          <a:rPr lang="en-US" sz="1000" i="1" smtClean="0">
                            <a:solidFill>
                              <a:prstClr val="black"/>
                            </a:solidFill>
                            <a:latin typeface="Cambria Math" panose="02040503050406030204" pitchFamily="18" charset="0"/>
                          </a:rPr>
                          <m:t>𝑘</m:t>
                        </m:r>
                      </m:e>
                      <m:sup>
                        <m:r>
                          <a:rPr lang="en-US" sz="1000" i="1" smtClean="0">
                            <a:solidFill>
                              <a:prstClr val="black"/>
                            </a:solidFill>
                            <a:latin typeface="Cambria Math" panose="02040503050406030204" pitchFamily="18" charset="0"/>
                          </a:rPr>
                          <m:t>𝑡h</m:t>
                        </m:r>
                      </m:sup>
                    </m:sSup>
                  </m:oMath>
                </a14:m>
                <a:r>
                  <a:rPr lang="en-US" sz="1000" dirty="0">
                    <a:solidFill>
                      <a:prstClr val="black"/>
                    </a:solidFill>
                    <a:latin typeface="Calibri" pitchFamily="34" charset="0"/>
                    <a:ea typeface="宋体" charset="-122"/>
                  </a:rPr>
                  <a:t> Co-AP, </a:t>
                </a:r>
              </a:p>
              <a:p>
                <a:pPr algn="ctr" defTabSz="914400" eaLnBrk="1" hangingPunct="1">
                  <a:buClrTx/>
                  <a:buSzTx/>
                  <a:buFontTx/>
                  <a:buNone/>
                </a:pPr>
                <a:r>
                  <a:rPr lang="en-US" sz="1000" dirty="0">
                    <a:solidFill>
                      <a:prstClr val="black"/>
                    </a:solidFill>
                    <a:latin typeface="Calibri" pitchFamily="34" charset="0"/>
                    <a:ea typeface="宋体" charset="-122"/>
                  </a:rPr>
                  <a:t>where</a:t>
                </a:r>
                <a14:m>
                  <m:oMath xmlns:m="http://schemas.openxmlformats.org/officeDocument/2006/math">
                    <m:r>
                      <a:rPr lang="en-US" sz="1000" i="1" smtClean="0">
                        <a:solidFill>
                          <a:prstClr val="black"/>
                        </a:solidFill>
                        <a:latin typeface="Cambria Math" panose="02040503050406030204" pitchFamily="18" charset="0"/>
                      </a:rPr>
                      <m:t> </m:t>
                    </m:r>
                    <m:r>
                      <a:rPr lang="en-US" sz="1000" i="1" smtClean="0">
                        <a:solidFill>
                          <a:prstClr val="black"/>
                        </a:solidFill>
                        <a:latin typeface="Cambria Math" panose="02040503050406030204" pitchFamily="18" charset="0"/>
                      </a:rPr>
                      <m:t>𝑗</m:t>
                    </m:r>
                    <m:r>
                      <a:rPr lang="en-US" sz="1000" i="1" smtClean="0">
                        <a:solidFill>
                          <a:prstClr val="black"/>
                        </a:solidFill>
                        <a:latin typeface="Cambria Math" panose="02040503050406030204" pitchFamily="18" charset="0"/>
                      </a:rPr>
                      <m:t>=1,…,</m:t>
                    </m:r>
                    <m:r>
                      <a:rPr lang="en-US" sz="1000" i="1" smtClean="0">
                        <a:solidFill>
                          <a:prstClr val="black"/>
                        </a:solidFill>
                        <a:latin typeface="Cambria Math" panose="02040503050406030204" pitchFamily="18" charset="0"/>
                      </a:rPr>
                      <m:t>𝑁</m:t>
                    </m:r>
                  </m:oMath>
                </a14:m>
                <a:r>
                  <a:rPr lang="en-US" sz="1000" dirty="0">
                    <a:solidFill>
                      <a:prstClr val="black"/>
                    </a:solidFill>
                    <a:latin typeface="Calibri" pitchFamily="34" charset="0"/>
                    <a:ea typeface="宋体" charset="-122"/>
                  </a:rPr>
                  <a:t> and</a:t>
                </a:r>
                <a14:m>
                  <m:oMath xmlns:m="http://schemas.openxmlformats.org/officeDocument/2006/math">
                    <m:r>
                      <a:rPr lang="en-US" sz="1000" i="1" dirty="0" smtClean="0">
                        <a:solidFill>
                          <a:prstClr val="black"/>
                        </a:solidFill>
                        <a:latin typeface="Cambria Math" panose="02040503050406030204" pitchFamily="18" charset="0"/>
                      </a:rPr>
                      <m:t> </m:t>
                    </m:r>
                    <m:r>
                      <a:rPr lang="en-US" sz="1000" i="1" dirty="0" smtClean="0">
                        <a:solidFill>
                          <a:prstClr val="black"/>
                        </a:solidFill>
                        <a:latin typeface="Cambria Math" panose="02040503050406030204" pitchFamily="18" charset="0"/>
                      </a:rPr>
                      <m:t>𝑘</m:t>
                    </m:r>
                    <m:r>
                      <a:rPr lang="en-US" sz="1000" i="1" dirty="0" smtClean="0">
                        <a:solidFill>
                          <a:prstClr val="black"/>
                        </a:solidFill>
                        <a:latin typeface="Cambria Math" panose="02040503050406030204" pitchFamily="18" charset="0"/>
                      </a:rPr>
                      <m:t>=1,…,</m:t>
                    </m:r>
                    <m:r>
                      <a:rPr lang="en-US" sz="1000" i="1" dirty="0" smtClean="0">
                        <a:solidFill>
                          <a:prstClr val="black"/>
                        </a:solidFill>
                        <a:latin typeface="Cambria Math" panose="02040503050406030204" pitchFamily="18" charset="0"/>
                      </a:rPr>
                      <m:t>𝐾</m:t>
                    </m:r>
                    <m:r>
                      <a:rPr lang="en-US" sz="1000" dirty="0" smtClean="0">
                        <a:solidFill>
                          <a:prstClr val="black"/>
                        </a:solidFill>
                        <a:latin typeface="Cambria Math" panose="02040503050406030204" pitchFamily="18" charset="0"/>
                      </a:rPr>
                      <m:t>.</m:t>
                    </m:r>
                  </m:oMath>
                </a14:m>
                <a:r>
                  <a:rPr lang="en-US" sz="1000" dirty="0">
                    <a:solidFill>
                      <a:prstClr val="black"/>
                    </a:solidFill>
                    <a:latin typeface="Calibri" pitchFamily="34" charset="0"/>
                    <a:ea typeface="宋体" charset="-122"/>
                  </a:rPr>
                  <a:t> </a:t>
                </a:r>
              </a:p>
            </p:txBody>
          </p:sp>
        </mc:Choice>
        <mc:Fallback>
          <p:sp>
            <p:nvSpPr>
              <p:cNvPr id="94" name="Rectangle 93">
                <a:extLst>
                  <a:ext uri="{FF2B5EF4-FFF2-40B4-BE49-F238E27FC236}">
                    <a16:creationId xmlns:a16="http://schemas.microsoft.com/office/drawing/2014/main" id="{6D8BA73D-6F3A-462E-806F-0F0A5FF34B48}"/>
                  </a:ext>
                </a:extLst>
              </p:cNvPr>
              <p:cNvSpPr>
                <a:spLocks noRot="1" noChangeAspect="1" noMove="1" noResize="1" noEditPoints="1" noAdjustHandles="1" noChangeArrowheads="1" noChangeShapeType="1" noTextEdit="1"/>
              </p:cNvSpPr>
              <p:nvPr/>
            </p:nvSpPr>
            <p:spPr>
              <a:xfrm>
                <a:off x="8833891" y="3297971"/>
                <a:ext cx="2751330" cy="559384"/>
              </a:xfrm>
              <a:prstGeom prst="rect">
                <a:avLst/>
              </a:prstGeom>
              <a:blipFill>
                <a:blip r:embed="rId6"/>
                <a:stretch>
                  <a:fillRect b="-5435"/>
                </a:stretch>
              </a:blipFill>
            </p:spPr>
            <p:txBody>
              <a:bodyPr/>
              <a:lstStyle/>
              <a:p>
                <a:r>
                  <a:rPr lang="en-US">
                    <a:noFill/>
                  </a:rPr>
                  <a:t> </a:t>
                </a:r>
              </a:p>
            </p:txBody>
          </p:sp>
        </mc:Fallback>
      </mc:AlternateContent>
      <p:grpSp>
        <p:nvGrpSpPr>
          <p:cNvPr id="95" name="Group 94">
            <a:extLst>
              <a:ext uri="{FF2B5EF4-FFF2-40B4-BE49-F238E27FC236}">
                <a16:creationId xmlns:a16="http://schemas.microsoft.com/office/drawing/2014/main" id="{ECE5E0E4-89E9-4D35-AAA0-531DB32922C2}"/>
              </a:ext>
            </a:extLst>
          </p:cNvPr>
          <p:cNvGrpSpPr/>
          <p:nvPr/>
        </p:nvGrpSpPr>
        <p:grpSpPr>
          <a:xfrm>
            <a:off x="8617867" y="3583368"/>
            <a:ext cx="288032" cy="457200"/>
            <a:chOff x="8617867" y="3435499"/>
            <a:chExt cx="288032" cy="457200"/>
          </a:xfrm>
        </p:grpSpPr>
        <p:cxnSp>
          <p:nvCxnSpPr>
            <p:cNvPr id="96" name="Straight Arrow Connector 95">
              <a:extLst>
                <a:ext uri="{FF2B5EF4-FFF2-40B4-BE49-F238E27FC236}">
                  <a16:creationId xmlns:a16="http://schemas.microsoft.com/office/drawing/2014/main" id="{4DD4F552-7359-4202-AD57-F180CDDE291B}"/>
                </a:ext>
              </a:extLst>
            </p:cNvPr>
            <p:cNvCxnSpPr>
              <a:cxnSpLocks/>
            </p:cNvCxnSpPr>
            <p:nvPr/>
          </p:nvCxnSpPr>
          <p:spPr>
            <a:xfrm>
              <a:off x="8617867" y="3435499"/>
              <a:ext cx="0" cy="457200"/>
            </a:xfrm>
            <a:prstGeom prst="straightConnector1">
              <a:avLst/>
            </a:prstGeom>
            <a:noFill/>
            <a:ln w="9525" cap="flat" cmpd="sng" algn="ctr">
              <a:solidFill>
                <a:srgbClr val="FF0000"/>
              </a:solidFill>
              <a:prstDash val="solid"/>
              <a:tailEnd type="triangle"/>
            </a:ln>
            <a:effectLst/>
          </p:spPr>
        </p:cxnSp>
        <p:cxnSp>
          <p:nvCxnSpPr>
            <p:cNvPr id="97" name="Straight Arrow Connector 96">
              <a:extLst>
                <a:ext uri="{FF2B5EF4-FFF2-40B4-BE49-F238E27FC236}">
                  <a16:creationId xmlns:a16="http://schemas.microsoft.com/office/drawing/2014/main" id="{0638C2D5-BDAA-46A9-A955-1881DF16C286}"/>
                </a:ext>
              </a:extLst>
            </p:cNvPr>
            <p:cNvCxnSpPr>
              <a:cxnSpLocks/>
            </p:cNvCxnSpPr>
            <p:nvPr/>
          </p:nvCxnSpPr>
          <p:spPr>
            <a:xfrm>
              <a:off x="8617995" y="3439610"/>
              <a:ext cx="287904" cy="0"/>
            </a:xfrm>
            <a:prstGeom prst="straightConnector1">
              <a:avLst/>
            </a:prstGeom>
            <a:noFill/>
            <a:ln w="9525" cap="flat" cmpd="sng" algn="ctr">
              <a:solidFill>
                <a:srgbClr val="FF0000"/>
              </a:solidFill>
              <a:prstDash val="solid"/>
              <a:headEnd type="none" w="med" len="med"/>
              <a:tailEnd type="none" w="med" len="med"/>
            </a:ln>
            <a:effectLst/>
          </p:spPr>
        </p:cxnSp>
      </p:grpSp>
    </p:spTree>
    <p:extLst>
      <p:ext uri="{BB962C8B-B14F-4D97-AF65-F5344CB8AC3E}">
        <p14:creationId xmlns:p14="http://schemas.microsoft.com/office/powerpoint/2010/main" val="4455799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68976</TotalTime>
  <Words>2929</Words>
  <Application>Microsoft Office PowerPoint</Application>
  <PresentationFormat>Widescreen</PresentationFormat>
  <Paragraphs>491</Paragraphs>
  <Slides>17</Slides>
  <Notes>17</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31" baseType="lpstr">
      <vt:lpstr>Arial Unicode MS</vt:lpstr>
      <vt:lpstr>FrutigerNext LT Medium</vt:lpstr>
      <vt:lpstr>微软雅黑</vt:lpstr>
      <vt:lpstr>MS Gothic</vt:lpstr>
      <vt:lpstr>宋体</vt:lpstr>
      <vt:lpstr>华文细黑</vt:lpstr>
      <vt:lpstr>Arial</vt:lpstr>
      <vt:lpstr>Calibri</vt:lpstr>
      <vt:lpstr>Cambria Math</vt:lpstr>
      <vt:lpstr>Courier New</vt:lpstr>
      <vt:lpstr>Times New Roman</vt:lpstr>
      <vt:lpstr>Wingdings</vt:lpstr>
      <vt:lpstr>Office Theme</vt:lpstr>
      <vt:lpstr>Document</vt:lpstr>
      <vt:lpstr>Multi-AP Coordinated Spatial Reuse</vt:lpstr>
      <vt:lpstr>Abstract</vt:lpstr>
      <vt:lpstr>Background</vt:lpstr>
      <vt:lpstr>Background</vt:lpstr>
      <vt:lpstr>General Co-SR Method – Sharing AP Procedure</vt:lpstr>
      <vt:lpstr>General Co-SR Method – Sharing AP Procedure</vt:lpstr>
      <vt:lpstr>General Co-SR Method – Sharing AP Procedure</vt:lpstr>
      <vt:lpstr>General Co-SR Method – Sharing AP Procedure</vt:lpstr>
      <vt:lpstr>General Co-SR Method – Shared AP Procedure</vt:lpstr>
      <vt:lpstr>General Co-SR Method – Shared AP Procedure</vt:lpstr>
      <vt:lpstr>General Co-SR Method – Shared AP Procedure</vt:lpstr>
      <vt:lpstr>Performance Evaluation</vt:lpstr>
      <vt:lpstr>Performance Evaluation</vt:lpstr>
      <vt:lpstr>Conclusions</vt:lpstr>
      <vt:lpstr>Related UHR SG Contributions</vt:lpstr>
      <vt:lpstr>Back-up Slides</vt:lpstr>
      <vt:lpstr>Performance Evaluation</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Hassan Omar</dc:creator>
  <cp:keywords/>
  <cp:lastModifiedBy>Hassan Omar</cp:lastModifiedBy>
  <cp:revision>108</cp:revision>
  <cp:lastPrinted>1601-01-01T00:00:00Z</cp:lastPrinted>
  <dcterms:created xsi:type="dcterms:W3CDTF">2023-09-13T14:14:44Z</dcterms:created>
  <dcterms:modified xsi:type="dcterms:W3CDTF">2023-10-31T15:46:04Z</dcterms:modified>
  <cp:category>Name, Affiliation</cp:category>
</cp:coreProperties>
</file>