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5" r:id="rId8"/>
    <p:sldId id="264" r:id="rId9"/>
    <p:sldId id="262" r:id="rId10"/>
    <p:sldId id="263" r:id="rId11"/>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hoS2IIIrvYb54qMuN+zWxJshZm2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698" y="26"/>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380BB046-556E-4083-9DCD-0D2C99B7AB68}"/>
    <pc:docChg chg="modSld">
      <pc:chgData name="Claudio da Silva" userId="1934ba45-2a66-4d12-ada7-d0d4ec66cbb2" providerId="ADAL" clId="{380BB046-556E-4083-9DCD-0D2C99B7AB68}" dt="2023-11-15T00:00:26.630" v="11" actId="20577"/>
      <pc:docMkLst>
        <pc:docMk/>
      </pc:docMkLst>
      <pc:sldChg chg="modSp mod">
        <pc:chgData name="Claudio da Silva" userId="1934ba45-2a66-4d12-ada7-d0d4ec66cbb2" providerId="ADAL" clId="{380BB046-556E-4083-9DCD-0D2C99B7AB68}" dt="2023-11-15T00:00:26.630" v="11" actId="20577"/>
        <pc:sldMkLst>
          <pc:docMk/>
          <pc:sldMk cId="0" sldId="260"/>
        </pc:sldMkLst>
        <pc:spChg chg="mod">
          <ac:chgData name="Claudio da Silva" userId="1934ba45-2a66-4d12-ada7-d0d4ec66cbb2" providerId="ADAL" clId="{380BB046-556E-4083-9DCD-0D2C99B7AB68}" dt="2023-11-15T00:00:26.630" v="11" actId="20577"/>
          <ac:spMkLst>
            <pc:docMk/>
            <pc:sldMk cId="0" sldId="260"/>
            <ac:spMk id="14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Google Shape;4;n"/>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Google Shape;5;n"/>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Google Shape;6;n"/>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Google Shape;7;n"/>
          <p:cNvSpPr txBox="1">
            <a:spLocks noGrp="1"/>
          </p:cNvSpPr>
          <p:nvPr>
            <p:ph type="body" idx="1"/>
          </p:nvPr>
        </p:nvSpPr>
        <p:spPr>
          <a:xfrm>
            <a:off x="923925" y="4408488"/>
            <a:ext cx="5084763" cy="4175125"/>
          </a:xfrm>
          <a:prstGeom prst="rect">
            <a:avLst/>
          </a:prstGeom>
          <a:noFill/>
          <a:ln>
            <a:noFill/>
          </a:ln>
        </p:spPr>
        <p:txBody>
          <a:bodyPr spcFirstLastPara="1" wrap="square" lIns="93600" tIns="46075" rIns="93600" bIns="46075"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Google Shape;9;n"/>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Google Shape;11;n"/>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Google Shape;12;n"/>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80" name="Google Shape;80;p1: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81" name="Google Shape;81;p1: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82" name="Google Shape;82;p1: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1</a:t>
            </a:fld>
            <a:endParaRPr/>
          </a:p>
        </p:txBody>
      </p:sp>
      <p:sp>
        <p:nvSpPr>
          <p:cNvPr id="83" name="Google Shape;83;p1: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Google Shape;84;p1: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85" name="Google Shape;85;p1: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79" name="Google Shape;179;p8: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80" name="Google Shape;180;p8: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81" name="Google Shape;181;p8: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10</a:t>
            </a:fld>
            <a:endParaRPr/>
          </a:p>
        </p:txBody>
      </p:sp>
      <p:sp>
        <p:nvSpPr>
          <p:cNvPr id="182" name="Google Shape;182;p8: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83" name="Google Shape;183;p8: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96" name="Google Shape;96;p2: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97" name="Google Shape;97;p2: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98" name="Google Shape;98;p2: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2</a:t>
            </a:fld>
            <a:endParaRPr/>
          </a:p>
        </p:txBody>
      </p:sp>
      <p:sp>
        <p:nvSpPr>
          <p:cNvPr id="99" name="Google Shape;99;p2: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00" name="Google Shape;100;p2: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01" name="Google Shape;101;p2: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3</a:t>
            </a:fld>
            <a:endParaRPr/>
          </a:p>
        </p:txBody>
      </p:sp>
      <p:sp>
        <p:nvSpPr>
          <p:cNvPr id="113" name="Google Shape;113;p3: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15" name="Google Shape;115;p3: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4: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24" name="Google Shape;124;p4: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25" name="Google Shape;125;p4: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26" name="Google Shape;126;p4: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4</a:t>
            </a:fld>
            <a:endParaRPr/>
          </a:p>
        </p:txBody>
      </p:sp>
      <p:sp>
        <p:nvSpPr>
          <p:cNvPr id="127" name="Google Shape;127;p4: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28" name="Google Shape;128;p4: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29" name="Google Shape;129;p4: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5: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38" name="Google Shape;138;p5: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39" name="Google Shape;139;p5: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40" name="Google Shape;140;p5: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5</a:t>
            </a:fld>
            <a:endParaRPr/>
          </a:p>
        </p:txBody>
      </p:sp>
      <p:sp>
        <p:nvSpPr>
          <p:cNvPr id="141" name="Google Shape;141;p5: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42" name="Google Shape;142;p5: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52" name="Google Shape;152;p6: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53" name="Google Shape;153;p6: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54" name="Google Shape;154;p6: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6</a:t>
            </a:fld>
            <a:endParaRPr/>
          </a:p>
        </p:txBody>
      </p:sp>
      <p:sp>
        <p:nvSpPr>
          <p:cNvPr id="155" name="Google Shape;155;p6: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6" name="Google Shape;156;p6: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52" name="Google Shape;152;p6: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53" name="Google Shape;153;p6: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54" name="Google Shape;154;p6: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7</a:t>
            </a:fld>
            <a:endParaRPr/>
          </a:p>
        </p:txBody>
      </p:sp>
      <p:sp>
        <p:nvSpPr>
          <p:cNvPr id="155" name="Google Shape;155;p6: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6" name="Google Shape;156;p6: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2573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52" name="Google Shape;152;p6: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53" name="Google Shape;153;p6: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54" name="Google Shape;154;p6: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8</a:t>
            </a:fld>
            <a:endParaRPr/>
          </a:p>
        </p:txBody>
      </p:sp>
      <p:sp>
        <p:nvSpPr>
          <p:cNvPr id="155" name="Google Shape;155;p6: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6" name="Google Shape;156;p6: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404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7: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66" name="Google Shape;166;p7: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67" name="Google Shape;167;p7: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68" name="Google Shape;168;p7: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9</a:t>
            </a:fld>
            <a:endParaRPr/>
          </a:p>
        </p:txBody>
      </p:sp>
      <p:sp>
        <p:nvSpPr>
          <p:cNvPr id="169" name="Google Shape;169;p7: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70" name="Google Shape;170;p7: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Google Shape;24;p10"/>
          <p:cNvSpPr txBox="1">
            <a:spLocks noGrp="1"/>
          </p:cNvSpPr>
          <p:nvPr>
            <p:ph type="ctrTitle"/>
          </p:nvPr>
        </p:nvSpPr>
        <p:spPr>
          <a:xfrm>
            <a:off x="914400" y="2130426"/>
            <a:ext cx="10363200" cy="1470025"/>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0"/>
          <p:cNvSpPr txBox="1">
            <a:spLocks noGrp="1"/>
          </p:cNvSpPr>
          <p:nvPr>
            <p:ph type="subTitle" idx="1"/>
          </p:nvPr>
        </p:nvSpPr>
        <p:spPr>
          <a:xfrm>
            <a:off x="1828800" y="3886200"/>
            <a:ext cx="8534400" cy="1752600"/>
          </a:xfrm>
          <a:prstGeom prst="rect">
            <a:avLst/>
          </a:prstGeom>
          <a:noFill/>
          <a:ln>
            <a:noFill/>
          </a:ln>
        </p:spPr>
        <p:txBody>
          <a:bodyPr spcFirstLastPara="1" wrap="square" lIns="92150" tIns="46075" rIns="92150" bIns="46075" anchor="t" anchorCtr="0">
            <a:noAutofit/>
          </a:bodyPr>
          <a:lstStyle>
            <a:lvl1pPr lvl="0" algn="ctr">
              <a:spcBef>
                <a:spcPts val="600"/>
              </a:spcBef>
              <a:spcAft>
                <a:spcPts val="0"/>
              </a:spcAft>
              <a:buSzPts val="2400"/>
              <a:buNone/>
              <a:defRPr/>
            </a:lvl1pPr>
            <a:lvl2pPr lvl="1" algn="ctr">
              <a:spcBef>
                <a:spcPts val="500"/>
              </a:spcBef>
              <a:spcAft>
                <a:spcPts val="0"/>
              </a:spcAft>
              <a:buSzPts val="2000"/>
              <a:buNone/>
              <a:defRPr/>
            </a:lvl2pPr>
            <a:lvl3pPr lvl="2" algn="ctr">
              <a:spcBef>
                <a:spcPts val="450"/>
              </a:spcBef>
              <a:spcAft>
                <a:spcPts val="0"/>
              </a:spcAft>
              <a:buSzPts val="1800"/>
              <a:buNone/>
              <a:defRPr/>
            </a:lvl3pPr>
            <a:lvl4pPr lvl="3" algn="ctr">
              <a:spcBef>
                <a:spcPts val="400"/>
              </a:spcBef>
              <a:spcAft>
                <a:spcPts val="0"/>
              </a:spcAft>
              <a:buSzPts val="1600"/>
              <a:buNone/>
              <a:defRPr/>
            </a:lvl4pPr>
            <a:lvl5pPr lvl="4" algn="ctr">
              <a:spcBef>
                <a:spcPts val="400"/>
              </a:spcBef>
              <a:spcAft>
                <a:spcPts val="0"/>
              </a:spcAft>
              <a:buSzPts val="1600"/>
              <a:buNone/>
              <a:defRPr/>
            </a:lvl5pPr>
            <a:lvl6pPr lvl="5" algn="ctr">
              <a:spcBef>
                <a:spcPts val="400"/>
              </a:spcBef>
              <a:spcAft>
                <a:spcPts val="0"/>
              </a:spcAft>
              <a:buSzPts val="1600"/>
              <a:buNone/>
              <a:defRPr/>
            </a:lvl6pPr>
            <a:lvl7pPr lvl="6" algn="ctr">
              <a:spcBef>
                <a:spcPts val="400"/>
              </a:spcBef>
              <a:spcAft>
                <a:spcPts val="0"/>
              </a:spcAft>
              <a:buSzPts val="1600"/>
              <a:buNone/>
              <a:defRPr/>
            </a:lvl7pPr>
            <a:lvl8pPr lvl="7" algn="ctr">
              <a:spcBef>
                <a:spcPts val="400"/>
              </a:spcBef>
              <a:spcAft>
                <a:spcPts val="0"/>
              </a:spcAft>
              <a:buSzPts val="1600"/>
              <a:buNone/>
              <a:defRPr/>
            </a:lvl8pPr>
            <a:lvl9pPr lvl="8" algn="ctr">
              <a:spcBef>
                <a:spcPts val="400"/>
              </a:spcBef>
              <a:spcAft>
                <a:spcPts val="0"/>
              </a:spcAft>
              <a:buSzPts val="1600"/>
              <a:buNone/>
              <a:defRPr/>
            </a:lvl9pPr>
          </a:lstStyle>
          <a:p>
            <a:endParaRPr/>
          </a:p>
        </p:txBody>
      </p:sp>
      <p:sp>
        <p:nvSpPr>
          <p:cNvPr id="26" name="Google Shape;26;p1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32" name="Google Shape;32;p1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33" name="Google Shape;33;p11"/>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sz="1200">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sz="1800" b="1">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12"/>
          <p:cNvSpPr txBox="1">
            <a:spLocks noGrp="1"/>
          </p:cNvSpPr>
          <p:nvPr>
            <p:ph type="title"/>
          </p:nvPr>
        </p:nvSpPr>
        <p:spPr>
          <a:xfrm>
            <a:off x="963084" y="4406901"/>
            <a:ext cx="10363200" cy="1362075"/>
          </a:xfrm>
          <a:prstGeom prst="rect">
            <a:avLst/>
          </a:prstGeom>
          <a:noFill/>
          <a:ln>
            <a:noFill/>
          </a:ln>
        </p:spPr>
        <p:txBody>
          <a:bodyPr spcFirstLastPara="1" wrap="square" lIns="92150" tIns="46075" rIns="92150" bIns="4607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12"/>
          <p:cNvSpPr txBox="1">
            <a:spLocks noGrp="1"/>
          </p:cNvSpPr>
          <p:nvPr>
            <p:ph type="body" idx="1"/>
          </p:nvPr>
        </p:nvSpPr>
        <p:spPr>
          <a:xfrm>
            <a:off x="963084" y="2906713"/>
            <a:ext cx="10363200" cy="1500187"/>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000"/>
              <a:buNone/>
              <a:defRPr sz="2000"/>
            </a:lvl1pPr>
            <a:lvl2pPr marL="914400" lvl="1" indent="-228600" algn="l">
              <a:spcBef>
                <a:spcPts val="500"/>
              </a:spcBef>
              <a:spcAft>
                <a:spcPts val="0"/>
              </a:spcAft>
              <a:buSzPts val="1800"/>
              <a:buNone/>
              <a:defRPr sz="1800"/>
            </a:lvl2pPr>
            <a:lvl3pPr marL="1371600" lvl="2" indent="-228600" algn="l">
              <a:spcBef>
                <a:spcPts val="450"/>
              </a:spcBef>
              <a:spcAft>
                <a:spcPts val="0"/>
              </a:spcAft>
              <a:buSzPts val="1600"/>
              <a:buNone/>
              <a:defRPr sz="1600"/>
            </a:lvl3pPr>
            <a:lvl4pPr marL="1828800" lvl="3" indent="-228600" algn="l">
              <a:spcBef>
                <a:spcPts val="400"/>
              </a:spcBef>
              <a:spcAft>
                <a:spcPts val="0"/>
              </a:spcAft>
              <a:buSzPts val="1400"/>
              <a:buNone/>
              <a:defRPr sz="1400"/>
            </a:lvl4pPr>
            <a:lvl5pPr marL="2286000" lvl="4" indent="-228600" algn="l">
              <a:spcBef>
                <a:spcPts val="400"/>
              </a:spcBef>
              <a:spcAft>
                <a:spcPts val="0"/>
              </a:spcAft>
              <a:buSzPts val="1400"/>
              <a:buNone/>
              <a:defRPr sz="1400"/>
            </a:lvl5pPr>
            <a:lvl6pPr marL="2743200" lvl="5" indent="-228600" algn="l">
              <a:spcBef>
                <a:spcPts val="400"/>
              </a:spcBef>
              <a:spcAft>
                <a:spcPts val="0"/>
              </a:spcAft>
              <a:buSzPts val="1400"/>
              <a:buNone/>
              <a:defRPr sz="1400"/>
            </a:lvl6pPr>
            <a:lvl7pPr marL="3200400" lvl="6" indent="-228600" algn="l">
              <a:spcBef>
                <a:spcPts val="400"/>
              </a:spcBef>
              <a:spcAft>
                <a:spcPts val="0"/>
              </a:spcAft>
              <a:buSzPts val="1400"/>
              <a:buNone/>
              <a:defRPr sz="1400"/>
            </a:lvl7pPr>
            <a:lvl8pPr marL="3657600" lvl="7" indent="-228600" algn="l">
              <a:spcBef>
                <a:spcPts val="400"/>
              </a:spcBef>
              <a:spcAft>
                <a:spcPts val="0"/>
              </a:spcAft>
              <a:buSzPts val="1400"/>
              <a:buNone/>
              <a:defRPr sz="1400"/>
            </a:lvl8pPr>
            <a:lvl9pPr marL="4114800" lvl="8" indent="-228600" algn="l">
              <a:spcBef>
                <a:spcPts val="400"/>
              </a:spcBef>
              <a:spcAft>
                <a:spcPts val="0"/>
              </a:spcAft>
              <a:buSzPts val="1400"/>
              <a:buNone/>
              <a:defRPr sz="1400"/>
            </a:lvl9pPr>
          </a:lstStyle>
          <a:p>
            <a:endParaRPr/>
          </a:p>
        </p:txBody>
      </p:sp>
      <p:sp>
        <p:nvSpPr>
          <p:cNvPr id="38" name="Google Shape;38;p1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13"/>
          <p:cNvSpPr txBox="1">
            <a:spLocks noGrp="1"/>
          </p:cNvSpPr>
          <p:nvPr>
            <p:ph type="body" idx="1"/>
          </p:nvPr>
        </p:nvSpPr>
        <p:spPr>
          <a:xfrm>
            <a:off x="914401" y="1981201"/>
            <a:ext cx="50778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800"/>
            </a:lvl1pPr>
            <a:lvl2pPr marL="914400" lvl="1" indent="-228600" algn="l">
              <a:spcBef>
                <a:spcPts val="500"/>
              </a:spcBef>
              <a:spcAft>
                <a:spcPts val="0"/>
              </a:spcAft>
              <a:buSzPts val="1400"/>
              <a:buNone/>
              <a:defRPr sz="2400"/>
            </a:lvl2pPr>
            <a:lvl3pPr marL="1371600" lvl="2" indent="-228600" algn="l">
              <a:spcBef>
                <a:spcPts val="450"/>
              </a:spcBef>
              <a:spcAft>
                <a:spcPts val="0"/>
              </a:spcAft>
              <a:buSzPts val="1400"/>
              <a:buNone/>
              <a:defRPr sz="2000"/>
            </a:lvl3pPr>
            <a:lvl4pPr marL="1828800" lvl="3" indent="-228600" algn="l">
              <a:spcBef>
                <a:spcPts val="400"/>
              </a:spcBef>
              <a:spcAft>
                <a:spcPts val="0"/>
              </a:spcAft>
              <a:buSzPts val="1400"/>
              <a:buNone/>
              <a:defRPr sz="1800"/>
            </a:lvl4pPr>
            <a:lvl5pPr marL="2286000" lvl="4" indent="-228600" algn="l">
              <a:spcBef>
                <a:spcPts val="400"/>
              </a:spcBef>
              <a:spcAft>
                <a:spcPts val="0"/>
              </a:spcAft>
              <a:buSzPts val="1400"/>
              <a:buNone/>
              <a:defRPr sz="1800"/>
            </a:lvl5pPr>
            <a:lvl6pPr marL="2743200" lvl="5" indent="-228600" algn="l">
              <a:spcBef>
                <a:spcPts val="400"/>
              </a:spcBef>
              <a:spcAft>
                <a:spcPts val="0"/>
              </a:spcAft>
              <a:buSzPts val="1400"/>
              <a:buNone/>
              <a:defRPr sz="1800"/>
            </a:lvl6pPr>
            <a:lvl7pPr marL="3200400" lvl="6" indent="-228600" algn="l">
              <a:spcBef>
                <a:spcPts val="400"/>
              </a:spcBef>
              <a:spcAft>
                <a:spcPts val="0"/>
              </a:spcAft>
              <a:buSzPts val="1400"/>
              <a:buNone/>
              <a:defRPr sz="1800"/>
            </a:lvl7pPr>
            <a:lvl8pPr marL="3657600" lvl="7" indent="-228600" algn="l">
              <a:spcBef>
                <a:spcPts val="400"/>
              </a:spcBef>
              <a:spcAft>
                <a:spcPts val="0"/>
              </a:spcAft>
              <a:buSzPts val="1400"/>
              <a:buNone/>
              <a:defRPr sz="1800"/>
            </a:lvl8pPr>
            <a:lvl9pPr marL="4114800" lvl="8" indent="-228600" algn="l">
              <a:spcBef>
                <a:spcPts val="400"/>
              </a:spcBef>
              <a:spcAft>
                <a:spcPts val="0"/>
              </a:spcAft>
              <a:buSzPts val="1400"/>
              <a:buNone/>
              <a:defRPr sz="1800"/>
            </a:lvl9pPr>
          </a:lstStyle>
          <a:p>
            <a:endParaRPr/>
          </a:p>
        </p:txBody>
      </p:sp>
      <p:sp>
        <p:nvSpPr>
          <p:cNvPr id="44" name="Google Shape;44;p13"/>
          <p:cNvSpPr txBox="1">
            <a:spLocks noGrp="1"/>
          </p:cNvSpPr>
          <p:nvPr>
            <p:ph type="body" idx="2"/>
          </p:nvPr>
        </p:nvSpPr>
        <p:spPr>
          <a:xfrm>
            <a:off x="6195484" y="1981201"/>
            <a:ext cx="5080000"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800"/>
            </a:lvl1pPr>
            <a:lvl2pPr marL="914400" lvl="1" indent="-228600" algn="l">
              <a:spcBef>
                <a:spcPts val="500"/>
              </a:spcBef>
              <a:spcAft>
                <a:spcPts val="0"/>
              </a:spcAft>
              <a:buSzPts val="1400"/>
              <a:buNone/>
              <a:defRPr sz="2400"/>
            </a:lvl2pPr>
            <a:lvl3pPr marL="1371600" lvl="2" indent="-228600" algn="l">
              <a:spcBef>
                <a:spcPts val="450"/>
              </a:spcBef>
              <a:spcAft>
                <a:spcPts val="0"/>
              </a:spcAft>
              <a:buSzPts val="1400"/>
              <a:buNone/>
              <a:defRPr sz="2000"/>
            </a:lvl3pPr>
            <a:lvl4pPr marL="1828800" lvl="3" indent="-228600" algn="l">
              <a:spcBef>
                <a:spcPts val="400"/>
              </a:spcBef>
              <a:spcAft>
                <a:spcPts val="0"/>
              </a:spcAft>
              <a:buSzPts val="1400"/>
              <a:buNone/>
              <a:defRPr sz="1800"/>
            </a:lvl4pPr>
            <a:lvl5pPr marL="2286000" lvl="4" indent="-228600" algn="l">
              <a:spcBef>
                <a:spcPts val="400"/>
              </a:spcBef>
              <a:spcAft>
                <a:spcPts val="0"/>
              </a:spcAft>
              <a:buSzPts val="1400"/>
              <a:buNone/>
              <a:defRPr sz="1800"/>
            </a:lvl5pPr>
            <a:lvl6pPr marL="2743200" lvl="5" indent="-228600" algn="l">
              <a:spcBef>
                <a:spcPts val="400"/>
              </a:spcBef>
              <a:spcAft>
                <a:spcPts val="0"/>
              </a:spcAft>
              <a:buSzPts val="1400"/>
              <a:buNone/>
              <a:defRPr sz="1800"/>
            </a:lvl6pPr>
            <a:lvl7pPr marL="3200400" lvl="6" indent="-228600" algn="l">
              <a:spcBef>
                <a:spcPts val="400"/>
              </a:spcBef>
              <a:spcAft>
                <a:spcPts val="0"/>
              </a:spcAft>
              <a:buSzPts val="1400"/>
              <a:buNone/>
              <a:defRPr sz="1800"/>
            </a:lvl7pPr>
            <a:lvl8pPr marL="3657600" lvl="7" indent="-228600" algn="l">
              <a:spcBef>
                <a:spcPts val="400"/>
              </a:spcBef>
              <a:spcAft>
                <a:spcPts val="0"/>
              </a:spcAft>
              <a:buSzPts val="1400"/>
              <a:buNone/>
              <a:defRPr sz="1800"/>
            </a:lvl8pPr>
            <a:lvl9pPr marL="4114800" lvl="8" indent="-228600" algn="l">
              <a:spcBef>
                <a:spcPts val="400"/>
              </a:spcBef>
              <a:spcAft>
                <a:spcPts val="0"/>
              </a:spcAft>
              <a:buSzPts val="1400"/>
              <a:buNone/>
              <a:defRPr sz="1800"/>
            </a:lvl9pPr>
          </a:lstStyle>
          <a:p>
            <a:endParaRPr/>
          </a:p>
        </p:txBody>
      </p:sp>
      <p:sp>
        <p:nvSpPr>
          <p:cNvPr id="45" name="Google Shape;45;p1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14"/>
          <p:cNvSpPr txBox="1">
            <a:spLocks noGrp="1"/>
          </p:cNvSpPr>
          <p:nvPr>
            <p:ph type="title"/>
          </p:nvPr>
        </p:nvSpPr>
        <p:spPr>
          <a:xfrm>
            <a:off x="609600" y="274638"/>
            <a:ext cx="10972800" cy="11430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14"/>
          <p:cNvSpPr txBox="1">
            <a:spLocks noGrp="1"/>
          </p:cNvSpPr>
          <p:nvPr>
            <p:ph type="body" idx="1"/>
          </p:nvPr>
        </p:nvSpPr>
        <p:spPr>
          <a:xfrm>
            <a:off x="609600" y="1535113"/>
            <a:ext cx="5386917"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1" name="Google Shape;51;p14"/>
          <p:cNvSpPr txBox="1">
            <a:spLocks noGrp="1"/>
          </p:cNvSpPr>
          <p:nvPr>
            <p:ph type="body" idx="2"/>
          </p:nvPr>
        </p:nvSpPr>
        <p:spPr>
          <a:xfrm>
            <a:off x="609600" y="2174875"/>
            <a:ext cx="5386917"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2" name="Google Shape;52;p14"/>
          <p:cNvSpPr txBox="1">
            <a:spLocks noGrp="1"/>
          </p:cNvSpPr>
          <p:nvPr>
            <p:ph type="body" idx="3"/>
          </p:nvPr>
        </p:nvSpPr>
        <p:spPr>
          <a:xfrm>
            <a:off x="6193368" y="1535113"/>
            <a:ext cx="5389033"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3" name="Google Shape;53;p14"/>
          <p:cNvSpPr txBox="1">
            <a:spLocks noGrp="1"/>
          </p:cNvSpPr>
          <p:nvPr>
            <p:ph type="body" idx="4"/>
          </p:nvPr>
        </p:nvSpPr>
        <p:spPr>
          <a:xfrm>
            <a:off x="6193368" y="2174875"/>
            <a:ext cx="5389033"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4" name="Google Shape;54;p1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4"/>
          <p:cNvSpPr txBox="1">
            <a:spLocks noGrp="1"/>
          </p:cNvSpPr>
          <p:nvPr>
            <p:ph type="ftr" idx="11"/>
          </p:nvPr>
        </p:nvSpPr>
        <p:spPr>
          <a:xfrm>
            <a:off x="7524760" y="6475414"/>
            <a:ext cx="3865024"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7"/>
          <p:cNvSpPr txBox="1">
            <a:spLocks noGrp="1"/>
          </p:cNvSpPr>
          <p:nvPr>
            <p:ph type="body" idx="1"/>
          </p:nvPr>
        </p:nvSpPr>
        <p:spPr>
          <a:xfrm rot="5400000">
            <a:off x="4038336" y="-1142735"/>
            <a:ext cx="4113213" cy="10361084"/>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69" name="Google Shape;69;p17"/>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rot="5400000">
            <a:off x="7276836" y="2095766"/>
            <a:ext cx="5408613" cy="2588684"/>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1994694" y="-394493"/>
            <a:ext cx="5408613" cy="7569200"/>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75" name="Google Shape;75;p18"/>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Google Shape;14;p9"/>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Google Shape;15;p9"/>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Google Shape;16;p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7" name="Google Shape;17;p9"/>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Google Shape;18;p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cxnSp>
        <p:nvCxnSpPr>
          <p:cNvPr id="19" name="Google Shape;19;p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Google Shape;20;p9"/>
          <p:cNvSpPr/>
          <p:nvPr/>
        </p:nvSpPr>
        <p:spPr>
          <a:xfrm>
            <a:off x="912285" y="6475413"/>
            <a:ext cx="718145" cy="18466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Google Shape;21;p9"/>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Google Shape;22;p9"/>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doc.: IEEE 802.11-23/1819r1</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a:spLocks noGrp="1"/>
          </p:cNvSpPr>
          <p:nvPr>
            <p:ph type="ctrTitle"/>
          </p:nvPr>
        </p:nvSpPr>
        <p:spPr>
          <a:xfrm>
            <a:off x="914400" y="685800"/>
            <a:ext cx="10363200" cy="1470025"/>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Integrated </a:t>
            </a:r>
            <a:r>
              <a:rPr lang="en-US" dirty="0" err="1"/>
              <a:t>mmWave</a:t>
            </a:r>
            <a:r>
              <a:rPr lang="en-US" dirty="0"/>
              <a:t> Design Considerations</a:t>
            </a:r>
            <a:endParaRPr dirty="0"/>
          </a:p>
        </p:txBody>
      </p:sp>
      <p:sp>
        <p:nvSpPr>
          <p:cNvPr id="88" name="Google Shape;88;p1"/>
          <p:cNvSpPr txBox="1">
            <a:spLocks noGrp="1"/>
          </p:cNvSpPr>
          <p:nvPr>
            <p:ph type="subTitle" idx="1"/>
          </p:nvPr>
        </p:nvSpPr>
        <p:spPr>
          <a:xfrm>
            <a:off x="1828800" y="2209800"/>
            <a:ext cx="8534400" cy="47625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SzPts val="2000"/>
              <a:buNone/>
            </a:pPr>
            <a:r>
              <a:rPr lang="en-US" sz="2000" dirty="0"/>
              <a:t>Date:</a:t>
            </a:r>
            <a:r>
              <a:rPr lang="en-US" sz="2000" b="0" dirty="0"/>
              <a:t> 2023-11-14</a:t>
            </a:r>
            <a:endParaRPr dirty="0"/>
          </a:p>
        </p:txBody>
      </p:sp>
      <p:sp>
        <p:nvSpPr>
          <p:cNvPr id="89" name="Google Shape;89;p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
        <p:nvSpPr>
          <p:cNvPr id="90" name="Google Shape;90;p1"/>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91" name="Google Shape;91;p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a:t>
            </a:fld>
            <a:endParaRPr/>
          </a:p>
        </p:txBody>
      </p:sp>
      <p:graphicFrame>
        <p:nvGraphicFramePr>
          <p:cNvPr id="92" name="Google Shape;92;p1"/>
          <p:cNvGraphicFramePr/>
          <p:nvPr>
            <p:extLst>
              <p:ext uri="{D42A27DB-BD31-4B8C-83A1-F6EECF244321}">
                <p14:modId xmlns:p14="http://schemas.microsoft.com/office/powerpoint/2010/main" val="105288467"/>
              </p:ext>
            </p:extLst>
          </p:nvPr>
        </p:nvGraphicFramePr>
        <p:xfrm>
          <a:off x="586709" y="3162300"/>
          <a:ext cx="11163300" cy="2751138"/>
        </p:xfrm>
        <a:graphic>
          <a:graphicData uri="http://schemas.openxmlformats.org/presentationml/2006/ole">
            <mc:AlternateContent xmlns:mc="http://schemas.openxmlformats.org/markup-compatibility/2006">
              <mc:Choice xmlns:v="urn:schemas-microsoft-com:vml" Requires="v">
                <p:oleObj name="Document" r:id="rId3" imgW="10232055" imgH="2517581" progId="Word.Document.8">
                  <p:embed/>
                </p:oleObj>
              </mc:Choice>
              <mc:Fallback>
                <p:oleObj name="Document" r:id="rId3" imgW="10232055" imgH="2517581" progId="Word.Document.8">
                  <p:embed/>
                  <p:pic>
                    <p:nvPicPr>
                      <p:cNvPr id="92" name="Google Shape;92;p1"/>
                      <p:cNvPicPr preferRelativeResize="0"/>
                      <p:nvPr/>
                    </p:nvPicPr>
                    <p:blipFill rotWithShape="1">
                      <a:blip r:embed="rId4">
                        <a:alphaModFix/>
                      </a:blip>
                      <a:srcRect/>
                      <a:stretch>
                        <a:fillRect/>
                      </a:stretch>
                    </p:blipFill>
                    <p:spPr>
                      <a:xfrm>
                        <a:off x="586709" y="3162300"/>
                        <a:ext cx="11163300" cy="2751138"/>
                      </a:xfrm>
                      <a:prstGeom prst="rect">
                        <a:avLst/>
                      </a:prstGeom>
                      <a:noFill/>
                      <a:ln>
                        <a:noFill/>
                      </a:ln>
                    </p:spPr>
                  </p:pic>
                </p:oleObj>
              </mc:Fallback>
            </mc:AlternateContent>
          </a:graphicData>
        </a:graphic>
      </p:graphicFrame>
      <p:sp>
        <p:nvSpPr>
          <p:cNvPr id="93" name="Google Shape;93;p1"/>
          <p:cNvSpPr/>
          <p:nvPr/>
        </p:nvSpPr>
        <p:spPr>
          <a:xfrm>
            <a:off x="993775" y="2719116"/>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8"/>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References</a:t>
            </a:r>
            <a:endParaRPr/>
          </a:p>
        </p:txBody>
      </p:sp>
      <p:sp>
        <p:nvSpPr>
          <p:cNvPr id="186" name="Google Shape;186;p8"/>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None/>
            </a:pPr>
            <a:r>
              <a:rPr lang="en-US"/>
              <a:t>[1] 23/0481r2, “Integrated mmWave Study Group Creation “, March 2023.</a:t>
            </a:r>
            <a:endParaRPr/>
          </a:p>
          <a:p>
            <a:pPr marL="342900" lvl="0" indent="-342900" algn="l" rtl="0">
              <a:spcBef>
                <a:spcPts val="600"/>
              </a:spcBef>
              <a:spcAft>
                <a:spcPts val="0"/>
              </a:spcAft>
              <a:buNone/>
            </a:pPr>
            <a:r>
              <a:rPr lang="en-US"/>
              <a:t>[2] 23/0188r6, “802.11 March 2023 WG Motions”, March 2023.</a:t>
            </a:r>
            <a:endParaRPr/>
          </a:p>
          <a:p>
            <a:pPr marL="342900" lvl="0" indent="-342900" algn="l" rtl="0">
              <a:spcBef>
                <a:spcPts val="600"/>
              </a:spcBef>
              <a:spcAft>
                <a:spcPts val="0"/>
              </a:spcAft>
              <a:buNone/>
            </a:pPr>
            <a:r>
              <a:rPr lang="en-US"/>
              <a:t>[3] 22/0729r1, "802.11 GEN8 Study Group", May 2022.</a:t>
            </a:r>
            <a:endParaRPr/>
          </a:p>
          <a:p>
            <a:pPr marL="342900" lvl="0" indent="-342900" algn="l" rtl="0">
              <a:spcBef>
                <a:spcPts val="600"/>
              </a:spcBef>
              <a:spcAft>
                <a:spcPts val="0"/>
              </a:spcAft>
              <a:buNone/>
            </a:pPr>
            <a:r>
              <a:rPr lang="en-US"/>
              <a:t>[4] 22/1595r1, "Some questions to answer in the SG“, Sept. 2022.</a:t>
            </a:r>
            <a:endParaRPr/>
          </a:p>
          <a:p>
            <a:pPr marL="342900" lvl="0" indent="-342900" algn="l" rtl="0">
              <a:spcBef>
                <a:spcPts val="600"/>
              </a:spcBef>
              <a:spcAft>
                <a:spcPts val="0"/>
              </a:spcAft>
              <a:buNone/>
            </a:pPr>
            <a:r>
              <a:rPr lang="en-US"/>
              <a:t>[5] 23/1083r1, "Next Generation SG formation", Jul. 2022.</a:t>
            </a:r>
            <a:endParaRPr/>
          </a:p>
          <a:p>
            <a:pPr marL="342900" lvl="0" indent="-342900" algn="l" rtl="0">
              <a:spcBef>
                <a:spcPts val="600"/>
              </a:spcBef>
              <a:spcAft>
                <a:spcPts val="0"/>
              </a:spcAft>
              <a:buNone/>
            </a:pPr>
            <a:r>
              <a:rPr lang="en-US"/>
              <a:t>[6] 23/0066r2, "Thoughts on Utilizing mmWave", March 2023.</a:t>
            </a:r>
            <a:endParaRPr/>
          </a:p>
          <a:p>
            <a:pPr marL="342900" lvl="0" indent="-342900" algn="l" rtl="0">
              <a:spcBef>
                <a:spcPts val="600"/>
              </a:spcBef>
              <a:spcAft>
                <a:spcPts val="0"/>
              </a:spcAft>
              <a:buNone/>
            </a:pPr>
            <a:r>
              <a:rPr lang="en-US"/>
              <a:t>[7] 22/1865r1, "Considerations on the PHY for 60 GHz", Nov. 2022.</a:t>
            </a:r>
            <a:endParaRPr/>
          </a:p>
        </p:txBody>
      </p:sp>
      <p:sp>
        <p:nvSpPr>
          <p:cNvPr id="187" name="Google Shape;187;p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10</a:t>
            </a:fld>
            <a:endParaRPr/>
          </a:p>
        </p:txBody>
      </p:sp>
      <p:sp>
        <p:nvSpPr>
          <p:cNvPr id="188" name="Google Shape;188;p8"/>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89" name="Google Shape;189;p8"/>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Motivation</a:t>
            </a:r>
            <a:endParaRPr/>
          </a:p>
        </p:txBody>
      </p:sp>
      <p:sp>
        <p:nvSpPr>
          <p:cNvPr id="104" name="Google Shape;104;p2"/>
          <p:cNvSpPr txBox="1">
            <a:spLocks noGrp="1"/>
          </p:cNvSpPr>
          <p:nvPr>
            <p:ph type="body" idx="1"/>
          </p:nvPr>
        </p:nvSpPr>
        <p:spPr>
          <a:xfrm>
            <a:off x="914401" y="2057400"/>
            <a:ext cx="10361084" cy="3808412"/>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dirty="0"/>
              <a:t>The scope of the IMMW SG, as defined in [1] and [2], is to develop a PAR and a CSD </a:t>
            </a:r>
            <a:endParaRPr dirty="0"/>
          </a:p>
          <a:p>
            <a:pPr marL="0" lvl="0" indent="0" algn="l" rtl="0">
              <a:spcBef>
                <a:spcPts val="600"/>
              </a:spcBef>
              <a:spcAft>
                <a:spcPts val="0"/>
              </a:spcAft>
              <a:buNone/>
            </a:pPr>
            <a:r>
              <a:rPr lang="en-US" sz="2000" dirty="0"/>
              <a:t>        “… for a new 802.11 MAC/PHY amendment which specifies carrier frequency 	  </a:t>
            </a:r>
            <a:endParaRPr sz="2000" dirty="0"/>
          </a:p>
          <a:p>
            <a:pPr marL="0" lvl="0" indent="0" algn="l" rtl="0">
              <a:spcBef>
                <a:spcPts val="600"/>
              </a:spcBef>
              <a:spcAft>
                <a:spcPts val="0"/>
              </a:spcAft>
              <a:buNone/>
            </a:pPr>
            <a:r>
              <a:rPr lang="en-US" sz="2000" dirty="0"/>
              <a:t>        operation between 42.5 and 71 GHz and </a:t>
            </a:r>
            <a:r>
              <a:rPr lang="en-US" sz="2000" i="1" dirty="0"/>
              <a:t>leverages MAC/PHY specifications in the Sub 7 </a:t>
            </a:r>
            <a:endParaRPr sz="2000" i="1" dirty="0"/>
          </a:p>
          <a:p>
            <a:pPr marL="0" lvl="0" indent="0" algn="l" rtl="0">
              <a:spcBef>
                <a:spcPts val="600"/>
              </a:spcBef>
              <a:spcAft>
                <a:spcPts val="0"/>
              </a:spcAft>
              <a:buNone/>
            </a:pPr>
            <a:r>
              <a:rPr lang="en-US" sz="2000" i="1" dirty="0"/>
              <a:t>        GHz bands</a:t>
            </a:r>
            <a:r>
              <a:rPr lang="en-US" sz="2000" dirty="0"/>
              <a:t>.”</a:t>
            </a:r>
            <a:endParaRPr dirty="0"/>
          </a:p>
          <a:p>
            <a:pPr marL="0" lvl="0" indent="0" algn="l" rtl="0">
              <a:spcBef>
                <a:spcPts val="600"/>
              </a:spcBef>
              <a:spcAft>
                <a:spcPts val="0"/>
              </a:spcAft>
              <a:buNone/>
            </a:pPr>
            <a:endParaRPr sz="1000" dirty="0"/>
          </a:p>
          <a:p>
            <a:pPr marL="342900" lvl="0" indent="-342900" algn="l" rtl="0">
              <a:spcBef>
                <a:spcPts val="600"/>
              </a:spcBef>
              <a:spcAft>
                <a:spcPts val="0"/>
              </a:spcAft>
              <a:buSzPts val="2000"/>
              <a:buFont typeface="Arial"/>
              <a:buChar char="•"/>
            </a:pPr>
            <a:r>
              <a:rPr lang="en-US" sz="2000" dirty="0"/>
              <a:t>The </a:t>
            </a:r>
            <a:r>
              <a:rPr lang="en-US" sz="2000" i="1" dirty="0"/>
              <a:t>integrated</a:t>
            </a:r>
            <a:r>
              <a:rPr lang="en-US" sz="2000" dirty="0"/>
              <a:t> sub-7 GHz and </a:t>
            </a:r>
            <a:r>
              <a:rPr lang="en-US" sz="2000" dirty="0" err="1"/>
              <a:t>mmWave</a:t>
            </a:r>
            <a:r>
              <a:rPr lang="en-US" sz="2000" dirty="0"/>
              <a:t> approach offers the possibility of:</a:t>
            </a:r>
            <a:endParaRPr dirty="0"/>
          </a:p>
          <a:p>
            <a:pPr marL="742950" lvl="1" indent="-285750" algn="l" rtl="0">
              <a:spcBef>
                <a:spcPts val="500"/>
              </a:spcBef>
              <a:spcAft>
                <a:spcPts val="0"/>
              </a:spcAft>
              <a:buSzPts val="1800"/>
              <a:buFont typeface="Arial"/>
              <a:buChar char="•"/>
            </a:pPr>
            <a:r>
              <a:rPr lang="en-US" sz="1800" dirty="0"/>
              <a:t>Substantial enhancement in Wi-Fi network capacity, increased throughput, and reduced latency with the opening of new wideband channels that allow for a high degree of spatial reuse</a:t>
            </a:r>
            <a:endParaRPr dirty="0"/>
          </a:p>
          <a:p>
            <a:pPr marL="742950" lvl="1" indent="-285750" algn="l" rtl="0">
              <a:spcBef>
                <a:spcPts val="500"/>
              </a:spcBef>
              <a:spcAft>
                <a:spcPts val="0"/>
              </a:spcAft>
              <a:buSzPts val="1800"/>
              <a:buFont typeface="Arial"/>
              <a:buChar char="•"/>
            </a:pPr>
            <a:r>
              <a:rPr lang="en-US" sz="1800" dirty="0"/>
              <a:t>Allowing for a single baseband processor support 2.4/5/6/60 GHz communications</a:t>
            </a:r>
            <a:endParaRPr dirty="0"/>
          </a:p>
          <a:p>
            <a:pPr marL="742950" lvl="1" indent="-285750" algn="l" rtl="0">
              <a:spcBef>
                <a:spcPts val="500"/>
              </a:spcBef>
              <a:spcAft>
                <a:spcPts val="0"/>
              </a:spcAft>
              <a:buSzPts val="1800"/>
              <a:buFont typeface="Arial"/>
              <a:buChar char="•"/>
            </a:pPr>
            <a:r>
              <a:rPr lang="en-US" sz="1800" dirty="0"/>
              <a:t>Easier integration and load balancing between sub-7 GHz and 60 GHz links </a:t>
            </a:r>
            <a:endParaRPr dirty="0"/>
          </a:p>
          <a:p>
            <a:pPr marL="742950" lvl="1" indent="-285750" algn="l" rtl="0">
              <a:spcBef>
                <a:spcPts val="500"/>
              </a:spcBef>
              <a:spcAft>
                <a:spcPts val="0"/>
              </a:spcAft>
              <a:buSzPts val="1800"/>
              <a:buFont typeface="Arial"/>
              <a:buChar char="•"/>
            </a:pPr>
            <a:r>
              <a:rPr lang="en-US" sz="1800" dirty="0"/>
              <a:t>Enhancing system reliability by mitigating impact of on/off nature of 60 GHz links</a:t>
            </a:r>
            <a:endParaRPr dirty="0"/>
          </a:p>
          <a:p>
            <a:pPr marL="457200" lvl="1" indent="0" algn="l" rtl="0">
              <a:spcBef>
                <a:spcPts val="500"/>
              </a:spcBef>
              <a:spcAft>
                <a:spcPts val="0"/>
              </a:spcAft>
              <a:buNone/>
            </a:pPr>
            <a:endParaRPr sz="1000" dirty="0"/>
          </a:p>
        </p:txBody>
      </p:sp>
      <p:sp>
        <p:nvSpPr>
          <p:cNvPr id="105" name="Google Shape;105;p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2</a:t>
            </a:fld>
            <a:endParaRPr/>
          </a:p>
        </p:txBody>
      </p:sp>
      <p:sp>
        <p:nvSpPr>
          <p:cNvPr id="106" name="Google Shape;106;p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07" name="Google Shape;107;p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3"/>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Defining “Integrated”</a:t>
            </a:r>
            <a:endParaRPr/>
          </a:p>
        </p:txBody>
      </p:sp>
      <p:sp>
        <p:nvSpPr>
          <p:cNvPr id="118" name="Google Shape;118;p3"/>
          <p:cNvSpPr txBox="1">
            <a:spLocks noGrp="1"/>
          </p:cNvSpPr>
          <p:nvPr>
            <p:ph type="body" idx="1"/>
          </p:nvPr>
        </p:nvSpPr>
        <p:spPr>
          <a:xfrm>
            <a:off x="914400" y="1600200"/>
            <a:ext cx="10439399" cy="4876800"/>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a:t>From UHR SG contributions:</a:t>
            </a:r>
            <a:endParaRPr/>
          </a:p>
          <a:p>
            <a:pPr marL="742950" lvl="1" indent="-285750" algn="l" rtl="0">
              <a:spcBef>
                <a:spcPts val="500"/>
              </a:spcBef>
              <a:spcAft>
                <a:spcPts val="0"/>
              </a:spcAft>
              <a:buSzPts val="1600"/>
              <a:buFont typeface="Arial"/>
              <a:buChar char="•"/>
            </a:pPr>
            <a:r>
              <a:rPr lang="en-US" sz="1600"/>
              <a:t>“Goal to </a:t>
            </a:r>
            <a:r>
              <a:rPr lang="en-US" sz="1600">
                <a:solidFill>
                  <a:schemeClr val="accent2"/>
                </a:solidFill>
              </a:rPr>
              <a:t>reuse the 2.4/5/6 GHz design</a:t>
            </a:r>
            <a:r>
              <a:rPr lang="en-US" sz="1600"/>
              <a:t> in 60 GHz to keep complexity within the bounds of lower band 802.11” [3]</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60 GHz interface to mainstream Wi-Fi</a:t>
            </a:r>
            <a:r>
              <a:rPr lang="en-US" sz="1600"/>
              <a:t>, reusing as much as possible low band baseband and design…” [4]</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reuse existing lower band Wi-Fi solution (Modem/PHY, MAC and SW)</a:t>
            </a:r>
            <a:r>
              <a:rPr lang="en-US" sz="1600"/>
              <a:t> and upclock it…” [4]</a:t>
            </a:r>
            <a:endParaRPr/>
          </a:p>
          <a:p>
            <a:pPr marL="742950" lvl="1" indent="-285750" algn="l" rtl="0">
              <a:spcBef>
                <a:spcPts val="500"/>
              </a:spcBef>
              <a:spcAft>
                <a:spcPts val="0"/>
              </a:spcAft>
              <a:buSzPts val="1600"/>
              <a:buFont typeface="Arial"/>
              <a:buChar char="•"/>
            </a:pPr>
            <a:r>
              <a:rPr lang="en-US" sz="1600"/>
              <a:t>“…all devices operating in mmWave </a:t>
            </a:r>
            <a:r>
              <a:rPr lang="en-US" sz="1600">
                <a:solidFill>
                  <a:schemeClr val="accent2"/>
                </a:solidFill>
              </a:rPr>
              <a:t>shall be MLO-capable </a:t>
            </a:r>
            <a:r>
              <a:rPr lang="en-US" sz="1600"/>
              <a:t>and shall </a:t>
            </a:r>
            <a:r>
              <a:rPr lang="en-US" sz="1600">
                <a:solidFill>
                  <a:schemeClr val="accent2"/>
                </a:solidFill>
              </a:rPr>
              <a:t>have at least one affiliated STA/AP in the lower band</a:t>
            </a:r>
            <a:r>
              <a:rPr lang="en-US" sz="1600"/>
              <a:t> in addition to the one in the mmWave band” [4]</a:t>
            </a:r>
            <a:endParaRPr/>
          </a:p>
          <a:p>
            <a:pPr marL="742950" lvl="1" indent="-285750" algn="l" rtl="0">
              <a:spcBef>
                <a:spcPts val="500"/>
              </a:spcBef>
              <a:spcAft>
                <a:spcPts val="0"/>
              </a:spcAft>
              <a:buSzPts val="1600"/>
              <a:buFont typeface="Arial"/>
              <a:buChar char="•"/>
            </a:pPr>
            <a:r>
              <a:rPr lang="en-US" sz="1600"/>
              <a:t>“We foresee that a </a:t>
            </a:r>
            <a:r>
              <a:rPr lang="en-US" sz="1600">
                <a:solidFill>
                  <a:schemeClr val="accent2"/>
                </a:solidFill>
              </a:rPr>
              <a:t>multi-link device </a:t>
            </a:r>
            <a:r>
              <a:rPr lang="en-US" sz="1600"/>
              <a:t>with both mmwave and low frequency bands is the future” [5]</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Reusing the baseband and designs of low band</a:t>
            </a:r>
            <a:r>
              <a:rPr lang="en-US" sz="1600"/>
              <a:t> as much as possible is a good direction to go” [6]</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standardize multi-link (ML)</a:t>
            </a:r>
            <a:r>
              <a:rPr lang="en-US" sz="1600"/>
              <a:t> with bands in sub-7 GHz combined with bands in the 45-72 GHz range” [7]</a:t>
            </a:r>
            <a:endParaRPr/>
          </a:p>
          <a:p>
            <a:pPr marL="742950" lvl="1" indent="-234950" algn="l" rtl="0">
              <a:spcBef>
                <a:spcPts val="500"/>
              </a:spcBef>
              <a:spcAft>
                <a:spcPts val="0"/>
              </a:spcAft>
              <a:buSzPts val="800"/>
              <a:buFont typeface="Arial"/>
              <a:buNone/>
            </a:pPr>
            <a:endParaRPr sz="800"/>
          </a:p>
          <a:p>
            <a:pPr marL="342900" lvl="0" indent="-342900" algn="l" rtl="0">
              <a:spcBef>
                <a:spcPts val="600"/>
              </a:spcBef>
              <a:spcAft>
                <a:spcPts val="0"/>
              </a:spcAft>
              <a:buSzPts val="2000"/>
              <a:buFont typeface="Arial"/>
              <a:buChar char="•"/>
            </a:pPr>
            <a:r>
              <a:rPr lang="en-US" sz="2000"/>
              <a:t>We recommend defining </a:t>
            </a:r>
            <a:r>
              <a:rPr lang="en-US" sz="2000" i="1"/>
              <a:t>integrated</a:t>
            </a:r>
            <a:r>
              <a:rPr lang="en-US" sz="2000"/>
              <a:t> mmWave within the IMMW PAR, and limiting the effort’s scope, by incorporating the following </a:t>
            </a:r>
            <a:r>
              <a:rPr lang="en-US" sz="2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requirements</a:t>
            </a:r>
            <a:r>
              <a:rPr lang="en-US" sz="2000"/>
              <a:t>:</a:t>
            </a:r>
            <a:endParaRPr/>
          </a:p>
          <a:p>
            <a:pPr marL="800100" lvl="1" indent="-342900" algn="l" rtl="0">
              <a:spcBef>
                <a:spcPts val="500"/>
              </a:spcBef>
              <a:spcAft>
                <a:spcPts val="0"/>
              </a:spcAft>
              <a:buSzPts val="1600"/>
              <a:buFont typeface="Times New Roman"/>
              <a:buAutoNum type="arabicPeriod"/>
            </a:pPr>
            <a:r>
              <a:rPr lang="en-US" sz="1600"/>
              <a:t>mmWave PHY der</a:t>
            </a:r>
            <a:r>
              <a:rPr lang="en-US" sz="1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ived from </a:t>
            </a:r>
            <a:r>
              <a:rPr lang="en-US" sz="1600"/>
              <a:t>sub-7 GHz PHYs</a:t>
            </a:r>
            <a:endParaRPr/>
          </a:p>
          <a:p>
            <a:pPr marL="800100" lvl="1" indent="-342900" algn="l" rtl="0">
              <a:spcBef>
                <a:spcPts val="500"/>
              </a:spcBef>
              <a:spcAft>
                <a:spcPts val="0"/>
              </a:spcAft>
              <a:buSzPts val="1600"/>
              <a:buFont typeface="Times New Roman"/>
              <a:buAutoNum type="arabicPeriod"/>
            </a:pPr>
            <a:r>
              <a:rPr lang="en-US" sz="1600"/>
              <a:t>Incorporate mmWave links into the MLO architecture</a:t>
            </a:r>
            <a:endParaRPr/>
          </a:p>
          <a:p>
            <a:pPr marL="800100" lvl="1" indent="-342900" algn="l" rtl="0">
              <a:spcBef>
                <a:spcPts val="500"/>
              </a:spcBef>
              <a:spcAft>
                <a:spcPts val="0"/>
              </a:spcAft>
              <a:buSzPts val="1600"/>
              <a:buFont typeface="Times New Roman"/>
              <a:buAutoNum type="arabicPeriod"/>
            </a:pPr>
            <a:r>
              <a:rPr lang="en-US" sz="1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m</a:t>
            </a:r>
            <a:r>
              <a:rPr lang="en-US" sz="1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mWave operation requires an enabled sub-7 GHz link</a:t>
            </a:r>
            <a:endParaRPr/>
          </a:p>
          <a:p>
            <a:pPr marL="800100" lvl="1" indent="-241300" algn="l" rtl="0">
              <a:spcBef>
                <a:spcPts val="500"/>
              </a:spcBef>
              <a:spcAft>
                <a:spcPts val="0"/>
              </a:spcAft>
              <a:buSzPts val="1600"/>
              <a:buFont typeface="Times New Roman"/>
              <a:buNone/>
            </a:pPr>
            <a:endParaRPr sz="1600"/>
          </a:p>
        </p:txBody>
      </p:sp>
      <p:sp>
        <p:nvSpPr>
          <p:cNvPr id="119" name="Google Shape;119;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3</a:t>
            </a:fld>
            <a:endParaRPr/>
          </a:p>
        </p:txBody>
      </p:sp>
      <p:sp>
        <p:nvSpPr>
          <p:cNvPr id="120" name="Google Shape;120;p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21" name="Google Shape;121;p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IMMW Adoption</a:t>
            </a:r>
            <a:endParaRPr/>
          </a:p>
        </p:txBody>
      </p:sp>
      <p:sp>
        <p:nvSpPr>
          <p:cNvPr id="132" name="Google Shape;132;p4"/>
          <p:cNvSpPr txBox="1">
            <a:spLocks noGrp="1"/>
          </p:cNvSpPr>
          <p:nvPr>
            <p:ph type="body" idx="1"/>
          </p:nvPr>
        </p:nvSpPr>
        <p:spPr>
          <a:xfrm>
            <a:off x="914400" y="1754200"/>
            <a:ext cx="10361100" cy="4721100"/>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dirty="0"/>
              <a:t>The success of </a:t>
            </a:r>
            <a:r>
              <a:rPr lang="en-US" sz="2000" i="1" dirty="0"/>
              <a:t>integrated </a:t>
            </a:r>
            <a:r>
              <a:rPr lang="en-US" sz="2000" dirty="0"/>
              <a:t>802.11 systems depends significantly on the ability to </a:t>
            </a:r>
            <a:r>
              <a:rPr lang="en-US" sz="2000" dirty="0">
                <a:solidFill>
                  <a:schemeClr val="accent2"/>
                </a:solidFill>
              </a:rPr>
              <a:t>offset the substantial area and complexity of </a:t>
            </a:r>
            <a:r>
              <a:rPr lang="en-US" sz="2000" dirty="0" err="1">
                <a:solidFill>
                  <a:schemeClr val="accent2"/>
                </a:solidFill>
              </a:rPr>
              <a:t>mmWave</a:t>
            </a:r>
            <a:r>
              <a:rPr lang="en-US" sz="2000" dirty="0">
                <a:solidFill>
                  <a:schemeClr val="accent2"/>
                </a:solidFill>
              </a:rPr>
              <a:t> RF/antenna technology</a:t>
            </a:r>
            <a:r>
              <a:rPr lang="en-US" sz="2000" dirty="0"/>
              <a:t>. This can be achieved in part through the implementation </a:t>
            </a:r>
            <a:r>
              <a:rPr lang="en-US" sz="2000" dirty="0">
                <a:solidFill>
                  <a:schemeClr val="dk1"/>
                </a:solidFill>
              </a:rPr>
              <a:t>of a baseband processor (PHY/MAC) that seamlessly supports both sub-7 GHz and </a:t>
            </a:r>
            <a:r>
              <a:rPr lang="en-US" sz="2000" dirty="0" err="1">
                <a:solidFill>
                  <a:schemeClr val="dk1"/>
                </a:solidFill>
              </a:rPr>
              <a:t>mmWave</a:t>
            </a:r>
            <a:r>
              <a:rPr lang="en-US" sz="2000" dirty="0">
                <a:solidFill>
                  <a:schemeClr val="dk1"/>
                </a:solidFill>
              </a:rPr>
              <a:t> frequencies, while keeping additional complexity (</a:t>
            </a:r>
            <a:r>
              <a:rPr lang="en-US" sz="2000" dirty="0" err="1">
                <a:solidFill>
                  <a:schemeClr val="dk1"/>
                </a:solidFill>
              </a:rPr>
              <a:t>w.r.t.</a:t>
            </a:r>
            <a:r>
              <a:rPr lang="en-US" sz="2000" dirty="0">
                <a:solidFill>
                  <a:schemeClr val="dk1"/>
                </a:solidFill>
              </a:rPr>
              <a:t> a sub-7 GHz only processor) at a minimum</a:t>
            </a:r>
            <a:r>
              <a:rPr lang="en-US" sz="2000" dirty="0"/>
              <a:t>.</a:t>
            </a:r>
            <a:endParaRPr dirty="0"/>
          </a:p>
          <a:p>
            <a:pPr marL="0" lvl="0" indent="0" algn="l" rtl="0">
              <a:spcBef>
                <a:spcPts val="600"/>
              </a:spcBef>
              <a:spcAft>
                <a:spcPts val="0"/>
              </a:spcAft>
              <a:buNone/>
            </a:pPr>
            <a:endParaRPr sz="800" dirty="0"/>
          </a:p>
          <a:p>
            <a:pPr marL="342900" lvl="0" indent="-342900" algn="l" rtl="0">
              <a:spcBef>
                <a:spcPts val="600"/>
              </a:spcBef>
              <a:spcAft>
                <a:spcPts val="0"/>
              </a:spcAft>
              <a:buSzPts val="2000"/>
              <a:buFont typeface="Arial"/>
              <a:buChar char="•"/>
            </a:pPr>
            <a:r>
              <a:rPr lang="en-US" sz="2000" dirty="0"/>
              <a:t>To this end, we recommend the following design elements:</a:t>
            </a:r>
            <a:endParaRPr dirty="0"/>
          </a:p>
          <a:p>
            <a:pPr marL="742950" lvl="1" indent="-285750" algn="l" rtl="0">
              <a:spcBef>
                <a:spcPts val="500"/>
              </a:spcBef>
              <a:spcAft>
                <a:spcPts val="0"/>
              </a:spcAft>
              <a:buSzPts val="1600"/>
              <a:buFont typeface="Arial"/>
              <a:buChar char="•"/>
            </a:pPr>
            <a:r>
              <a:rPr lang="en-US" sz="1600" dirty="0">
                <a:solidFill>
                  <a:schemeClr val="dk1"/>
                </a:solidFill>
              </a:rPr>
              <a:t>Design to reduce complexity and power consumption </a:t>
            </a:r>
            <a:r>
              <a:rPr lang="en-US" sz="16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as highest priority</a:t>
            </a:r>
            <a:endParaRPr sz="1600" dirty="0">
              <a:solidFill>
                <a:schemeClr val="dk1"/>
              </a:solidFill>
            </a:endParaRPr>
          </a:p>
          <a:p>
            <a:pPr marL="742950" lvl="1" indent="-285750" algn="l" rtl="0">
              <a:spcBef>
                <a:spcPts val="500"/>
              </a:spcBef>
              <a:spcAft>
                <a:spcPts val="0"/>
              </a:spcAft>
              <a:buClr>
                <a:schemeClr val="dk1"/>
              </a:buClr>
              <a:buSzPts val="1600"/>
              <a:buChar char="•"/>
            </a:pPr>
            <a:r>
              <a:rPr lang="en-US" sz="16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Support both symmetric and asymmetric links (that is, STAs may have different antenna array sizes)</a:t>
            </a:r>
            <a:endParaRPr dirty="0">
              <a:solidFill>
                <a:schemeClr val="dk1"/>
              </a:solidFill>
            </a:endParaRPr>
          </a:p>
          <a:p>
            <a:pPr marL="1143000" lvl="2" indent="-317500" algn="l" rtl="0">
              <a:spcBef>
                <a:spcPts val="450"/>
              </a:spcBef>
              <a:spcAft>
                <a:spcPts val="0"/>
              </a:spcAft>
              <a:buClr>
                <a:schemeClr val="dk1"/>
              </a:buClr>
              <a:buSzPts val="1400"/>
              <a:buChar char="•"/>
            </a:pPr>
            <a:r>
              <a:rPr lang="en-US" sz="1400" dirty="0">
                <a:solidFill>
                  <a:schemeClr val="dk1"/>
                </a:solidFill>
              </a:rPr>
              <a:t>Asymmetric links: Push higher complexity to AP, smaller antenna arrays at client</a:t>
            </a:r>
            <a:endParaRPr sz="1600" dirty="0">
              <a:solidFill>
                <a:schemeClr val="dk1"/>
              </a:solidFill>
            </a:endParaRPr>
          </a:p>
          <a:p>
            <a:pPr marL="742950" lvl="1" indent="-285750" algn="l" rtl="0">
              <a:spcBef>
                <a:spcPts val="500"/>
              </a:spcBef>
              <a:spcAft>
                <a:spcPts val="0"/>
              </a:spcAft>
              <a:buSzPts val="1600"/>
              <a:buFont typeface="Arial"/>
              <a:buChar char="•"/>
            </a:pPr>
            <a:r>
              <a:rPr lang="en-US" sz="1600" dirty="0"/>
              <a:t>Goal should be opening new wideband channels (160, 320, and possibly 640 MHz) and *not* defining a PHY that supports (single-stream) data rates higher than those defined for sub-7 GHz</a:t>
            </a:r>
            <a:endParaRPr dirty="0"/>
          </a:p>
          <a:p>
            <a:pPr marL="1143000" lvl="2" indent="-228600" algn="l" rtl="0">
              <a:spcBef>
                <a:spcPts val="450"/>
              </a:spcBef>
              <a:spcAft>
                <a:spcPts val="0"/>
              </a:spcAft>
              <a:buSzPts val="1400"/>
              <a:buFont typeface="Arial"/>
              <a:buChar char="•"/>
            </a:pPr>
            <a:r>
              <a:rPr lang="en-US" sz="1400" dirty="0"/>
              <a:t>For example, keep maximum rate at approximately from 0.5 to 2 Gbps</a:t>
            </a:r>
            <a:endParaRPr dirty="0"/>
          </a:p>
          <a:p>
            <a:pPr marL="742950" lvl="1" indent="-285750" algn="l" rtl="0">
              <a:spcBef>
                <a:spcPts val="500"/>
              </a:spcBef>
              <a:spcAft>
                <a:spcPts val="0"/>
              </a:spcAft>
              <a:buSzPts val="1600"/>
              <a:buFont typeface="Arial"/>
              <a:buChar char="•"/>
            </a:pPr>
            <a:r>
              <a:rPr lang="en-US" sz="1600" dirty="0"/>
              <a:t>Define bare minimum set of features and</a:t>
            </a:r>
            <a:r>
              <a:rPr lang="en-US" sz="1600" dirty="0">
                <a:solidFill>
                  <a:schemeClr val="dk1"/>
                </a:solidFill>
              </a:rPr>
              <a:t> options.  Reduce IMMW's scope ruthlessly</a:t>
            </a:r>
            <a:endParaRPr sz="1600" dirty="0">
              <a:solidFill>
                <a:schemeClr val="dk1"/>
              </a:solidFill>
            </a:endParaRPr>
          </a:p>
          <a:p>
            <a:pPr marL="1143000" lvl="2" indent="-317500" algn="l" rtl="0">
              <a:spcBef>
                <a:spcPts val="500"/>
              </a:spcBef>
              <a:spcAft>
                <a:spcPts val="0"/>
              </a:spcAft>
              <a:buClr>
                <a:schemeClr val="dk1"/>
              </a:buClr>
              <a:buSzPts val="1400"/>
              <a:buChar char="•"/>
            </a:pPr>
            <a:r>
              <a:rPr lang="en-US" sz="1400" dirty="0">
                <a:solidFill>
                  <a:schemeClr val="dk1"/>
                </a:solidFill>
              </a:rPr>
              <a:t>Example:  Single-user operation only</a:t>
            </a:r>
            <a:endParaRPr sz="1400" b="1" dirty="0">
              <a:solidFill>
                <a:schemeClr val="dk1"/>
              </a:solidFill>
            </a:endParaRPr>
          </a:p>
        </p:txBody>
      </p:sp>
      <p:sp>
        <p:nvSpPr>
          <p:cNvPr id="133" name="Google Shape;133;p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4</a:t>
            </a:fld>
            <a:endParaRPr/>
          </a:p>
        </p:txBody>
      </p:sp>
      <p:sp>
        <p:nvSpPr>
          <p:cNvPr id="134" name="Google Shape;134;p4"/>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35" name="Google Shape;135;p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Incorporating mmWave into MLO Architecture</a:t>
            </a:r>
            <a:endParaRPr/>
          </a:p>
        </p:txBody>
      </p:sp>
      <p:sp>
        <p:nvSpPr>
          <p:cNvPr id="146" name="Google Shape;146;p5"/>
          <p:cNvSpPr txBox="1">
            <a:spLocks noGrp="1"/>
          </p:cNvSpPr>
          <p:nvPr>
            <p:ph type="body" idx="1"/>
          </p:nvPr>
        </p:nvSpPr>
        <p:spPr>
          <a:xfrm>
            <a:off x="878425" y="1911350"/>
            <a:ext cx="10475400" cy="3989700"/>
          </a:xfrm>
          <a:prstGeom prst="rect">
            <a:avLst/>
          </a:prstGeom>
          <a:solidFill>
            <a:schemeClr val="lt1"/>
          </a:solid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dirty="0"/>
              <a:t>Incorporating </a:t>
            </a:r>
            <a:r>
              <a:rPr lang="en-US" sz="2000" dirty="0" err="1"/>
              <a:t>mmWave</a:t>
            </a:r>
            <a:r>
              <a:rPr lang="en-US" sz="2000" dirty="0"/>
              <a:t> into the MLO architecture is key for the success of integrated </a:t>
            </a:r>
            <a:r>
              <a:rPr lang="en-US" sz="2000" dirty="0" err="1"/>
              <a:t>mmWave</a:t>
            </a:r>
            <a:r>
              <a:rPr lang="en-US" sz="2000" dirty="0"/>
              <a:t>:</a:t>
            </a:r>
            <a:endParaRPr dirty="0"/>
          </a:p>
          <a:p>
            <a:pPr marL="742950" lvl="1" indent="-285750" algn="l" rtl="0">
              <a:spcBef>
                <a:spcPts val="500"/>
              </a:spcBef>
              <a:spcAft>
                <a:spcPts val="0"/>
              </a:spcAft>
              <a:buSzPts val="1600"/>
              <a:buFont typeface="Arial"/>
              <a:buChar char="•"/>
            </a:pPr>
            <a:r>
              <a:rPr lang="en-US" sz="16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Integration of sub-7 GHz and </a:t>
            </a:r>
            <a:r>
              <a:rPr lang="en-US" sz="1600" dirty="0" err="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mmWave</a:t>
            </a:r>
            <a:r>
              <a:rPr lang="en-US" sz="16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 required</a:t>
            </a:r>
            <a:r>
              <a:rPr lang="en-US" sz="1600" dirty="0"/>
              <a:t> to reduce connection loss/increase reliability (due to </a:t>
            </a:r>
            <a:r>
              <a:rPr lang="en-US" sz="1600" dirty="0" err="1"/>
              <a:t>mmWave</a:t>
            </a:r>
            <a:r>
              <a:rPr lang="en-US" sz="1600" dirty="0"/>
              <a:t> link blockage, for example) and to power save</a:t>
            </a:r>
            <a:endParaRPr dirty="0"/>
          </a:p>
          <a:p>
            <a:pPr marL="742950" lvl="1" indent="-285750" algn="l" rtl="0">
              <a:spcBef>
                <a:spcPts val="500"/>
              </a:spcBef>
              <a:spcAft>
                <a:spcPts val="0"/>
              </a:spcAft>
              <a:buSzPts val="1600"/>
              <a:buFont typeface="Arial"/>
              <a:buChar char="•"/>
            </a:pPr>
            <a:r>
              <a:rPr lang="en-US" sz="1600" dirty="0"/>
              <a:t>Load balancing between sub-7 GHz and </a:t>
            </a:r>
            <a:r>
              <a:rPr lang="en-US" sz="1600" dirty="0" err="1"/>
              <a:t>mmWave</a:t>
            </a:r>
            <a:r>
              <a:rPr lang="en-US" sz="1600" dirty="0"/>
              <a:t> to </a:t>
            </a:r>
            <a:r>
              <a:rPr lang="en-US" sz="16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reduce latency and enhance throughput</a:t>
            </a:r>
            <a:r>
              <a:rPr lang="en-US" sz="1600" dirty="0"/>
              <a:t> while maintaining reliable connection</a:t>
            </a:r>
            <a:endParaRPr dirty="0"/>
          </a:p>
          <a:p>
            <a:pPr marL="742950" lvl="1" indent="-285750" algn="l" rtl="0">
              <a:spcBef>
                <a:spcPts val="500"/>
              </a:spcBef>
              <a:spcAft>
                <a:spcPts val="0"/>
              </a:spcAft>
              <a:buSzPts val="1600"/>
              <a:buFont typeface="Arial"/>
              <a:buChar char="•"/>
            </a:pPr>
            <a:r>
              <a:rPr lang="en-US" sz="1600" dirty="0"/>
              <a:t>Use of lower bands to reduce </a:t>
            </a:r>
            <a:r>
              <a:rPr lang="en-US" sz="1600" dirty="0" err="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mmWave</a:t>
            </a:r>
            <a:r>
              <a:rPr lang="en-US" sz="16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 management overhead (association, BF training support…)</a:t>
            </a:r>
          </a:p>
          <a:p>
            <a:pPr marL="1200150" lvl="2" indent="-285750">
              <a:spcBef>
                <a:spcPts val="500"/>
              </a:spcBef>
              <a:buSzPts val="1600"/>
              <a:buFont typeface="Arial"/>
              <a:buChar char="•"/>
            </a:pPr>
            <a:r>
              <a:rPr lang="en-US" sz="1600" dirty="0"/>
              <a:t>Potentially avoid definition of a control PHY (see 11ad/ay)</a:t>
            </a:r>
            <a:endParaRPr sz="1600" dirty="0"/>
          </a:p>
          <a:p>
            <a:pPr marL="742950" lvl="1" indent="-184150" algn="l" rtl="0">
              <a:spcBef>
                <a:spcPts val="500"/>
              </a:spcBef>
              <a:spcAft>
                <a:spcPts val="0"/>
              </a:spcAft>
              <a:buSzPts val="1600"/>
              <a:buFont typeface="Arial"/>
              <a:buNone/>
            </a:pPr>
            <a:endParaRPr sz="1600" dirty="0"/>
          </a:p>
          <a:p>
            <a:pPr marL="342900" lvl="0" indent="-342900" algn="l" rtl="0">
              <a:spcBef>
                <a:spcPts val="600"/>
              </a:spcBef>
              <a:spcAft>
                <a:spcPts val="0"/>
              </a:spcAft>
              <a:buSzPts val="2000"/>
              <a:buFont typeface="Arial"/>
              <a:buChar char="•"/>
            </a:pPr>
            <a:r>
              <a:rPr lang="en-US" sz="2000"/>
              <a:t>Challenge: Sustain </a:t>
            </a:r>
            <a:r>
              <a:rPr lang="en-US" sz="2000" dirty="0"/>
              <a:t>seamless connectivity even when one of the links (60 GHz) is susceptible to outages (blockage, beamforming training)</a:t>
            </a:r>
            <a:endParaRPr sz="2000" dirty="0"/>
          </a:p>
        </p:txBody>
      </p:sp>
      <p:sp>
        <p:nvSpPr>
          <p:cNvPr id="147" name="Google Shape;147;p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5</a:t>
            </a:fld>
            <a:endParaRPr/>
          </a:p>
        </p:txBody>
      </p:sp>
      <p:sp>
        <p:nvSpPr>
          <p:cNvPr id="148" name="Google Shape;148;p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49" name="Google Shape;149;p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6"/>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Other Goals</a:t>
            </a:r>
            <a:endParaRPr/>
          </a:p>
        </p:txBody>
      </p:sp>
      <p:sp>
        <p:nvSpPr>
          <p:cNvPr id="160" name="Google Shape;160;p6"/>
          <p:cNvSpPr txBox="1">
            <a:spLocks noGrp="1"/>
          </p:cNvSpPr>
          <p:nvPr>
            <p:ph type="body" idx="1"/>
          </p:nvPr>
        </p:nvSpPr>
        <p:spPr>
          <a:xfrm>
            <a:off x="914400" y="1752006"/>
            <a:ext cx="10475400" cy="4236495"/>
          </a:xfrm>
          <a:prstGeom prst="rect">
            <a:avLst/>
          </a:prstGeom>
          <a:noFill/>
          <a:ln>
            <a:noFill/>
          </a:ln>
        </p:spPr>
        <p:txBody>
          <a:bodyPr spcFirstLastPara="1" wrap="square" lIns="92150" tIns="46075" rIns="92150" bIns="46075" anchor="t" anchorCtr="0">
            <a:noAutofit/>
          </a:bodyPr>
          <a:lstStyle/>
          <a:p>
            <a:pPr marL="342900" lvl="0" indent="-330200" algn="l" rtl="0">
              <a:spcBef>
                <a:spcPts val="600"/>
              </a:spcBef>
              <a:spcAft>
                <a:spcPts val="0"/>
              </a:spcAft>
              <a:buSzPts val="1800"/>
              <a:buFont typeface="Arial"/>
              <a:buChar char="•"/>
            </a:pP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Define</a:t>
            </a: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 a lightweight</a:t>
            </a: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
                  </a:ext>
                </a:extLst>
              </a:rPr>
              <a:t> but </a:t>
            </a: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3"/>
                  </a:ext>
                </a:extLst>
              </a:rPr>
              <a:t>robust</a:t>
            </a: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4"/>
                  </a:ext>
                </a:extLst>
              </a:rPr>
              <a:t> beamforming procedure</a:t>
            </a:r>
            <a:endParaRPr sz="2200" dirty="0"/>
          </a:p>
          <a:p>
            <a:pPr marL="742950" lvl="1" indent="-273050" algn="l" rtl="0">
              <a:spcBef>
                <a:spcPts val="500"/>
              </a:spcBef>
              <a:spcAft>
                <a:spcPts val="0"/>
              </a:spcAft>
              <a:buSzPts val="1400"/>
              <a:buFont typeface="Arial"/>
              <a:buChar char="•"/>
            </a:pPr>
            <a:r>
              <a:rPr lang="en-US" sz="1400" dirty="0"/>
              <a:t>Beamforming training adds overhead and increases power consumption.</a:t>
            </a:r>
            <a:endParaRPr sz="1800" dirty="0"/>
          </a:p>
          <a:p>
            <a:pPr marL="742950" lvl="1" indent="-273050" algn="l" rtl="0">
              <a:spcBef>
                <a:spcPts val="500"/>
              </a:spcBef>
              <a:spcAft>
                <a:spcPts val="0"/>
              </a:spcAft>
              <a:buSzPts val="1400"/>
              <a:buFont typeface="Arial"/>
              <a:buChar char="•"/>
            </a:pPr>
            <a:r>
              <a:rPr lang="en-US" sz="1400" dirty="0"/>
              <a:t>Critical to define a beamforming procedure that is less complex and has lower overhead than those in IEEE 802.11ad/ay – ideally with the same or increased robustness level.</a:t>
            </a:r>
            <a:endParaRPr sz="1800" dirty="0"/>
          </a:p>
          <a:p>
            <a:pPr marL="1143000" lvl="2" indent="-215900" algn="l" rtl="0">
              <a:spcBef>
                <a:spcPts val="450"/>
              </a:spcBef>
              <a:spcAft>
                <a:spcPts val="0"/>
              </a:spcAft>
              <a:buSzPts val="1200"/>
              <a:buFont typeface="Arial"/>
              <a:buChar char="•"/>
            </a:pPr>
            <a:r>
              <a:rPr lang="en-US" sz="1200" dirty="0"/>
              <a:t>For example, use assumption of asymmetric links (if/when appropriate).</a:t>
            </a:r>
            <a:endParaRPr sz="1200" dirty="0"/>
          </a:p>
          <a:p>
            <a:pPr marL="342900" lvl="0" indent="-215900" algn="l" rtl="0">
              <a:spcBef>
                <a:spcPts val="600"/>
              </a:spcBef>
              <a:spcAft>
                <a:spcPts val="0"/>
              </a:spcAft>
              <a:buSzPts val="2000"/>
              <a:buFont typeface="Arial"/>
              <a:buNone/>
            </a:pPr>
            <a:endParaRPr sz="300" dirty="0"/>
          </a:p>
          <a:p>
            <a:pPr marL="342900" lvl="0" indent="-330200" algn="l" rtl="0">
              <a:spcBef>
                <a:spcPts val="600"/>
              </a:spcBef>
              <a:spcAft>
                <a:spcPts val="0"/>
              </a:spcAft>
              <a:buSzPts val="1800"/>
              <a:buFont typeface="Arial"/>
              <a:buChar char="•"/>
            </a:pPr>
            <a:r>
              <a:rPr lang="en-US" sz="1800" dirty="0"/>
              <a:t>Provide adequate </a:t>
            </a: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5"/>
                  </a:ext>
                </a:extLst>
              </a:rPr>
              <a:t>MAC efficiency</a:t>
            </a:r>
            <a:endParaRPr sz="2200" dirty="0"/>
          </a:p>
          <a:p>
            <a:pPr marL="742950" lvl="1" indent="-273050" algn="l" rtl="0">
              <a:spcBef>
                <a:spcPts val="500"/>
              </a:spcBef>
              <a:spcAft>
                <a:spcPts val="0"/>
              </a:spcAft>
              <a:buSzPts val="1400"/>
              <a:buFont typeface="Arial"/>
              <a:buChar char="•"/>
            </a:pPr>
            <a:r>
              <a:rPr lang="en-US" sz="1400" dirty="0"/>
              <a:t>Technical challenges related to timing (IFS) depending on MLO architecture (EMLSR, for example).</a:t>
            </a:r>
            <a:endParaRPr sz="1800" dirty="0"/>
          </a:p>
          <a:p>
            <a:pPr marL="742950" lvl="1" indent="-273050" algn="l" rtl="0">
              <a:spcBef>
                <a:spcPts val="500"/>
              </a:spcBef>
              <a:spcAft>
                <a:spcPts val="0"/>
              </a:spcAft>
              <a:buSzPts val="1400"/>
              <a:buFont typeface="Arial"/>
              <a:buChar char="•"/>
            </a:pPr>
            <a:r>
              <a:rPr lang="en-US" sz="1400" dirty="0"/>
              <a:t>MLO design elements (previous slide).</a:t>
            </a:r>
            <a:endParaRPr sz="1400" dirty="0"/>
          </a:p>
          <a:p>
            <a:pPr marL="0" lvl="0" indent="0" algn="l" rtl="0">
              <a:spcBef>
                <a:spcPts val="500"/>
              </a:spcBef>
              <a:spcAft>
                <a:spcPts val="0"/>
              </a:spcAft>
              <a:buNone/>
            </a:pPr>
            <a:endParaRPr sz="300" dirty="0"/>
          </a:p>
          <a:p>
            <a:pPr marL="342900" lvl="0" indent="-457200" algn="l" rtl="0">
              <a:spcBef>
                <a:spcPts val="500"/>
              </a:spcBef>
              <a:spcAft>
                <a:spcPts val="0"/>
              </a:spcAft>
              <a:buSzPts val="1800"/>
              <a:buChar char="•"/>
            </a:pPr>
            <a:r>
              <a:rPr lang="en-US" sz="1800" dirty="0"/>
              <a:t>Define effective power management protocols</a:t>
            </a:r>
            <a:endParaRPr sz="1800" dirty="0"/>
          </a:p>
        </p:txBody>
      </p:sp>
      <p:sp>
        <p:nvSpPr>
          <p:cNvPr id="161" name="Google Shape;161;p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6</a:t>
            </a:fld>
            <a:endParaRPr/>
          </a:p>
        </p:txBody>
      </p:sp>
      <p:sp>
        <p:nvSpPr>
          <p:cNvPr id="162" name="Google Shape;162;p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63" name="Google Shape;163;p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6"/>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For Further Consideration</a:t>
            </a:r>
            <a:endParaRPr dirty="0"/>
          </a:p>
        </p:txBody>
      </p:sp>
      <p:sp>
        <p:nvSpPr>
          <p:cNvPr id="160" name="Google Shape;160;p6"/>
          <p:cNvSpPr txBox="1">
            <a:spLocks noGrp="1"/>
          </p:cNvSpPr>
          <p:nvPr>
            <p:ph type="body" idx="1"/>
          </p:nvPr>
        </p:nvSpPr>
        <p:spPr>
          <a:xfrm>
            <a:off x="914400" y="1752006"/>
            <a:ext cx="10475400" cy="4236495"/>
          </a:xfrm>
          <a:prstGeom prst="rect">
            <a:avLst/>
          </a:prstGeom>
          <a:noFill/>
          <a:ln>
            <a:noFill/>
          </a:ln>
        </p:spPr>
        <p:txBody>
          <a:bodyPr spcFirstLastPara="1" wrap="square" lIns="92150" tIns="46075" rIns="92150" bIns="46075" anchor="t" anchorCtr="0">
            <a:noAutofit/>
          </a:bodyPr>
          <a:lstStyle/>
          <a:p>
            <a:pPr marL="342900" lvl="0" indent="-330200" algn="l" rtl="0">
              <a:spcBef>
                <a:spcPts val="0"/>
              </a:spcBef>
              <a:spcAft>
                <a:spcPts val="0"/>
              </a:spcAft>
              <a:buSzPts val="1800"/>
              <a:buFont typeface="Arial"/>
              <a:buChar char="•"/>
            </a:pPr>
            <a:r>
              <a:rPr lang="en-US" sz="1800" dirty="0"/>
              <a:t>PAPR reduction techniques </a:t>
            </a:r>
            <a:endParaRPr lang="en-US" sz="2200" dirty="0"/>
          </a:p>
          <a:p>
            <a:pPr marL="742950" lvl="1" indent="-273050" algn="l" rtl="0">
              <a:spcBef>
                <a:spcPts val="500"/>
              </a:spcBef>
              <a:spcAft>
                <a:spcPts val="0"/>
              </a:spcAft>
              <a:buSzPts val="1400"/>
              <a:buFont typeface="Arial"/>
              <a:buChar char="•"/>
            </a:pPr>
            <a:r>
              <a:rPr lang="en-US" sz="1400" dirty="0"/>
              <a:t>High PAPR of OFDM signals lead to poor energy efficiency.</a:t>
            </a:r>
            <a:endParaRPr lang="en-US" sz="1800" dirty="0"/>
          </a:p>
          <a:p>
            <a:pPr marL="742950" lvl="1" indent="-273050" algn="l" rtl="0">
              <a:spcBef>
                <a:spcPts val="500"/>
              </a:spcBef>
              <a:spcAft>
                <a:spcPts val="0"/>
              </a:spcAft>
              <a:buSzPts val="1400"/>
              <a:buFont typeface="Arial"/>
              <a:buChar char="•"/>
            </a:pPr>
            <a:r>
              <a:rPr lang="en-US" sz="1400" dirty="0"/>
              <a:t>Possible techniques: Filtering, subcarrier assignment… literature in the area is vast.</a:t>
            </a:r>
          </a:p>
          <a:p>
            <a:pPr marL="742950" lvl="1" indent="-273050" algn="l" rtl="0">
              <a:spcBef>
                <a:spcPts val="500"/>
              </a:spcBef>
              <a:spcAft>
                <a:spcPts val="0"/>
              </a:spcAft>
              <a:buSzPts val="1400"/>
              <a:buFont typeface="Arial"/>
              <a:buChar char="•"/>
            </a:pPr>
            <a:r>
              <a:rPr lang="en-US" sz="1400" dirty="0"/>
              <a:t>Certain techniques/approaches could be implementation-dependent; that is, standard support may not be necessary.</a:t>
            </a:r>
          </a:p>
          <a:p>
            <a:pPr marL="1200150" lvl="2" indent="-273050">
              <a:spcBef>
                <a:spcPts val="500"/>
              </a:spcBef>
              <a:buFont typeface="Arial"/>
              <a:buChar char="•"/>
            </a:pPr>
            <a:r>
              <a:rPr lang="en-US" sz="1400" dirty="0"/>
              <a:t>Topic for further analysis.</a:t>
            </a:r>
          </a:p>
          <a:p>
            <a:pPr marL="742950" lvl="1" indent="-273050" algn="l" rtl="0">
              <a:spcBef>
                <a:spcPts val="500"/>
              </a:spcBef>
              <a:spcAft>
                <a:spcPts val="0"/>
              </a:spcAft>
              <a:buSzPts val="1400"/>
              <a:buFont typeface="Arial"/>
              <a:buChar char="•"/>
            </a:pPr>
            <a:r>
              <a:rPr lang="en-US" sz="1400" dirty="0"/>
              <a:t>At the same time, it is critical to not significantly deviate from sub-7 GHz PHY definitions/structure.</a:t>
            </a:r>
            <a:endParaRPr lang="en-US" sz="1800" dirty="0"/>
          </a:p>
        </p:txBody>
      </p:sp>
      <p:sp>
        <p:nvSpPr>
          <p:cNvPr id="161" name="Google Shape;161;p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7</a:t>
            </a:fld>
            <a:endParaRPr/>
          </a:p>
        </p:txBody>
      </p:sp>
      <p:sp>
        <p:nvSpPr>
          <p:cNvPr id="162" name="Google Shape;162;p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63" name="Google Shape;163;p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extLst>
      <p:ext uri="{BB962C8B-B14F-4D97-AF65-F5344CB8AC3E}">
        <p14:creationId xmlns:p14="http://schemas.microsoft.com/office/powerpoint/2010/main" val="406214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6"/>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For Further Consideration</a:t>
            </a:r>
            <a:endParaRPr dirty="0"/>
          </a:p>
        </p:txBody>
      </p:sp>
      <p:sp>
        <p:nvSpPr>
          <p:cNvPr id="160" name="Google Shape;160;p6"/>
          <p:cNvSpPr txBox="1">
            <a:spLocks noGrp="1"/>
          </p:cNvSpPr>
          <p:nvPr>
            <p:ph type="body" idx="1"/>
          </p:nvPr>
        </p:nvSpPr>
        <p:spPr>
          <a:xfrm>
            <a:off x="914400" y="1952032"/>
            <a:ext cx="10475400" cy="1807620"/>
          </a:xfrm>
          <a:prstGeom prst="rect">
            <a:avLst/>
          </a:prstGeom>
          <a:noFill/>
          <a:ln>
            <a:noFill/>
          </a:ln>
        </p:spPr>
        <p:txBody>
          <a:bodyPr spcFirstLastPara="1" wrap="square" lIns="92150" tIns="46075" rIns="92150" bIns="46075" anchor="t" anchorCtr="0">
            <a:noAutofit/>
          </a:bodyPr>
          <a:lstStyle/>
          <a:p>
            <a:pPr marL="342900" lvl="0" indent="-330200" algn="l" rtl="0">
              <a:spcBef>
                <a:spcPts val="0"/>
              </a:spcBef>
              <a:spcAft>
                <a:spcPts val="0"/>
              </a:spcAft>
              <a:buSzPts val="1800"/>
              <a:buFont typeface="Arial"/>
              <a:buChar char="•"/>
            </a:pPr>
            <a:r>
              <a:rPr lang="en-US" sz="1800" dirty="0"/>
              <a:t>Consider supporting sensing and ranging applications</a:t>
            </a:r>
            <a:endParaRPr sz="2200" dirty="0"/>
          </a:p>
          <a:p>
            <a:pPr marL="742950" lvl="1" indent="-273050" algn="l" rtl="0">
              <a:spcBef>
                <a:spcPts val="500"/>
              </a:spcBef>
              <a:spcAft>
                <a:spcPts val="0"/>
              </a:spcAft>
              <a:buSzPts val="1400"/>
              <a:buFont typeface="Arial"/>
              <a:buChar char="•"/>
            </a:pPr>
            <a:r>
              <a:rPr lang="en-US" sz="1400" dirty="0"/>
              <a:t>Added value to IMMW technology.</a:t>
            </a:r>
          </a:p>
          <a:p>
            <a:pPr marL="742950" lvl="1" indent="-273050" algn="l" rtl="0">
              <a:spcBef>
                <a:spcPts val="500"/>
              </a:spcBef>
              <a:spcAft>
                <a:spcPts val="0"/>
              </a:spcAft>
              <a:buSzPts val="1400"/>
              <a:buFont typeface="Arial"/>
              <a:buChar char="•"/>
            </a:pPr>
            <a:r>
              <a:rPr lang="en-US" sz="1400" dirty="0"/>
              <a:t>Evaluation of additional definitions and extra complexity (beyond/building upon 11bf and 11az) required.</a:t>
            </a:r>
          </a:p>
          <a:p>
            <a:pPr marL="469900" lvl="1" indent="0" algn="l" rtl="0">
              <a:spcBef>
                <a:spcPts val="500"/>
              </a:spcBef>
              <a:spcAft>
                <a:spcPts val="0"/>
              </a:spcAft>
              <a:buSzPts val="1400"/>
            </a:pPr>
            <a:endParaRPr sz="300" dirty="0"/>
          </a:p>
          <a:p>
            <a:pPr marL="342900" lvl="0" indent="-457200" algn="l" rtl="0">
              <a:spcBef>
                <a:spcPts val="500"/>
              </a:spcBef>
              <a:spcAft>
                <a:spcPts val="0"/>
              </a:spcAft>
              <a:buSzPts val="1800"/>
              <a:buChar char="•"/>
            </a:pPr>
            <a:r>
              <a:rPr lang="en-US" sz="1800" dirty="0"/>
              <a:t>Facilitate coexistence with 60 GHz radar</a:t>
            </a:r>
            <a:endParaRPr sz="1800" dirty="0"/>
          </a:p>
        </p:txBody>
      </p:sp>
      <p:sp>
        <p:nvSpPr>
          <p:cNvPr id="161" name="Google Shape;161;p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8</a:t>
            </a:fld>
            <a:endParaRPr/>
          </a:p>
        </p:txBody>
      </p:sp>
      <p:sp>
        <p:nvSpPr>
          <p:cNvPr id="162" name="Google Shape;162;p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63" name="Google Shape;163;p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extLst>
      <p:ext uri="{BB962C8B-B14F-4D97-AF65-F5344CB8AC3E}">
        <p14:creationId xmlns:p14="http://schemas.microsoft.com/office/powerpoint/2010/main" val="146519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7"/>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Conclusions</a:t>
            </a:r>
            <a:endParaRPr/>
          </a:p>
        </p:txBody>
      </p:sp>
      <p:sp>
        <p:nvSpPr>
          <p:cNvPr id="173" name="Google Shape;173;p7"/>
          <p:cNvSpPr txBox="1">
            <a:spLocks noGrp="1"/>
          </p:cNvSpPr>
          <p:nvPr>
            <p:ph type="body" idx="1"/>
          </p:nvPr>
        </p:nvSpPr>
        <p:spPr>
          <a:xfrm>
            <a:off x="914400" y="1906587"/>
            <a:ext cx="10439399"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Times New Roman"/>
              <a:buChar char="•"/>
            </a:pPr>
            <a:r>
              <a:rPr lang="en-US" sz="2000" dirty="0"/>
              <a:t>The success of integrated 802.11 systems depends significantly on the ability to offset the substantial area and complexity of </a:t>
            </a:r>
            <a:r>
              <a:rPr lang="en-US" sz="2000" dirty="0" err="1"/>
              <a:t>mmWave</a:t>
            </a:r>
            <a:r>
              <a:rPr lang="en-US" sz="2000" dirty="0"/>
              <a:t> RF/antenna technology. This can be achieved in part through the implementation of a baseband processor that seamlessly supports both sub-7 GHz and </a:t>
            </a:r>
            <a:r>
              <a:rPr lang="en-US" sz="2000" dirty="0" err="1"/>
              <a:t>mmWave</a:t>
            </a:r>
            <a:r>
              <a:rPr lang="en-US" sz="2000" dirty="0"/>
              <a:t> frequencies.</a:t>
            </a:r>
            <a:endParaRPr dirty="0"/>
          </a:p>
          <a:p>
            <a:pPr marL="0" lvl="0" indent="0" algn="l" rtl="0">
              <a:spcBef>
                <a:spcPts val="600"/>
              </a:spcBef>
              <a:spcAft>
                <a:spcPts val="0"/>
              </a:spcAft>
              <a:buNone/>
            </a:pPr>
            <a:endParaRPr sz="800" dirty="0"/>
          </a:p>
          <a:p>
            <a:pPr marL="342900" lvl="0" indent="-342900" algn="l" rtl="0">
              <a:spcBef>
                <a:spcPts val="600"/>
              </a:spcBef>
              <a:spcAft>
                <a:spcPts val="0"/>
              </a:spcAft>
              <a:buSzPts val="2000"/>
              <a:buFont typeface="Times New Roman"/>
              <a:buChar char="•"/>
            </a:pPr>
            <a:r>
              <a:rPr lang="en-US" sz="2000" dirty="0"/>
              <a:t>PHY/MAC complexity leads to larger silicon area and power consumption.  It is critical to keep the scope of the project as narrow as possible, and limit the number of features and procedures defined in the future IMMW specification.</a:t>
            </a:r>
            <a:endParaRPr dirty="0"/>
          </a:p>
          <a:p>
            <a:pPr marL="0" lvl="0" indent="0" algn="l" rtl="0">
              <a:spcBef>
                <a:spcPts val="600"/>
              </a:spcBef>
              <a:spcAft>
                <a:spcPts val="0"/>
              </a:spcAft>
              <a:buNone/>
            </a:pPr>
            <a:endParaRPr sz="800" dirty="0"/>
          </a:p>
          <a:p>
            <a:pPr marL="342900" lvl="0" indent="-342900" algn="l" rtl="0">
              <a:spcBef>
                <a:spcPts val="600"/>
              </a:spcBef>
              <a:spcAft>
                <a:spcPts val="0"/>
              </a:spcAft>
              <a:buSzPts val="2000"/>
              <a:buFont typeface="Times New Roman"/>
              <a:buChar char="•"/>
            </a:pPr>
            <a:r>
              <a:rPr lang="en-US" sz="2000" dirty="0"/>
              <a:t>Define </a:t>
            </a:r>
            <a:r>
              <a:rPr lang="en-US" sz="2000" i="1" dirty="0"/>
              <a:t>integrated</a:t>
            </a:r>
            <a:r>
              <a:rPr lang="en-US" sz="2000" dirty="0"/>
              <a:t> </a:t>
            </a:r>
            <a:r>
              <a:rPr lang="en-US" sz="2000" dirty="0" err="1"/>
              <a:t>mmWave</a:t>
            </a:r>
            <a:r>
              <a:rPr lang="en-US" sz="2000" dirty="0"/>
              <a:t> with the following requirements (1) </a:t>
            </a:r>
            <a:r>
              <a:rPr lang="en-US" sz="2000" dirty="0" err="1"/>
              <a:t>mmWave</a:t>
            </a:r>
            <a:r>
              <a:rPr lang="en-US" sz="2000" dirty="0"/>
              <a:t> PHY derived closely from 11ax/be/bn; (2) Integrate </a:t>
            </a:r>
            <a:r>
              <a:rPr lang="en-US" sz="2000" dirty="0" err="1"/>
              <a:t>mmWave</a:t>
            </a:r>
            <a:r>
              <a:rPr lang="en-US" sz="2000" dirty="0"/>
              <a:t> links into the MLO architecture; and (3) </a:t>
            </a:r>
            <a:r>
              <a:rPr lang="en-US" sz="2000" dirty="0" err="1"/>
              <a:t>mmWave</a:t>
            </a:r>
            <a:r>
              <a:rPr lang="en-US" sz="2000" dirty="0"/>
              <a:t> operation requires a 2.4/5/6 GHz connection.</a:t>
            </a:r>
            <a:endParaRPr dirty="0"/>
          </a:p>
          <a:p>
            <a:pPr marL="342900" lvl="0" indent="-215900" algn="l" rtl="0">
              <a:spcBef>
                <a:spcPts val="600"/>
              </a:spcBef>
              <a:spcAft>
                <a:spcPts val="0"/>
              </a:spcAft>
              <a:buSzPts val="2000"/>
              <a:buFont typeface="Times New Roman"/>
              <a:buNone/>
            </a:pPr>
            <a:endParaRPr sz="2000" dirty="0"/>
          </a:p>
        </p:txBody>
      </p:sp>
      <p:sp>
        <p:nvSpPr>
          <p:cNvPr id="174" name="Google Shape;174;p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9</a:t>
            </a:fld>
            <a:endParaRPr/>
          </a:p>
        </p:txBody>
      </p:sp>
      <p:sp>
        <p:nvSpPr>
          <p:cNvPr id="175" name="Google Shape;175;p7"/>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76" name="Google Shape;176;p7"/>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1390</Words>
  <Application>Microsoft Office PowerPoint</Application>
  <PresentationFormat>Widescreen</PresentationFormat>
  <Paragraphs>155</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Integrated mmWave Design Considerations</vt:lpstr>
      <vt:lpstr>Motivation</vt:lpstr>
      <vt:lpstr>Defining “Integrated”</vt:lpstr>
      <vt:lpstr>IMMW Adoption</vt:lpstr>
      <vt:lpstr>Incorporating mmWave into MLO Architecture</vt:lpstr>
      <vt:lpstr>Other Goals</vt:lpstr>
      <vt:lpstr>For Further Consideration</vt:lpstr>
      <vt:lpstr>For Further Consideration</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mmWave Design Considerations</dc:title>
  <dc:creator>Claudio da Silva</dc:creator>
  <cp:lastModifiedBy>Claudio da Silva</cp:lastModifiedBy>
  <cp:revision>4</cp:revision>
  <dcterms:created xsi:type="dcterms:W3CDTF">2023-09-28T17:43:16Z</dcterms:created>
  <dcterms:modified xsi:type="dcterms:W3CDTF">2023-11-15T00:00:29Z</dcterms:modified>
</cp:coreProperties>
</file>