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handoutMasterIdLst>
    <p:handoutMasterId r:id="rId13"/>
  </p:handoutMasterIdLst>
  <p:sldIdLst>
    <p:sldId id="270" r:id="rId5"/>
    <p:sldId id="1482" r:id="rId6"/>
    <p:sldId id="1486" r:id="rId7"/>
    <p:sldId id="1487" r:id="rId8"/>
    <p:sldId id="1484" r:id="rId9"/>
    <p:sldId id="1485" r:id="rId10"/>
    <p:sldId id="1489"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85AEE9A-3021-74FA-AD4F-86B4D2912F36}" name="Reviewer" initials="Reviewer" userId="Reviewer"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C498FE"/>
    <a:srgbClr val="C9D0F1"/>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65" autoAdjust="0"/>
    <p:restoredTop sz="95226" autoAdjust="0"/>
  </p:normalViewPr>
  <p:slideViewPr>
    <p:cSldViewPr>
      <p:cViewPr varScale="1">
        <p:scale>
          <a:sx n="119" d="100"/>
          <a:sy n="119" d="100"/>
        </p:scale>
        <p:origin x="183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292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 Raissinia" userId="e547df78-357b-4255-b50e-eb60a45b2240" providerId="ADAL" clId="{2FC9B305-1C30-4A27-AAA8-D70617D20F8F}"/>
    <pc:docChg chg="custSel modSld">
      <pc:chgData name="Ali Raissinia" userId="e547df78-357b-4255-b50e-eb60a45b2240" providerId="ADAL" clId="{2FC9B305-1C30-4A27-AAA8-D70617D20F8F}" dt="2023-10-18T20:11:35.011" v="45" actId="1037"/>
      <pc:docMkLst>
        <pc:docMk/>
      </pc:docMkLst>
      <pc:sldChg chg="modSp mod">
        <pc:chgData name="Ali Raissinia" userId="e547df78-357b-4255-b50e-eb60a45b2240" providerId="ADAL" clId="{2FC9B305-1C30-4A27-AAA8-D70617D20F8F}" dt="2023-10-18T20:08:24.155" v="9" actId="20577"/>
        <pc:sldMkLst>
          <pc:docMk/>
          <pc:sldMk cId="1089148663" sldId="270"/>
        </pc:sldMkLst>
        <pc:graphicFrameChg chg="modGraphic">
          <ac:chgData name="Ali Raissinia" userId="e547df78-357b-4255-b50e-eb60a45b2240" providerId="ADAL" clId="{2FC9B305-1C30-4A27-AAA8-D70617D20F8F}" dt="2023-10-18T20:08:24.155" v="9" actId="20577"/>
          <ac:graphicFrameMkLst>
            <pc:docMk/>
            <pc:sldMk cId="1089148663" sldId="270"/>
            <ac:graphicFrameMk id="9" creationId="{71496AAA-2D19-46D7-A60C-3C3E1D5316C1}"/>
          </ac:graphicFrameMkLst>
        </pc:graphicFrameChg>
      </pc:sldChg>
      <pc:sldChg chg="modSp mod">
        <pc:chgData name="Ali Raissinia" userId="e547df78-357b-4255-b50e-eb60a45b2240" providerId="ADAL" clId="{2FC9B305-1C30-4A27-AAA8-D70617D20F8F}" dt="2023-10-18T20:08:44.371" v="11" actId="1076"/>
        <pc:sldMkLst>
          <pc:docMk/>
          <pc:sldMk cId="2321432953" sldId="1482"/>
        </pc:sldMkLst>
        <pc:spChg chg="mod">
          <ac:chgData name="Ali Raissinia" userId="e547df78-357b-4255-b50e-eb60a45b2240" providerId="ADAL" clId="{2FC9B305-1C30-4A27-AAA8-D70617D20F8F}" dt="2023-10-18T20:08:44.371" v="11" actId="1076"/>
          <ac:spMkLst>
            <pc:docMk/>
            <pc:sldMk cId="2321432953" sldId="1482"/>
            <ac:spMk id="2" creationId="{D76DDACF-CDD1-4B8D-99F0-0A315A634F15}"/>
          </ac:spMkLst>
        </pc:spChg>
        <pc:spChg chg="mod">
          <ac:chgData name="Ali Raissinia" userId="e547df78-357b-4255-b50e-eb60a45b2240" providerId="ADAL" clId="{2FC9B305-1C30-4A27-AAA8-D70617D20F8F}" dt="2023-10-18T20:08:41.163" v="10" actId="14100"/>
          <ac:spMkLst>
            <pc:docMk/>
            <pc:sldMk cId="2321432953" sldId="1482"/>
            <ac:spMk id="3" creationId="{87E1E396-315E-4D3F-8C80-C6B0F5359B19}"/>
          </ac:spMkLst>
        </pc:spChg>
      </pc:sldChg>
      <pc:sldChg chg="modSp mod">
        <pc:chgData name="Ali Raissinia" userId="e547df78-357b-4255-b50e-eb60a45b2240" providerId="ADAL" clId="{2FC9B305-1C30-4A27-AAA8-D70617D20F8F}" dt="2023-10-18T20:09:16.363" v="17" actId="14100"/>
        <pc:sldMkLst>
          <pc:docMk/>
          <pc:sldMk cId="4174396615" sldId="1484"/>
        </pc:sldMkLst>
        <pc:spChg chg="mod">
          <ac:chgData name="Ali Raissinia" userId="e547df78-357b-4255-b50e-eb60a45b2240" providerId="ADAL" clId="{2FC9B305-1C30-4A27-AAA8-D70617D20F8F}" dt="2023-10-18T20:09:16.363" v="17" actId="14100"/>
          <ac:spMkLst>
            <pc:docMk/>
            <pc:sldMk cId="4174396615" sldId="1484"/>
            <ac:spMk id="3" creationId="{486B0AE9-3891-A2F4-EC5C-0FF19030ACA7}"/>
          </ac:spMkLst>
        </pc:spChg>
      </pc:sldChg>
      <pc:sldChg chg="modSp mod">
        <pc:chgData name="Ali Raissinia" userId="e547df78-357b-4255-b50e-eb60a45b2240" providerId="ADAL" clId="{2FC9B305-1C30-4A27-AAA8-D70617D20F8F}" dt="2023-10-18T20:10:07.401" v="29" actId="1076"/>
        <pc:sldMkLst>
          <pc:docMk/>
          <pc:sldMk cId="1042336726" sldId="1485"/>
        </pc:sldMkLst>
        <pc:spChg chg="mod">
          <ac:chgData name="Ali Raissinia" userId="e547df78-357b-4255-b50e-eb60a45b2240" providerId="ADAL" clId="{2FC9B305-1C30-4A27-AAA8-D70617D20F8F}" dt="2023-10-18T20:10:04.081" v="28" actId="1076"/>
          <ac:spMkLst>
            <pc:docMk/>
            <pc:sldMk cId="1042336726" sldId="1485"/>
            <ac:spMk id="2" creationId="{5B0F2820-5843-9D00-39B5-2A42B109A409}"/>
          </ac:spMkLst>
        </pc:spChg>
        <pc:spChg chg="mod">
          <ac:chgData name="Ali Raissinia" userId="e547df78-357b-4255-b50e-eb60a45b2240" providerId="ADAL" clId="{2FC9B305-1C30-4A27-AAA8-D70617D20F8F}" dt="2023-10-18T20:09:25.245" v="18" actId="14100"/>
          <ac:spMkLst>
            <pc:docMk/>
            <pc:sldMk cId="1042336726" sldId="1485"/>
            <ac:spMk id="3" creationId="{071245EB-BBC0-4C2F-F560-E9DA22DCCA4C}"/>
          </ac:spMkLst>
        </pc:spChg>
        <pc:picChg chg="mod">
          <ac:chgData name="Ali Raissinia" userId="e547df78-357b-4255-b50e-eb60a45b2240" providerId="ADAL" clId="{2FC9B305-1C30-4A27-AAA8-D70617D20F8F}" dt="2023-10-18T20:10:07.401" v="29" actId="1076"/>
          <ac:picMkLst>
            <pc:docMk/>
            <pc:sldMk cId="1042336726" sldId="1485"/>
            <ac:picMk id="7" creationId="{A7D41B16-2C7C-5742-C736-167B153DFBD7}"/>
          </ac:picMkLst>
        </pc:picChg>
      </pc:sldChg>
      <pc:sldChg chg="modSp mod">
        <pc:chgData name="Ali Raissinia" userId="e547df78-357b-4255-b50e-eb60a45b2240" providerId="ADAL" clId="{2FC9B305-1C30-4A27-AAA8-D70617D20F8F}" dt="2023-10-18T20:08:55.681" v="13" actId="1076"/>
        <pc:sldMkLst>
          <pc:docMk/>
          <pc:sldMk cId="4264249544" sldId="1486"/>
        </pc:sldMkLst>
        <pc:spChg chg="mod">
          <ac:chgData name="Ali Raissinia" userId="e547df78-357b-4255-b50e-eb60a45b2240" providerId="ADAL" clId="{2FC9B305-1C30-4A27-AAA8-D70617D20F8F}" dt="2023-10-18T20:08:55.681" v="13" actId="1076"/>
          <ac:spMkLst>
            <pc:docMk/>
            <pc:sldMk cId="4264249544" sldId="1486"/>
            <ac:spMk id="2" creationId="{315FA70C-6DD3-B864-2443-359C455B5EDD}"/>
          </ac:spMkLst>
        </pc:spChg>
        <pc:spChg chg="mod">
          <ac:chgData name="Ali Raissinia" userId="e547df78-357b-4255-b50e-eb60a45b2240" providerId="ADAL" clId="{2FC9B305-1C30-4A27-AAA8-D70617D20F8F}" dt="2023-10-18T20:08:51.097" v="12" actId="14100"/>
          <ac:spMkLst>
            <pc:docMk/>
            <pc:sldMk cId="4264249544" sldId="1486"/>
            <ac:spMk id="3" creationId="{EC569413-A7D2-A93D-DE7E-E872D2B8CAAC}"/>
          </ac:spMkLst>
        </pc:spChg>
      </pc:sldChg>
      <pc:sldChg chg="modSp mod">
        <pc:chgData name="Ali Raissinia" userId="e547df78-357b-4255-b50e-eb60a45b2240" providerId="ADAL" clId="{2FC9B305-1C30-4A27-AAA8-D70617D20F8F}" dt="2023-10-18T20:11:35.011" v="45" actId="1037"/>
        <pc:sldMkLst>
          <pc:docMk/>
          <pc:sldMk cId="3397252375" sldId="1487"/>
        </pc:sldMkLst>
        <pc:spChg chg="mod">
          <ac:chgData name="Ali Raissinia" userId="e547df78-357b-4255-b50e-eb60a45b2240" providerId="ADAL" clId="{2FC9B305-1C30-4A27-AAA8-D70617D20F8F}" dt="2023-10-18T20:10:45.846" v="36" actId="14100"/>
          <ac:spMkLst>
            <pc:docMk/>
            <pc:sldMk cId="3397252375" sldId="1487"/>
            <ac:spMk id="2" creationId="{B044D03C-9D61-F043-168A-A4FA60301FCB}"/>
          </ac:spMkLst>
        </pc:spChg>
        <pc:spChg chg="mod">
          <ac:chgData name="Ali Raissinia" userId="e547df78-357b-4255-b50e-eb60a45b2240" providerId="ADAL" clId="{2FC9B305-1C30-4A27-AAA8-D70617D20F8F}" dt="2023-10-18T20:09:01.831" v="14" actId="14100"/>
          <ac:spMkLst>
            <pc:docMk/>
            <pc:sldMk cId="3397252375" sldId="1487"/>
            <ac:spMk id="3" creationId="{93EEC4C2-82D7-E83E-1069-2DD6B69124D2}"/>
          </ac:spMkLst>
        </pc:spChg>
        <pc:spChg chg="mod">
          <ac:chgData name="Ali Raissinia" userId="e547df78-357b-4255-b50e-eb60a45b2240" providerId="ADAL" clId="{2FC9B305-1C30-4A27-AAA8-D70617D20F8F}" dt="2023-10-18T20:11:35.011" v="45" actId="1037"/>
          <ac:spMkLst>
            <pc:docMk/>
            <pc:sldMk cId="3397252375" sldId="1487"/>
            <ac:spMk id="10" creationId="{4B2EB4D3-7C42-7065-5BD5-861D7E133D84}"/>
          </ac:spMkLst>
        </pc:spChg>
        <pc:spChg chg="mod">
          <ac:chgData name="Ali Raissinia" userId="e547df78-357b-4255-b50e-eb60a45b2240" providerId="ADAL" clId="{2FC9B305-1C30-4A27-AAA8-D70617D20F8F}" dt="2023-10-18T20:11:24.131" v="42" actId="1038"/>
          <ac:spMkLst>
            <pc:docMk/>
            <pc:sldMk cId="3397252375" sldId="1487"/>
            <ac:spMk id="13" creationId="{9F69D98F-509B-BC9C-A7CF-B5518BE3F064}"/>
          </ac:spMkLst>
        </pc:spChg>
        <pc:picChg chg="mod">
          <ac:chgData name="Ali Raissinia" userId="e547df78-357b-4255-b50e-eb60a45b2240" providerId="ADAL" clId="{2FC9B305-1C30-4A27-AAA8-D70617D20F8F}" dt="2023-10-18T20:11:24.131" v="42" actId="1038"/>
          <ac:picMkLst>
            <pc:docMk/>
            <pc:sldMk cId="3397252375" sldId="1487"/>
            <ac:picMk id="8" creationId="{57FBD75D-5D88-FB0F-4001-D1F49B577849}"/>
          </ac:picMkLst>
        </pc:picChg>
        <pc:cxnChg chg="mod">
          <ac:chgData name="Ali Raissinia" userId="e547df78-357b-4255-b50e-eb60a45b2240" providerId="ADAL" clId="{2FC9B305-1C30-4A27-AAA8-D70617D20F8F}" dt="2023-10-18T20:11:24.131" v="42" actId="1038"/>
          <ac:cxnSpMkLst>
            <pc:docMk/>
            <pc:sldMk cId="3397252375" sldId="1487"/>
            <ac:cxnSpMk id="11" creationId="{EF457635-F71F-2010-3D3D-41CF6F19B96A}"/>
          </ac:cxnSpMkLst>
        </pc:cxnChg>
      </pc:sldChg>
      <pc:sldChg chg="modSp mod">
        <pc:chgData name="Ali Raissinia" userId="e547df78-357b-4255-b50e-eb60a45b2240" providerId="ADAL" clId="{2FC9B305-1C30-4A27-AAA8-D70617D20F8F}" dt="2023-10-18T20:09:50.319" v="25" actId="403"/>
        <pc:sldMkLst>
          <pc:docMk/>
          <pc:sldMk cId="1046452862" sldId="1489"/>
        </pc:sldMkLst>
        <pc:spChg chg="mod">
          <ac:chgData name="Ali Raissinia" userId="e547df78-357b-4255-b50e-eb60a45b2240" providerId="ADAL" clId="{2FC9B305-1C30-4A27-AAA8-D70617D20F8F}" dt="2023-10-18T20:09:50.319" v="25" actId="403"/>
          <ac:spMkLst>
            <pc:docMk/>
            <pc:sldMk cId="1046452862" sldId="1489"/>
            <ac:spMk id="2" creationId="{D76DDACF-CDD1-4B8D-99F0-0A315A634F15}"/>
          </ac:spMkLst>
        </pc:spChg>
        <pc:spChg chg="mod">
          <ac:chgData name="Ali Raissinia" userId="e547df78-357b-4255-b50e-eb60a45b2240" providerId="ADAL" clId="{2FC9B305-1C30-4A27-AAA8-D70617D20F8F}" dt="2023-10-18T20:09:44.072" v="23" actId="14100"/>
          <ac:spMkLst>
            <pc:docMk/>
            <pc:sldMk cId="1046452862" sldId="1489"/>
            <ac:spMk id="3" creationId="{87E1E396-315E-4D3F-8C80-C6B0F5359B1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dirty="0"/>
              <a:t>Page </a:t>
            </a:r>
            <a:fld id="{F54F3633-8635-49BE-B7DB-4FE733D299F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dirty="0"/>
              <a:t>Page </a:t>
            </a:r>
            <a:fld id="{2C873923-7103-4AF9-AECF-EE09B40480BC}"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dirty="0"/>
          </a:p>
        </p:txBody>
      </p:sp>
    </p:spTree>
    <p:extLst>
      <p:ext uri="{BB962C8B-B14F-4D97-AF65-F5344CB8AC3E}">
        <p14:creationId xmlns:p14="http://schemas.microsoft.com/office/powerpoint/2010/main" val="37843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a:t>
            </a:fld>
            <a:endParaRPr lang="en-US" dirty="0"/>
          </a:p>
        </p:txBody>
      </p:sp>
    </p:spTree>
    <p:extLst>
      <p:ext uri="{BB962C8B-B14F-4D97-AF65-F5344CB8AC3E}">
        <p14:creationId xmlns:p14="http://schemas.microsoft.com/office/powerpoint/2010/main" val="3631788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3</a:t>
            </a:fld>
            <a:endParaRPr lang="en-US" dirty="0"/>
          </a:p>
        </p:txBody>
      </p:sp>
    </p:spTree>
    <p:extLst>
      <p:ext uri="{BB962C8B-B14F-4D97-AF65-F5344CB8AC3E}">
        <p14:creationId xmlns:p14="http://schemas.microsoft.com/office/powerpoint/2010/main" val="3645479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6</a:t>
            </a:fld>
            <a:endParaRPr lang="en-US" dirty="0"/>
          </a:p>
        </p:txBody>
      </p:sp>
    </p:spTree>
    <p:extLst>
      <p:ext uri="{BB962C8B-B14F-4D97-AF65-F5344CB8AC3E}">
        <p14:creationId xmlns:p14="http://schemas.microsoft.com/office/powerpoint/2010/main" val="1733367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7</a:t>
            </a:fld>
            <a:endParaRPr lang="en-US" dirty="0"/>
          </a:p>
        </p:txBody>
      </p:sp>
    </p:spTree>
    <p:extLst>
      <p:ext uri="{BB962C8B-B14F-4D97-AF65-F5344CB8AC3E}">
        <p14:creationId xmlns:p14="http://schemas.microsoft.com/office/powerpoint/2010/main" val="2566418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9" name="Rectangle 5"/>
          <p:cNvSpPr>
            <a:spLocks noGrp="1" noChangeArrowheads="1"/>
          </p:cNvSpPr>
          <p:nvPr>
            <p:ph type="ftr" sz="quarter" idx="3"/>
          </p:nvPr>
        </p:nvSpPr>
        <p:spPr bwMode="auto">
          <a:xfrm>
            <a:off x="7583727" y="6475413"/>
            <a:ext cx="96019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2023</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54BB993B-BF3F-4D96-ADAC-D4E1F0DF6F22}"/>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EA9AD854-999C-455A-9EE2-FCE9289AD5AB}"/>
              </a:ext>
            </a:extLst>
          </p:cNvPr>
          <p:cNvSpPr>
            <a:spLocks noGrp="1"/>
          </p:cNvSpPr>
          <p:nvPr>
            <p:ph type="dt" sz="half" idx="10"/>
          </p:nvPr>
        </p:nvSpPr>
        <p:spPr>
          <a:xfrm>
            <a:off x="696913" y="332601"/>
            <a:ext cx="1323119" cy="276999"/>
          </a:xfrm>
        </p:spPr>
        <p:txBody>
          <a:bodyPr/>
          <a:lstStyle>
            <a:lvl1pPr>
              <a:defRPr/>
            </a:lvl1pPr>
          </a:lstStyle>
          <a:p>
            <a:pPr>
              <a:defRPr/>
            </a:pPr>
            <a:r>
              <a:rPr lang="en-US" dirty="0"/>
              <a:t>October 2023</a:t>
            </a:r>
          </a:p>
        </p:txBody>
      </p:sp>
      <p:sp>
        <p:nvSpPr>
          <p:cNvPr id="6" name="Footer Placeholder 5">
            <a:extLst>
              <a:ext uri="{FF2B5EF4-FFF2-40B4-BE49-F238E27FC236}">
                <a16:creationId xmlns:a16="http://schemas.microsoft.com/office/drawing/2014/main" id="{3313FEDC-1839-4714-8A42-4A01E187F49C}"/>
              </a:ext>
            </a:extLst>
          </p:cNvPr>
          <p:cNvSpPr>
            <a:spLocks noGrp="1"/>
          </p:cNvSpPr>
          <p:nvPr>
            <p:ph type="ftr" sz="quarter" idx="11"/>
          </p:nvPr>
        </p:nvSpPr>
        <p:spPr>
          <a:xfrm>
            <a:off x="7583726" y="6475413"/>
            <a:ext cx="960199" cy="184666"/>
          </a:xfrm>
        </p:spPr>
        <p:txBody>
          <a:bodyPr/>
          <a:lstStyle/>
          <a:p>
            <a:pPr>
              <a:defRPr/>
            </a:pPr>
            <a:r>
              <a:rPr lang="en-US" altLang="ko-KR" dirty="0"/>
              <a:t>Qualcomm Inc.</a:t>
            </a:r>
          </a:p>
        </p:txBody>
      </p:sp>
      <p:sp>
        <p:nvSpPr>
          <p:cNvPr id="7" name="Slide Number Placeholder 6">
            <a:extLst>
              <a:ext uri="{FF2B5EF4-FFF2-40B4-BE49-F238E27FC236}">
                <a16:creationId xmlns:a16="http://schemas.microsoft.com/office/drawing/2014/main" id="{5024FA9F-9408-4964-B963-02593343BD1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dirty="0"/>
          </a:p>
        </p:txBody>
      </p:sp>
      <p:sp>
        <p:nvSpPr>
          <p:cNvPr id="14" name="Date Placeholder 4">
            <a:extLst>
              <a:ext uri="{FF2B5EF4-FFF2-40B4-BE49-F238E27FC236}">
                <a16:creationId xmlns:a16="http://schemas.microsoft.com/office/drawing/2014/main" id="{9332DBAE-1207-4350-A434-CFFD8481C483}"/>
              </a:ext>
            </a:extLst>
          </p:cNvPr>
          <p:cNvSpPr txBox="1">
            <a:spLocks/>
          </p:cNvSpPr>
          <p:nvPr userDrawn="1"/>
        </p:nvSpPr>
        <p:spPr bwMode="auto">
          <a:xfrm>
            <a:off x="5638799" y="320237"/>
            <a:ext cx="2821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a:t>doc.: IEEE 802.11-23/1814r0</a:t>
            </a:r>
          </a:p>
        </p:txBody>
      </p:sp>
      <p:cxnSp>
        <p:nvCxnSpPr>
          <p:cNvPr id="9" name="Straight Connector 8">
            <a:extLst>
              <a:ext uri="{FF2B5EF4-FFF2-40B4-BE49-F238E27FC236}">
                <a16:creationId xmlns:a16="http://schemas.microsoft.com/office/drawing/2014/main" id="{B0FD37DB-D4FA-422D-830E-FB20A6F75C56}"/>
              </a:ext>
            </a:extLst>
          </p:cNvPr>
          <p:cNvCxnSpPr/>
          <p:nvPr userDrawn="1"/>
        </p:nvCxnSpPr>
        <p:spPr bwMode="auto">
          <a:xfrm>
            <a:off x="685800" y="609600"/>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276FF6C6-403D-47F2-B8B3-68A6D6FB0AED}"/>
              </a:ext>
            </a:extLst>
          </p:cNvPr>
          <p:cNvCxnSpPr/>
          <p:nvPr userDrawn="1"/>
        </p:nvCxnSpPr>
        <p:spPr bwMode="auto">
          <a:xfrm>
            <a:off x="685800" y="6475413"/>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Footer Placeholder 5">
            <a:extLst>
              <a:ext uri="{FF2B5EF4-FFF2-40B4-BE49-F238E27FC236}">
                <a16:creationId xmlns:a16="http://schemas.microsoft.com/office/drawing/2014/main" id="{4614FC39-4BED-45E0-8FC9-522FFA09DD2D}"/>
              </a:ext>
            </a:extLst>
          </p:cNvPr>
          <p:cNvSpPr txBox="1">
            <a:spLocks/>
          </p:cNvSpPr>
          <p:nvPr userDrawn="1"/>
        </p:nvSpPr>
        <p:spPr bwMode="auto">
          <a:xfrm>
            <a:off x="681824" y="6474362"/>
            <a:ext cx="71814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a:t>Submission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9" name="Rectangle 5"/>
          <p:cNvSpPr>
            <a:spLocks noGrp="1" noChangeArrowheads="1"/>
          </p:cNvSpPr>
          <p:nvPr>
            <p:ph type="ftr" sz="quarter" idx="3"/>
          </p:nvPr>
        </p:nvSpPr>
        <p:spPr bwMode="auto">
          <a:xfrm>
            <a:off x="7583727" y="6475413"/>
            <a:ext cx="96019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May 2022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B3AFDE4-E638-42C0-A68B-50C601C7C88B}" type="slidenum">
              <a:rPr lang="en-US"/>
              <a:pPr>
                <a:defRPr/>
              </a:pPr>
              <a:t>‹#›</a:t>
            </a:fld>
            <a:endParaRPr lang="en-US" dirty="0"/>
          </a:p>
        </p:txBody>
      </p:sp>
      <p:sp>
        <p:nvSpPr>
          <p:cNvPr id="10" name="Rectangle 5"/>
          <p:cNvSpPr>
            <a:spLocks noGrp="1" noChangeArrowheads="1"/>
          </p:cNvSpPr>
          <p:nvPr>
            <p:ph type="ftr" sz="quarter" idx="3"/>
          </p:nvPr>
        </p:nvSpPr>
        <p:spPr bwMode="auto">
          <a:xfrm>
            <a:off x="7583727" y="6475413"/>
            <a:ext cx="96019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May 2022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47F62F27-0EC7-4D1C-8A98-B521A5C1B642}" type="slidenum">
              <a:rPr lang="en-US"/>
              <a:pPr>
                <a:defRPr/>
              </a:pPr>
              <a:t>‹#›</a:t>
            </a:fld>
            <a:endParaRPr lang="en-US" dirty="0"/>
          </a:p>
        </p:txBody>
      </p:sp>
      <p:sp>
        <p:nvSpPr>
          <p:cNvPr id="11" name="Rectangle 5"/>
          <p:cNvSpPr>
            <a:spLocks noGrp="1" noChangeArrowheads="1"/>
          </p:cNvSpPr>
          <p:nvPr>
            <p:ph type="ftr" sz="quarter" idx="13"/>
          </p:nvPr>
        </p:nvSpPr>
        <p:spPr bwMode="auto">
          <a:xfrm>
            <a:off x="7583727" y="6475413"/>
            <a:ext cx="96019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Qualcomm Inc.</a:t>
            </a:r>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May 2022</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C69D9E18-8FC9-4D6F-9D47-7F236DA35C33}" type="slidenum">
              <a:rPr lang="en-US"/>
              <a:pPr>
                <a:defRPr/>
              </a:pPr>
              <a:t>‹#›</a:t>
            </a:fld>
            <a:endParaRPr lang="en-US" dirty="0"/>
          </a:p>
        </p:txBody>
      </p:sp>
      <p:sp>
        <p:nvSpPr>
          <p:cNvPr id="6" name="Footer Placeholder 5"/>
          <p:cNvSpPr>
            <a:spLocks noGrp="1" noChangeArrowheads="1"/>
          </p:cNvSpPr>
          <p:nvPr>
            <p:ph type="ftr" sz="quarter" idx="3"/>
          </p:nvPr>
        </p:nvSpPr>
        <p:spPr bwMode="auto">
          <a:xfrm>
            <a:off x="7583727" y="6475413"/>
            <a:ext cx="96019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May 2022</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4A8CB34A-F2D3-4F3B-AD27-33B98B268C82}" type="slidenum">
              <a:rPr lang="en-US"/>
              <a:pPr>
                <a:defRPr/>
              </a:pPr>
              <a:t>‹#›</a:t>
            </a:fld>
            <a:endParaRPr lang="en-US" dirty="0"/>
          </a:p>
        </p:txBody>
      </p:sp>
      <p:sp>
        <p:nvSpPr>
          <p:cNvPr id="5" name="Rectangle 5"/>
          <p:cNvSpPr>
            <a:spLocks noGrp="1" noChangeArrowheads="1"/>
          </p:cNvSpPr>
          <p:nvPr>
            <p:ph type="ftr" sz="quarter" idx="3"/>
          </p:nvPr>
        </p:nvSpPr>
        <p:spPr bwMode="auto">
          <a:xfrm>
            <a:off x="7583727" y="6475413"/>
            <a:ext cx="96019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May 2022</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6842823D-4EFD-4122-8A9F-C6D9274A89D2}" type="slidenum">
              <a:rPr lang="en-US"/>
              <a:pPr>
                <a:defRPr/>
              </a:pPr>
              <a:t>‹#›</a:t>
            </a:fld>
            <a:endParaRPr lang="en-US" dirty="0"/>
          </a:p>
        </p:txBody>
      </p:sp>
      <p:sp>
        <p:nvSpPr>
          <p:cNvPr id="8"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Yanjun Sun, Qualcomm Inc.</a:t>
            </a:r>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May 2022</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1079F9C-5C87-45BF-8450-007BCEAE6FD6}" type="slidenum">
              <a:rPr lang="en-US"/>
              <a:pPr>
                <a:defRPr/>
              </a:pPr>
              <a:t>‹#›</a:t>
            </a:fld>
            <a:endParaRPr lang="en-US" dirty="0"/>
          </a:p>
        </p:txBody>
      </p:sp>
      <p:sp>
        <p:nvSpPr>
          <p:cNvPr id="8" name="Rectangle 5"/>
          <p:cNvSpPr>
            <a:spLocks noGrp="1" noChangeArrowheads="1"/>
          </p:cNvSpPr>
          <p:nvPr>
            <p:ph type="ftr" sz="quarter" idx="3"/>
          </p:nvPr>
        </p:nvSpPr>
        <p:spPr bwMode="auto">
          <a:xfrm>
            <a:off x="6791201" y="6475413"/>
            <a:ext cx="17527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Yanjun Sun, Qualcomm Inc.</a:t>
            </a:r>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May 2022</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2023</a:t>
            </a:r>
          </a:p>
        </p:txBody>
      </p:sp>
      <p:sp>
        <p:nvSpPr>
          <p:cNvPr id="1029" name="Rectangle 5"/>
          <p:cNvSpPr>
            <a:spLocks noGrp="1" noChangeArrowheads="1"/>
          </p:cNvSpPr>
          <p:nvPr>
            <p:ph type="ftr" sz="quarter" idx="3"/>
          </p:nvPr>
        </p:nvSpPr>
        <p:spPr bwMode="auto">
          <a:xfrm>
            <a:off x="7583727" y="6475413"/>
            <a:ext cx="96019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802.11-23/xxxxr0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865414"/>
            <a:ext cx="7772400" cy="391886"/>
          </a:xfrm>
        </p:spPr>
        <p:txBody>
          <a:bodyPr/>
          <a:lstStyle/>
          <a:p>
            <a:r>
              <a:rPr lang="en-US" sz="2400" dirty="0"/>
              <a:t>TPE update for unassociated STA</a:t>
            </a:r>
          </a:p>
        </p:txBody>
      </p:sp>
      <p:sp>
        <p:nvSpPr>
          <p:cNvPr id="4" name="Date Placeholder 3"/>
          <p:cNvSpPr>
            <a:spLocks noGrp="1"/>
          </p:cNvSpPr>
          <p:nvPr>
            <p:ph type="dt" sz="half" idx="10"/>
          </p:nvPr>
        </p:nvSpPr>
        <p:spPr>
          <a:xfrm>
            <a:off x="696913" y="332601"/>
            <a:ext cx="1323119" cy="276999"/>
          </a:xfrm>
        </p:spPr>
        <p:txBody>
          <a:bodyPr/>
          <a:lstStyle/>
          <a:p>
            <a:pPr>
              <a:defRPr/>
            </a:pPr>
            <a:r>
              <a:rPr lang="en-US" dirty="0"/>
              <a:t>October 2023</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1</a:t>
            </a:fld>
            <a:endParaRPr lang="en-US" dirty="0"/>
          </a:p>
        </p:txBody>
      </p:sp>
      <p:sp>
        <p:nvSpPr>
          <p:cNvPr id="8" name="Rectangle 12"/>
          <p:cNvSpPr>
            <a:spLocks noChangeArrowheads="1"/>
          </p:cNvSpPr>
          <p:nvPr/>
        </p:nvSpPr>
        <p:spPr bwMode="auto">
          <a:xfrm>
            <a:off x="514597" y="1447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11"/>
          </p:nvPr>
        </p:nvSpPr>
        <p:spPr>
          <a:xfrm>
            <a:off x="7622199" y="6475413"/>
            <a:ext cx="921726" cy="184666"/>
          </a:xfrm>
        </p:spPr>
        <p:txBody>
          <a:bodyPr/>
          <a:lstStyle/>
          <a:p>
            <a:pPr>
              <a:defRPr/>
            </a:pPr>
            <a:r>
              <a:rPr lang="en-US" altLang="ko-KR" dirty="0"/>
              <a:t>Qualcomm Inc</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3671342049"/>
              </p:ext>
            </p:extLst>
          </p:nvPr>
        </p:nvGraphicFramePr>
        <p:xfrm>
          <a:off x="791070" y="2209800"/>
          <a:ext cx="7334250" cy="1074320"/>
        </p:xfrm>
        <a:graphic>
          <a:graphicData uri="http://schemas.openxmlformats.org/drawingml/2006/table">
            <a:tbl>
              <a:tblPr firstRow="1" bandRow="1">
                <a:tableStyleId>{F5AB1C69-6EDB-4FF4-983F-18BD219EF322}</a:tableStyleId>
              </a:tblPr>
              <a:tblGrid>
                <a:gridCol w="1466850">
                  <a:extLst>
                    <a:ext uri="{9D8B030D-6E8A-4147-A177-3AD203B41FA5}">
                      <a16:colId xmlns:a16="http://schemas.microsoft.com/office/drawing/2014/main" val="20000"/>
                    </a:ext>
                  </a:extLst>
                </a:gridCol>
                <a:gridCol w="1158040">
                  <a:extLst>
                    <a:ext uri="{9D8B030D-6E8A-4147-A177-3AD203B41FA5}">
                      <a16:colId xmlns:a16="http://schemas.microsoft.com/office/drawing/2014/main" val="20001"/>
                    </a:ext>
                  </a:extLst>
                </a:gridCol>
                <a:gridCol w="1621255">
                  <a:extLst>
                    <a:ext uri="{9D8B030D-6E8A-4147-A177-3AD203B41FA5}">
                      <a16:colId xmlns:a16="http://schemas.microsoft.com/office/drawing/2014/main" val="20002"/>
                    </a:ext>
                  </a:extLst>
                </a:gridCol>
                <a:gridCol w="1312445">
                  <a:extLst>
                    <a:ext uri="{9D8B030D-6E8A-4147-A177-3AD203B41FA5}">
                      <a16:colId xmlns:a16="http://schemas.microsoft.com/office/drawing/2014/main" val="20003"/>
                    </a:ext>
                  </a:extLst>
                </a:gridCol>
                <a:gridCol w="1775660">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dirty="0">
                          <a:solidFill>
                            <a:schemeClr val="tx1"/>
                          </a:solidFill>
                          <a:effectLst/>
                          <a:latin typeface="Times New Roman" panose="02020603050405020304" pitchFamily="18" charset="0"/>
                        </a:rPr>
                        <a:t>Name</a:t>
                      </a:r>
                      <a:endParaRPr lang="en-US" sz="700" b="1"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Affiliations</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Address</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Phone</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email</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algn="ctr"/>
                      <a:r>
                        <a:rPr lang="en-US" sz="1100" dirty="0">
                          <a:solidFill>
                            <a:schemeClr val="tx1"/>
                          </a:solidFill>
                        </a:rPr>
                        <a:t>Ali Raissinia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en-US" sz="1100" dirty="0">
                          <a:solidFill>
                            <a:schemeClr val="tx1"/>
                          </a:solidFill>
                        </a:rPr>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latin typeface="Times New Roman"/>
                          <a:ea typeface="Times New Roman"/>
                          <a:cs typeface="Arial"/>
                        </a:rPr>
                        <a:t>alirezar@qti.qualcomm.com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algn="ct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latin typeface="Times New Roman"/>
                          <a:ea typeface="Times New Roman"/>
                          <a:cs typeface="Arial"/>
                        </a:rPr>
                        <a:t> </a:t>
                      </a:r>
                      <a:endParaRPr lang="en-US" sz="11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7403906"/>
                  </a:ext>
                </a:extLst>
              </a:tr>
              <a:tr h="268580">
                <a:tc>
                  <a:txBody>
                    <a:bodyPr/>
                    <a:lstStyle/>
                    <a:p>
                      <a:pPr algn="ct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2485429"/>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6DDACF-CDD1-4B8D-99F0-0A315A634F15}"/>
              </a:ext>
            </a:extLst>
          </p:cNvPr>
          <p:cNvSpPr>
            <a:spLocks noGrp="1"/>
          </p:cNvSpPr>
          <p:nvPr>
            <p:ph idx="1"/>
          </p:nvPr>
        </p:nvSpPr>
        <p:spPr>
          <a:xfrm>
            <a:off x="721895" y="1435768"/>
            <a:ext cx="7772400" cy="4495800"/>
          </a:xfrm>
        </p:spPr>
        <p:txBody>
          <a:bodyPr/>
          <a:lstStyle/>
          <a:p>
            <a:r>
              <a:rPr lang="en-US" b="1" dirty="0"/>
              <a:t>Background</a:t>
            </a:r>
            <a:r>
              <a:rPr lang="en-US" dirty="0"/>
              <a:t>:</a:t>
            </a:r>
          </a:p>
          <a:p>
            <a:pPr lvl="1"/>
            <a:r>
              <a:rPr lang="en-US" dirty="0"/>
              <a:t>802.11bf allows an unassociated STA to participate in sensing operations</a:t>
            </a:r>
          </a:p>
          <a:p>
            <a:pPr lvl="1"/>
            <a:r>
              <a:rPr lang="en-US" dirty="0"/>
              <a:t>Similar to situations in 802.11bk, an unassociated STA needs to learn critical update included in a Transmit Power Envelope (TPE) element</a:t>
            </a:r>
          </a:p>
          <a:p>
            <a:pPr lvl="2"/>
            <a:r>
              <a:rPr lang="en-US" dirty="0"/>
              <a:t>The similar concept applies to static puncturing pattern update (i.e. Disabled Subchannel Bitmap)</a:t>
            </a:r>
          </a:p>
          <a:p>
            <a:endParaRPr lang="en-US" b="1" dirty="0"/>
          </a:p>
          <a:p>
            <a:r>
              <a:rPr lang="en-US" b="1" dirty="0"/>
              <a:t>Issue</a:t>
            </a:r>
            <a:r>
              <a:rPr lang="en-US" dirty="0"/>
              <a:t>: </a:t>
            </a:r>
          </a:p>
          <a:p>
            <a:pPr lvl="1"/>
            <a:r>
              <a:rPr lang="en-US" dirty="0"/>
              <a:t>It is not defined yet on how an unassociated STA learns the critical update of TPE as indicated by CID # </a:t>
            </a:r>
            <a:r>
              <a:rPr lang="en-US" sz="1800" dirty="0">
                <a:effectLst/>
                <a:latin typeface="Calibri" panose="020F0502020204030204" pitchFamily="34" charset="0"/>
                <a:ea typeface="DengXian" panose="02010600030101010101" pitchFamily="2" charset="-122"/>
              </a:rPr>
              <a:t>3155 </a:t>
            </a:r>
            <a:endParaRPr lang="en-US" dirty="0"/>
          </a:p>
          <a:p>
            <a:pPr marL="457200" lvl="1" indent="0">
              <a:buNone/>
            </a:pPr>
            <a:endParaRPr lang="en-US" b="1" dirty="0"/>
          </a:p>
          <a:p>
            <a:r>
              <a:rPr lang="en-US" b="1" dirty="0"/>
              <a:t>Objective</a:t>
            </a:r>
            <a:r>
              <a:rPr lang="en-US" dirty="0"/>
              <a:t>:</a:t>
            </a:r>
          </a:p>
          <a:p>
            <a:pPr lvl="1"/>
            <a:r>
              <a:rPr lang="en-US" dirty="0"/>
              <a:t>Define a procedure for such update and make it similar to that defined in 11bk to maximize the reuse</a:t>
            </a:r>
          </a:p>
          <a:p>
            <a:endParaRPr lang="en-US" dirty="0"/>
          </a:p>
        </p:txBody>
      </p:sp>
      <p:sp>
        <p:nvSpPr>
          <p:cNvPr id="3" name="Title 2">
            <a:extLst>
              <a:ext uri="{FF2B5EF4-FFF2-40B4-BE49-F238E27FC236}">
                <a16:creationId xmlns:a16="http://schemas.microsoft.com/office/drawing/2014/main" id="{87E1E396-315E-4D3F-8C80-C6B0F5359B19}"/>
              </a:ext>
            </a:extLst>
          </p:cNvPr>
          <p:cNvSpPr>
            <a:spLocks noGrp="1"/>
          </p:cNvSpPr>
          <p:nvPr>
            <p:ph type="title"/>
          </p:nvPr>
        </p:nvSpPr>
        <p:spPr>
          <a:xfrm>
            <a:off x="685800" y="685800"/>
            <a:ext cx="7772400" cy="762000"/>
          </a:xfrm>
        </p:spPr>
        <p:txBody>
          <a:bodyPr/>
          <a:lstStyle/>
          <a:p>
            <a:r>
              <a:rPr lang="en-US" dirty="0"/>
              <a:t>Objective</a:t>
            </a:r>
          </a:p>
        </p:txBody>
      </p:sp>
      <p:sp>
        <p:nvSpPr>
          <p:cNvPr id="4" name="Date Placeholder 3">
            <a:extLst>
              <a:ext uri="{FF2B5EF4-FFF2-40B4-BE49-F238E27FC236}">
                <a16:creationId xmlns:a16="http://schemas.microsoft.com/office/drawing/2014/main" id="{EC8A9070-F994-4CB1-8E52-695C5BE2E93C}"/>
              </a:ext>
            </a:extLst>
          </p:cNvPr>
          <p:cNvSpPr>
            <a:spLocks noGrp="1"/>
          </p:cNvSpPr>
          <p:nvPr>
            <p:ph type="dt" sz="half" idx="10"/>
          </p:nvPr>
        </p:nvSpPr>
        <p:spPr/>
        <p:txBody>
          <a:bodyPr/>
          <a:lstStyle/>
          <a:p>
            <a:pPr>
              <a:defRPr/>
            </a:pPr>
            <a:r>
              <a:rPr lang="en-US" dirty="0"/>
              <a:t>Nov 2023</a:t>
            </a:r>
          </a:p>
        </p:txBody>
      </p:sp>
      <p:sp>
        <p:nvSpPr>
          <p:cNvPr id="5" name="Footer Placeholder 4">
            <a:extLst>
              <a:ext uri="{FF2B5EF4-FFF2-40B4-BE49-F238E27FC236}">
                <a16:creationId xmlns:a16="http://schemas.microsoft.com/office/drawing/2014/main" id="{916B030F-8E47-468C-BB20-ADF2AB19C761}"/>
              </a:ext>
            </a:extLst>
          </p:cNvPr>
          <p:cNvSpPr>
            <a:spLocks noGrp="1"/>
          </p:cNvSpPr>
          <p:nvPr>
            <p:ph type="ftr" sz="quarter" idx="11"/>
          </p:nvPr>
        </p:nvSpPr>
        <p:spPr>
          <a:xfrm>
            <a:off x="7583727" y="6475413"/>
            <a:ext cx="960198" cy="184666"/>
          </a:xfrm>
        </p:spPr>
        <p:txBody>
          <a:bodyPr/>
          <a:lstStyle/>
          <a:p>
            <a:pPr>
              <a:defRPr/>
            </a:pPr>
            <a:r>
              <a:rPr lang="en-US" altLang="ko-KR" dirty="0"/>
              <a:t>Qualcomm Inc.</a:t>
            </a:r>
          </a:p>
        </p:txBody>
      </p:sp>
      <p:sp>
        <p:nvSpPr>
          <p:cNvPr id="6" name="Slide Number Placeholder 5">
            <a:extLst>
              <a:ext uri="{FF2B5EF4-FFF2-40B4-BE49-F238E27FC236}">
                <a16:creationId xmlns:a16="http://schemas.microsoft.com/office/drawing/2014/main" id="{02E4E2C3-AA29-475C-BBAF-15A7422173C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dirty="0"/>
          </a:p>
        </p:txBody>
      </p:sp>
    </p:spTree>
    <p:extLst>
      <p:ext uri="{BB962C8B-B14F-4D97-AF65-F5344CB8AC3E}">
        <p14:creationId xmlns:p14="http://schemas.microsoft.com/office/powerpoint/2010/main" val="2321432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15FA70C-6DD3-B864-2443-359C455B5EDD}"/>
              </a:ext>
            </a:extLst>
          </p:cNvPr>
          <p:cNvSpPr>
            <a:spLocks noGrp="1"/>
          </p:cNvSpPr>
          <p:nvPr>
            <p:ph idx="1"/>
          </p:nvPr>
        </p:nvSpPr>
        <p:spPr>
          <a:xfrm>
            <a:off x="457200" y="1339334"/>
            <a:ext cx="8229600" cy="4495800"/>
          </a:xfrm>
        </p:spPr>
        <p:txBody>
          <a:bodyPr/>
          <a:lstStyle/>
          <a:p>
            <a:r>
              <a:rPr lang="en-US" dirty="0"/>
              <a:t>Option A: </a:t>
            </a:r>
          </a:p>
          <a:p>
            <a:pPr lvl="1"/>
            <a:r>
              <a:rPr lang="en-US" dirty="0"/>
              <a:t>Terminate existing session (with the Sensing Measurement Termination frame) </a:t>
            </a:r>
          </a:p>
          <a:p>
            <a:pPr lvl="1"/>
            <a:r>
              <a:rPr lang="en-US" dirty="0"/>
              <a:t>Re-establish session with the updated TPE included in the frame(s) for session negotiation (e.g. a Sensing Measurement Request frame or a Sensing Measurement Response frame)</a:t>
            </a:r>
          </a:p>
          <a:p>
            <a:pPr lvl="1"/>
            <a:r>
              <a:rPr lang="en-US" b="1" dirty="0"/>
              <a:t>Pros</a:t>
            </a:r>
            <a:r>
              <a:rPr lang="en-US" dirty="0"/>
              <a:t>: simple rule change and expansion to the frames for session negotiation</a:t>
            </a:r>
          </a:p>
          <a:p>
            <a:pPr lvl="1"/>
            <a:r>
              <a:rPr lang="en-US" b="1" dirty="0"/>
              <a:t>Cons</a:t>
            </a:r>
            <a:r>
              <a:rPr lang="en-US" dirty="0"/>
              <a:t>: requires additional termination and re-establishment of the session for continuation of the session.</a:t>
            </a:r>
          </a:p>
          <a:p>
            <a:r>
              <a:rPr lang="en-US" dirty="0"/>
              <a:t>Option B: </a:t>
            </a:r>
          </a:p>
          <a:p>
            <a:pPr lvl="1"/>
            <a:r>
              <a:rPr lang="en-US" dirty="0"/>
              <a:t>Update the existing session during a measurement sensing exchange sequence. Two cases:</a:t>
            </a:r>
          </a:p>
          <a:p>
            <a:pPr lvl="2"/>
            <a:r>
              <a:rPr lang="en-US" dirty="0"/>
              <a:t>For non-TB sensing measurement exchange: details in slides 4</a:t>
            </a:r>
          </a:p>
          <a:p>
            <a:pPr lvl="2"/>
            <a:r>
              <a:rPr lang="en-US" dirty="0"/>
              <a:t>For TB sensing measurement exchange: details in slides 5-6</a:t>
            </a:r>
          </a:p>
          <a:p>
            <a:pPr lvl="1"/>
            <a:r>
              <a:rPr lang="en-US" b="1" dirty="0"/>
              <a:t>Pros</a:t>
            </a:r>
            <a:r>
              <a:rPr lang="en-US" dirty="0"/>
              <a:t>: avoid interrupting the existing session, similar to the 11bk procedure</a:t>
            </a:r>
          </a:p>
          <a:p>
            <a:pPr lvl="1"/>
            <a:r>
              <a:rPr lang="en-US" b="1" dirty="0"/>
              <a:t>Cons</a:t>
            </a:r>
            <a:r>
              <a:rPr lang="en-US" dirty="0"/>
              <a:t>: need to add minor updates to frame exchange sequences</a:t>
            </a:r>
          </a:p>
          <a:p>
            <a:pPr lvl="2"/>
            <a:endParaRPr lang="en-US" dirty="0"/>
          </a:p>
        </p:txBody>
      </p:sp>
      <p:sp>
        <p:nvSpPr>
          <p:cNvPr id="3" name="Title 2">
            <a:extLst>
              <a:ext uri="{FF2B5EF4-FFF2-40B4-BE49-F238E27FC236}">
                <a16:creationId xmlns:a16="http://schemas.microsoft.com/office/drawing/2014/main" id="{EC569413-A7D2-A93D-DE7E-E872D2B8CAAC}"/>
              </a:ext>
            </a:extLst>
          </p:cNvPr>
          <p:cNvSpPr>
            <a:spLocks noGrp="1"/>
          </p:cNvSpPr>
          <p:nvPr>
            <p:ph type="title"/>
          </p:nvPr>
        </p:nvSpPr>
        <p:spPr>
          <a:xfrm>
            <a:off x="685800" y="685800"/>
            <a:ext cx="7772400" cy="838200"/>
          </a:xfrm>
        </p:spPr>
        <p:txBody>
          <a:bodyPr/>
          <a:lstStyle/>
          <a:p>
            <a:r>
              <a:rPr lang="en-US" dirty="0"/>
              <a:t>Summary of Proposed Solutions</a:t>
            </a:r>
          </a:p>
        </p:txBody>
      </p:sp>
      <p:sp>
        <p:nvSpPr>
          <p:cNvPr id="4" name="Date Placeholder 3">
            <a:extLst>
              <a:ext uri="{FF2B5EF4-FFF2-40B4-BE49-F238E27FC236}">
                <a16:creationId xmlns:a16="http://schemas.microsoft.com/office/drawing/2014/main" id="{D5036910-034D-7CA7-1282-F798E9D5A727}"/>
              </a:ext>
            </a:extLst>
          </p:cNvPr>
          <p:cNvSpPr>
            <a:spLocks noGrp="1"/>
          </p:cNvSpPr>
          <p:nvPr>
            <p:ph type="dt" sz="half" idx="10"/>
          </p:nvPr>
        </p:nvSpPr>
        <p:spPr>
          <a:xfrm>
            <a:off x="696913" y="332601"/>
            <a:ext cx="1323119" cy="276999"/>
          </a:xfrm>
        </p:spPr>
        <p:txBody>
          <a:bodyPr/>
          <a:lstStyle/>
          <a:p>
            <a:pPr>
              <a:defRPr/>
            </a:pPr>
            <a:r>
              <a:rPr lang="en-US" dirty="0"/>
              <a:t>October 2023</a:t>
            </a:r>
          </a:p>
        </p:txBody>
      </p:sp>
      <p:sp>
        <p:nvSpPr>
          <p:cNvPr id="5" name="Footer Placeholder 4">
            <a:extLst>
              <a:ext uri="{FF2B5EF4-FFF2-40B4-BE49-F238E27FC236}">
                <a16:creationId xmlns:a16="http://schemas.microsoft.com/office/drawing/2014/main" id="{077B37A1-06C6-0876-2BA8-FF4A62670ADF}"/>
              </a:ext>
            </a:extLst>
          </p:cNvPr>
          <p:cNvSpPr>
            <a:spLocks noGrp="1"/>
          </p:cNvSpPr>
          <p:nvPr>
            <p:ph type="ftr" sz="quarter" idx="11"/>
          </p:nvPr>
        </p:nvSpPr>
        <p:spPr>
          <a:xfrm>
            <a:off x="7583726" y="6475413"/>
            <a:ext cx="960199" cy="184666"/>
          </a:xfrm>
        </p:spPr>
        <p:txBody>
          <a:bodyPr/>
          <a:lstStyle/>
          <a:p>
            <a:pPr>
              <a:defRPr/>
            </a:pPr>
            <a:r>
              <a:rPr lang="en-US" altLang="ko-KR" dirty="0"/>
              <a:t>Qualcomm Inc.</a:t>
            </a:r>
          </a:p>
        </p:txBody>
      </p:sp>
      <p:sp>
        <p:nvSpPr>
          <p:cNvPr id="6" name="Slide Number Placeholder 5">
            <a:extLst>
              <a:ext uri="{FF2B5EF4-FFF2-40B4-BE49-F238E27FC236}">
                <a16:creationId xmlns:a16="http://schemas.microsoft.com/office/drawing/2014/main" id="{D6BB0F4E-7285-6F69-31FE-EC58EE67F1E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dirty="0"/>
          </a:p>
        </p:txBody>
      </p:sp>
    </p:spTree>
    <p:extLst>
      <p:ext uri="{BB962C8B-B14F-4D97-AF65-F5344CB8AC3E}">
        <p14:creationId xmlns:p14="http://schemas.microsoft.com/office/powerpoint/2010/main" val="4264249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44D03C-9D61-F043-168A-A4FA60301FCB}"/>
              </a:ext>
            </a:extLst>
          </p:cNvPr>
          <p:cNvSpPr>
            <a:spLocks noGrp="1"/>
          </p:cNvSpPr>
          <p:nvPr>
            <p:ph idx="1"/>
          </p:nvPr>
        </p:nvSpPr>
        <p:spPr>
          <a:xfrm>
            <a:off x="533400" y="1524001"/>
            <a:ext cx="8458200" cy="4800600"/>
          </a:xfrm>
        </p:spPr>
        <p:txBody>
          <a:bodyPr/>
          <a:lstStyle/>
          <a:p>
            <a:r>
              <a:rPr lang="en-US" sz="1800" dirty="0"/>
              <a:t>Send the updated TPE together with the Sensing Measurement Report frame, The critical update can be: </a:t>
            </a:r>
          </a:p>
          <a:p>
            <a:pPr lvl="1"/>
            <a:r>
              <a:rPr lang="en-US" sz="1600" dirty="0"/>
              <a:t>Option1: included in a separate frame that is aggregated together with the Sensing Measurement Report frame (i.e., A-MPDU, similar to 11bk)</a:t>
            </a:r>
          </a:p>
          <a:p>
            <a:pPr lvl="2"/>
            <a:r>
              <a:rPr lang="en-US" sz="1400" dirty="0"/>
              <a:t>The separate frame can be a Sensing Measurement Response frame or a Sensing Measurement Termination frame</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r>
              <a:rPr lang="en-US" sz="1600" dirty="0"/>
              <a:t>Option2: Included in the Sensing Measurement Report frame itself, such as a (sub)element. </a:t>
            </a:r>
          </a:p>
          <a:p>
            <a:pPr lvl="1"/>
            <a:endParaRPr lang="en-US" sz="1600" dirty="0"/>
          </a:p>
        </p:txBody>
      </p:sp>
      <p:sp>
        <p:nvSpPr>
          <p:cNvPr id="3" name="Title 2">
            <a:extLst>
              <a:ext uri="{FF2B5EF4-FFF2-40B4-BE49-F238E27FC236}">
                <a16:creationId xmlns:a16="http://schemas.microsoft.com/office/drawing/2014/main" id="{93EEC4C2-82D7-E83E-1069-2DD6B69124D2}"/>
              </a:ext>
            </a:extLst>
          </p:cNvPr>
          <p:cNvSpPr>
            <a:spLocks noGrp="1"/>
          </p:cNvSpPr>
          <p:nvPr>
            <p:ph type="title"/>
          </p:nvPr>
        </p:nvSpPr>
        <p:spPr>
          <a:xfrm>
            <a:off x="685800" y="685800"/>
            <a:ext cx="7772400" cy="762000"/>
          </a:xfrm>
        </p:spPr>
        <p:txBody>
          <a:bodyPr/>
          <a:lstStyle/>
          <a:p>
            <a:r>
              <a:rPr lang="en-US" dirty="0"/>
              <a:t>For non-TB sensing measurement exchange</a:t>
            </a:r>
          </a:p>
        </p:txBody>
      </p:sp>
      <p:sp>
        <p:nvSpPr>
          <p:cNvPr id="4" name="Date Placeholder 3">
            <a:extLst>
              <a:ext uri="{FF2B5EF4-FFF2-40B4-BE49-F238E27FC236}">
                <a16:creationId xmlns:a16="http://schemas.microsoft.com/office/drawing/2014/main" id="{DB178E84-9A43-405B-EEAE-F8E6DFC2A7E2}"/>
              </a:ext>
            </a:extLst>
          </p:cNvPr>
          <p:cNvSpPr>
            <a:spLocks noGrp="1"/>
          </p:cNvSpPr>
          <p:nvPr>
            <p:ph type="dt" sz="half" idx="10"/>
          </p:nvPr>
        </p:nvSpPr>
        <p:spPr>
          <a:xfrm>
            <a:off x="696913" y="332601"/>
            <a:ext cx="1323119" cy="276999"/>
          </a:xfrm>
        </p:spPr>
        <p:txBody>
          <a:bodyPr/>
          <a:lstStyle/>
          <a:p>
            <a:pPr>
              <a:defRPr/>
            </a:pPr>
            <a:r>
              <a:rPr lang="en-US" dirty="0"/>
              <a:t>October 2023</a:t>
            </a:r>
          </a:p>
        </p:txBody>
      </p:sp>
      <p:sp>
        <p:nvSpPr>
          <p:cNvPr id="5" name="Footer Placeholder 4">
            <a:extLst>
              <a:ext uri="{FF2B5EF4-FFF2-40B4-BE49-F238E27FC236}">
                <a16:creationId xmlns:a16="http://schemas.microsoft.com/office/drawing/2014/main" id="{13A2BDC7-CBF2-B541-BC2E-DB7CDF7582E0}"/>
              </a:ext>
            </a:extLst>
          </p:cNvPr>
          <p:cNvSpPr>
            <a:spLocks noGrp="1"/>
          </p:cNvSpPr>
          <p:nvPr>
            <p:ph type="ftr" sz="quarter" idx="11"/>
          </p:nvPr>
        </p:nvSpPr>
        <p:spPr>
          <a:xfrm>
            <a:off x="7583726" y="6444734"/>
            <a:ext cx="960199" cy="184666"/>
          </a:xfrm>
        </p:spPr>
        <p:txBody>
          <a:bodyPr/>
          <a:lstStyle/>
          <a:p>
            <a:pPr>
              <a:defRPr/>
            </a:pPr>
            <a:r>
              <a:rPr lang="en-US" altLang="ko-KR" dirty="0"/>
              <a:t>Qualcomm Inc.</a:t>
            </a:r>
          </a:p>
        </p:txBody>
      </p:sp>
      <p:sp>
        <p:nvSpPr>
          <p:cNvPr id="6" name="Slide Number Placeholder 5">
            <a:extLst>
              <a:ext uri="{FF2B5EF4-FFF2-40B4-BE49-F238E27FC236}">
                <a16:creationId xmlns:a16="http://schemas.microsoft.com/office/drawing/2014/main" id="{6EE55EE0-F743-D31F-20C0-C3F33B2453E1}"/>
              </a:ext>
            </a:extLst>
          </p:cNvPr>
          <p:cNvSpPr>
            <a:spLocks noGrp="1"/>
          </p:cNvSpPr>
          <p:nvPr>
            <p:ph type="sldNum" sz="quarter" idx="12"/>
          </p:nvPr>
        </p:nvSpPr>
        <p:spPr>
          <a:xfrm>
            <a:off x="4344988" y="6444734"/>
            <a:ext cx="530225" cy="182562"/>
          </a:xfrm>
        </p:spPr>
        <p:txBody>
          <a:bodyPr/>
          <a:lstStyle/>
          <a:p>
            <a:pPr>
              <a:defRPr/>
            </a:pPr>
            <a:r>
              <a:rPr lang="en-US"/>
              <a:t>Slide </a:t>
            </a:r>
            <a:fld id="{7614916F-BBEF-4684-B6F5-1E636F42BA02}" type="slidenum">
              <a:rPr lang="en-US" smtClean="0"/>
              <a:pPr>
                <a:defRPr/>
              </a:pPr>
              <a:t>4</a:t>
            </a:fld>
            <a:endParaRPr lang="en-US" dirty="0"/>
          </a:p>
        </p:txBody>
      </p:sp>
      <p:pic>
        <p:nvPicPr>
          <p:cNvPr id="8" name="Picture 7">
            <a:extLst>
              <a:ext uri="{FF2B5EF4-FFF2-40B4-BE49-F238E27FC236}">
                <a16:creationId xmlns:a16="http://schemas.microsoft.com/office/drawing/2014/main" id="{57FBD75D-5D88-FB0F-4001-D1F49B577849}"/>
              </a:ext>
            </a:extLst>
          </p:cNvPr>
          <p:cNvPicPr>
            <a:picLocks noChangeAspect="1"/>
          </p:cNvPicPr>
          <p:nvPr/>
        </p:nvPicPr>
        <p:blipFill>
          <a:blip r:embed="rId2"/>
          <a:stretch>
            <a:fillRect/>
          </a:stretch>
        </p:blipFill>
        <p:spPr>
          <a:xfrm>
            <a:off x="1057275" y="3276600"/>
            <a:ext cx="5791200" cy="2444909"/>
          </a:xfrm>
          <a:prstGeom prst="rect">
            <a:avLst/>
          </a:prstGeom>
        </p:spPr>
      </p:pic>
      <p:sp>
        <p:nvSpPr>
          <p:cNvPr id="10" name="Rectangle 9">
            <a:extLst>
              <a:ext uri="{FF2B5EF4-FFF2-40B4-BE49-F238E27FC236}">
                <a16:creationId xmlns:a16="http://schemas.microsoft.com/office/drawing/2014/main" id="{4B2EB4D3-7C42-7065-5BD5-861D7E133D84}"/>
              </a:ext>
            </a:extLst>
          </p:cNvPr>
          <p:cNvSpPr/>
          <p:nvPr/>
        </p:nvSpPr>
        <p:spPr bwMode="auto">
          <a:xfrm>
            <a:off x="6096000" y="3788071"/>
            <a:ext cx="1143000" cy="32672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Times New Roman" pitchFamily="18" charset="0"/>
              </a:rPr>
              <a:t>Send the latest TPE</a:t>
            </a:r>
          </a:p>
        </p:txBody>
      </p:sp>
      <p:cxnSp>
        <p:nvCxnSpPr>
          <p:cNvPr id="11" name="Straight Arrow Connector 10">
            <a:extLst>
              <a:ext uri="{FF2B5EF4-FFF2-40B4-BE49-F238E27FC236}">
                <a16:creationId xmlns:a16="http://schemas.microsoft.com/office/drawing/2014/main" id="{EF457635-F71F-2010-3D3D-41CF6F19B96A}"/>
              </a:ext>
            </a:extLst>
          </p:cNvPr>
          <p:cNvCxnSpPr>
            <a:cxnSpLocks/>
          </p:cNvCxnSpPr>
          <p:nvPr/>
        </p:nvCxnSpPr>
        <p:spPr bwMode="auto">
          <a:xfrm flipH="1">
            <a:off x="6904344" y="3376999"/>
            <a:ext cx="325131" cy="411072"/>
          </a:xfrm>
          <a:prstGeom prst="straightConnector1">
            <a:avLst/>
          </a:prstGeom>
          <a:solidFill>
            <a:schemeClr val="accent1"/>
          </a:solidFill>
          <a:ln w="12700" cap="flat" cmpd="sng" algn="ctr">
            <a:solidFill>
              <a:schemeClr val="accent2"/>
            </a:solidFill>
            <a:prstDash val="solid"/>
            <a:round/>
            <a:headEnd type="none" w="sm" len="sm"/>
            <a:tailEnd type="triangle"/>
          </a:ln>
          <a:effectLst/>
        </p:spPr>
      </p:cxnSp>
      <p:sp>
        <p:nvSpPr>
          <p:cNvPr id="13" name="TextBox 12">
            <a:extLst>
              <a:ext uri="{FF2B5EF4-FFF2-40B4-BE49-F238E27FC236}">
                <a16:creationId xmlns:a16="http://schemas.microsoft.com/office/drawing/2014/main" id="{9F69D98F-509B-BC9C-A7CF-B5518BE3F064}"/>
              </a:ext>
            </a:extLst>
          </p:cNvPr>
          <p:cNvSpPr txBox="1"/>
          <p:nvPr/>
        </p:nvSpPr>
        <p:spPr>
          <a:xfrm>
            <a:off x="7229475" y="3200400"/>
            <a:ext cx="1381125" cy="276999"/>
          </a:xfrm>
          <a:prstGeom prst="rect">
            <a:avLst/>
          </a:prstGeom>
          <a:noFill/>
        </p:spPr>
        <p:txBody>
          <a:bodyPr wrap="square" rtlCol="0">
            <a:spAutoFit/>
          </a:bodyPr>
          <a:lstStyle/>
          <a:p>
            <a:r>
              <a:rPr lang="en-US" dirty="0">
                <a:solidFill>
                  <a:schemeClr val="accent2"/>
                </a:solidFill>
              </a:rPr>
              <a:t>Proposal</a:t>
            </a:r>
          </a:p>
        </p:txBody>
      </p:sp>
    </p:spTree>
    <p:extLst>
      <p:ext uri="{BB962C8B-B14F-4D97-AF65-F5344CB8AC3E}">
        <p14:creationId xmlns:p14="http://schemas.microsoft.com/office/powerpoint/2010/main" val="3397252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86B0AE9-3891-A2F4-EC5C-0FF19030ACA7}"/>
              </a:ext>
            </a:extLst>
          </p:cNvPr>
          <p:cNvSpPr>
            <a:spLocks noGrp="1"/>
          </p:cNvSpPr>
          <p:nvPr>
            <p:ph type="title"/>
          </p:nvPr>
        </p:nvSpPr>
        <p:spPr>
          <a:xfrm>
            <a:off x="685800" y="685800"/>
            <a:ext cx="7772400" cy="733425"/>
          </a:xfrm>
        </p:spPr>
        <p:txBody>
          <a:bodyPr/>
          <a:lstStyle/>
          <a:p>
            <a:r>
              <a:rPr lang="en-US" dirty="0"/>
              <a:t>Proposed Solution (Option B)</a:t>
            </a:r>
          </a:p>
        </p:txBody>
      </p:sp>
      <p:sp>
        <p:nvSpPr>
          <p:cNvPr id="4" name="Date Placeholder 3">
            <a:extLst>
              <a:ext uri="{FF2B5EF4-FFF2-40B4-BE49-F238E27FC236}">
                <a16:creationId xmlns:a16="http://schemas.microsoft.com/office/drawing/2014/main" id="{B85E0AB3-61C7-385E-EB00-6CD4BD8E398D}"/>
              </a:ext>
            </a:extLst>
          </p:cNvPr>
          <p:cNvSpPr>
            <a:spLocks noGrp="1"/>
          </p:cNvSpPr>
          <p:nvPr>
            <p:ph type="dt" sz="half" idx="10"/>
          </p:nvPr>
        </p:nvSpPr>
        <p:spPr>
          <a:xfrm>
            <a:off x="696913" y="332601"/>
            <a:ext cx="1323119" cy="276999"/>
          </a:xfrm>
        </p:spPr>
        <p:txBody>
          <a:bodyPr/>
          <a:lstStyle/>
          <a:p>
            <a:pPr>
              <a:defRPr/>
            </a:pPr>
            <a:r>
              <a:rPr lang="en-US" dirty="0"/>
              <a:t>October 2023</a:t>
            </a:r>
          </a:p>
        </p:txBody>
      </p:sp>
      <p:sp>
        <p:nvSpPr>
          <p:cNvPr id="5" name="Footer Placeholder 4">
            <a:extLst>
              <a:ext uri="{FF2B5EF4-FFF2-40B4-BE49-F238E27FC236}">
                <a16:creationId xmlns:a16="http://schemas.microsoft.com/office/drawing/2014/main" id="{588EC26A-E9A1-E6C1-AC48-183BD97992D6}"/>
              </a:ext>
            </a:extLst>
          </p:cNvPr>
          <p:cNvSpPr>
            <a:spLocks noGrp="1"/>
          </p:cNvSpPr>
          <p:nvPr>
            <p:ph type="ftr" sz="quarter" idx="11"/>
          </p:nvPr>
        </p:nvSpPr>
        <p:spPr/>
        <p:txBody>
          <a:bodyPr/>
          <a:lstStyle/>
          <a:p>
            <a:pPr>
              <a:defRPr/>
            </a:pPr>
            <a:r>
              <a:rPr lang="en-US" altLang="ko-KR" dirty="0"/>
              <a:t>Qualcomm Inc.</a:t>
            </a:r>
          </a:p>
        </p:txBody>
      </p:sp>
      <p:sp>
        <p:nvSpPr>
          <p:cNvPr id="6" name="Slide Number Placeholder 5">
            <a:extLst>
              <a:ext uri="{FF2B5EF4-FFF2-40B4-BE49-F238E27FC236}">
                <a16:creationId xmlns:a16="http://schemas.microsoft.com/office/drawing/2014/main" id="{F790B34A-B0F4-8EDB-F036-E3ED17832AA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5</a:t>
            </a:fld>
            <a:endParaRPr lang="en-US" dirty="0"/>
          </a:p>
        </p:txBody>
      </p:sp>
      <p:pic>
        <p:nvPicPr>
          <p:cNvPr id="7" name="Picture 6">
            <a:extLst>
              <a:ext uri="{FF2B5EF4-FFF2-40B4-BE49-F238E27FC236}">
                <a16:creationId xmlns:a16="http://schemas.microsoft.com/office/drawing/2014/main" id="{01DB81E1-4E44-D0DF-6609-148F5B20C47F}"/>
              </a:ext>
            </a:extLst>
          </p:cNvPr>
          <p:cNvPicPr>
            <a:picLocks noChangeAspect="1"/>
          </p:cNvPicPr>
          <p:nvPr/>
        </p:nvPicPr>
        <p:blipFill>
          <a:blip r:embed="rId2"/>
          <a:stretch>
            <a:fillRect/>
          </a:stretch>
        </p:blipFill>
        <p:spPr>
          <a:xfrm>
            <a:off x="536270" y="2477294"/>
            <a:ext cx="6248400" cy="3838575"/>
          </a:xfrm>
          <a:prstGeom prst="rect">
            <a:avLst/>
          </a:prstGeom>
        </p:spPr>
      </p:pic>
      <p:cxnSp>
        <p:nvCxnSpPr>
          <p:cNvPr id="8" name="Straight Arrow Connector 7">
            <a:extLst>
              <a:ext uri="{FF2B5EF4-FFF2-40B4-BE49-F238E27FC236}">
                <a16:creationId xmlns:a16="http://schemas.microsoft.com/office/drawing/2014/main" id="{729BC1CB-D18C-13DA-551F-03D1D546ADE3}"/>
              </a:ext>
            </a:extLst>
          </p:cNvPr>
          <p:cNvCxnSpPr>
            <a:cxnSpLocks/>
          </p:cNvCxnSpPr>
          <p:nvPr/>
        </p:nvCxnSpPr>
        <p:spPr bwMode="auto">
          <a:xfrm flipH="1">
            <a:off x="2329659" y="2077324"/>
            <a:ext cx="565941" cy="437276"/>
          </a:xfrm>
          <a:prstGeom prst="straightConnector1">
            <a:avLst/>
          </a:prstGeom>
          <a:solidFill>
            <a:schemeClr val="accent1"/>
          </a:solidFill>
          <a:ln w="12700" cap="flat" cmpd="sng" algn="ctr">
            <a:solidFill>
              <a:schemeClr val="accent2"/>
            </a:solidFill>
            <a:prstDash val="solid"/>
            <a:round/>
            <a:headEnd type="none" w="sm" len="sm"/>
            <a:tailEnd type="triangle"/>
          </a:ln>
          <a:effectLst/>
        </p:spPr>
      </p:cxnSp>
      <p:cxnSp>
        <p:nvCxnSpPr>
          <p:cNvPr id="10" name="Straight Arrow Connector 9">
            <a:extLst>
              <a:ext uri="{FF2B5EF4-FFF2-40B4-BE49-F238E27FC236}">
                <a16:creationId xmlns:a16="http://schemas.microsoft.com/office/drawing/2014/main" id="{86863F0D-8C8F-5CE5-2E3C-858C01F78F71}"/>
              </a:ext>
            </a:extLst>
          </p:cNvPr>
          <p:cNvCxnSpPr>
            <a:cxnSpLocks/>
          </p:cNvCxnSpPr>
          <p:nvPr/>
        </p:nvCxnSpPr>
        <p:spPr bwMode="auto">
          <a:xfrm>
            <a:off x="1306513" y="2229030"/>
            <a:ext cx="358614" cy="742770"/>
          </a:xfrm>
          <a:prstGeom prst="straightConnector1">
            <a:avLst/>
          </a:prstGeom>
          <a:solidFill>
            <a:schemeClr val="accent1"/>
          </a:solidFill>
          <a:ln w="12700" cap="flat" cmpd="sng" algn="ctr">
            <a:solidFill>
              <a:schemeClr val="accent2"/>
            </a:solidFill>
            <a:prstDash val="solid"/>
            <a:round/>
            <a:headEnd type="none" w="sm" len="sm"/>
            <a:tailEnd type="triangle"/>
          </a:ln>
          <a:effectLst/>
        </p:spPr>
      </p:cxnSp>
      <p:sp>
        <p:nvSpPr>
          <p:cNvPr id="11" name="TextBox 10">
            <a:extLst>
              <a:ext uri="{FF2B5EF4-FFF2-40B4-BE49-F238E27FC236}">
                <a16:creationId xmlns:a16="http://schemas.microsoft.com/office/drawing/2014/main" id="{FB765526-9F80-E76A-60CF-50F9678BB74D}"/>
              </a:ext>
            </a:extLst>
          </p:cNvPr>
          <p:cNvSpPr txBox="1"/>
          <p:nvPr/>
        </p:nvSpPr>
        <p:spPr>
          <a:xfrm>
            <a:off x="11113" y="1692464"/>
            <a:ext cx="1371600" cy="1569660"/>
          </a:xfrm>
          <a:prstGeom prst="rect">
            <a:avLst/>
          </a:prstGeom>
          <a:noFill/>
        </p:spPr>
        <p:txBody>
          <a:bodyPr wrap="square" rtlCol="0">
            <a:spAutoFit/>
          </a:bodyPr>
          <a:lstStyle/>
          <a:p>
            <a:r>
              <a:rPr lang="en-US" dirty="0">
                <a:solidFill>
                  <a:schemeClr val="accent2"/>
                </a:solidFill>
              </a:rPr>
              <a:t>Assume a critical update (</a:t>
            </a:r>
            <a:r>
              <a:rPr lang="en-US" dirty="0" err="1">
                <a:solidFill>
                  <a:schemeClr val="accent2"/>
                </a:solidFill>
              </a:rPr>
              <a:t>e.g</a:t>
            </a:r>
            <a:r>
              <a:rPr lang="en-US" dirty="0">
                <a:solidFill>
                  <a:schemeClr val="accent2"/>
                </a:solidFill>
              </a:rPr>
              <a:t> TPE) just happened before this Trigger-Based (TB) sensing measurement exchange</a:t>
            </a:r>
          </a:p>
        </p:txBody>
      </p:sp>
      <p:sp>
        <p:nvSpPr>
          <p:cNvPr id="14" name="TextBox 13">
            <a:extLst>
              <a:ext uri="{FF2B5EF4-FFF2-40B4-BE49-F238E27FC236}">
                <a16:creationId xmlns:a16="http://schemas.microsoft.com/office/drawing/2014/main" id="{A1FC9333-1E68-7E5F-3523-F5B5AED62DBF}"/>
              </a:ext>
            </a:extLst>
          </p:cNvPr>
          <p:cNvSpPr txBox="1"/>
          <p:nvPr/>
        </p:nvSpPr>
        <p:spPr>
          <a:xfrm>
            <a:off x="1665127" y="1723251"/>
            <a:ext cx="6510104" cy="461665"/>
          </a:xfrm>
          <a:prstGeom prst="rect">
            <a:avLst/>
          </a:prstGeom>
          <a:noFill/>
        </p:spPr>
        <p:txBody>
          <a:bodyPr wrap="square" rtlCol="0">
            <a:spAutoFit/>
          </a:bodyPr>
          <a:lstStyle/>
          <a:p>
            <a:r>
              <a:rPr lang="en-US" dirty="0">
                <a:solidFill>
                  <a:schemeClr val="accent2"/>
                </a:solidFill>
              </a:rPr>
              <a:t>1. AP indicates in any of Trigger frames that a critical update to TPE has occurred (e.g. the Comeback subfield in the  User Info field)</a:t>
            </a:r>
          </a:p>
        </p:txBody>
      </p:sp>
      <p:sp>
        <p:nvSpPr>
          <p:cNvPr id="22" name="TextBox 21">
            <a:extLst>
              <a:ext uri="{FF2B5EF4-FFF2-40B4-BE49-F238E27FC236}">
                <a16:creationId xmlns:a16="http://schemas.microsoft.com/office/drawing/2014/main" id="{5F149EE0-4E1D-0DB0-80D9-332E963260A9}"/>
              </a:ext>
            </a:extLst>
          </p:cNvPr>
          <p:cNvSpPr txBox="1"/>
          <p:nvPr/>
        </p:nvSpPr>
        <p:spPr>
          <a:xfrm>
            <a:off x="7010401" y="3525480"/>
            <a:ext cx="1981200" cy="830997"/>
          </a:xfrm>
          <a:prstGeom prst="rect">
            <a:avLst/>
          </a:prstGeom>
          <a:noFill/>
        </p:spPr>
        <p:txBody>
          <a:bodyPr wrap="square" rtlCol="0">
            <a:spAutoFit/>
          </a:bodyPr>
          <a:lstStyle/>
          <a:p>
            <a:r>
              <a:rPr lang="en-US" dirty="0">
                <a:solidFill>
                  <a:schemeClr val="accent2"/>
                </a:solidFill>
              </a:rPr>
              <a:t>2. An unassociated STA (e.g. STA5) retrieve the updated TPE after the measurement exchange</a:t>
            </a:r>
          </a:p>
        </p:txBody>
      </p:sp>
      <p:cxnSp>
        <p:nvCxnSpPr>
          <p:cNvPr id="23" name="Straight Arrow Connector 22">
            <a:extLst>
              <a:ext uri="{FF2B5EF4-FFF2-40B4-BE49-F238E27FC236}">
                <a16:creationId xmlns:a16="http://schemas.microsoft.com/office/drawing/2014/main" id="{1D494C7C-DA24-D98C-1614-7B83D34C1A35}"/>
              </a:ext>
            </a:extLst>
          </p:cNvPr>
          <p:cNvCxnSpPr>
            <a:cxnSpLocks/>
          </p:cNvCxnSpPr>
          <p:nvPr/>
        </p:nvCxnSpPr>
        <p:spPr bwMode="auto">
          <a:xfrm flipH="1">
            <a:off x="6477000" y="3962400"/>
            <a:ext cx="533400" cy="1295400"/>
          </a:xfrm>
          <a:prstGeom prst="straightConnector1">
            <a:avLst/>
          </a:prstGeom>
          <a:solidFill>
            <a:schemeClr val="accent1"/>
          </a:solidFill>
          <a:ln w="12700" cap="flat" cmpd="sng" algn="ctr">
            <a:solidFill>
              <a:schemeClr val="accent2"/>
            </a:solidFill>
            <a:prstDash val="solid"/>
            <a:round/>
            <a:headEnd type="none" w="sm" len="sm"/>
            <a:tailEnd type="triangle"/>
          </a:ln>
          <a:effectLst/>
        </p:spPr>
      </p:cxnSp>
    </p:spTree>
    <p:extLst>
      <p:ext uri="{BB962C8B-B14F-4D97-AF65-F5344CB8AC3E}">
        <p14:creationId xmlns:p14="http://schemas.microsoft.com/office/powerpoint/2010/main" val="4174396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0F2820-5843-9D00-39B5-2A42B109A409}"/>
              </a:ext>
            </a:extLst>
          </p:cNvPr>
          <p:cNvSpPr>
            <a:spLocks noGrp="1"/>
          </p:cNvSpPr>
          <p:nvPr>
            <p:ph idx="1"/>
          </p:nvPr>
        </p:nvSpPr>
        <p:spPr>
          <a:xfrm>
            <a:off x="685800" y="1449387"/>
            <a:ext cx="7772400" cy="3505201"/>
          </a:xfrm>
        </p:spPr>
        <p:txBody>
          <a:bodyPr>
            <a:normAutofit lnSpcReduction="10000"/>
          </a:bodyPr>
          <a:lstStyle/>
          <a:p>
            <a:r>
              <a:rPr lang="en-US" sz="2400" dirty="0"/>
              <a:t>The unassociated STA sends a Sensing Measurement Query frame to the AP.</a:t>
            </a:r>
          </a:p>
          <a:p>
            <a:pPr lvl="1"/>
            <a:r>
              <a:rPr lang="en-US" sz="2000" dirty="0"/>
              <a:t>In response, the AP responds with a frame that contains the update</a:t>
            </a:r>
          </a:p>
          <a:p>
            <a:pPr lvl="2"/>
            <a:r>
              <a:rPr lang="en-US" sz="1800" dirty="0"/>
              <a:t>The frame can be a Sensing Measurement Response/Request frame Sensing Measurement Termination frame extended to include the update TPE</a:t>
            </a:r>
          </a:p>
          <a:p>
            <a:pPr lvl="3"/>
            <a:r>
              <a:rPr lang="en-US" sz="1800" dirty="0"/>
              <a:t>The critical update can be included as an element or </a:t>
            </a:r>
            <a:r>
              <a:rPr lang="en-US" sz="1800" dirty="0" err="1"/>
              <a:t>subelement</a:t>
            </a:r>
            <a:endParaRPr lang="en-US" sz="1800" dirty="0"/>
          </a:p>
          <a:p>
            <a:pPr lvl="3"/>
            <a:r>
              <a:rPr lang="en-US" sz="1800" dirty="0"/>
              <a:t>If the Sensing Measurement Termination frame is used, one of the reserved bit can be used to indicate that the intention is to update the current session instead of terminating it and the parameters(s) associated critical update is included (e.g. the latest TPE is included in the Termination frame as well)</a:t>
            </a:r>
          </a:p>
          <a:p>
            <a:pPr lvl="3"/>
            <a:endParaRPr lang="en-US" sz="1800" dirty="0"/>
          </a:p>
          <a:p>
            <a:endParaRPr lang="en-US" sz="2400" dirty="0"/>
          </a:p>
          <a:p>
            <a:endParaRPr lang="en-US" sz="2400" dirty="0"/>
          </a:p>
          <a:p>
            <a:endParaRPr lang="en-US" sz="2400" dirty="0"/>
          </a:p>
          <a:p>
            <a:endParaRPr lang="en-US" sz="2400" dirty="0"/>
          </a:p>
          <a:p>
            <a:pPr marL="0" indent="0">
              <a:buNone/>
            </a:pPr>
            <a:endParaRPr lang="en-US" sz="2400" dirty="0"/>
          </a:p>
        </p:txBody>
      </p:sp>
      <p:sp>
        <p:nvSpPr>
          <p:cNvPr id="3" name="Title 2">
            <a:extLst>
              <a:ext uri="{FF2B5EF4-FFF2-40B4-BE49-F238E27FC236}">
                <a16:creationId xmlns:a16="http://schemas.microsoft.com/office/drawing/2014/main" id="{071245EB-BBC0-4C2F-F560-E9DA22DCCA4C}"/>
              </a:ext>
            </a:extLst>
          </p:cNvPr>
          <p:cNvSpPr>
            <a:spLocks noGrp="1"/>
          </p:cNvSpPr>
          <p:nvPr>
            <p:ph type="title"/>
          </p:nvPr>
        </p:nvSpPr>
        <p:spPr>
          <a:xfrm>
            <a:off x="685800" y="685800"/>
            <a:ext cx="7772400" cy="763587"/>
          </a:xfrm>
        </p:spPr>
        <p:txBody>
          <a:bodyPr/>
          <a:lstStyle/>
          <a:p>
            <a:r>
              <a:rPr lang="en-US" sz="2400" dirty="0"/>
              <a:t>Details on Retrieving the updated TPE</a:t>
            </a:r>
          </a:p>
        </p:txBody>
      </p:sp>
      <p:sp>
        <p:nvSpPr>
          <p:cNvPr id="4" name="Date Placeholder 3">
            <a:extLst>
              <a:ext uri="{FF2B5EF4-FFF2-40B4-BE49-F238E27FC236}">
                <a16:creationId xmlns:a16="http://schemas.microsoft.com/office/drawing/2014/main" id="{8F4DEC96-0572-4FE8-0E08-875FA90FF2FB}"/>
              </a:ext>
            </a:extLst>
          </p:cNvPr>
          <p:cNvSpPr>
            <a:spLocks noGrp="1"/>
          </p:cNvSpPr>
          <p:nvPr>
            <p:ph type="dt" sz="half" idx="10"/>
          </p:nvPr>
        </p:nvSpPr>
        <p:spPr>
          <a:xfrm>
            <a:off x="696913" y="332601"/>
            <a:ext cx="1323119" cy="276999"/>
          </a:xfrm>
        </p:spPr>
        <p:txBody>
          <a:bodyPr/>
          <a:lstStyle/>
          <a:p>
            <a:pPr>
              <a:defRPr/>
            </a:pPr>
            <a:r>
              <a:rPr lang="en-US" dirty="0"/>
              <a:t>October 2023</a:t>
            </a:r>
          </a:p>
        </p:txBody>
      </p:sp>
      <p:sp>
        <p:nvSpPr>
          <p:cNvPr id="5" name="Footer Placeholder 4">
            <a:extLst>
              <a:ext uri="{FF2B5EF4-FFF2-40B4-BE49-F238E27FC236}">
                <a16:creationId xmlns:a16="http://schemas.microsoft.com/office/drawing/2014/main" id="{68C78C60-7FCB-E0B9-F200-342DD1C0F32B}"/>
              </a:ext>
            </a:extLst>
          </p:cNvPr>
          <p:cNvSpPr>
            <a:spLocks noGrp="1"/>
          </p:cNvSpPr>
          <p:nvPr>
            <p:ph type="ftr" sz="quarter" idx="11"/>
          </p:nvPr>
        </p:nvSpPr>
        <p:spPr>
          <a:xfrm>
            <a:off x="7583727" y="6475413"/>
            <a:ext cx="960198" cy="184666"/>
          </a:xfrm>
        </p:spPr>
        <p:txBody>
          <a:bodyPr/>
          <a:lstStyle/>
          <a:p>
            <a:pPr>
              <a:defRPr/>
            </a:pPr>
            <a:r>
              <a:rPr lang="en-US" altLang="ko-KR" dirty="0"/>
              <a:t>Qualcomm Inc.</a:t>
            </a:r>
          </a:p>
        </p:txBody>
      </p:sp>
      <p:sp>
        <p:nvSpPr>
          <p:cNvPr id="6" name="Slide Number Placeholder 5">
            <a:extLst>
              <a:ext uri="{FF2B5EF4-FFF2-40B4-BE49-F238E27FC236}">
                <a16:creationId xmlns:a16="http://schemas.microsoft.com/office/drawing/2014/main" id="{10F88E78-9264-9962-D24D-79245D41B857}"/>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6</a:t>
            </a:fld>
            <a:endParaRPr lang="en-US" dirty="0"/>
          </a:p>
        </p:txBody>
      </p:sp>
      <p:pic>
        <p:nvPicPr>
          <p:cNvPr id="7" name="Picture 6">
            <a:extLst>
              <a:ext uri="{FF2B5EF4-FFF2-40B4-BE49-F238E27FC236}">
                <a16:creationId xmlns:a16="http://schemas.microsoft.com/office/drawing/2014/main" id="{A7D41B16-2C7C-5742-C736-167B153DFBD7}"/>
              </a:ext>
            </a:extLst>
          </p:cNvPr>
          <p:cNvPicPr>
            <a:picLocks noChangeAspect="1"/>
          </p:cNvPicPr>
          <p:nvPr/>
        </p:nvPicPr>
        <p:blipFill>
          <a:blip r:embed="rId3"/>
          <a:stretch>
            <a:fillRect/>
          </a:stretch>
        </p:blipFill>
        <p:spPr>
          <a:xfrm>
            <a:off x="1821180" y="4954588"/>
            <a:ext cx="5501640" cy="1319005"/>
          </a:xfrm>
          <a:prstGeom prst="rect">
            <a:avLst/>
          </a:prstGeom>
        </p:spPr>
      </p:pic>
    </p:spTree>
    <p:extLst>
      <p:ext uri="{BB962C8B-B14F-4D97-AF65-F5344CB8AC3E}">
        <p14:creationId xmlns:p14="http://schemas.microsoft.com/office/powerpoint/2010/main" val="1042336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6DDACF-CDD1-4B8D-99F0-0A315A634F15}"/>
              </a:ext>
            </a:extLst>
          </p:cNvPr>
          <p:cNvSpPr>
            <a:spLocks noGrp="1"/>
          </p:cNvSpPr>
          <p:nvPr>
            <p:ph idx="1"/>
          </p:nvPr>
        </p:nvSpPr>
        <p:spPr>
          <a:xfrm>
            <a:off x="696913" y="1524000"/>
            <a:ext cx="7772400" cy="4495800"/>
          </a:xfrm>
        </p:spPr>
        <p:txBody>
          <a:bodyPr/>
          <a:lstStyle/>
          <a:p>
            <a:r>
              <a:rPr lang="en-US" sz="2400" b="1" dirty="0"/>
              <a:t>We discussed two candidate solutions for an unassociated STA to learn the critical update of TPE as indicated by CID # 3155 </a:t>
            </a:r>
            <a:r>
              <a:rPr lang="en-US" sz="2400" dirty="0"/>
              <a:t>:</a:t>
            </a:r>
          </a:p>
          <a:p>
            <a:pPr lvl="1"/>
            <a:r>
              <a:rPr lang="en-US" sz="2000" dirty="0"/>
              <a:t>Option A:  terminate existing session and re-establish session with the updated TPE included in the frame(s) for session negotiation </a:t>
            </a:r>
          </a:p>
          <a:p>
            <a:pPr lvl="1"/>
            <a:r>
              <a:rPr lang="en-US" sz="2000" dirty="0"/>
              <a:t>Option B: update the existing session during a measurement sensing exchange sequence (</a:t>
            </a:r>
            <a:r>
              <a:rPr lang="en-US" sz="2000" b="1" dirty="0"/>
              <a:t>preferred</a:t>
            </a:r>
            <a:r>
              <a:rPr lang="en-US" sz="2000" dirty="0"/>
              <a:t>)</a:t>
            </a:r>
          </a:p>
          <a:p>
            <a:pPr lvl="1"/>
            <a:r>
              <a:rPr lang="en-US" sz="2000" dirty="0"/>
              <a:t>The solution can be extended to update static puncturing pattern (i.e. Disabled Subchannel Bitmap) also</a:t>
            </a:r>
          </a:p>
          <a:p>
            <a:endParaRPr lang="en-US" sz="2400" dirty="0"/>
          </a:p>
          <a:p>
            <a:endParaRPr lang="en-US" sz="2400" dirty="0"/>
          </a:p>
        </p:txBody>
      </p:sp>
      <p:sp>
        <p:nvSpPr>
          <p:cNvPr id="3" name="Title 2">
            <a:extLst>
              <a:ext uri="{FF2B5EF4-FFF2-40B4-BE49-F238E27FC236}">
                <a16:creationId xmlns:a16="http://schemas.microsoft.com/office/drawing/2014/main" id="{87E1E396-315E-4D3F-8C80-C6B0F5359B19}"/>
              </a:ext>
            </a:extLst>
          </p:cNvPr>
          <p:cNvSpPr>
            <a:spLocks noGrp="1"/>
          </p:cNvSpPr>
          <p:nvPr>
            <p:ph type="title"/>
          </p:nvPr>
        </p:nvSpPr>
        <p:spPr>
          <a:xfrm>
            <a:off x="685800" y="685800"/>
            <a:ext cx="7772400" cy="762000"/>
          </a:xfrm>
        </p:spPr>
        <p:txBody>
          <a:bodyPr/>
          <a:lstStyle/>
          <a:p>
            <a:r>
              <a:rPr lang="en-US" dirty="0"/>
              <a:t>Summary</a:t>
            </a:r>
          </a:p>
        </p:txBody>
      </p:sp>
      <p:sp>
        <p:nvSpPr>
          <p:cNvPr id="4" name="Date Placeholder 3">
            <a:extLst>
              <a:ext uri="{FF2B5EF4-FFF2-40B4-BE49-F238E27FC236}">
                <a16:creationId xmlns:a16="http://schemas.microsoft.com/office/drawing/2014/main" id="{EC8A9070-F994-4CB1-8E52-695C5BE2E93C}"/>
              </a:ext>
            </a:extLst>
          </p:cNvPr>
          <p:cNvSpPr>
            <a:spLocks noGrp="1"/>
          </p:cNvSpPr>
          <p:nvPr>
            <p:ph type="dt" sz="half" idx="10"/>
          </p:nvPr>
        </p:nvSpPr>
        <p:spPr>
          <a:xfrm>
            <a:off x="696913" y="332601"/>
            <a:ext cx="1323119" cy="276999"/>
          </a:xfrm>
        </p:spPr>
        <p:txBody>
          <a:bodyPr/>
          <a:lstStyle/>
          <a:p>
            <a:pPr>
              <a:defRPr/>
            </a:pPr>
            <a:r>
              <a:rPr lang="en-US" dirty="0"/>
              <a:t>October 2023</a:t>
            </a:r>
          </a:p>
        </p:txBody>
      </p:sp>
      <p:sp>
        <p:nvSpPr>
          <p:cNvPr id="5" name="Footer Placeholder 4">
            <a:extLst>
              <a:ext uri="{FF2B5EF4-FFF2-40B4-BE49-F238E27FC236}">
                <a16:creationId xmlns:a16="http://schemas.microsoft.com/office/drawing/2014/main" id="{916B030F-8E47-468C-BB20-ADF2AB19C761}"/>
              </a:ext>
            </a:extLst>
          </p:cNvPr>
          <p:cNvSpPr>
            <a:spLocks noGrp="1"/>
          </p:cNvSpPr>
          <p:nvPr>
            <p:ph type="ftr" sz="quarter" idx="11"/>
          </p:nvPr>
        </p:nvSpPr>
        <p:spPr>
          <a:xfrm>
            <a:off x="7583727" y="6475413"/>
            <a:ext cx="960198" cy="184666"/>
          </a:xfrm>
        </p:spPr>
        <p:txBody>
          <a:bodyPr/>
          <a:lstStyle/>
          <a:p>
            <a:pPr>
              <a:defRPr/>
            </a:pPr>
            <a:r>
              <a:rPr lang="en-US" altLang="ko-KR" dirty="0"/>
              <a:t>Qualcomm Inc.</a:t>
            </a:r>
          </a:p>
        </p:txBody>
      </p:sp>
      <p:sp>
        <p:nvSpPr>
          <p:cNvPr id="6" name="Slide Number Placeholder 5">
            <a:extLst>
              <a:ext uri="{FF2B5EF4-FFF2-40B4-BE49-F238E27FC236}">
                <a16:creationId xmlns:a16="http://schemas.microsoft.com/office/drawing/2014/main" id="{02E4E2C3-AA29-475C-BBAF-15A7422173C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7</a:t>
            </a:fld>
            <a:endParaRPr lang="en-US" dirty="0"/>
          </a:p>
        </p:txBody>
      </p:sp>
    </p:spTree>
    <p:extLst>
      <p:ext uri="{BB962C8B-B14F-4D97-AF65-F5344CB8AC3E}">
        <p14:creationId xmlns:p14="http://schemas.microsoft.com/office/powerpoint/2010/main" val="104645286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6" ma:contentTypeDescription="Create a new document." ma:contentTypeScope="" ma:versionID="52562e7458d5232c649a07dd7c90563e">
  <xsd:schema xmlns:xsd="http://www.w3.org/2001/XMLSchema" xmlns:xs="http://www.w3.org/2001/XMLSchema" xmlns:p="http://schemas.microsoft.com/office/2006/metadata/properties" xmlns:ns2="4cb1c834-fb5e-4db1-b5fe-b760d2c58fa7" targetNamespace="http://schemas.microsoft.com/office/2006/metadata/properties" ma:root="true" ma:fieldsID="d088a6d317092d8fda928d50b01663b2"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998828-C0D3-471F-9CDF-C8C113210A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0BCFC8-6392-455F-94EF-B2BFA21CB3E7}">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bcc01d59-85de-4ef9-881e-76d8b6a6f841"/>
    <ds:schemaRef ds:uri="4b1de6fe-44aa-4e13-b7e7-ab260d1ea5f8"/>
    <ds:schemaRef ds:uri="http://www.w3.org/XML/1998/namespace"/>
  </ds:schemaRefs>
</ds:datastoreItem>
</file>

<file path=customXml/itemProps3.xml><?xml version="1.0" encoding="utf-8"?>
<ds:datastoreItem xmlns:ds="http://schemas.openxmlformats.org/officeDocument/2006/customXml" ds:itemID="{A48754DE-018A-47B4-99F5-4DE3DC20CB55}">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160589</TotalTime>
  <Words>763</Words>
  <Application>Microsoft Office PowerPoint</Application>
  <PresentationFormat>On-screen Show (4:3)</PresentationFormat>
  <Paragraphs>110</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802-11-Submission</vt:lpstr>
      <vt:lpstr>TPE update for unassociated STA</vt:lpstr>
      <vt:lpstr>Objective</vt:lpstr>
      <vt:lpstr>Summary of Proposed Solutions</vt:lpstr>
      <vt:lpstr>For non-TB sensing measurement exchange</vt:lpstr>
      <vt:lpstr>Proposed Solution (Option B)</vt:lpstr>
      <vt:lpstr>Details on Retrieving the updated TPE</vt:lpstr>
      <vt:lpstr>Summary</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Ali Raissinia</cp:lastModifiedBy>
  <cp:revision>2160</cp:revision>
  <cp:lastPrinted>1998-02-10T13:28:06Z</cp:lastPrinted>
  <dcterms:created xsi:type="dcterms:W3CDTF">2007-05-21T21:00:37Z</dcterms:created>
  <dcterms:modified xsi:type="dcterms:W3CDTF">2023-10-18T20:11:41Z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0x0101000AE0DBD6A62E6D4E94B00A30ED7EAA53</vt:lpwstr>
  </property>
</Properties>
</file>