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18" r:id="rId3"/>
    <p:sldId id="317" r:id="rId4"/>
    <p:sldId id="273" r:id="rId5"/>
    <p:sldId id="307"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72" d="100"/>
          <a:sy n="72" d="100"/>
        </p:scale>
        <p:origin x="1012" y="6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1787r1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idx="4294967295"/>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Discussion on Decline Duration Indication field</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2021-08-24</a:t>
            </a:r>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2020247615"/>
              </p:ext>
            </p:extLst>
          </p:nvPr>
        </p:nvGraphicFramePr>
        <p:xfrm>
          <a:off x="777889" y="2853293"/>
          <a:ext cx="7620000" cy="1803623"/>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a:ln>
                            <a:noFill/>
                          </a:ln>
                          <a:solidFill>
                            <a:schemeClr val="tx1"/>
                          </a:solidFill>
                          <a:effectLst/>
                          <a:latin typeface="Times New Roman" pitchFamily="18" charset="0"/>
                          <a:ea typeface="굴림" charset="-127"/>
                          <a:cs typeface="Times New Roman" pitchFamily="18" charset="0"/>
                        </a:rPr>
                        <a:t>Huawei Technologies Co. Ltd</a:t>
                      </a: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a:solidFill>
                            <a:schemeClr val="dk1"/>
                          </a:solidFill>
                          <a:latin typeface="+mn-lt"/>
                          <a:ea typeface="Times New Roman"/>
                          <a:cs typeface="Arial"/>
                        </a:rPr>
                        <a:t>Naren</a:t>
                      </a:r>
                      <a:endParaRPr lang="en-US" altLang="zh-CN"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a:solidFill>
                            <a:schemeClr val="tx1"/>
                          </a:solidFill>
                          <a:latin typeface="+mn-lt"/>
                          <a:ea typeface="Times New Roman"/>
                          <a:cs typeface="Arial"/>
                        </a:rPr>
                        <a:t>Zhuqing Tang</a:t>
                      </a:r>
                      <a:endParaRPr lang="en-US" altLang="zh-CN" sz="12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solidFill>
                            <a:schemeClr val="tx1"/>
                          </a:solidFill>
                          <a:latin typeface="+mn-lt"/>
                          <a:ea typeface="Times New Roman"/>
                          <a:cs typeface="Arial"/>
                        </a:rPr>
                        <a:t>Yiyan</a:t>
                      </a:r>
                      <a:r>
                        <a:rPr lang="en-US" altLang="zh-CN" sz="1200" dirty="0">
                          <a:solidFill>
                            <a:schemeClr val="tx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685800" y="685800"/>
            <a:ext cx="7770813" cy="1065213"/>
          </a:xfrm>
        </p:spPr>
        <p:txBody>
          <a:bodyPr/>
          <a:lstStyle/>
          <a:p>
            <a:r>
              <a:rPr lang="en-US" altLang="zh-CN" sz="2800" dirty="0"/>
              <a:t>Related CIDs </a:t>
            </a:r>
            <a:endParaRPr lang="zh-CN" altLang="en-US" sz="2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graphicFrame>
        <p:nvGraphicFramePr>
          <p:cNvPr id="10" name="表格 9">
            <a:extLst>
              <a:ext uri="{FF2B5EF4-FFF2-40B4-BE49-F238E27FC236}">
                <a16:creationId xmlns:a16="http://schemas.microsoft.com/office/drawing/2014/main" id="{89170F05-6798-47CE-9444-8A7BECA28752}"/>
              </a:ext>
            </a:extLst>
          </p:cNvPr>
          <p:cNvGraphicFramePr>
            <a:graphicFrameLocks noGrp="1"/>
          </p:cNvGraphicFramePr>
          <p:nvPr>
            <p:extLst>
              <p:ext uri="{D42A27DB-BD31-4B8C-83A1-F6EECF244321}">
                <p14:modId xmlns:p14="http://schemas.microsoft.com/office/powerpoint/2010/main" val="1550712550"/>
              </p:ext>
            </p:extLst>
          </p:nvPr>
        </p:nvGraphicFramePr>
        <p:xfrm>
          <a:off x="430745" y="1556792"/>
          <a:ext cx="8280921" cy="4645252"/>
        </p:xfrm>
        <a:graphic>
          <a:graphicData uri="http://schemas.openxmlformats.org/drawingml/2006/table">
            <a:tbl>
              <a:tblPr firstRow="1" firstCol="1" bandRow="1">
                <a:tableStyleId>{5C22544A-7EE6-4342-B048-85BDC9FD1C3A}</a:tableStyleId>
              </a:tblPr>
              <a:tblGrid>
                <a:gridCol w="756879">
                  <a:extLst>
                    <a:ext uri="{9D8B030D-6E8A-4147-A177-3AD203B41FA5}">
                      <a16:colId xmlns:a16="http://schemas.microsoft.com/office/drawing/2014/main" val="3758995975"/>
                    </a:ext>
                  </a:extLst>
                </a:gridCol>
                <a:gridCol w="936104">
                  <a:extLst>
                    <a:ext uri="{9D8B030D-6E8A-4147-A177-3AD203B41FA5}">
                      <a16:colId xmlns:a16="http://schemas.microsoft.com/office/drawing/2014/main" val="4267038874"/>
                    </a:ext>
                  </a:extLst>
                </a:gridCol>
                <a:gridCol w="1296144">
                  <a:extLst>
                    <a:ext uri="{9D8B030D-6E8A-4147-A177-3AD203B41FA5}">
                      <a16:colId xmlns:a16="http://schemas.microsoft.com/office/drawing/2014/main" val="1804980086"/>
                    </a:ext>
                  </a:extLst>
                </a:gridCol>
                <a:gridCol w="2664296">
                  <a:extLst>
                    <a:ext uri="{9D8B030D-6E8A-4147-A177-3AD203B41FA5}">
                      <a16:colId xmlns:a16="http://schemas.microsoft.com/office/drawing/2014/main" val="2183848063"/>
                    </a:ext>
                  </a:extLst>
                </a:gridCol>
                <a:gridCol w="2627498">
                  <a:extLst>
                    <a:ext uri="{9D8B030D-6E8A-4147-A177-3AD203B41FA5}">
                      <a16:colId xmlns:a16="http://schemas.microsoft.com/office/drawing/2014/main" val="1913444883"/>
                    </a:ext>
                  </a:extLst>
                </a:gridCol>
              </a:tblGrid>
              <a:tr h="648222">
                <a:tc>
                  <a:txBody>
                    <a:bodyPr/>
                    <a:lstStyle/>
                    <a:p>
                      <a:pPr marR="63500" algn="ctr" latinLnBrk="1">
                        <a:spcAft>
                          <a:spcPts val="0"/>
                        </a:spcAft>
                      </a:pPr>
                      <a:r>
                        <a:rPr lang="en-US" sz="1400">
                          <a:solidFill>
                            <a:schemeClr val="tx1"/>
                          </a:solidFill>
                          <a:effectLst/>
                        </a:rPr>
                        <a:t>CID</a:t>
                      </a:r>
                      <a:endParaRPr lang="zh-CN" sz="180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00" algn="ctr" latinLnBrk="1">
                        <a:spcAft>
                          <a:spcPts val="0"/>
                        </a:spcAft>
                      </a:pPr>
                      <a:r>
                        <a:rPr lang="en-US" sz="1400">
                          <a:solidFill>
                            <a:schemeClr val="tx1"/>
                          </a:solidFill>
                          <a:effectLst/>
                        </a:rPr>
                        <a:t>Page.</a:t>
                      </a:r>
                      <a:endParaRPr lang="zh-CN" sz="1800">
                        <a:solidFill>
                          <a:schemeClr val="tx1"/>
                        </a:solidFill>
                        <a:effectLst/>
                      </a:endParaRPr>
                    </a:p>
                    <a:p>
                      <a:pPr marR="127000" algn="ctr">
                        <a:spcAft>
                          <a:spcPts val="0"/>
                        </a:spcAft>
                      </a:pPr>
                      <a:r>
                        <a:rPr lang="en-US" sz="1400">
                          <a:solidFill>
                            <a:schemeClr val="tx1"/>
                          </a:solidFill>
                          <a:effectLst/>
                        </a:rPr>
                        <a:t>Line</a:t>
                      </a:r>
                      <a:endParaRPr lang="zh-CN" sz="180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a:solidFill>
                            <a:schemeClr val="tx1"/>
                          </a:solidFill>
                          <a:effectLst/>
                        </a:rPr>
                        <a:t>Clause Number</a:t>
                      </a:r>
                      <a:endParaRPr lang="zh-CN" sz="180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solidFill>
                            <a:schemeClr val="tx1"/>
                          </a:solidFill>
                          <a:effectLst/>
                        </a:rPr>
                        <a:t>Comment</a:t>
                      </a:r>
                      <a:endParaRPr lang="zh-CN" sz="180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solidFill>
                            <a:schemeClr val="tx1"/>
                          </a:solidFill>
                          <a:effectLst/>
                        </a:rPr>
                        <a:t>Proposed Change</a:t>
                      </a:r>
                      <a:endParaRPr lang="zh-CN" sz="180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4043391"/>
                  </a:ext>
                </a:extLst>
              </a:tr>
              <a:tr h="1368152">
                <a:tc>
                  <a:txBody>
                    <a:bodyPr/>
                    <a:lstStyle/>
                    <a:p>
                      <a:pPr algn="ctr" fontAlgn="t"/>
                      <a:r>
                        <a:rPr lang="en-US" altLang="zh-CN" sz="1200" b="0" i="0" u="none" strike="noStrike" dirty="0">
                          <a:solidFill>
                            <a:schemeClr val="tx1"/>
                          </a:solidFill>
                          <a:effectLst/>
                          <a:latin typeface="Arial" panose="020B0604020202020204" pitchFamily="34" charset="0"/>
                          <a:ea typeface="宋体" panose="02010600030101010101" pitchFamily="2" charset="-122"/>
                        </a:rPr>
                        <a:t>3515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CN" sz="1200" b="0" i="0" u="none" strike="noStrike" dirty="0">
                          <a:solidFill>
                            <a:schemeClr val="tx1"/>
                          </a:solidFill>
                          <a:effectLst/>
                          <a:latin typeface="Arial" panose="020B0604020202020204" pitchFamily="34" charset="0"/>
                          <a:ea typeface="宋体" panose="02010600030101010101" pitchFamily="2" charset="-122"/>
                        </a:rPr>
                        <a:t>116.35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chemeClr val="tx1"/>
                          </a:solidFill>
                          <a:effectLst/>
                          <a:latin typeface="Arial" panose="020B0604020202020204" pitchFamily="34" charset="0"/>
                          <a:ea typeface="宋体" panose="02010600030101010101" pitchFamily="2" charset="-122"/>
                        </a:rPr>
                        <a:t>9.6.7.55 (Protected) SBP Response frame format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chemeClr val="tx1"/>
                          </a:solidFill>
                          <a:effectLst/>
                          <a:latin typeface="Arial" panose="020B0604020202020204" pitchFamily="34" charset="0"/>
                          <a:ea typeface="宋体" panose="02010600030101010101" pitchFamily="2" charset="-122"/>
                        </a:rPr>
                        <a:t>Decline Duration Indication field is included Sensing Measurement Response frame. Do we need a similar field for SBP Response frame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chemeClr val="tx1"/>
                          </a:solidFill>
                          <a:effectLst/>
                          <a:latin typeface="Arial" panose="020B0604020202020204" pitchFamily="34" charset="0"/>
                          <a:ea typeface="宋体" panose="02010600030101010101" pitchFamily="2" charset="-122"/>
                        </a:rPr>
                        <a:t>Add 'Decline Duration Indication' field to SBP response frame if needed.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5111939"/>
                  </a:ext>
                </a:extLst>
              </a:tr>
              <a:tr h="1296194">
                <a:tc>
                  <a:txBody>
                    <a:bodyPr/>
                    <a:lstStyle/>
                    <a:p>
                      <a:pPr algn="ctr" fontAlgn="t"/>
                      <a:r>
                        <a:rPr lang="en-US" altLang="zh-CN" sz="1200" b="0" i="0" u="none" strike="noStrike" dirty="0">
                          <a:solidFill>
                            <a:srgbClr val="000000"/>
                          </a:solidFill>
                          <a:effectLst/>
                          <a:latin typeface="Arial" panose="020B0604020202020204" pitchFamily="34" charset="0"/>
                          <a:ea typeface="宋体" panose="02010600030101010101" pitchFamily="2" charset="-122"/>
                        </a:rPr>
                        <a:t>3516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CN" sz="1200" b="0" i="0" u="none" strike="noStrike" dirty="0">
                          <a:solidFill>
                            <a:srgbClr val="000000"/>
                          </a:solidFill>
                          <a:effectLst/>
                          <a:latin typeface="Arial" panose="020B0604020202020204" pitchFamily="34" charset="0"/>
                          <a:ea typeface="宋体" panose="02010600030101010101" pitchFamily="2" charset="-122"/>
                        </a:rPr>
                        <a:t>123.56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9.6.21.9 DMG Sensing Measurement Response frame format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Do we need a 'Decline Duration </a:t>
                      </a:r>
                      <a:r>
                        <a:rPr lang="en-US" sz="1200" b="0" i="0" u="none" strike="noStrike" dirty="0" err="1">
                          <a:solidFill>
                            <a:srgbClr val="000000"/>
                          </a:solidFill>
                          <a:effectLst/>
                          <a:latin typeface="Arial" panose="020B0604020202020204" pitchFamily="34" charset="0"/>
                          <a:ea typeface="宋体" panose="02010600030101010101" pitchFamily="2" charset="-122"/>
                        </a:rPr>
                        <a:t>Inidcation</a:t>
                      </a:r>
                      <a:r>
                        <a:rPr lang="en-US" sz="1200" b="0" i="0" u="none" strike="noStrike" dirty="0">
                          <a:solidFill>
                            <a:srgbClr val="000000"/>
                          </a:solidFill>
                          <a:effectLst/>
                          <a:latin typeface="Arial" panose="020B0604020202020204" pitchFamily="34" charset="0"/>
                          <a:ea typeface="宋体" panose="02010600030101010101" pitchFamily="2" charset="-122"/>
                        </a:rPr>
                        <a:t>' field for DMG Sensing Measurement </a:t>
                      </a:r>
                      <a:r>
                        <a:rPr lang="en-US" sz="1200" b="0" i="0" u="none" strike="noStrike" dirty="0" err="1">
                          <a:solidFill>
                            <a:srgbClr val="000000"/>
                          </a:solidFill>
                          <a:effectLst/>
                          <a:latin typeface="Arial" panose="020B0604020202020204" pitchFamily="34" charset="0"/>
                          <a:ea typeface="宋体" panose="02010600030101010101" pitchFamily="2" charset="-122"/>
                        </a:rPr>
                        <a:t>Resposne</a:t>
                      </a:r>
                      <a:r>
                        <a:rPr lang="en-US" sz="1200" b="0" i="0" u="none" strike="noStrike" dirty="0">
                          <a:solidFill>
                            <a:srgbClr val="000000"/>
                          </a:solidFill>
                          <a:effectLst/>
                          <a:latin typeface="Arial" panose="020B0604020202020204" pitchFamily="34" charset="0"/>
                          <a:ea typeface="宋体" panose="02010600030101010101" pitchFamily="2" charset="-122"/>
                        </a:rPr>
                        <a:t> frame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Add 'Decline Duration Indication' field to DMG Sensing Measurement Request frame if needed.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6203936"/>
                  </a:ext>
                </a:extLst>
              </a:tr>
              <a:tr h="1332684">
                <a:tc>
                  <a:txBody>
                    <a:bodyPr/>
                    <a:lstStyle/>
                    <a:p>
                      <a:pPr algn="ctr" fontAlgn="t"/>
                      <a:r>
                        <a:rPr lang="en-US" altLang="zh-CN" sz="1200" b="0" i="0" u="none" strike="noStrike" dirty="0">
                          <a:solidFill>
                            <a:srgbClr val="000000"/>
                          </a:solidFill>
                          <a:effectLst/>
                          <a:latin typeface="Arial" panose="020B0604020202020204" pitchFamily="34" charset="0"/>
                          <a:ea typeface="宋体" panose="02010600030101010101" pitchFamily="2" charset="-122"/>
                        </a:rPr>
                        <a:t>3517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CN" sz="1200" b="0" i="0" u="none" strike="noStrike" dirty="0">
                          <a:solidFill>
                            <a:srgbClr val="000000"/>
                          </a:solidFill>
                          <a:effectLst/>
                          <a:latin typeface="Arial" panose="020B0604020202020204" pitchFamily="34" charset="0"/>
                          <a:ea typeface="宋体" panose="02010600030101010101" pitchFamily="2" charset="-122"/>
                        </a:rPr>
                        <a:t>127.50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9.6.21.13 DMG SBP Response frame format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Do we need a 'Decline Duration </a:t>
                      </a:r>
                      <a:r>
                        <a:rPr lang="en-US" sz="1200" b="0" i="0" u="none" strike="noStrike" dirty="0" err="1">
                          <a:solidFill>
                            <a:srgbClr val="000000"/>
                          </a:solidFill>
                          <a:effectLst/>
                          <a:latin typeface="Arial" panose="020B0604020202020204" pitchFamily="34" charset="0"/>
                          <a:ea typeface="宋体" panose="02010600030101010101" pitchFamily="2" charset="-122"/>
                        </a:rPr>
                        <a:t>Inidcation</a:t>
                      </a:r>
                      <a:r>
                        <a:rPr lang="en-US" sz="1200" b="0" i="0" u="none" strike="noStrike" dirty="0">
                          <a:solidFill>
                            <a:srgbClr val="000000"/>
                          </a:solidFill>
                          <a:effectLst/>
                          <a:latin typeface="Arial" panose="020B0604020202020204" pitchFamily="34" charset="0"/>
                          <a:ea typeface="宋体" panose="02010600030101010101" pitchFamily="2" charset="-122"/>
                        </a:rPr>
                        <a:t>' field for DMG SBP </a:t>
                      </a:r>
                      <a:r>
                        <a:rPr lang="en-US" sz="1200" b="0" i="0" u="none" strike="noStrike" dirty="0" err="1">
                          <a:solidFill>
                            <a:srgbClr val="000000"/>
                          </a:solidFill>
                          <a:effectLst/>
                          <a:latin typeface="Arial" panose="020B0604020202020204" pitchFamily="34" charset="0"/>
                          <a:ea typeface="宋体" panose="02010600030101010101" pitchFamily="2" charset="-122"/>
                        </a:rPr>
                        <a:t>Resposne</a:t>
                      </a:r>
                      <a:r>
                        <a:rPr lang="en-US" sz="1200" b="0" i="0" u="none" strike="noStrike" dirty="0">
                          <a:solidFill>
                            <a:srgbClr val="000000"/>
                          </a:solidFill>
                          <a:effectLst/>
                          <a:latin typeface="Arial" panose="020B0604020202020204" pitchFamily="34" charset="0"/>
                          <a:ea typeface="宋体" panose="02010600030101010101" pitchFamily="2" charset="-122"/>
                        </a:rPr>
                        <a:t> frame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200" b="0" i="0" u="none" strike="noStrike" dirty="0">
                          <a:solidFill>
                            <a:srgbClr val="000000"/>
                          </a:solidFill>
                          <a:effectLst/>
                          <a:latin typeface="Arial" panose="020B0604020202020204" pitchFamily="34" charset="0"/>
                          <a:ea typeface="宋体" panose="02010600030101010101" pitchFamily="2" charset="-122"/>
                        </a:rPr>
                        <a:t>Add 'Decline Duration Indication' field to DMG SBP Request frame if needed.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6002268"/>
                  </a:ext>
                </a:extLst>
              </a:tr>
            </a:tbl>
          </a:graphicData>
        </a:graphic>
      </p:graphicFrame>
    </p:spTree>
    <p:extLst>
      <p:ext uri="{BB962C8B-B14F-4D97-AF65-F5344CB8AC3E}">
        <p14:creationId xmlns:p14="http://schemas.microsoft.com/office/powerpoint/2010/main" val="142800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685800" y="685800"/>
            <a:ext cx="7770813" cy="1065213"/>
          </a:xfrm>
        </p:spPr>
        <p:txBody>
          <a:bodyPr/>
          <a:lstStyle/>
          <a:p>
            <a:r>
              <a:rPr lang="en-US" altLang="zh-CN" sz="2800" dirty="0"/>
              <a:t>Background </a:t>
            </a:r>
            <a:endParaRPr lang="zh-CN" altLang="en-US" sz="2800" dirty="0"/>
          </a:p>
        </p:txBody>
      </p:sp>
      <p:sp>
        <p:nvSpPr>
          <p:cNvPr id="3" name="内容占位符 2"/>
          <p:cNvSpPr>
            <a:spLocks noGrp="1"/>
          </p:cNvSpPr>
          <p:nvPr>
            <p:ph idx="1"/>
          </p:nvPr>
        </p:nvSpPr>
        <p:spPr>
          <a:xfrm>
            <a:off x="685800" y="1700808"/>
            <a:ext cx="7770813" cy="4393605"/>
          </a:xfrm>
        </p:spPr>
        <p:txBody>
          <a:bodyPr/>
          <a:lstStyle/>
          <a:p>
            <a:pPr algn="just" eaLnBrk="0" hangingPunct="0">
              <a:spcBef>
                <a:spcPct val="0"/>
              </a:spcBef>
              <a:buFont typeface="Arial" panose="020B0604020202020204" pitchFamily="34" charset="0"/>
              <a:buChar char="•"/>
            </a:pPr>
            <a:r>
              <a:rPr lang="en-US" altLang="zh-CN" sz="1800" b="0" kern="1200" dirty="0">
                <a:solidFill>
                  <a:schemeClr val="tx1"/>
                </a:solidFill>
                <a:latin typeface="Times New Roman"/>
                <a:ea typeface="Times New Roman"/>
                <a:cs typeface="Times New Roman"/>
              </a:rPr>
              <a:t>Decline Duration Indication field is used in Sensing Measurement Response frame and this field is present if the Status Code is set to REQUEST_DECLINED.</a:t>
            </a: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r>
              <a:rPr lang="en-US" altLang="zh-CN" sz="1800" b="0" kern="1200" dirty="0">
                <a:solidFill>
                  <a:schemeClr val="tx1"/>
                </a:solidFill>
                <a:latin typeface="Times New Roman"/>
                <a:cs typeface="Times New Roman"/>
              </a:rPr>
              <a:t>The Decline Duration Indication field indicates a time duration within which the sensing initiator is requested not to send a new Sensing Measurement Request frame after its request has been declined.</a:t>
            </a:r>
            <a:endParaRPr lang="en-GB" altLang="zh-CN" sz="1800" b="0" kern="1200" dirty="0">
              <a:solidFill>
                <a:schemeClr val="tx1"/>
              </a:solidFill>
              <a:latin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pPr algn="just" eaLnBrk="0" hangingPunct="0">
              <a:spcBef>
                <a:spcPct val="0"/>
              </a:spcBef>
              <a:buFont typeface="Arial" panose="020B0604020202020204" pitchFamily="34" charset="0"/>
              <a:buChar char="•"/>
            </a:pPr>
            <a:endParaRPr lang="en-US" altLang="zh-CN" sz="1800" b="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5" name="图片 4">
            <a:extLst>
              <a:ext uri="{FF2B5EF4-FFF2-40B4-BE49-F238E27FC236}">
                <a16:creationId xmlns:a16="http://schemas.microsoft.com/office/drawing/2014/main" id="{C5F4FCBC-B420-47E4-9184-5C22B24472FF}"/>
              </a:ext>
            </a:extLst>
          </p:cNvPr>
          <p:cNvPicPr>
            <a:picLocks noChangeAspect="1"/>
          </p:cNvPicPr>
          <p:nvPr/>
        </p:nvPicPr>
        <p:blipFill>
          <a:blip r:embed="rId2"/>
          <a:stretch>
            <a:fillRect/>
          </a:stretch>
        </p:blipFill>
        <p:spPr>
          <a:xfrm>
            <a:off x="862794" y="2733981"/>
            <a:ext cx="7416824" cy="1892883"/>
          </a:xfrm>
          <a:prstGeom prst="rect">
            <a:avLst/>
          </a:prstGeom>
        </p:spPr>
      </p:pic>
      <p:sp>
        <p:nvSpPr>
          <p:cNvPr id="6" name="矩形 5">
            <a:extLst>
              <a:ext uri="{FF2B5EF4-FFF2-40B4-BE49-F238E27FC236}">
                <a16:creationId xmlns:a16="http://schemas.microsoft.com/office/drawing/2014/main" id="{5256DBEF-32D7-4478-B649-1CBCF10615EC}"/>
              </a:ext>
            </a:extLst>
          </p:cNvPr>
          <p:cNvSpPr/>
          <p:nvPr/>
        </p:nvSpPr>
        <p:spPr bwMode="auto">
          <a:xfrm>
            <a:off x="6135624" y="2752344"/>
            <a:ext cx="849376" cy="980704"/>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23974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idx="4294967295"/>
          </p:nvPr>
        </p:nvSpPr>
        <p:spPr>
          <a:xfrm>
            <a:off x="685800" y="684213"/>
            <a:ext cx="7772400" cy="1160462"/>
          </a:xfrm>
          <a:ln/>
        </p:spPr>
        <p:txBody>
          <a:bodyPr lIns="90000" tIns="46800" rIns="90000" bIns="46800"/>
          <a:lstStyle/>
          <a:p>
            <a:r>
              <a:rPr lang="en-US" altLang="zh-CN" dirty="0"/>
              <a:t>The frames to be discussed</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1800" dirty="0">
                <a:latin typeface="Times New Roman"/>
                <a:ea typeface="Times New Roman"/>
                <a:cs typeface="Times New Roman"/>
              </a:rPr>
              <a:t>This function can be added to the other frames in 11bf, such as </a:t>
            </a:r>
          </a:p>
          <a:p>
            <a:pPr indent="342900">
              <a:buFont typeface="Wingdings" panose="05000000000000000000" pitchFamily="2" charset="2"/>
              <a:buChar char="Ø"/>
            </a:pPr>
            <a:r>
              <a:rPr lang="en-US" altLang="zh-CN" sz="1800" dirty="0">
                <a:latin typeface="Times New Roman"/>
                <a:ea typeface="Times New Roman"/>
                <a:cs typeface="Times New Roman"/>
              </a:rPr>
              <a:t>SBP Response frame</a:t>
            </a:r>
          </a:p>
          <a:p>
            <a:pPr indent="342900">
              <a:buFont typeface="Wingdings" panose="05000000000000000000" pitchFamily="2" charset="2"/>
              <a:buChar char="Ø"/>
            </a:pPr>
            <a:r>
              <a:rPr lang="en-US" altLang="zh-CN" sz="1800" dirty="0">
                <a:latin typeface="Times New Roman"/>
                <a:ea typeface="Times New Roman"/>
                <a:cs typeface="Times New Roman"/>
              </a:rPr>
              <a:t>DMG Sensing Measurement Request frame</a:t>
            </a:r>
          </a:p>
          <a:p>
            <a:pPr indent="342900">
              <a:buFont typeface="Wingdings" panose="05000000000000000000" pitchFamily="2" charset="2"/>
              <a:buChar char="Ø"/>
            </a:pPr>
            <a:r>
              <a:rPr lang="en-US" altLang="zh-CN" sz="1800" dirty="0">
                <a:latin typeface="Times New Roman"/>
                <a:ea typeface="Times New Roman"/>
                <a:cs typeface="Times New Roman"/>
              </a:rPr>
              <a:t>DMG SBP Response frame</a:t>
            </a:r>
            <a:endParaRPr lang="en-GB" altLang="zh-CN" sz="1600" dirty="0">
              <a:latin typeface="Times New Roman"/>
              <a:ea typeface="Times New Roman"/>
              <a:cs typeface="Times New Roman"/>
            </a:endParaRPr>
          </a:p>
          <a:p>
            <a:pPr>
              <a:buFont typeface="Arial" panose="020B0604020202020204" pitchFamily="34" charset="0"/>
              <a:buChar char="•"/>
            </a:pPr>
            <a:endParaRPr lang="en-GB" altLang="zh-CN" sz="2000" b="1" dirty="0">
              <a:latin typeface="Times New Roman"/>
              <a:ea typeface="Times New Roman"/>
              <a:cs typeface="Times New Roman"/>
            </a:endParaRPr>
          </a:p>
          <a:p>
            <a:pPr>
              <a:buFont typeface="Arial" panose="020B0604020202020204" pitchFamily="34" charset="0"/>
              <a:buChar char="•"/>
            </a:pPr>
            <a:endParaRPr lang="en-US" altLang="zh-CN" sz="2000" b="1"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cs typeface="Times New Roman"/>
              </a:rPr>
              <a:t>E.g. when Decline Duration Indication field is included in the SBP response frame, this field indicates a time within which the SBP initiator is requested not to send a new SBP request frame after its request has been declined.</a:t>
            </a:r>
            <a:endParaRPr lang="en-US" altLang="zh-CN" sz="1800" dirty="0">
              <a:latin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idx="4294967295"/>
          </p:nvPr>
        </p:nvSpPr>
        <p:spPr>
          <a:xfrm>
            <a:off x="685800" y="684213"/>
            <a:ext cx="7772400" cy="1160462"/>
          </a:xfrm>
          <a:ln/>
        </p:spPr>
        <p:txBody>
          <a:bodyPr lIns="90000" tIns="46800" rIns="90000" bIns="46800"/>
          <a:lstStyle/>
          <a:p>
            <a:r>
              <a:rPr lang="en-US" altLang="zh-CN" dirty="0"/>
              <a:t>SP</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buFont typeface="Arial" panose="020B0604020202020204" pitchFamily="34" charset="0"/>
              <a:buChar char="•"/>
            </a:pPr>
            <a:r>
              <a:rPr lang="en-US" altLang="zh-CN" sz="2000" b="1" dirty="0">
                <a:latin typeface="Times New Roman"/>
                <a:ea typeface="Times New Roman"/>
                <a:cs typeface="Times New Roman"/>
              </a:rPr>
              <a:t>Do you support to add ‘Decline Duration Indication field’ to the follow frames:</a:t>
            </a:r>
          </a:p>
          <a:p>
            <a:pPr algn="just">
              <a:buFont typeface="Arial" panose="020B0604020202020204" pitchFamily="34" charset="0"/>
              <a:buChar char="•"/>
            </a:pPr>
            <a:endParaRPr lang="en-US" altLang="zh-CN" sz="2000" b="1" dirty="0">
              <a:latin typeface="Times New Roman"/>
              <a:ea typeface="Times New Roman"/>
              <a:cs typeface="Times New Roman"/>
            </a:endParaRPr>
          </a:p>
          <a:p>
            <a:pPr indent="342900" algn="just">
              <a:buFont typeface="Wingdings" panose="05000000000000000000" pitchFamily="2" charset="2"/>
              <a:buChar char="Ø"/>
            </a:pPr>
            <a:r>
              <a:rPr lang="en-US" altLang="zh-CN" sz="1800" dirty="0">
                <a:latin typeface="Times New Roman"/>
                <a:ea typeface="Times New Roman"/>
                <a:cs typeface="Times New Roman"/>
              </a:rPr>
              <a:t>SBP Response frame</a:t>
            </a:r>
          </a:p>
          <a:p>
            <a:pPr indent="342900" algn="just">
              <a:buFont typeface="Wingdings" panose="05000000000000000000" pitchFamily="2" charset="2"/>
              <a:buChar char="Ø"/>
            </a:pPr>
            <a:r>
              <a:rPr lang="en-US" altLang="zh-CN" sz="1800" dirty="0">
                <a:latin typeface="Times New Roman"/>
                <a:ea typeface="Times New Roman"/>
                <a:cs typeface="Times New Roman"/>
              </a:rPr>
              <a:t>DMG Sensing Measurement Response frame</a:t>
            </a:r>
          </a:p>
          <a:p>
            <a:pPr indent="342900" algn="just">
              <a:buFont typeface="Wingdings" panose="05000000000000000000" pitchFamily="2" charset="2"/>
              <a:buChar char="Ø"/>
            </a:pPr>
            <a:r>
              <a:rPr lang="en-US" altLang="zh-CN" sz="1800" dirty="0">
                <a:latin typeface="Times New Roman"/>
                <a:ea typeface="Times New Roman"/>
                <a:cs typeface="Times New Roman"/>
              </a:rPr>
              <a:t>DMG SBP Response frame</a:t>
            </a:r>
            <a:endParaRPr lang="en-GB" altLang="zh-CN" sz="1600" dirty="0">
              <a:latin typeface="Times New Roman"/>
              <a:ea typeface="Times New Roman"/>
              <a:cs typeface="Times New Roman"/>
            </a:endParaRPr>
          </a:p>
          <a:p>
            <a:pPr indent="0" algn="just"/>
            <a:endParaRPr lang="en-US" altLang="zh-CN" sz="1600" b="1" dirty="0">
              <a:latin typeface="Times New Roman"/>
              <a:ea typeface="Times New Roman"/>
              <a:cs typeface="Times New Roman"/>
            </a:endParaRPr>
          </a:p>
          <a:p>
            <a:pPr indent="0" algn="just"/>
            <a:r>
              <a:rPr lang="en-US" altLang="zh-CN" sz="1600" dirty="0">
                <a:latin typeface="Times New Roman"/>
                <a:ea typeface="Times New Roman"/>
                <a:cs typeface="Times New Roman"/>
              </a:rPr>
              <a:t>Note: the definition of ‘Decline Duration Indication field’ to be added in the above frames is same with the field in Sensing Measurement Response frame (i.e. request the initiator not to send a new request frame within the time indicated in this field). </a:t>
            </a: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 </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 </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endParaRPr lang="en-GB" altLang="zh-CN" sz="1800" b="1" dirty="0"/>
          </a:p>
          <a:p>
            <a:pPr marL="377100" indent="0">
              <a:spcBef>
                <a:spcPts val="600"/>
              </a:spcBef>
            </a:pPr>
            <a:endParaRPr lang="en-US" altLang="zh-CN" sz="1800" dirty="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59519</TotalTime>
  <Words>454</Words>
  <Application>Microsoft Office PowerPoint</Application>
  <PresentationFormat>全屏显示(4:3)</PresentationFormat>
  <Paragraphs>89</Paragraphs>
  <Slides>5</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 Unicode MS</vt:lpstr>
      <vt:lpstr>굴림</vt:lpstr>
      <vt:lpstr>MS Gothic</vt:lpstr>
      <vt:lpstr>MS PGothic</vt:lpstr>
      <vt:lpstr>宋体</vt:lpstr>
      <vt:lpstr>Arial</vt:lpstr>
      <vt:lpstr>Times New Roman</vt:lpstr>
      <vt:lpstr>Wingdings</vt:lpstr>
      <vt:lpstr>Office 主题</vt:lpstr>
      <vt:lpstr>Discussion on Decline Duration Indication field</vt:lpstr>
      <vt:lpstr>Related CIDs </vt:lpstr>
      <vt:lpstr>Background </vt:lpstr>
      <vt:lpstr>The frames to be discussed</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1276</cp:revision>
  <cp:lastPrinted>1601-01-01T00:00:00Z</cp:lastPrinted>
  <dcterms:created xsi:type="dcterms:W3CDTF">2020-06-15T07:09:50Z</dcterms:created>
  <dcterms:modified xsi:type="dcterms:W3CDTF">2023-10-27T03:25:06Z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(3)i/GRnkhy8r27pIuo1Dn3cgmwW6+PrJ5Zso11KgKFTgGDLM+36AfnTm3wpOZzryWCqPuLodru
6Exw24/bi7WFcg5iBGnpTliVIaUAu65dM86LI3a89LkzQa7ffNtZBU3Oq+EZEiKlsiDv7Y23
BuVTAzPjHV3bbN9aK6iqYmzfx0lx9y0N/bFjR7hFS+pyd821NtGGWR33drwNUQiogkY/DxRv
XK2dr5Nb9aAluPLRhF</vt:lpwstr>
  </property>
  <property fmtid="{D5CDD505-2E9C-101B-9397-08002B2CF9AE}" pid="3" name="_2015_ms_pID_7253431">
    <vt:lpwstr>p+iCdKTTR1qNSkmG9bhfUfCT4fWXtIdfbl2ViXsdbHPxWMtUuHaG5y
vDwXSoBEuIRZTrVu0UQ83RMx9InlBQumrqQSHAIhSjaOcgy2f80aHrwU/kCNuJ2nTOje1tB3
r4ezJpFVMWM+FsrTF1cDAI2PoopiORbmL/h0Ktre5BbWNJ+s3PP/QQB/55u61JG/TXmFeac4
+pbxgYo4Ae+FAB0dR8wkNGO6bur9LM8S9Ci0</vt:lpwstr>
  </property>
  <property fmtid="{D5CDD505-2E9C-101B-9397-08002B2CF9AE}" pid="4" name="_2015_ms_pID_7253432">
    <vt:lpwstr>4F/PfJMU4mIn4ZikTxVD3VU=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1698158823</vt:lpwstr>
  </property>
</Properties>
</file>