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22"/>
  </p:notesMasterIdLst>
  <p:handoutMasterIdLst>
    <p:handoutMasterId r:id="rId23"/>
  </p:handoutMasterIdLst>
  <p:sldIdLst>
    <p:sldId id="256" r:id="rId3"/>
    <p:sldId id="257" r:id="rId4"/>
    <p:sldId id="283" r:id="rId5"/>
    <p:sldId id="262" r:id="rId6"/>
    <p:sldId id="265" r:id="rId7"/>
    <p:sldId id="2377" r:id="rId8"/>
    <p:sldId id="273" r:id="rId9"/>
    <p:sldId id="2371" r:id="rId10"/>
    <p:sldId id="2375" r:id="rId11"/>
    <p:sldId id="2382" r:id="rId12"/>
    <p:sldId id="2381" r:id="rId13"/>
    <p:sldId id="2374" r:id="rId14"/>
    <p:sldId id="2376" r:id="rId15"/>
    <p:sldId id="2373" r:id="rId16"/>
    <p:sldId id="2380" r:id="rId17"/>
    <p:sldId id="2383" r:id="rId18"/>
    <p:sldId id="270" r:id="rId19"/>
    <p:sldId id="278" r:id="rId20"/>
    <p:sldId id="276"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DD06D0F-115C-4C2B-A18D-F9A472CF4F12}" v="14" dt="2023-11-16T21:18:00.5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964" autoAdjust="0"/>
    <p:restoredTop sz="95267" autoAdjust="0"/>
  </p:normalViewPr>
  <p:slideViewPr>
    <p:cSldViewPr>
      <p:cViewPr varScale="1">
        <p:scale>
          <a:sx n="83" d="100"/>
          <a:sy n="83" d="100"/>
        </p:scale>
        <p:origin x="144" y="6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Qi, Emily H" userId="b0d254cd-8291-4c78-a277-dadec609489b" providerId="ADAL" clId="{4DD06D0F-115C-4C2B-A18D-F9A472CF4F12}"/>
    <pc:docChg chg="undo custSel addSld delSld modSld modMainMaster">
      <pc:chgData name="Qi, Emily H" userId="b0d254cd-8291-4c78-a277-dadec609489b" providerId="ADAL" clId="{4DD06D0F-115C-4C2B-A18D-F9A472CF4F12}" dt="2023-11-16T21:20:34.344" v="611"/>
      <pc:docMkLst>
        <pc:docMk/>
      </pc:docMkLst>
      <pc:sldChg chg="modSp mod">
        <pc:chgData name="Qi, Emily H" userId="b0d254cd-8291-4c78-a277-dadec609489b" providerId="ADAL" clId="{4DD06D0F-115C-4C2B-A18D-F9A472CF4F12}" dt="2023-11-16T21:18:28.110" v="570" actId="20577"/>
        <pc:sldMkLst>
          <pc:docMk/>
          <pc:sldMk cId="0" sldId="256"/>
        </pc:sldMkLst>
        <pc:spChg chg="mod">
          <ac:chgData name="Qi, Emily H" userId="b0d254cd-8291-4c78-a277-dadec609489b" providerId="ADAL" clId="{4DD06D0F-115C-4C2B-A18D-F9A472CF4F12}" dt="2023-11-16T21:18:28.110" v="570" actId="20577"/>
          <ac:spMkLst>
            <pc:docMk/>
            <pc:sldMk cId="0" sldId="256"/>
            <ac:spMk id="3074" creationId="{00000000-0000-0000-0000-000000000000}"/>
          </ac:spMkLst>
        </pc:spChg>
      </pc:sldChg>
      <pc:sldChg chg="add">
        <pc:chgData name="Qi, Emily H" userId="b0d254cd-8291-4c78-a277-dadec609489b" providerId="ADAL" clId="{4DD06D0F-115C-4C2B-A18D-F9A472CF4F12}" dt="2023-11-14T21:01:20.142" v="395"/>
        <pc:sldMkLst>
          <pc:docMk/>
          <pc:sldMk cId="3291022443" sldId="270"/>
        </pc:sldMkLst>
      </pc:sldChg>
      <pc:sldChg chg="del">
        <pc:chgData name="Qi, Emily H" userId="b0d254cd-8291-4c78-a277-dadec609489b" providerId="ADAL" clId="{4DD06D0F-115C-4C2B-A18D-F9A472CF4F12}" dt="2023-11-14T21:01:17.447" v="394" actId="2696"/>
        <pc:sldMkLst>
          <pc:docMk/>
          <pc:sldMk cId="3308389912" sldId="270"/>
        </pc:sldMkLst>
      </pc:sldChg>
      <pc:sldChg chg="delSp modSp mod">
        <pc:chgData name="Qi, Emily H" userId="b0d254cd-8291-4c78-a277-dadec609489b" providerId="ADAL" clId="{4DD06D0F-115C-4C2B-A18D-F9A472CF4F12}" dt="2023-11-14T20:53:17.333" v="132" actId="1076"/>
        <pc:sldMkLst>
          <pc:docMk/>
          <pc:sldMk cId="3454883255" sldId="273"/>
        </pc:sldMkLst>
        <pc:spChg chg="mod">
          <ac:chgData name="Qi, Emily H" userId="b0d254cd-8291-4c78-a277-dadec609489b" providerId="ADAL" clId="{4DD06D0F-115C-4C2B-A18D-F9A472CF4F12}" dt="2023-11-14T20:53:17.333" v="132" actId="1076"/>
          <ac:spMkLst>
            <pc:docMk/>
            <pc:sldMk cId="3454883255" sldId="273"/>
            <ac:spMk id="9218" creationId="{00000000-0000-0000-0000-000000000000}"/>
          </ac:spMkLst>
        </pc:spChg>
        <pc:graphicFrameChg chg="mod modGraphic">
          <ac:chgData name="Qi, Emily H" userId="b0d254cd-8291-4c78-a277-dadec609489b" providerId="ADAL" clId="{4DD06D0F-115C-4C2B-A18D-F9A472CF4F12}" dt="2023-11-14T20:53:14.322" v="131" actId="1076"/>
          <ac:graphicFrameMkLst>
            <pc:docMk/>
            <pc:sldMk cId="3454883255" sldId="273"/>
            <ac:graphicFrameMk id="3" creationId="{00000000-0000-0000-0000-000000000000}"/>
          </ac:graphicFrameMkLst>
        </pc:graphicFrameChg>
        <pc:graphicFrameChg chg="del mod modGraphic">
          <ac:chgData name="Qi, Emily H" userId="b0d254cd-8291-4c78-a277-dadec609489b" providerId="ADAL" clId="{4DD06D0F-115C-4C2B-A18D-F9A472CF4F12}" dt="2023-11-14T20:52:40.442" v="128" actId="478"/>
          <ac:graphicFrameMkLst>
            <pc:docMk/>
            <pc:sldMk cId="3454883255" sldId="273"/>
            <ac:graphicFrameMk id="7" creationId="{B6203069-53FF-9AF3-7533-6D34BAF03B39}"/>
          </ac:graphicFrameMkLst>
        </pc:graphicFrameChg>
      </pc:sldChg>
      <pc:sldChg chg="add">
        <pc:chgData name="Qi, Emily H" userId="b0d254cd-8291-4c78-a277-dadec609489b" providerId="ADAL" clId="{4DD06D0F-115C-4C2B-A18D-F9A472CF4F12}" dt="2023-11-14T21:01:51.117" v="400"/>
        <pc:sldMkLst>
          <pc:docMk/>
          <pc:sldMk cId="361263323" sldId="276"/>
        </pc:sldMkLst>
      </pc:sldChg>
      <pc:sldChg chg="del">
        <pc:chgData name="Qi, Emily H" userId="b0d254cd-8291-4c78-a277-dadec609489b" providerId="ADAL" clId="{4DD06D0F-115C-4C2B-A18D-F9A472CF4F12}" dt="2023-11-14T21:01:48.400" v="399" actId="2696"/>
        <pc:sldMkLst>
          <pc:docMk/>
          <pc:sldMk cId="2881306593" sldId="276"/>
        </pc:sldMkLst>
      </pc:sldChg>
      <pc:sldChg chg="add">
        <pc:chgData name="Qi, Emily H" userId="b0d254cd-8291-4c78-a277-dadec609489b" providerId="ADAL" clId="{4DD06D0F-115C-4C2B-A18D-F9A472CF4F12}" dt="2023-11-14T21:01:38.968" v="398"/>
        <pc:sldMkLst>
          <pc:docMk/>
          <pc:sldMk cId="390359305" sldId="278"/>
        </pc:sldMkLst>
      </pc:sldChg>
      <pc:sldChg chg="del">
        <pc:chgData name="Qi, Emily H" userId="b0d254cd-8291-4c78-a277-dadec609489b" providerId="ADAL" clId="{4DD06D0F-115C-4C2B-A18D-F9A472CF4F12}" dt="2023-11-14T21:01:36.072" v="397" actId="2696"/>
        <pc:sldMkLst>
          <pc:docMk/>
          <pc:sldMk cId="1667763422" sldId="278"/>
        </pc:sldMkLst>
      </pc:sldChg>
      <pc:sldChg chg="modSp mod">
        <pc:chgData name="Qi, Emily H" userId="b0d254cd-8291-4c78-a277-dadec609489b" providerId="ADAL" clId="{4DD06D0F-115C-4C2B-A18D-F9A472CF4F12}" dt="2023-11-16T21:18:10.218" v="568" actId="207"/>
        <pc:sldMkLst>
          <pc:docMk/>
          <pc:sldMk cId="1998207127" sldId="2373"/>
        </pc:sldMkLst>
        <pc:graphicFrameChg chg="mod modGraphic">
          <ac:chgData name="Qi, Emily H" userId="b0d254cd-8291-4c78-a277-dadec609489b" providerId="ADAL" clId="{4DD06D0F-115C-4C2B-A18D-F9A472CF4F12}" dt="2023-11-16T21:18:10.218" v="568" actId="207"/>
          <ac:graphicFrameMkLst>
            <pc:docMk/>
            <pc:sldMk cId="1998207127" sldId="2373"/>
            <ac:graphicFrameMk id="10" creationId="{00000000-0000-0000-0000-000000000000}"/>
          </ac:graphicFrameMkLst>
        </pc:graphicFrameChg>
      </pc:sldChg>
      <pc:sldChg chg="modSp mod">
        <pc:chgData name="Qi, Emily H" userId="b0d254cd-8291-4c78-a277-dadec609489b" providerId="ADAL" clId="{4DD06D0F-115C-4C2B-A18D-F9A472CF4F12}" dt="2023-11-14T21:04:31.351" v="522" actId="20577"/>
        <pc:sldMkLst>
          <pc:docMk/>
          <pc:sldMk cId="3973159046" sldId="2374"/>
        </pc:sldMkLst>
        <pc:spChg chg="mod">
          <ac:chgData name="Qi, Emily H" userId="b0d254cd-8291-4c78-a277-dadec609489b" providerId="ADAL" clId="{4DD06D0F-115C-4C2B-A18D-F9A472CF4F12}" dt="2023-11-14T21:04:31.351" v="522" actId="20577"/>
          <ac:spMkLst>
            <pc:docMk/>
            <pc:sldMk cId="3973159046" sldId="2374"/>
            <ac:spMk id="2" creationId="{AD108FF7-54FB-491C-8A6C-FA1BF033C55F}"/>
          </ac:spMkLst>
        </pc:spChg>
      </pc:sldChg>
      <pc:sldChg chg="modSp mod">
        <pc:chgData name="Qi, Emily H" userId="b0d254cd-8291-4c78-a277-dadec609489b" providerId="ADAL" clId="{4DD06D0F-115C-4C2B-A18D-F9A472CF4F12}" dt="2023-11-14T21:03:26.698" v="499" actId="20577"/>
        <pc:sldMkLst>
          <pc:docMk/>
          <pc:sldMk cId="472033400" sldId="2375"/>
        </pc:sldMkLst>
        <pc:spChg chg="mod">
          <ac:chgData name="Qi, Emily H" userId="b0d254cd-8291-4c78-a277-dadec609489b" providerId="ADAL" clId="{4DD06D0F-115C-4C2B-A18D-F9A472CF4F12}" dt="2023-11-14T21:03:26.698" v="499" actId="20577"/>
          <ac:spMkLst>
            <pc:docMk/>
            <pc:sldMk cId="472033400" sldId="2375"/>
            <ac:spMk id="2" creationId="{FCDE0574-B2D5-447E-9895-E858A6BF899C}"/>
          </ac:spMkLst>
        </pc:spChg>
      </pc:sldChg>
      <pc:sldChg chg="modSp mod">
        <pc:chgData name="Qi, Emily H" userId="b0d254cd-8291-4c78-a277-dadec609489b" providerId="ADAL" clId="{4DD06D0F-115C-4C2B-A18D-F9A472CF4F12}" dt="2023-11-14T21:01:31.347" v="396" actId="207"/>
        <pc:sldMkLst>
          <pc:docMk/>
          <pc:sldMk cId="4247996958" sldId="2376"/>
        </pc:sldMkLst>
        <pc:spChg chg="mod">
          <ac:chgData name="Qi, Emily H" userId="b0d254cd-8291-4c78-a277-dadec609489b" providerId="ADAL" clId="{4DD06D0F-115C-4C2B-A18D-F9A472CF4F12}" dt="2023-11-14T21:01:31.347" v="396" actId="207"/>
          <ac:spMkLst>
            <pc:docMk/>
            <pc:sldMk cId="4247996958" sldId="2376"/>
            <ac:spMk id="3" creationId="{90DC89A1-66C4-46BC-BA8A-F5E256179872}"/>
          </ac:spMkLst>
        </pc:spChg>
      </pc:sldChg>
      <pc:sldChg chg="modSp mod">
        <pc:chgData name="Qi, Emily H" userId="b0d254cd-8291-4c78-a277-dadec609489b" providerId="ADAL" clId="{4DD06D0F-115C-4C2B-A18D-F9A472CF4F12}" dt="2023-11-14T20:35:49.118" v="39" actId="20577"/>
        <pc:sldMkLst>
          <pc:docMk/>
          <pc:sldMk cId="2968706072" sldId="2381"/>
        </pc:sldMkLst>
        <pc:spChg chg="mod">
          <ac:chgData name="Qi, Emily H" userId="b0d254cd-8291-4c78-a277-dadec609489b" providerId="ADAL" clId="{4DD06D0F-115C-4C2B-A18D-F9A472CF4F12}" dt="2023-11-14T20:35:49.118" v="39" actId="20577"/>
          <ac:spMkLst>
            <pc:docMk/>
            <pc:sldMk cId="2968706072" sldId="2381"/>
            <ac:spMk id="2" creationId="{030635C5-E6CF-86E9-5F82-42EBD7F82448}"/>
          </ac:spMkLst>
        </pc:spChg>
      </pc:sldChg>
      <pc:sldChg chg="modSp mod">
        <pc:chgData name="Qi, Emily H" userId="b0d254cd-8291-4c78-a277-dadec609489b" providerId="ADAL" clId="{4DD06D0F-115C-4C2B-A18D-F9A472CF4F12}" dt="2023-11-16T21:20:34.344" v="611"/>
        <pc:sldMkLst>
          <pc:docMk/>
          <pc:sldMk cId="2744696090" sldId="2382"/>
        </pc:sldMkLst>
        <pc:spChg chg="mod">
          <ac:chgData name="Qi, Emily H" userId="b0d254cd-8291-4c78-a277-dadec609489b" providerId="ADAL" clId="{4DD06D0F-115C-4C2B-A18D-F9A472CF4F12}" dt="2023-11-16T21:20:34.344" v="611"/>
          <ac:spMkLst>
            <pc:docMk/>
            <pc:sldMk cId="2744696090" sldId="2382"/>
            <ac:spMk id="3" creationId="{CC8BA5F6-4111-56C8-2FC0-87215996179E}"/>
          </ac:spMkLst>
        </pc:spChg>
      </pc:sldChg>
      <pc:sldChg chg="addSp delSp modSp add mod">
        <pc:chgData name="Qi, Emily H" userId="b0d254cd-8291-4c78-a277-dadec609489b" providerId="ADAL" clId="{4DD06D0F-115C-4C2B-A18D-F9A472CF4F12}" dt="2023-11-14T21:00:53.313" v="393" actId="1076"/>
        <pc:sldMkLst>
          <pc:docMk/>
          <pc:sldMk cId="2400281251" sldId="2383"/>
        </pc:sldMkLst>
        <pc:spChg chg="mod">
          <ac:chgData name="Qi, Emily H" userId="b0d254cd-8291-4c78-a277-dadec609489b" providerId="ADAL" clId="{4DD06D0F-115C-4C2B-A18D-F9A472CF4F12}" dt="2023-11-14T21:00:53.313" v="393" actId="1076"/>
          <ac:spMkLst>
            <pc:docMk/>
            <pc:sldMk cId="2400281251" sldId="2383"/>
            <ac:spMk id="2" creationId="{00000000-0000-0000-0000-000000000000}"/>
          </ac:spMkLst>
        </pc:spChg>
        <pc:spChg chg="add del mod">
          <ac:chgData name="Qi, Emily H" userId="b0d254cd-8291-4c78-a277-dadec609489b" providerId="ADAL" clId="{4DD06D0F-115C-4C2B-A18D-F9A472CF4F12}" dt="2023-11-14T21:00:49.637" v="392" actId="478"/>
          <ac:spMkLst>
            <pc:docMk/>
            <pc:sldMk cId="2400281251" sldId="2383"/>
            <ac:spMk id="7" creationId="{8EC02854-3752-5436-A297-B3BA7820CB41}"/>
          </ac:spMkLst>
        </pc:spChg>
        <pc:spChg chg="del">
          <ac:chgData name="Qi, Emily H" userId="b0d254cd-8291-4c78-a277-dadec609489b" providerId="ADAL" clId="{4DD06D0F-115C-4C2B-A18D-F9A472CF4F12}" dt="2023-11-14T21:00:47.414" v="391" actId="478"/>
          <ac:spMkLst>
            <pc:docMk/>
            <pc:sldMk cId="2400281251" sldId="2383"/>
            <ac:spMk id="9218" creationId="{00000000-0000-0000-0000-000000000000}"/>
          </ac:spMkLst>
        </pc:spChg>
      </pc:sldChg>
      <pc:sldMasterChg chg="modSp mod">
        <pc:chgData name="Qi, Emily H" userId="b0d254cd-8291-4c78-a277-dadec609489b" providerId="ADAL" clId="{4DD06D0F-115C-4C2B-A18D-F9A472CF4F12}" dt="2023-11-14T20:36:56.120" v="43" actId="20577"/>
        <pc:sldMasterMkLst>
          <pc:docMk/>
          <pc:sldMasterMk cId="0" sldId="2147483648"/>
        </pc:sldMasterMkLst>
        <pc:spChg chg="mod">
          <ac:chgData name="Qi, Emily H" userId="b0d254cd-8291-4c78-a277-dadec609489b" providerId="ADAL" clId="{4DD06D0F-115C-4C2B-A18D-F9A472CF4F12}" dt="2023-11-14T20:36:56.120" v="43"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11/16/2023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903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968489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526835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855266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720670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933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2023</a:t>
            </a:r>
            <a:endParaRPr lang="en-GB" dirty="0"/>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E8085D-4B80-4537-B496-F59E6E6248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C37DA92-35FD-44F0-AC93-094057B9FA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3A004B7-0261-40C9-BC21-A76F6637D32A}"/>
              </a:ext>
            </a:extLst>
          </p:cNvPr>
          <p:cNvSpPr>
            <a:spLocks noGrp="1"/>
          </p:cNvSpPr>
          <p:nvPr>
            <p:ph type="dt" sz="half" idx="10"/>
          </p:nvPr>
        </p:nvSpPr>
        <p:spPr/>
        <p:txBody>
          <a:bodyPr/>
          <a:lstStyle/>
          <a:p>
            <a:r>
              <a:rPr lang="en-US"/>
              <a:t>November 2023</a:t>
            </a:r>
          </a:p>
        </p:txBody>
      </p:sp>
      <p:sp>
        <p:nvSpPr>
          <p:cNvPr id="5" name="Footer Placeholder 4">
            <a:extLst>
              <a:ext uri="{FF2B5EF4-FFF2-40B4-BE49-F238E27FC236}">
                <a16:creationId xmlns:a16="http://schemas.microsoft.com/office/drawing/2014/main" id="{8E3160B1-3363-4115-AD62-4E718295DDBD}"/>
              </a:ext>
            </a:extLst>
          </p:cNvPr>
          <p:cNvSpPr>
            <a:spLocks noGrp="1"/>
          </p:cNvSpPr>
          <p:nvPr>
            <p:ph type="ftr" sz="quarter" idx="11"/>
          </p:nvPr>
        </p:nvSpPr>
        <p:spPr/>
        <p:txBody>
          <a:bodyPr/>
          <a:lstStyle/>
          <a:p>
            <a:r>
              <a:rPr lang="en-US"/>
              <a:t>Robert Stacey, Intel</a:t>
            </a:r>
          </a:p>
        </p:txBody>
      </p:sp>
      <p:sp>
        <p:nvSpPr>
          <p:cNvPr id="6" name="Slide Number Placeholder 5">
            <a:extLst>
              <a:ext uri="{FF2B5EF4-FFF2-40B4-BE49-F238E27FC236}">
                <a16:creationId xmlns:a16="http://schemas.microsoft.com/office/drawing/2014/main" id="{4274D7C9-CAEB-4022-8475-82E104F65161}"/>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542587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037937-2442-4545-9538-0A31CAF214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0E5B31-8D87-462D-A646-65BA90EDB94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0BB9E8A-CA88-4234-BB4E-56FAA7706A96}"/>
              </a:ext>
            </a:extLst>
          </p:cNvPr>
          <p:cNvSpPr>
            <a:spLocks noGrp="1"/>
          </p:cNvSpPr>
          <p:nvPr>
            <p:ph type="dt" sz="half" idx="10"/>
          </p:nvPr>
        </p:nvSpPr>
        <p:spPr/>
        <p:txBody>
          <a:bodyPr/>
          <a:lstStyle/>
          <a:p>
            <a:r>
              <a:rPr lang="en-US"/>
              <a:t>November 2023</a:t>
            </a:r>
          </a:p>
        </p:txBody>
      </p:sp>
      <p:sp>
        <p:nvSpPr>
          <p:cNvPr id="5" name="Footer Placeholder 4">
            <a:extLst>
              <a:ext uri="{FF2B5EF4-FFF2-40B4-BE49-F238E27FC236}">
                <a16:creationId xmlns:a16="http://schemas.microsoft.com/office/drawing/2014/main" id="{D1B81F0D-9FD3-47D5-B2AA-8B8D798B2261}"/>
              </a:ext>
            </a:extLst>
          </p:cNvPr>
          <p:cNvSpPr>
            <a:spLocks noGrp="1"/>
          </p:cNvSpPr>
          <p:nvPr>
            <p:ph type="ftr" sz="quarter" idx="11"/>
          </p:nvPr>
        </p:nvSpPr>
        <p:spPr/>
        <p:txBody>
          <a:bodyPr/>
          <a:lstStyle/>
          <a:p>
            <a:r>
              <a:rPr lang="en-US"/>
              <a:t>Robert Stacey, Intel</a:t>
            </a:r>
          </a:p>
        </p:txBody>
      </p:sp>
      <p:sp>
        <p:nvSpPr>
          <p:cNvPr id="6" name="Slide Number Placeholder 5">
            <a:extLst>
              <a:ext uri="{FF2B5EF4-FFF2-40B4-BE49-F238E27FC236}">
                <a16:creationId xmlns:a16="http://schemas.microsoft.com/office/drawing/2014/main" id="{FBEBA934-68A1-4367-87EE-E6830B6A5AD4}"/>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7586618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1EE629-7D94-417F-941E-ED4FE131304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B78DD55-51D2-4231-8846-C23FC90AF80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4DB04C0-CD8C-4F84-BAE8-60A186265DAE}"/>
              </a:ext>
            </a:extLst>
          </p:cNvPr>
          <p:cNvSpPr>
            <a:spLocks noGrp="1"/>
          </p:cNvSpPr>
          <p:nvPr>
            <p:ph type="dt" sz="half" idx="10"/>
          </p:nvPr>
        </p:nvSpPr>
        <p:spPr/>
        <p:txBody>
          <a:bodyPr/>
          <a:lstStyle/>
          <a:p>
            <a:r>
              <a:rPr lang="en-US"/>
              <a:t>November 2023</a:t>
            </a:r>
          </a:p>
        </p:txBody>
      </p:sp>
      <p:sp>
        <p:nvSpPr>
          <p:cNvPr id="5" name="Footer Placeholder 4">
            <a:extLst>
              <a:ext uri="{FF2B5EF4-FFF2-40B4-BE49-F238E27FC236}">
                <a16:creationId xmlns:a16="http://schemas.microsoft.com/office/drawing/2014/main" id="{21A2EC47-BA99-4BB2-B9C0-AB2FB283369C}"/>
              </a:ext>
            </a:extLst>
          </p:cNvPr>
          <p:cNvSpPr>
            <a:spLocks noGrp="1"/>
          </p:cNvSpPr>
          <p:nvPr>
            <p:ph type="ftr" sz="quarter" idx="11"/>
          </p:nvPr>
        </p:nvSpPr>
        <p:spPr/>
        <p:txBody>
          <a:bodyPr/>
          <a:lstStyle/>
          <a:p>
            <a:r>
              <a:rPr lang="en-US"/>
              <a:t>Robert Stacey, Intel</a:t>
            </a:r>
          </a:p>
        </p:txBody>
      </p:sp>
      <p:sp>
        <p:nvSpPr>
          <p:cNvPr id="6" name="Slide Number Placeholder 5">
            <a:extLst>
              <a:ext uri="{FF2B5EF4-FFF2-40B4-BE49-F238E27FC236}">
                <a16:creationId xmlns:a16="http://schemas.microsoft.com/office/drawing/2014/main" id="{BF980ACF-E5F0-4619-B22E-AADA7240E91B}"/>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72293030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CF6E55-E2CC-4E00-BDCF-7FA0C215BD4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A995D9-DA74-449E-BCFE-01906C9E4FF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0208F47-9D9C-437A-BEDB-F2D34F9CED2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F7CD51F-C820-4E3A-A3B6-79007369A580}"/>
              </a:ext>
            </a:extLst>
          </p:cNvPr>
          <p:cNvSpPr>
            <a:spLocks noGrp="1"/>
          </p:cNvSpPr>
          <p:nvPr>
            <p:ph type="dt" sz="half" idx="10"/>
          </p:nvPr>
        </p:nvSpPr>
        <p:spPr/>
        <p:txBody>
          <a:bodyPr/>
          <a:lstStyle/>
          <a:p>
            <a:r>
              <a:rPr lang="en-US"/>
              <a:t>November 2023</a:t>
            </a:r>
          </a:p>
        </p:txBody>
      </p:sp>
      <p:sp>
        <p:nvSpPr>
          <p:cNvPr id="6" name="Footer Placeholder 5">
            <a:extLst>
              <a:ext uri="{FF2B5EF4-FFF2-40B4-BE49-F238E27FC236}">
                <a16:creationId xmlns:a16="http://schemas.microsoft.com/office/drawing/2014/main" id="{54DC7476-CE53-4B15-9126-B8F7D72C5CFF}"/>
              </a:ext>
            </a:extLst>
          </p:cNvPr>
          <p:cNvSpPr>
            <a:spLocks noGrp="1"/>
          </p:cNvSpPr>
          <p:nvPr>
            <p:ph type="ftr" sz="quarter" idx="11"/>
          </p:nvPr>
        </p:nvSpPr>
        <p:spPr/>
        <p:txBody>
          <a:bodyPr/>
          <a:lstStyle/>
          <a:p>
            <a:r>
              <a:rPr lang="en-US"/>
              <a:t>Robert Stacey, Intel</a:t>
            </a:r>
          </a:p>
        </p:txBody>
      </p:sp>
      <p:sp>
        <p:nvSpPr>
          <p:cNvPr id="7" name="Slide Number Placeholder 6">
            <a:extLst>
              <a:ext uri="{FF2B5EF4-FFF2-40B4-BE49-F238E27FC236}">
                <a16:creationId xmlns:a16="http://schemas.microsoft.com/office/drawing/2014/main" id="{BBB95E08-DBD4-43F1-888A-36D63D3F9706}"/>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804006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35EE3-7473-4D9A-9D79-F67DFD0DE92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B124506-C87D-4B75-BB27-7660BF83D3A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EC22566-38C2-4F6D-B40E-6A48D373CC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F69B279-E3EB-4F54-95F9-C56F7F3B4F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784B459-98F2-41B7-96AD-9F507F612C5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971F3CE-2282-4BBE-A346-BADDA48ECF84}"/>
              </a:ext>
            </a:extLst>
          </p:cNvPr>
          <p:cNvSpPr>
            <a:spLocks noGrp="1"/>
          </p:cNvSpPr>
          <p:nvPr>
            <p:ph type="dt" sz="half" idx="10"/>
          </p:nvPr>
        </p:nvSpPr>
        <p:spPr/>
        <p:txBody>
          <a:bodyPr/>
          <a:lstStyle/>
          <a:p>
            <a:r>
              <a:rPr lang="en-US"/>
              <a:t>November 2023</a:t>
            </a:r>
          </a:p>
        </p:txBody>
      </p:sp>
      <p:sp>
        <p:nvSpPr>
          <p:cNvPr id="8" name="Footer Placeholder 7">
            <a:extLst>
              <a:ext uri="{FF2B5EF4-FFF2-40B4-BE49-F238E27FC236}">
                <a16:creationId xmlns:a16="http://schemas.microsoft.com/office/drawing/2014/main" id="{170DCD6D-D4FA-47C3-862D-7E32F5761EE0}"/>
              </a:ext>
            </a:extLst>
          </p:cNvPr>
          <p:cNvSpPr>
            <a:spLocks noGrp="1"/>
          </p:cNvSpPr>
          <p:nvPr>
            <p:ph type="ftr" sz="quarter" idx="11"/>
          </p:nvPr>
        </p:nvSpPr>
        <p:spPr/>
        <p:txBody>
          <a:bodyPr/>
          <a:lstStyle/>
          <a:p>
            <a:r>
              <a:rPr lang="en-US"/>
              <a:t>Robert Stacey, Intel</a:t>
            </a:r>
          </a:p>
        </p:txBody>
      </p:sp>
      <p:sp>
        <p:nvSpPr>
          <p:cNvPr id="9" name="Slide Number Placeholder 8">
            <a:extLst>
              <a:ext uri="{FF2B5EF4-FFF2-40B4-BE49-F238E27FC236}">
                <a16:creationId xmlns:a16="http://schemas.microsoft.com/office/drawing/2014/main" id="{78C44F71-92DC-4E03-9A70-C369BA2FBB25}"/>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9576218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53C74-B631-459F-912E-F9CAB8E260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CEFBD0D-5560-4970-9756-FED79FD04A18}"/>
              </a:ext>
            </a:extLst>
          </p:cNvPr>
          <p:cNvSpPr>
            <a:spLocks noGrp="1"/>
          </p:cNvSpPr>
          <p:nvPr>
            <p:ph type="dt" sz="half" idx="10"/>
          </p:nvPr>
        </p:nvSpPr>
        <p:spPr/>
        <p:txBody>
          <a:bodyPr/>
          <a:lstStyle/>
          <a:p>
            <a:r>
              <a:rPr lang="en-US"/>
              <a:t>November 2023</a:t>
            </a:r>
          </a:p>
        </p:txBody>
      </p:sp>
      <p:sp>
        <p:nvSpPr>
          <p:cNvPr id="4" name="Footer Placeholder 3">
            <a:extLst>
              <a:ext uri="{FF2B5EF4-FFF2-40B4-BE49-F238E27FC236}">
                <a16:creationId xmlns:a16="http://schemas.microsoft.com/office/drawing/2014/main" id="{D3164DB7-501E-4D93-90F6-4CC9A1A7761F}"/>
              </a:ext>
            </a:extLst>
          </p:cNvPr>
          <p:cNvSpPr>
            <a:spLocks noGrp="1"/>
          </p:cNvSpPr>
          <p:nvPr>
            <p:ph type="ftr" sz="quarter" idx="11"/>
          </p:nvPr>
        </p:nvSpPr>
        <p:spPr/>
        <p:txBody>
          <a:bodyPr/>
          <a:lstStyle/>
          <a:p>
            <a:r>
              <a:rPr lang="en-US"/>
              <a:t>Robert Stacey, Intel</a:t>
            </a:r>
          </a:p>
        </p:txBody>
      </p:sp>
      <p:sp>
        <p:nvSpPr>
          <p:cNvPr id="5" name="Slide Number Placeholder 4">
            <a:extLst>
              <a:ext uri="{FF2B5EF4-FFF2-40B4-BE49-F238E27FC236}">
                <a16:creationId xmlns:a16="http://schemas.microsoft.com/office/drawing/2014/main" id="{BA068654-B452-43FF-8153-1061C547EE8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0109127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222745D-B157-4A04-94DC-031DE5A5DCC2}"/>
              </a:ext>
            </a:extLst>
          </p:cNvPr>
          <p:cNvSpPr>
            <a:spLocks noGrp="1"/>
          </p:cNvSpPr>
          <p:nvPr>
            <p:ph type="dt" sz="half" idx="10"/>
          </p:nvPr>
        </p:nvSpPr>
        <p:spPr/>
        <p:txBody>
          <a:bodyPr/>
          <a:lstStyle/>
          <a:p>
            <a:r>
              <a:rPr lang="en-US"/>
              <a:t>November 2023</a:t>
            </a:r>
          </a:p>
        </p:txBody>
      </p:sp>
      <p:sp>
        <p:nvSpPr>
          <p:cNvPr id="3" name="Footer Placeholder 2">
            <a:extLst>
              <a:ext uri="{FF2B5EF4-FFF2-40B4-BE49-F238E27FC236}">
                <a16:creationId xmlns:a16="http://schemas.microsoft.com/office/drawing/2014/main" id="{699ABABC-4FD0-49A2-B9AF-636CF6B3A5C1}"/>
              </a:ext>
            </a:extLst>
          </p:cNvPr>
          <p:cNvSpPr>
            <a:spLocks noGrp="1"/>
          </p:cNvSpPr>
          <p:nvPr>
            <p:ph type="ftr" sz="quarter" idx="11"/>
          </p:nvPr>
        </p:nvSpPr>
        <p:spPr/>
        <p:txBody>
          <a:bodyPr/>
          <a:lstStyle/>
          <a:p>
            <a:r>
              <a:rPr lang="en-US"/>
              <a:t>Robert Stacey, Intel</a:t>
            </a:r>
          </a:p>
        </p:txBody>
      </p:sp>
      <p:sp>
        <p:nvSpPr>
          <p:cNvPr id="4" name="Slide Number Placeholder 3">
            <a:extLst>
              <a:ext uri="{FF2B5EF4-FFF2-40B4-BE49-F238E27FC236}">
                <a16:creationId xmlns:a16="http://schemas.microsoft.com/office/drawing/2014/main" id="{C2864335-5D0A-412C-9A46-0330B09B41F9}"/>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122864744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144E05-DA9E-4626-82A4-F772835FF4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11DAB3-08E0-49A1-862C-679ED6F295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736F3F6-307A-4BD1-9447-D833DC0A2C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8B550D-1464-4F9E-9CDB-E3E44444D282}"/>
              </a:ext>
            </a:extLst>
          </p:cNvPr>
          <p:cNvSpPr>
            <a:spLocks noGrp="1"/>
          </p:cNvSpPr>
          <p:nvPr>
            <p:ph type="dt" sz="half" idx="10"/>
          </p:nvPr>
        </p:nvSpPr>
        <p:spPr/>
        <p:txBody>
          <a:bodyPr/>
          <a:lstStyle/>
          <a:p>
            <a:r>
              <a:rPr lang="en-US"/>
              <a:t>November 2023</a:t>
            </a:r>
          </a:p>
        </p:txBody>
      </p:sp>
      <p:sp>
        <p:nvSpPr>
          <p:cNvPr id="6" name="Footer Placeholder 5">
            <a:extLst>
              <a:ext uri="{FF2B5EF4-FFF2-40B4-BE49-F238E27FC236}">
                <a16:creationId xmlns:a16="http://schemas.microsoft.com/office/drawing/2014/main" id="{B3CCCF00-2185-4DDA-ACF6-7327C4D2BAF8}"/>
              </a:ext>
            </a:extLst>
          </p:cNvPr>
          <p:cNvSpPr>
            <a:spLocks noGrp="1"/>
          </p:cNvSpPr>
          <p:nvPr>
            <p:ph type="ftr" sz="quarter" idx="11"/>
          </p:nvPr>
        </p:nvSpPr>
        <p:spPr/>
        <p:txBody>
          <a:bodyPr/>
          <a:lstStyle/>
          <a:p>
            <a:r>
              <a:rPr lang="en-US"/>
              <a:t>Robert Stacey, Intel</a:t>
            </a:r>
          </a:p>
        </p:txBody>
      </p:sp>
      <p:sp>
        <p:nvSpPr>
          <p:cNvPr id="7" name="Slide Number Placeholder 6">
            <a:extLst>
              <a:ext uri="{FF2B5EF4-FFF2-40B4-BE49-F238E27FC236}">
                <a16:creationId xmlns:a16="http://schemas.microsoft.com/office/drawing/2014/main" id="{8547AAE1-FE67-442B-B9BF-75090A1E87C7}"/>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814190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FA238D-72FA-416F-977B-F3FD7C7DED7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B85DE52-2BB4-4AE7-A485-687AFA899B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A2D222-19B1-4C33-B545-1FA37A8D1EE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E38B0B-A801-45FB-9DA6-5BFDFE6C8A33}"/>
              </a:ext>
            </a:extLst>
          </p:cNvPr>
          <p:cNvSpPr>
            <a:spLocks noGrp="1"/>
          </p:cNvSpPr>
          <p:nvPr>
            <p:ph type="dt" sz="half" idx="10"/>
          </p:nvPr>
        </p:nvSpPr>
        <p:spPr/>
        <p:txBody>
          <a:bodyPr/>
          <a:lstStyle/>
          <a:p>
            <a:r>
              <a:rPr lang="en-US"/>
              <a:t>November 2023</a:t>
            </a:r>
          </a:p>
        </p:txBody>
      </p:sp>
      <p:sp>
        <p:nvSpPr>
          <p:cNvPr id="6" name="Footer Placeholder 5">
            <a:extLst>
              <a:ext uri="{FF2B5EF4-FFF2-40B4-BE49-F238E27FC236}">
                <a16:creationId xmlns:a16="http://schemas.microsoft.com/office/drawing/2014/main" id="{A95CA717-57BE-43D2-A6F1-826E0D7C868E}"/>
              </a:ext>
            </a:extLst>
          </p:cNvPr>
          <p:cNvSpPr>
            <a:spLocks noGrp="1"/>
          </p:cNvSpPr>
          <p:nvPr>
            <p:ph type="ftr" sz="quarter" idx="11"/>
          </p:nvPr>
        </p:nvSpPr>
        <p:spPr/>
        <p:txBody>
          <a:bodyPr/>
          <a:lstStyle/>
          <a:p>
            <a:r>
              <a:rPr lang="en-US"/>
              <a:t>Robert Stacey, Intel</a:t>
            </a:r>
          </a:p>
        </p:txBody>
      </p:sp>
      <p:sp>
        <p:nvSpPr>
          <p:cNvPr id="7" name="Slide Number Placeholder 6">
            <a:extLst>
              <a:ext uri="{FF2B5EF4-FFF2-40B4-BE49-F238E27FC236}">
                <a16:creationId xmlns:a16="http://schemas.microsoft.com/office/drawing/2014/main" id="{B970F1D7-B6A9-47C0-8CB9-367C255AB2E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21382937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6AD105-B8DF-4E14-A70D-1826AF6B9FE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10BCCC2-2688-4D51-9EB4-A378B78B95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169002-E37C-4B5D-8BD5-22851F8CB400}"/>
              </a:ext>
            </a:extLst>
          </p:cNvPr>
          <p:cNvSpPr>
            <a:spLocks noGrp="1"/>
          </p:cNvSpPr>
          <p:nvPr>
            <p:ph type="dt" sz="half" idx="10"/>
          </p:nvPr>
        </p:nvSpPr>
        <p:spPr/>
        <p:txBody>
          <a:bodyPr/>
          <a:lstStyle/>
          <a:p>
            <a:r>
              <a:rPr lang="en-US"/>
              <a:t>November 2023</a:t>
            </a:r>
          </a:p>
        </p:txBody>
      </p:sp>
      <p:sp>
        <p:nvSpPr>
          <p:cNvPr id="5" name="Footer Placeholder 4">
            <a:extLst>
              <a:ext uri="{FF2B5EF4-FFF2-40B4-BE49-F238E27FC236}">
                <a16:creationId xmlns:a16="http://schemas.microsoft.com/office/drawing/2014/main" id="{10A98806-B304-4063-8044-11FA1931008B}"/>
              </a:ext>
            </a:extLst>
          </p:cNvPr>
          <p:cNvSpPr>
            <a:spLocks noGrp="1"/>
          </p:cNvSpPr>
          <p:nvPr>
            <p:ph type="ftr" sz="quarter" idx="11"/>
          </p:nvPr>
        </p:nvSpPr>
        <p:spPr/>
        <p:txBody>
          <a:bodyPr/>
          <a:lstStyle/>
          <a:p>
            <a:r>
              <a:rPr lang="en-US"/>
              <a:t>Robert Stacey, Intel</a:t>
            </a:r>
          </a:p>
        </p:txBody>
      </p:sp>
      <p:sp>
        <p:nvSpPr>
          <p:cNvPr id="6" name="Slide Number Placeholder 5">
            <a:extLst>
              <a:ext uri="{FF2B5EF4-FFF2-40B4-BE49-F238E27FC236}">
                <a16:creationId xmlns:a16="http://schemas.microsoft.com/office/drawing/2014/main" id="{9C0176CA-0253-4256-869E-A344A34486DF}"/>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4270243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2023</a:t>
            </a:r>
            <a:endParaRPr lang="en-GB"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B285FF-E807-4FFF-B633-75ED2A6D1C1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74D7B93-C1A5-46FF-80A5-AB63AD5A7F4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790DE9-A914-4AD0-B53D-C7F9AB764B2E}"/>
              </a:ext>
            </a:extLst>
          </p:cNvPr>
          <p:cNvSpPr>
            <a:spLocks noGrp="1"/>
          </p:cNvSpPr>
          <p:nvPr>
            <p:ph type="dt" sz="half" idx="10"/>
          </p:nvPr>
        </p:nvSpPr>
        <p:spPr/>
        <p:txBody>
          <a:bodyPr/>
          <a:lstStyle/>
          <a:p>
            <a:r>
              <a:rPr lang="en-US"/>
              <a:t>November 2023</a:t>
            </a:r>
          </a:p>
        </p:txBody>
      </p:sp>
      <p:sp>
        <p:nvSpPr>
          <p:cNvPr id="5" name="Footer Placeholder 4">
            <a:extLst>
              <a:ext uri="{FF2B5EF4-FFF2-40B4-BE49-F238E27FC236}">
                <a16:creationId xmlns:a16="http://schemas.microsoft.com/office/drawing/2014/main" id="{02573440-84FB-4A71-94C1-061AB8EA9D94}"/>
              </a:ext>
            </a:extLst>
          </p:cNvPr>
          <p:cNvSpPr>
            <a:spLocks noGrp="1"/>
          </p:cNvSpPr>
          <p:nvPr>
            <p:ph type="ftr" sz="quarter" idx="11"/>
          </p:nvPr>
        </p:nvSpPr>
        <p:spPr/>
        <p:txBody>
          <a:bodyPr/>
          <a:lstStyle/>
          <a:p>
            <a:r>
              <a:rPr lang="en-US"/>
              <a:t>Robert Stacey, Intel</a:t>
            </a:r>
          </a:p>
        </p:txBody>
      </p:sp>
      <p:sp>
        <p:nvSpPr>
          <p:cNvPr id="6" name="Slide Number Placeholder 5">
            <a:extLst>
              <a:ext uri="{FF2B5EF4-FFF2-40B4-BE49-F238E27FC236}">
                <a16:creationId xmlns:a16="http://schemas.microsoft.com/office/drawing/2014/main" id="{DCA9BB3F-441F-451E-B0E9-FC5C9F6B824A}"/>
              </a:ext>
            </a:extLst>
          </p:cNvPr>
          <p:cNvSpPr>
            <a:spLocks noGrp="1"/>
          </p:cNvSpPr>
          <p:nvPr>
            <p:ph type="sldNum" sz="quarter" idx="12"/>
          </p:nvPr>
        </p:nvSpPr>
        <p:spPr/>
        <p:txBody>
          <a:bodyPr/>
          <a:lstStyle/>
          <a:p>
            <a:fld id="{CA0F4CD3-CBF7-4FC8-B925-E8F96A7C9B0D}" type="slidenum">
              <a:rPr lang="en-US" smtClean="0"/>
              <a:t>‹#›</a:t>
            </a:fld>
            <a:endParaRPr lang="en-US"/>
          </a:p>
        </p:txBody>
      </p:sp>
    </p:spTree>
    <p:extLst>
      <p:ext uri="{BB962C8B-B14F-4D97-AF65-F5344CB8AC3E}">
        <p14:creationId xmlns:p14="http://schemas.microsoft.com/office/powerpoint/2010/main" val="3333351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November 2023</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2023</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2023</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2023</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2023</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2023</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2023</a:t>
            </a:r>
            <a:endParaRPr lang="en-US"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802.11-23/1741r1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3E5A64F-FE4A-4FE0-9BCF-B2F3F3D217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61BEE6-C878-4F63-AC32-07377E4624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A14BC5-59D7-4C84-8872-9DC2F16ED8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November 2023</a:t>
            </a:r>
          </a:p>
        </p:txBody>
      </p:sp>
      <p:sp>
        <p:nvSpPr>
          <p:cNvPr id="5" name="Footer Placeholder 4">
            <a:extLst>
              <a:ext uri="{FF2B5EF4-FFF2-40B4-BE49-F238E27FC236}">
                <a16:creationId xmlns:a16="http://schemas.microsoft.com/office/drawing/2014/main" id="{8917EBA5-9CE0-43BC-AEBF-643192C4C10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Robert Stacey, Intel</a:t>
            </a:r>
          </a:p>
        </p:txBody>
      </p:sp>
      <p:sp>
        <p:nvSpPr>
          <p:cNvPr id="6" name="Slide Number Placeholder 5">
            <a:extLst>
              <a:ext uri="{FF2B5EF4-FFF2-40B4-BE49-F238E27FC236}">
                <a16:creationId xmlns:a16="http://schemas.microsoft.com/office/drawing/2014/main" id="{7ADFFD25-2035-4CBB-8714-2657D63A3CA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0F4CD3-CBF7-4FC8-B925-E8F96A7C9B0D}" type="slidenum">
              <a:rPr lang="en-US" smtClean="0"/>
              <a:t>‹#›</a:t>
            </a:fld>
            <a:endParaRPr lang="en-US"/>
          </a:p>
        </p:txBody>
      </p:sp>
    </p:spTree>
    <p:extLst>
      <p:ext uri="{BB962C8B-B14F-4D97-AF65-F5344CB8AC3E}">
        <p14:creationId xmlns:p14="http://schemas.microsoft.com/office/powerpoint/2010/main" val="242887333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myproject/Public/mytools/draft/styleman.pdf"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mailto:po-kai.huang@intel.com" TargetMode="External"/><Relationship Id="rId3" Type="http://schemas.openxmlformats.org/officeDocument/2006/relationships/hyperlink" Target="mailto:robert.stacey@intel.com" TargetMode="External"/><Relationship Id="rId7" Type="http://schemas.openxmlformats.org/officeDocument/2006/relationships/hyperlink" Target="mailto:carol@ansley.com"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mailto:claudiodasilva@meta.com" TargetMode="External"/><Relationship Id="rId5" Type="http://schemas.openxmlformats.org/officeDocument/2006/relationships/hyperlink" Target="mailto:edward.ks.au@gmail.com" TargetMode="External"/><Relationship Id="rId4" Type="http://schemas.openxmlformats.org/officeDocument/2006/relationships/hyperlink" Target="mailto:emily.h.qi@intel.com" TargetMode="External"/><Relationship Id="rId9" Type="http://schemas.openxmlformats.org/officeDocument/2006/relationships/hyperlink" Target="mailto:RoyWant@google.com"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3/11-23-1371-13-0000-ieee-p802-11be-d4-0-mandatory-draft-review-mdr-report.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grouper.ieee.org/groups/802/11/Reports/802.11_Timelines.ht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784629"/>
            <a:ext cx="10363200" cy="10255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802.11 WG Editor’s Meeting (November 2023)</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2023-11-16</a:t>
            </a:r>
          </a:p>
        </p:txBody>
      </p:sp>
      <p:sp>
        <p:nvSpPr>
          <p:cNvPr id="6" name="Date Placeholder 3"/>
          <p:cNvSpPr>
            <a:spLocks noGrp="1"/>
          </p:cNvSpPr>
          <p:nvPr>
            <p:ph type="dt" idx="10"/>
          </p:nvPr>
        </p:nvSpPr>
        <p:spPr/>
        <p:txBody>
          <a:bodyPr/>
          <a:lstStyle/>
          <a:p>
            <a:r>
              <a:rPr lang="en-US"/>
              <a:t>November 2023</a:t>
            </a:r>
            <a:endParaRPr lang="en-GB" dirty="0"/>
          </a:p>
        </p:txBody>
      </p:sp>
      <p:sp>
        <p:nvSpPr>
          <p:cNvPr id="7" name="Footer Placeholder 4"/>
          <p:cNvSpPr>
            <a:spLocks noGrp="1"/>
          </p:cNvSpPr>
          <p:nvPr>
            <p:ph type="ftr" idx="11"/>
          </p:nvPr>
        </p:nvSpPr>
        <p:spPr/>
        <p:txBody>
          <a:bodyPr/>
          <a:lstStyle/>
          <a:p>
            <a:r>
              <a:rPr lang="en-GB"/>
              <a:t>Robert Stacey,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069508574"/>
              </p:ext>
            </p:extLst>
          </p:nvPr>
        </p:nvGraphicFramePr>
        <p:xfrm>
          <a:off x="996950" y="2438400"/>
          <a:ext cx="9921875" cy="2409825"/>
        </p:xfrm>
        <a:graphic>
          <a:graphicData uri="http://schemas.openxmlformats.org/presentationml/2006/ole">
            <mc:AlternateContent xmlns:mc="http://schemas.openxmlformats.org/markup-compatibility/2006">
              <mc:Choice xmlns:v="urn:schemas-microsoft-com:vml" Requires="v">
                <p:oleObj name="Document" r:id="rId3" imgW="10459112" imgH="2542938" progId="Word.Document.8">
                  <p:embed/>
                </p:oleObj>
              </mc:Choice>
              <mc:Fallback>
                <p:oleObj name="Document" r:id="rId3" imgW="10459112" imgH="2542938" progId="Word.Document.8">
                  <p:embed/>
                  <p:pic>
                    <p:nvPicPr>
                      <p:cNvPr id="3075" name="Object 3"/>
                      <p:cNvPicPr>
                        <a:picLocks noChangeAspect="1" noChangeArrowheads="1"/>
                      </p:cNvPicPr>
                      <p:nvPr/>
                    </p:nvPicPr>
                    <p:blipFill>
                      <a:blip r:embed="rId4"/>
                      <a:srcRect/>
                      <a:stretch>
                        <a:fillRect/>
                      </a:stretch>
                    </p:blipFill>
                    <p:spPr bwMode="auto">
                      <a:xfrm>
                        <a:off x="996950" y="2438400"/>
                        <a:ext cx="9921875" cy="240982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635C5-E6CF-86E9-5F82-42EBD7F82448}"/>
              </a:ext>
            </a:extLst>
          </p:cNvPr>
          <p:cNvSpPr>
            <a:spLocks noGrp="1"/>
          </p:cNvSpPr>
          <p:nvPr>
            <p:ph type="title"/>
          </p:nvPr>
        </p:nvSpPr>
        <p:spPr/>
        <p:txBody>
          <a:bodyPr/>
          <a:lstStyle/>
          <a:p>
            <a:r>
              <a:rPr lang="en-US" dirty="0"/>
              <a:t>Discussion: hyphenated terms in uppercase context </a:t>
            </a:r>
            <a:br>
              <a:rPr lang="en-US" dirty="0"/>
            </a:br>
            <a:r>
              <a:rPr lang="en-US" dirty="0"/>
              <a:t>(from Mark R)</a:t>
            </a:r>
          </a:p>
        </p:txBody>
      </p:sp>
      <p:sp>
        <p:nvSpPr>
          <p:cNvPr id="3" name="Content Placeholder 2">
            <a:extLst>
              <a:ext uri="{FF2B5EF4-FFF2-40B4-BE49-F238E27FC236}">
                <a16:creationId xmlns:a16="http://schemas.microsoft.com/office/drawing/2014/main" id="{CC8BA5F6-4111-56C8-2FC0-87215996179E}"/>
              </a:ext>
            </a:extLst>
          </p:cNvPr>
          <p:cNvSpPr>
            <a:spLocks noGrp="1"/>
          </p:cNvSpPr>
          <p:nvPr>
            <p:ph idx="1"/>
          </p:nvPr>
        </p:nvSpPr>
        <p:spPr/>
        <p:txBody>
          <a:bodyPr/>
          <a:lstStyle/>
          <a:p>
            <a:r>
              <a:rPr lang="en-US" sz="1800" dirty="0" err="1"/>
              <a:t>REVme</a:t>
            </a:r>
            <a:r>
              <a:rPr lang="en-US" sz="1800" dirty="0"/>
              <a:t> Comment (# 4160): We need to reach consensus on whether hyphenated terms in uppercase context have all initial letters capitalized or only the very first one.</a:t>
            </a:r>
          </a:p>
          <a:p>
            <a:r>
              <a:rPr lang="en-US" sz="1800" dirty="0"/>
              <a:t>For example, multi-band and multi-link. When we use multi-band or multi-link for an element name, should it be Multi-band /Multi-link element or Multi-Band/Multi-Link element? </a:t>
            </a:r>
          </a:p>
          <a:p>
            <a:r>
              <a:rPr lang="en-US" sz="1800" dirty="0"/>
              <a:t>Note that the Multi-band element is defined and used in </a:t>
            </a:r>
            <a:r>
              <a:rPr lang="en-US" sz="1800" dirty="0" err="1"/>
              <a:t>TGme</a:t>
            </a:r>
            <a:r>
              <a:rPr lang="en-US" sz="1800" dirty="0"/>
              <a:t>; the Multi-Link element is defined and used in 11be. </a:t>
            </a:r>
          </a:p>
          <a:p>
            <a:r>
              <a:rPr lang="en-US" sz="1600" dirty="0"/>
              <a:t>Need feedback from the Editor meeting. </a:t>
            </a:r>
          </a:p>
          <a:p>
            <a:endParaRPr lang="en-US" sz="1600" dirty="0">
              <a:sym typeface="Wingdings" panose="05000000000000000000" pitchFamily="2" charset="2"/>
            </a:endParaRPr>
          </a:p>
          <a:p>
            <a:r>
              <a:rPr lang="en-US" sz="1600" dirty="0">
                <a:sym typeface="Wingdings" panose="05000000000000000000" pitchFamily="2" charset="2"/>
              </a:rPr>
              <a:t>11/14/23 meeting note:</a:t>
            </a:r>
          </a:p>
          <a:p>
            <a:pPr>
              <a:buFont typeface="Arial" panose="020B0604020202020204" pitchFamily="34" charset="0"/>
              <a:buChar char="•"/>
            </a:pPr>
            <a:r>
              <a:rPr lang="en-US" sz="1600" dirty="0">
                <a:sym typeface="Wingdings" panose="05000000000000000000" pitchFamily="2" charset="2"/>
              </a:rPr>
              <a:t>The guidance from the Editor meeting is to </a:t>
            </a:r>
            <a:r>
              <a:rPr lang="en-US" sz="1600" dirty="0"/>
              <a:t>have all initial letters capitalized. </a:t>
            </a:r>
          </a:p>
          <a:p>
            <a:pPr lvl="1">
              <a:buFont typeface="Arial" panose="020B0604020202020204" pitchFamily="34" charset="0"/>
              <a:buChar char="•"/>
            </a:pPr>
            <a:r>
              <a:rPr lang="en-US" sz="1200" dirty="0"/>
              <a:t>For example, Multi-Link element. </a:t>
            </a:r>
          </a:p>
          <a:p>
            <a:pPr>
              <a:buFont typeface="Arial" panose="020B0604020202020204" pitchFamily="34" charset="0"/>
              <a:buChar char="•"/>
            </a:pPr>
            <a:r>
              <a:rPr lang="en-US" sz="1600" dirty="0">
                <a:sym typeface="Wingdings" panose="05000000000000000000" pitchFamily="2" charset="2"/>
              </a:rPr>
              <a:t>The guidance </a:t>
            </a:r>
            <a:r>
              <a:rPr lang="en-US" sz="1600" dirty="0"/>
              <a:t>is for future contents. For the existing contents, it is up to TG editors to decide. </a:t>
            </a:r>
          </a:p>
          <a:p>
            <a:pPr>
              <a:buFont typeface="Arial" panose="020B0604020202020204" pitchFamily="34" charset="0"/>
              <a:buChar char="•"/>
            </a:pPr>
            <a:r>
              <a:rPr lang="en-US" sz="1600" dirty="0"/>
              <a:t>The Style guide will be updated for future amendment MDR . </a:t>
            </a:r>
          </a:p>
          <a:p>
            <a:endParaRPr lang="en-US" sz="1600" dirty="0"/>
          </a:p>
        </p:txBody>
      </p:sp>
      <p:sp>
        <p:nvSpPr>
          <p:cNvPr id="4" name="Slide Number Placeholder 3">
            <a:extLst>
              <a:ext uri="{FF2B5EF4-FFF2-40B4-BE49-F238E27FC236}">
                <a16:creationId xmlns:a16="http://schemas.microsoft.com/office/drawing/2014/main" id="{0C9E2CC1-838A-0241-7864-2223E473BF19}"/>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85ABF135-4674-14EA-BDB6-4426AFAF71E4}"/>
              </a:ext>
            </a:extLst>
          </p:cNvPr>
          <p:cNvSpPr>
            <a:spLocks noGrp="1"/>
          </p:cNvSpPr>
          <p:nvPr>
            <p:ph type="ftr" idx="14"/>
          </p:nvPr>
        </p:nvSpPr>
        <p:spPr/>
        <p:txBody>
          <a:bodyPr/>
          <a:lstStyle/>
          <a:p>
            <a:r>
              <a:rPr lang="en-GB"/>
              <a:t>Robert Stacey, Intel</a:t>
            </a:r>
            <a:endParaRPr lang="en-GB" dirty="0"/>
          </a:p>
        </p:txBody>
      </p:sp>
      <p:sp>
        <p:nvSpPr>
          <p:cNvPr id="6" name="Date Placeholder 5">
            <a:extLst>
              <a:ext uri="{FF2B5EF4-FFF2-40B4-BE49-F238E27FC236}">
                <a16:creationId xmlns:a16="http://schemas.microsoft.com/office/drawing/2014/main" id="{F4D2CC32-CD75-A502-7B1C-B4EB007A9EB6}"/>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27446960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0635C5-E6CF-86E9-5F82-42EBD7F82448}"/>
              </a:ext>
            </a:extLst>
          </p:cNvPr>
          <p:cNvSpPr>
            <a:spLocks noGrp="1"/>
          </p:cNvSpPr>
          <p:nvPr>
            <p:ph type="title"/>
          </p:nvPr>
        </p:nvSpPr>
        <p:spPr/>
        <p:txBody>
          <a:bodyPr/>
          <a:lstStyle/>
          <a:p>
            <a:r>
              <a:rPr lang="en-US" dirty="0"/>
              <a:t>Style guide update (to be discussed in Jan 2024)</a:t>
            </a:r>
            <a:br>
              <a:rPr lang="en-US" dirty="0"/>
            </a:br>
            <a:r>
              <a:rPr lang="en-US" dirty="0"/>
              <a:t>(from Rubayet Shafin)</a:t>
            </a:r>
          </a:p>
        </p:txBody>
      </p:sp>
      <p:sp>
        <p:nvSpPr>
          <p:cNvPr id="3" name="Content Placeholder 2">
            <a:extLst>
              <a:ext uri="{FF2B5EF4-FFF2-40B4-BE49-F238E27FC236}">
                <a16:creationId xmlns:a16="http://schemas.microsoft.com/office/drawing/2014/main" id="{CC8BA5F6-4111-56C8-2FC0-87215996179E}"/>
              </a:ext>
            </a:extLst>
          </p:cNvPr>
          <p:cNvSpPr>
            <a:spLocks noGrp="1"/>
          </p:cNvSpPr>
          <p:nvPr>
            <p:ph idx="1"/>
          </p:nvPr>
        </p:nvSpPr>
        <p:spPr/>
        <p:txBody>
          <a:bodyPr/>
          <a:lstStyle/>
          <a:p>
            <a:r>
              <a:rPr lang="en-US" sz="1800" dirty="0"/>
              <a:t>2.3	“Is set to”</a:t>
            </a:r>
          </a:p>
          <a:p>
            <a:r>
              <a:rPr lang="en-US" sz="1600" dirty="0"/>
              <a:t>The verb “set” should only be used when describing how a field obtains a value, e.g. “The Measurement Duration field is set to the preferred or mandatory duration of the requested measurement, expressed in units of TUs.”</a:t>
            </a:r>
          </a:p>
          <a:p>
            <a:r>
              <a:rPr lang="en-US" sz="1600" dirty="0"/>
              <a:t>Where the value of the field is read or referenced, (e.g., in the context of a condition), “is set to” shall not be used.</a:t>
            </a:r>
          </a:p>
          <a:p>
            <a:endParaRPr lang="en-US" sz="1600" dirty="0"/>
          </a:p>
          <a:p>
            <a:r>
              <a:rPr lang="en-US" sz="1600" u="sng" dirty="0"/>
              <a:t>When used for explaining a causation/rationale for setting a value in a particular way, the usage of “set to” is appropriate. For example, “The &lt;</a:t>
            </a:r>
            <a:r>
              <a:rPr lang="en-US" sz="1600" u="sng" dirty="0" err="1"/>
              <a:t>xyz</a:t>
            </a:r>
            <a:r>
              <a:rPr lang="en-US" sz="1600" u="sng" dirty="0"/>
              <a:t>&gt; is set to 1 to indicate that…”.</a:t>
            </a:r>
          </a:p>
          <a:p>
            <a:endParaRPr lang="en-US" sz="1600" dirty="0"/>
          </a:p>
          <a:p>
            <a:r>
              <a:rPr lang="en-US" sz="1600" dirty="0"/>
              <a:t>Note that when a field value is tested in order to construct another field value, “equal to” is used for the test, and “set to” for the constructed field. </a:t>
            </a:r>
            <a:r>
              <a:rPr lang="en-US" sz="1600" u="sng" dirty="0"/>
              <a:t>When the sentence is followed by an alternative case (e.g., using “Otherwise”), “set to” is used for the value for the alternative case.  </a:t>
            </a:r>
            <a:r>
              <a:rPr lang="en-US" sz="1600" dirty="0"/>
              <a:t>“If the &lt;</a:t>
            </a:r>
            <a:r>
              <a:rPr lang="en-US" sz="1600" dirty="0" err="1"/>
              <a:t>xyz</a:t>
            </a:r>
            <a:r>
              <a:rPr lang="en-US" sz="1600" dirty="0"/>
              <a:t>&gt; field is equal to 0, the &lt;</a:t>
            </a:r>
            <a:r>
              <a:rPr lang="en-US" sz="1600" dirty="0" err="1"/>
              <a:t>abc</a:t>
            </a:r>
            <a:r>
              <a:rPr lang="en-US" sz="1600" dirty="0"/>
              <a:t>&gt; field shall be set to 1. </a:t>
            </a:r>
            <a:r>
              <a:rPr lang="en-US" sz="1600" u="sng" dirty="0"/>
              <a:t>Otherwise, the &lt;</a:t>
            </a:r>
            <a:r>
              <a:rPr lang="en-US" sz="1600" u="sng" dirty="0" err="1"/>
              <a:t>abc</a:t>
            </a:r>
            <a:r>
              <a:rPr lang="en-US" sz="1600" u="sng" dirty="0"/>
              <a:t>&gt; field shall be set to 0”</a:t>
            </a:r>
          </a:p>
          <a:p>
            <a:endParaRPr lang="en-US" sz="1600" dirty="0"/>
          </a:p>
        </p:txBody>
      </p:sp>
      <p:sp>
        <p:nvSpPr>
          <p:cNvPr id="4" name="Slide Number Placeholder 3">
            <a:extLst>
              <a:ext uri="{FF2B5EF4-FFF2-40B4-BE49-F238E27FC236}">
                <a16:creationId xmlns:a16="http://schemas.microsoft.com/office/drawing/2014/main" id="{0C9E2CC1-838A-0241-7864-2223E473BF19}"/>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85ABF135-4674-14EA-BDB6-4426AFAF71E4}"/>
              </a:ext>
            </a:extLst>
          </p:cNvPr>
          <p:cNvSpPr>
            <a:spLocks noGrp="1"/>
          </p:cNvSpPr>
          <p:nvPr>
            <p:ph type="ftr" idx="14"/>
          </p:nvPr>
        </p:nvSpPr>
        <p:spPr/>
        <p:txBody>
          <a:bodyPr/>
          <a:lstStyle/>
          <a:p>
            <a:r>
              <a:rPr lang="en-GB"/>
              <a:t>Robert Stacey, Intel</a:t>
            </a:r>
            <a:endParaRPr lang="en-GB" dirty="0"/>
          </a:p>
        </p:txBody>
      </p:sp>
      <p:sp>
        <p:nvSpPr>
          <p:cNvPr id="6" name="Date Placeholder 5">
            <a:extLst>
              <a:ext uri="{FF2B5EF4-FFF2-40B4-BE49-F238E27FC236}">
                <a16:creationId xmlns:a16="http://schemas.microsoft.com/office/drawing/2014/main" id="{F4D2CC32-CD75-A502-7B1C-B4EB007A9EB6}"/>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29687060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08FF7-54FB-491C-8A6C-FA1BF033C55F}"/>
              </a:ext>
            </a:extLst>
          </p:cNvPr>
          <p:cNvSpPr>
            <a:spLocks noGrp="1"/>
          </p:cNvSpPr>
          <p:nvPr>
            <p:ph type="title"/>
          </p:nvPr>
        </p:nvSpPr>
        <p:spPr/>
        <p:txBody>
          <a:bodyPr/>
          <a:lstStyle/>
          <a:p>
            <a:r>
              <a:rPr lang="en-US" dirty="0"/>
              <a:t>That/which in style guide </a:t>
            </a:r>
            <a:br>
              <a:rPr lang="en-US" dirty="0"/>
            </a:br>
            <a:r>
              <a:rPr lang="en-US" dirty="0"/>
              <a:t>(done, this slide will be removed) </a:t>
            </a:r>
          </a:p>
        </p:txBody>
      </p:sp>
      <p:sp>
        <p:nvSpPr>
          <p:cNvPr id="3" name="Content Placeholder 2">
            <a:extLst>
              <a:ext uri="{FF2B5EF4-FFF2-40B4-BE49-F238E27FC236}">
                <a16:creationId xmlns:a16="http://schemas.microsoft.com/office/drawing/2014/main" id="{99F88D55-B5BC-4C12-8989-B68FA4A945A6}"/>
              </a:ext>
            </a:extLst>
          </p:cNvPr>
          <p:cNvSpPr>
            <a:spLocks noGrp="1"/>
          </p:cNvSpPr>
          <p:nvPr>
            <p:ph idx="1"/>
          </p:nvPr>
        </p:nvSpPr>
        <p:spPr/>
        <p:txBody>
          <a:bodyPr/>
          <a:lstStyle/>
          <a:p>
            <a:r>
              <a:rPr lang="en-US" dirty="0"/>
              <a:t>Joseph Levy brought up an issue with clause 2.8.1 (Which/that) in the style guide: https://mentor.ieee.org/802.11/dcn/23/11-23-0090-00-0000-discussion-on-the-use-of-that-and-which.pptx</a:t>
            </a:r>
          </a:p>
          <a:p>
            <a:r>
              <a:rPr lang="en-US" dirty="0"/>
              <a:t>There was some discussion on whether “that” identifies normative and “which” identifies informative. This is a not the case.</a:t>
            </a:r>
          </a:p>
          <a:p>
            <a:endParaRPr lang="en-US" dirty="0"/>
          </a:p>
          <a:p>
            <a:r>
              <a:rPr lang="en-US" dirty="0"/>
              <a:t>The group discussed this and the thinking is to include the text from the IEEE SA style guide and then add some examples.</a:t>
            </a:r>
          </a:p>
        </p:txBody>
      </p:sp>
      <p:sp>
        <p:nvSpPr>
          <p:cNvPr id="4" name="Slide Number Placeholder 3">
            <a:extLst>
              <a:ext uri="{FF2B5EF4-FFF2-40B4-BE49-F238E27FC236}">
                <a16:creationId xmlns:a16="http://schemas.microsoft.com/office/drawing/2014/main" id="{A7D8D7AB-2207-43B3-974C-99CA074C3227}"/>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75AAC321-03BE-4CCC-BF03-7C688EB2EE2C}"/>
              </a:ext>
            </a:extLst>
          </p:cNvPr>
          <p:cNvSpPr>
            <a:spLocks noGrp="1"/>
          </p:cNvSpPr>
          <p:nvPr>
            <p:ph type="ftr" idx="14"/>
          </p:nvPr>
        </p:nvSpPr>
        <p:spPr/>
        <p:txBody>
          <a:bodyPr/>
          <a:lstStyle/>
          <a:p>
            <a:r>
              <a:rPr lang="en-GB"/>
              <a:t>Robert Stacey, Intel</a:t>
            </a:r>
            <a:endParaRPr lang="en-GB" dirty="0"/>
          </a:p>
        </p:txBody>
      </p:sp>
      <p:sp>
        <p:nvSpPr>
          <p:cNvPr id="6" name="Date Placeholder 5">
            <a:extLst>
              <a:ext uri="{FF2B5EF4-FFF2-40B4-BE49-F238E27FC236}">
                <a16:creationId xmlns:a16="http://schemas.microsoft.com/office/drawing/2014/main" id="{0B85A455-C96A-486D-81DC-9AD1573299C6}"/>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9731590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475B9-7E62-4330-9050-44BA261B0303}"/>
              </a:ext>
            </a:extLst>
          </p:cNvPr>
          <p:cNvSpPr>
            <a:spLocks noGrp="1"/>
          </p:cNvSpPr>
          <p:nvPr>
            <p:ph type="title"/>
          </p:nvPr>
        </p:nvSpPr>
        <p:spPr/>
        <p:txBody>
          <a:bodyPr/>
          <a:lstStyle/>
          <a:p>
            <a:r>
              <a:rPr lang="en-US" dirty="0"/>
              <a:t>Use of field and subfield</a:t>
            </a:r>
          </a:p>
        </p:txBody>
      </p:sp>
      <p:sp>
        <p:nvSpPr>
          <p:cNvPr id="3" name="Content Placeholder 2">
            <a:extLst>
              <a:ext uri="{FF2B5EF4-FFF2-40B4-BE49-F238E27FC236}">
                <a16:creationId xmlns:a16="http://schemas.microsoft.com/office/drawing/2014/main" id="{90DC89A1-66C4-46BC-BA8A-F5E256179872}"/>
              </a:ext>
            </a:extLst>
          </p:cNvPr>
          <p:cNvSpPr>
            <a:spLocks noGrp="1"/>
          </p:cNvSpPr>
          <p:nvPr>
            <p:ph idx="1"/>
          </p:nvPr>
        </p:nvSpPr>
        <p:spPr/>
        <p:txBody>
          <a:bodyPr/>
          <a:lstStyle/>
          <a:p>
            <a:r>
              <a:rPr lang="en-US" dirty="0"/>
              <a:t>Emily brought up the use of field or subfield as a topic with Extended Capabilities field as an example</a:t>
            </a:r>
          </a:p>
          <a:p>
            <a:r>
              <a:rPr lang="en-US" dirty="0"/>
              <a:t>Some of the bits in this field are referred to as “fields” while others are referred to as “subfields”</a:t>
            </a:r>
          </a:p>
          <a:p>
            <a:r>
              <a:rPr lang="en-US" dirty="0"/>
              <a:t>We decided that</a:t>
            </a:r>
          </a:p>
          <a:p>
            <a:r>
              <a:rPr lang="en-US" dirty="0"/>
              <a:t>Within a particular context, the term used should be consistent. In this case, since the majority use “field” the uses of “subfield” should be changed to “field”</a:t>
            </a:r>
          </a:p>
          <a:p>
            <a:r>
              <a:rPr lang="en-US" dirty="0"/>
              <a:t>In future, we should not use “subfield”</a:t>
            </a:r>
          </a:p>
          <a:p>
            <a:r>
              <a:rPr lang="en-US" dirty="0"/>
              <a:t>We will discuss style guide updates by email –</a:t>
            </a:r>
            <a:r>
              <a:rPr lang="en-US" dirty="0">
                <a:solidFill>
                  <a:srgbClr val="FF0000"/>
                </a:solidFill>
              </a:rPr>
              <a:t>Robert to update</a:t>
            </a:r>
            <a:r>
              <a:rPr lang="en-US" dirty="0"/>
              <a:t>. </a:t>
            </a:r>
          </a:p>
        </p:txBody>
      </p:sp>
      <p:sp>
        <p:nvSpPr>
          <p:cNvPr id="4" name="Slide Number Placeholder 3">
            <a:extLst>
              <a:ext uri="{FF2B5EF4-FFF2-40B4-BE49-F238E27FC236}">
                <a16:creationId xmlns:a16="http://schemas.microsoft.com/office/drawing/2014/main" id="{9E0E063E-9DD4-4E09-920F-5BF675C4CD17}"/>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31DDC71F-0BFA-4531-996D-0B761B780AA3}"/>
              </a:ext>
            </a:extLst>
          </p:cNvPr>
          <p:cNvSpPr>
            <a:spLocks noGrp="1"/>
          </p:cNvSpPr>
          <p:nvPr>
            <p:ph type="ftr" idx="14"/>
          </p:nvPr>
        </p:nvSpPr>
        <p:spPr/>
        <p:txBody>
          <a:bodyPr/>
          <a:lstStyle/>
          <a:p>
            <a:r>
              <a:rPr lang="en-GB"/>
              <a:t>Robert Stacey, Intel</a:t>
            </a:r>
            <a:endParaRPr lang="en-GB" dirty="0"/>
          </a:p>
        </p:txBody>
      </p:sp>
      <p:sp>
        <p:nvSpPr>
          <p:cNvPr id="6" name="Date Placeholder 5">
            <a:extLst>
              <a:ext uri="{FF2B5EF4-FFF2-40B4-BE49-F238E27FC236}">
                <a16:creationId xmlns:a16="http://schemas.microsoft.com/office/drawing/2014/main" id="{E4038A86-4CE7-41BB-B57A-B4977D4E74EA}"/>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42479969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99753" y="580101"/>
            <a:ext cx="10361084" cy="1065213"/>
          </a:xfrm>
        </p:spPr>
        <p:txBody>
          <a:bodyPr/>
          <a:lstStyle/>
          <a:p>
            <a:r>
              <a:rPr lang="en-US" dirty="0"/>
              <a:t>Draft Development Snapshot</a:t>
            </a:r>
          </a:p>
        </p:txBody>
      </p:sp>
      <p:graphicFrame>
        <p:nvGraphicFramePr>
          <p:cNvPr id="10" name="Content Placeholder 9"/>
          <p:cNvGraphicFramePr>
            <a:graphicFrameLocks noGrp="1"/>
          </p:cNvGraphicFramePr>
          <p:nvPr>
            <p:ph idx="1"/>
            <p:extLst>
              <p:ext uri="{D42A27DB-BD31-4B8C-83A1-F6EECF244321}">
                <p14:modId xmlns:p14="http://schemas.microsoft.com/office/powerpoint/2010/main" val="180847750"/>
              </p:ext>
            </p:extLst>
          </p:nvPr>
        </p:nvGraphicFramePr>
        <p:xfrm>
          <a:off x="737392" y="1521960"/>
          <a:ext cx="10402787" cy="3490046"/>
        </p:xfrm>
        <a:graphic>
          <a:graphicData uri="http://schemas.openxmlformats.org/drawingml/2006/table">
            <a:tbl>
              <a:tblPr firstRow="1">
                <a:tableStyleId>{073A0DAA-6AF3-43AB-8588-CEC1D06C72B9}</a:tableStyleId>
              </a:tblPr>
              <a:tblGrid>
                <a:gridCol w="654040">
                  <a:extLst>
                    <a:ext uri="{9D8B030D-6E8A-4147-A177-3AD203B41FA5}">
                      <a16:colId xmlns:a16="http://schemas.microsoft.com/office/drawing/2014/main" val="4261970102"/>
                    </a:ext>
                  </a:extLst>
                </a:gridCol>
                <a:gridCol w="742168">
                  <a:extLst>
                    <a:ext uri="{9D8B030D-6E8A-4147-A177-3AD203B41FA5}">
                      <a16:colId xmlns:a16="http://schemas.microsoft.com/office/drawing/2014/main" val="78877518"/>
                    </a:ext>
                  </a:extLst>
                </a:gridCol>
                <a:gridCol w="455263">
                  <a:extLst>
                    <a:ext uri="{9D8B030D-6E8A-4147-A177-3AD203B41FA5}">
                      <a16:colId xmlns:a16="http://schemas.microsoft.com/office/drawing/2014/main" val="3029749347"/>
                    </a:ext>
                  </a:extLst>
                </a:gridCol>
                <a:gridCol w="455263">
                  <a:extLst>
                    <a:ext uri="{9D8B030D-6E8A-4147-A177-3AD203B41FA5}">
                      <a16:colId xmlns:a16="http://schemas.microsoft.com/office/drawing/2014/main" val="119763689"/>
                    </a:ext>
                  </a:extLst>
                </a:gridCol>
                <a:gridCol w="455263">
                  <a:extLst>
                    <a:ext uri="{9D8B030D-6E8A-4147-A177-3AD203B41FA5}">
                      <a16:colId xmlns:a16="http://schemas.microsoft.com/office/drawing/2014/main" val="948022760"/>
                    </a:ext>
                  </a:extLst>
                </a:gridCol>
                <a:gridCol w="455263">
                  <a:extLst>
                    <a:ext uri="{9D8B030D-6E8A-4147-A177-3AD203B41FA5}">
                      <a16:colId xmlns:a16="http://schemas.microsoft.com/office/drawing/2014/main" val="3821760127"/>
                    </a:ext>
                  </a:extLst>
                </a:gridCol>
                <a:gridCol w="455263">
                  <a:extLst>
                    <a:ext uri="{9D8B030D-6E8A-4147-A177-3AD203B41FA5}">
                      <a16:colId xmlns:a16="http://schemas.microsoft.com/office/drawing/2014/main" val="1625024730"/>
                    </a:ext>
                  </a:extLst>
                </a:gridCol>
                <a:gridCol w="455263">
                  <a:extLst>
                    <a:ext uri="{9D8B030D-6E8A-4147-A177-3AD203B41FA5}">
                      <a16:colId xmlns:a16="http://schemas.microsoft.com/office/drawing/2014/main" val="2849464904"/>
                    </a:ext>
                  </a:extLst>
                </a:gridCol>
                <a:gridCol w="455263">
                  <a:extLst>
                    <a:ext uri="{9D8B030D-6E8A-4147-A177-3AD203B41FA5}">
                      <a16:colId xmlns:a16="http://schemas.microsoft.com/office/drawing/2014/main" val="3784159027"/>
                    </a:ext>
                  </a:extLst>
                </a:gridCol>
                <a:gridCol w="455263">
                  <a:extLst>
                    <a:ext uri="{9D8B030D-6E8A-4147-A177-3AD203B41FA5}">
                      <a16:colId xmlns:a16="http://schemas.microsoft.com/office/drawing/2014/main" val="3327754882"/>
                    </a:ext>
                  </a:extLst>
                </a:gridCol>
                <a:gridCol w="411480">
                  <a:extLst>
                    <a:ext uri="{9D8B030D-6E8A-4147-A177-3AD203B41FA5}">
                      <a16:colId xmlns:a16="http://schemas.microsoft.com/office/drawing/2014/main" val="1499934070"/>
                    </a:ext>
                  </a:extLst>
                </a:gridCol>
                <a:gridCol w="1335985">
                  <a:extLst>
                    <a:ext uri="{9D8B030D-6E8A-4147-A177-3AD203B41FA5}">
                      <a16:colId xmlns:a16="http://schemas.microsoft.com/office/drawing/2014/main" val="309422106"/>
                    </a:ext>
                  </a:extLst>
                </a:gridCol>
                <a:gridCol w="596630">
                  <a:extLst>
                    <a:ext uri="{9D8B030D-6E8A-4147-A177-3AD203B41FA5}">
                      <a16:colId xmlns:a16="http://schemas.microsoft.com/office/drawing/2014/main" val="2746800865"/>
                    </a:ext>
                  </a:extLst>
                </a:gridCol>
                <a:gridCol w="1822975">
                  <a:extLst>
                    <a:ext uri="{9D8B030D-6E8A-4147-A177-3AD203B41FA5}">
                      <a16:colId xmlns:a16="http://schemas.microsoft.com/office/drawing/2014/main" val="664609411"/>
                    </a:ext>
                  </a:extLst>
                </a:gridCol>
                <a:gridCol w="1197405">
                  <a:extLst>
                    <a:ext uri="{9D8B030D-6E8A-4147-A177-3AD203B41FA5}">
                      <a16:colId xmlns:a16="http://schemas.microsoft.com/office/drawing/2014/main" val="1668201667"/>
                    </a:ext>
                  </a:extLst>
                </a:gridCol>
              </a:tblGrid>
              <a:tr h="354270">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effectLst/>
                        </a:rPr>
                        <a:t>TG</a:t>
                      </a:r>
                      <a:endParaRPr kumimoji="0" lang="en-US" sz="11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0">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u="none" strike="noStrike" cap="none" normalizeH="0" baseline="0" dirty="0">
                          <a:ln>
                            <a:noFill/>
                          </a:ln>
                          <a:effectLst/>
                        </a:rPr>
                        <a:t>Published or Draft Baseline Document</a:t>
                      </a: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endParaRPr lang="en-US"/>
                    </a:p>
                  </a:txBody>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tx1"/>
                        </a:solidFill>
                        <a:effectLst/>
                        <a:latin typeface="Times New Roman" pitchFamily="18" charset="0"/>
                      </a:endParaRPr>
                    </a:p>
                  </a:txBody>
                  <a:tcPr marR="0" marB="0" horzOverflow="overflow"/>
                </a:tc>
                <a:tc hMerge="1">
                  <a:txBody>
                    <a:bodyPr/>
                    <a:lstStyle/>
                    <a:p>
                      <a:endParaRPr 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1" i="0" u="none" strike="noStrike" cap="none" normalizeH="0" baseline="0" dirty="0">
                        <a:ln>
                          <a:noFill/>
                        </a:ln>
                        <a:solidFill>
                          <a:schemeClr val="tx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u="none" strike="noStrike" cap="none" normalizeH="0" baseline="0" dirty="0">
                          <a:ln>
                            <a:noFill/>
                          </a:ln>
                          <a:solidFill>
                            <a:schemeClr val="bg1"/>
                          </a:solidFill>
                          <a:effectLst/>
                        </a:rPr>
                        <a:t>Source</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1" i="0" u="none" strike="noStrike" cap="none" normalizeH="0" baseline="0" dirty="0">
                          <a:ln>
                            <a:noFill/>
                          </a:ln>
                          <a:solidFill>
                            <a:schemeClr val="bg1"/>
                          </a:solidFill>
                          <a:effectLst/>
                          <a:latin typeface="Times New Roman" pitchFamily="18" charset="0"/>
                        </a:rPr>
                        <a:t>MDR</a:t>
                      </a: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Editor</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Snapshot</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u="none" strike="noStrike" cap="none" normalizeH="0" baseline="0" dirty="0">
                          <a:ln>
                            <a:noFill/>
                          </a:ln>
                          <a:solidFill>
                            <a:schemeClr val="bg1"/>
                          </a:solidFill>
                          <a:effectLst/>
                        </a:rPr>
                        <a:t>Date</a:t>
                      </a:r>
                      <a:endParaRPr kumimoji="0" lang="en-US" sz="1200" b="1" i="0" u="none" strike="noStrike" cap="none" normalizeH="0" baseline="0" dirty="0">
                        <a:ln>
                          <a:noFill/>
                        </a:ln>
                        <a:solidFill>
                          <a:schemeClr val="bg1"/>
                        </a:solidFill>
                        <a:effectLst/>
                        <a:latin typeface="Times New Roman" pitchFamily="18" charset="0"/>
                      </a:endParaRPr>
                    </a:p>
                  </a:txBody>
                  <a:tcPr marR="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7557412"/>
                  </a:ext>
                </a:extLst>
              </a:tr>
              <a:tr h="455490">
                <a:tc vMerge="1">
                  <a:txBody>
                    <a:bodyPr/>
                    <a:lstStyle/>
                    <a:p>
                      <a:endParaRPr lang="en-US"/>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u="none" strike="noStrike" cap="none" normalizeH="0" baseline="0" dirty="0">
                          <a:ln>
                            <a:noFill/>
                          </a:ln>
                          <a:solidFill>
                            <a:srgbClr val="002060"/>
                          </a:solidFill>
                          <a:effectLst/>
                        </a:rPr>
                        <a:t>Published</a:t>
                      </a:r>
                      <a:endParaRPr kumimoji="0" lang="en-US" sz="1100" b="1" i="0" u="none" strike="noStrike" cap="none" normalizeH="0" baseline="0" dirty="0">
                        <a:ln>
                          <a:noFill/>
                        </a:ln>
                        <a:solidFill>
                          <a:srgbClr val="002060"/>
                        </a:solidFill>
                        <a:effectLst/>
                        <a:latin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solidFill>
                            <a:srgbClr val="002060"/>
                          </a:solidFill>
                          <a:effectLst/>
                          <a:latin typeface="+mn-lt"/>
                          <a:cs typeface="Arial" panose="020B0604020202020204" pitchFamily="34" charset="0"/>
                        </a:rPr>
                        <a:t>az</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rgbClr val="002060"/>
                          </a:solidFill>
                          <a:effectLst/>
                          <a:latin typeface="+mn-lt"/>
                          <a:cs typeface="Arial" panose="020B0604020202020204" pitchFamily="34" charset="0"/>
                        </a:rPr>
                        <a:t>bd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solidFill>
                            <a:srgbClr val="002060"/>
                          </a:solidFill>
                          <a:effectLst/>
                          <a:latin typeface="+mn-lt"/>
                          <a:cs typeface="Arial" panose="020B0604020202020204" pitchFamily="34" charset="0"/>
                        </a:rPr>
                        <a:t>bc</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bb</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me</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be</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a:ln>
                            <a:noFill/>
                          </a:ln>
                          <a:solidFill>
                            <a:srgbClr val="002060"/>
                          </a:solidFill>
                          <a:effectLst/>
                          <a:latin typeface="+mn-lt"/>
                          <a:cs typeface="Arial" panose="020B0604020202020204" pitchFamily="34" charset="0"/>
                        </a:rPr>
                        <a:t>bf </a:t>
                      </a:r>
                      <a:endParaRPr kumimoji="0" lang="en-US" sz="1400" b="1" i="0" u="none" strike="noStrike" cap="none" normalizeH="0" baseline="0" dirty="0">
                        <a:ln>
                          <a:noFill/>
                        </a:ln>
                        <a:solidFill>
                          <a:srgbClr val="002060"/>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u="none" strike="noStrike" cap="none" normalizeH="0" baseline="0" dirty="0" err="1">
                          <a:ln>
                            <a:noFill/>
                          </a:ln>
                          <a:solidFill>
                            <a:schemeClr val="tx1"/>
                          </a:solidFill>
                          <a:effectLst/>
                          <a:latin typeface="+mn-lt"/>
                          <a:cs typeface="Arial" panose="020B0604020202020204" pitchFamily="34" charset="0"/>
                        </a:rPr>
                        <a:t>bh</a:t>
                      </a:r>
                      <a:endParaRPr kumimoji="0" lang="en-US" sz="1400" b="1" i="0" u="none" strike="noStrike" cap="none" normalizeH="0" baseline="0" dirty="0">
                        <a:ln>
                          <a:noFill/>
                        </a:ln>
                        <a:solidFill>
                          <a:schemeClr val="tx1"/>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bk</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vMerge="1">
                  <a:txBody>
                    <a:bodyPr/>
                    <a:lstStyle/>
                    <a:p>
                      <a:endParaRPr lang="en-US"/>
                    </a:p>
                  </a:txBody>
                  <a:tcPr/>
                </a:tc>
                <a:tc vMerge="1">
                  <a:txBody>
                    <a:bodyPr/>
                    <a:lstStyle/>
                    <a:p>
                      <a:endParaRPr lang="en-US" dirty="0"/>
                    </a:p>
                  </a:txBody>
                  <a:tcPr/>
                </a:tc>
                <a:extLst>
                  <a:ext uri="{0D108BD9-81ED-4DB2-BD59-A6C34878D82A}">
                    <a16:rowId xmlns:a16="http://schemas.microsoft.com/office/drawing/2014/main" val="1841105578"/>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err="1">
                          <a:ln>
                            <a:noFill/>
                          </a:ln>
                          <a:solidFill>
                            <a:schemeClr val="tx1"/>
                          </a:solidFill>
                          <a:effectLst/>
                          <a:latin typeface="+mn-lt"/>
                          <a:cs typeface="Arial" panose="020B0604020202020204" pitchFamily="34" charset="0"/>
                        </a:rPr>
                        <a:t>bc</a:t>
                      </a:r>
                      <a:endParaRPr kumimoji="0" lang="en-US" sz="1400" b="0" i="0" u="none" strike="noStrike" cap="none" normalizeH="0" baseline="0" dirty="0">
                        <a:ln>
                          <a:noFill/>
                        </a:ln>
                        <a:solidFill>
                          <a:schemeClr val="tx1"/>
                        </a:solidFill>
                        <a:effectLst/>
                        <a:latin typeface="+mn-lt"/>
                        <a:cs typeface="Arial" panose="020B0604020202020204" pitchFamily="34"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8.0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mn-lt"/>
                        </a:rPr>
                        <a:t>7.0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kern="1200" dirty="0">
                          <a:solidFill>
                            <a:schemeClr val="tx1"/>
                          </a:solidFill>
                          <a:effectLst/>
                          <a:latin typeface="+mn-lt"/>
                          <a:ea typeface="+mn-ea"/>
                          <a:cs typeface="+mn-cs"/>
                        </a:rPr>
                        <a:t>FrameMaker 2020</a:t>
                      </a:r>
                      <a:endParaRPr lang="en-US" sz="1200" dirty="0">
                        <a:solidFill>
                          <a:schemeClr val="tx1"/>
                        </a:solidFill>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Times New Roman" pitchFamily="18" charset="0"/>
                        </a:rPr>
                        <a:t>No</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Carol Ansley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14-Mar</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52362811"/>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rgbClr val="002060"/>
                          </a:solidFill>
                          <a:effectLst/>
                          <a:latin typeface="Times New Roman" pitchFamily="18" charset="0"/>
                        </a:rPr>
                        <a:t>Y</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rgbClr val="00206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rgbClr val="FF0000"/>
                          </a:solidFill>
                          <a:effectLst/>
                          <a:latin typeface="+mn-lt"/>
                        </a:rPr>
                        <a:t>4.1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02060"/>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No</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Emily Qi, Edward Au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16-Nov</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2499157"/>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mn-lt"/>
                        </a:rPr>
                        <a:t>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4.1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a:t>
                      </a:r>
                    </a:p>
                    <a:p>
                      <a:pPr algn="ctr"/>
                      <a:r>
                        <a:rPr lang="en-US" sz="1200" dirty="0">
                          <a:solidFill>
                            <a:schemeClr val="tx1"/>
                          </a:solidFill>
                        </a:rPr>
                        <a:t>(old)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chemeClr val="tx1"/>
                          </a:solidFill>
                          <a:effectLst/>
                          <a:latin typeface="Times New Roman" pitchFamily="18" charset="0"/>
                        </a:rPr>
                        <a:t>No</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Edward Au</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16-Nov</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58542191"/>
                  </a:ext>
                </a:extLst>
              </a:tr>
              <a:tr h="410503">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400" b="0" i="0" u="none" strike="noStrike" cap="none" normalizeH="0" baseline="0" dirty="0">
                          <a:ln>
                            <a:noFill/>
                          </a:ln>
                          <a:solidFill>
                            <a:schemeClr val="tx1"/>
                          </a:solidFill>
                          <a:effectLst/>
                          <a:latin typeface="+mn-lt"/>
                          <a:cs typeface="Arial" panose="020B0604020202020204" pitchFamily="34" charset="0"/>
                        </a:rPr>
                        <a:t>bf</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Times New Roman" pitchFamily="18" charset="0"/>
                        </a:rPr>
                        <a:t>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dirty="0">
                        <a:solidFill>
                          <a:schemeClr val="tx1"/>
                        </a:solidFill>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dirty="0">
                        <a:solidFill>
                          <a:schemeClr val="tx1"/>
                        </a:solidFill>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b="0" dirty="0">
                        <a:solidFill>
                          <a:schemeClr val="tx1"/>
                        </a:solidFill>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GB" sz="1200" b="0" i="0" u="none" strike="noStrike" cap="none" normalizeH="0" baseline="0" dirty="0">
                          <a:ln>
                            <a:noFill/>
                          </a:ln>
                          <a:solidFill>
                            <a:schemeClr val="tx1"/>
                          </a:solidFill>
                          <a:effectLst/>
                          <a:latin typeface="+mn-lt"/>
                        </a:rPr>
                        <a:t>3.0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200" b="0" i="0" u="none" strike="noStrike" cap="none" normalizeH="0" baseline="0" dirty="0">
                          <a:ln>
                            <a:noFill/>
                          </a:ln>
                          <a:solidFill>
                            <a:schemeClr val="tx1"/>
                          </a:solidFill>
                          <a:effectLst/>
                          <a:latin typeface="+mn-lt"/>
                        </a:rPr>
                        <a:t>3.2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GB" sz="1200" b="0" i="0" u="none" strike="noStrike" cap="none" normalizeH="0" baseline="0" dirty="0">
                          <a:ln>
                            <a:noFill/>
                          </a:ln>
                          <a:solidFill>
                            <a:srgbClr val="FF0000"/>
                          </a:solidFill>
                          <a:effectLst/>
                          <a:latin typeface="+mn-lt"/>
                        </a:rPr>
                        <a:t>2.1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200" b="0" i="0" u="none" strike="noStrike" cap="none" normalizeH="0" baseline="0" dirty="0">
                        <a:ln>
                          <a:noFill/>
                        </a:ln>
                        <a:solidFill>
                          <a:schemeClr val="tx1"/>
                        </a:solidFill>
                        <a:effectLst/>
                        <a:latin typeface="+mn-lt"/>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 2020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No</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Claudio da Silva</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16-Nov</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200" b="0" i="0" u="none" strike="noStrike" cap="none" normalizeH="0" baseline="0" dirty="0">
                        <a:ln>
                          <a:noFill/>
                        </a:ln>
                        <a:solidFill>
                          <a:schemeClr val="tx1"/>
                        </a:solidFill>
                        <a:effectLst/>
                        <a:latin typeface="Times New Roman" pitchFamily="18" charset="0"/>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11138465"/>
                  </a:ext>
                </a:extLst>
              </a:tr>
              <a:tr h="410503">
                <a:tc>
                  <a:txBody>
                    <a:bodyPr/>
                    <a:lstStyle/>
                    <a:p>
                      <a:pPr algn="ctr"/>
                      <a:r>
                        <a:rPr lang="en-US" sz="1400" b="0" u="none" dirty="0" err="1">
                          <a:solidFill>
                            <a:schemeClr val="tx1"/>
                          </a:solidFill>
                          <a:latin typeface="+mn-lt"/>
                          <a:cs typeface="Arial" panose="020B0604020202020204" pitchFamily="34" charset="0"/>
                        </a:rPr>
                        <a:t>bh</a:t>
                      </a:r>
                      <a:endParaRPr lang="en-US" sz="1400" b="0" u="none" dirty="0">
                        <a:solidFill>
                          <a:schemeClr val="tx1"/>
                        </a:solidFill>
                        <a:latin typeface="+mn-lt"/>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7.0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FrameMaker</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No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Carol Ansley</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16-Nov</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5866631"/>
                  </a:ext>
                </a:extLst>
              </a:tr>
              <a:tr h="205252">
                <a:tc>
                  <a:txBody>
                    <a:bodyPr/>
                    <a:lstStyle/>
                    <a:p>
                      <a:pPr algn="ctr"/>
                      <a:r>
                        <a:rPr lang="en-US" sz="1400" b="0" dirty="0">
                          <a:solidFill>
                            <a:schemeClr val="tx1"/>
                          </a:solidFill>
                          <a:latin typeface="+mn-lt"/>
                          <a:cs typeface="Arial" panose="020B0604020202020204" pitchFamily="34" charset="0"/>
                        </a:rPr>
                        <a:t>bk</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rPr>
                        <a:t>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3.0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chemeClr val="tx1"/>
                          </a:solidFill>
                          <a:latin typeface="+mn-lt"/>
                        </a:rPr>
                        <a:t>1.0</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b="0" dirty="0">
                          <a:solidFill>
                            <a:srgbClr val="FF0000"/>
                          </a:solidFill>
                          <a:latin typeface="+mn-lt"/>
                        </a:rPr>
                        <a:t>0.8</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Word</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No</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Roy Want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200" b="0" i="0" u="none" strike="noStrike" cap="none" normalizeH="0" baseline="0" dirty="0">
                          <a:ln>
                            <a:noFill/>
                          </a:ln>
                          <a:solidFill>
                            <a:schemeClr val="tx1"/>
                          </a:solidFill>
                          <a:effectLst/>
                          <a:latin typeface="Times New Roman" pitchFamily="18" charset="0"/>
                        </a:rPr>
                        <a:t>16-Nov</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8918916"/>
                  </a:ext>
                </a:extLst>
              </a:tr>
              <a:tr h="205252">
                <a:tc>
                  <a:txBody>
                    <a:bodyPr/>
                    <a:lstStyle/>
                    <a:p>
                      <a:pPr algn="ctr"/>
                      <a:endParaRPr lang="en-US" sz="1400" b="0" dirty="0">
                        <a:solidFill>
                          <a:schemeClr val="tx1"/>
                        </a:solidFill>
                        <a:latin typeface="+mn-lt"/>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600" b="0" dirty="0">
                        <a:solidFill>
                          <a:schemeClr val="tx1"/>
                        </a:solidFill>
                        <a:latin typeface="+mn-lt"/>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4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1030737"/>
                  </a:ext>
                </a:extLst>
              </a:tr>
            </a:tbl>
          </a:graphicData>
        </a:graphic>
      </p:graphicFrame>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November 2023</a:t>
            </a:r>
            <a:endParaRPr lang="en-GB" dirty="0"/>
          </a:p>
        </p:txBody>
      </p:sp>
      <p:sp>
        <p:nvSpPr>
          <p:cNvPr id="8" name="Text Box 231"/>
          <p:cNvSpPr txBox="1">
            <a:spLocks noChangeArrowheads="1"/>
          </p:cNvSpPr>
          <p:nvPr/>
        </p:nvSpPr>
        <p:spPr bwMode="auto">
          <a:xfrm>
            <a:off x="737392" y="943429"/>
            <a:ext cx="1701008" cy="338554"/>
          </a:xfrm>
          <a:prstGeom prst="rect">
            <a:avLst/>
          </a:prstGeom>
          <a:noFill/>
          <a:ln w="9525">
            <a:noFill/>
            <a:miter lim="800000"/>
            <a:headEnd/>
            <a:tailEnd/>
          </a:ln>
        </p:spPr>
        <p:txBody>
          <a:bodyPr wrap="square">
            <a:spAutoFit/>
          </a:bodyPr>
          <a:lstStyle/>
          <a:p>
            <a:pPr eaLnBrk="1" hangingPunct="1">
              <a:spcBef>
                <a:spcPct val="50000"/>
              </a:spcBef>
            </a:pPr>
            <a:r>
              <a:rPr lang="en-US" sz="1600" dirty="0">
                <a:solidFill>
                  <a:srgbClr val="FF0000"/>
                </a:solidFill>
                <a:latin typeface="Arial" charset="0"/>
              </a:rPr>
              <a:t>September 2023</a:t>
            </a:r>
            <a:endParaRPr lang="en-US" sz="1800" dirty="0">
              <a:solidFill>
                <a:srgbClr val="FF0000"/>
              </a:solidFill>
              <a:latin typeface="Arial" charset="0"/>
            </a:endParaRPr>
          </a:p>
        </p:txBody>
      </p:sp>
      <p:sp>
        <p:nvSpPr>
          <p:cNvPr id="9" name="Text Box 116"/>
          <p:cNvSpPr txBox="1">
            <a:spLocks noChangeArrowheads="1"/>
          </p:cNvSpPr>
          <p:nvPr/>
        </p:nvSpPr>
        <p:spPr bwMode="auto">
          <a:xfrm>
            <a:off x="2209800" y="589365"/>
            <a:ext cx="1676400" cy="461665"/>
          </a:xfrm>
          <a:prstGeom prst="rect">
            <a:avLst/>
          </a:prstGeom>
          <a:noFill/>
          <a:ln w="12700">
            <a:noFill/>
            <a:miter lim="800000"/>
            <a:headEnd type="none" w="sm" len="sm"/>
            <a:tailEnd type="none" w="sm" len="sm"/>
          </a:ln>
        </p:spPr>
        <p:txBody>
          <a:bodyPr wrap="square">
            <a:spAutoFit/>
          </a:bodyPr>
          <a:lstStyle/>
          <a:p>
            <a:r>
              <a:rPr lang="en-US" sz="1200" dirty="0">
                <a:solidFill>
                  <a:srgbClr val="FF0000"/>
                </a:solidFill>
              </a:rPr>
              <a:t>Changes from  last report shown in </a:t>
            </a:r>
            <a:r>
              <a:rPr lang="en-US" sz="1200" b="1" dirty="0">
                <a:solidFill>
                  <a:srgbClr val="FF0000"/>
                </a:solidFill>
              </a:rPr>
              <a:t>red.</a:t>
            </a:r>
          </a:p>
        </p:txBody>
      </p:sp>
    </p:spTree>
    <p:extLst>
      <p:ext uri="{BB962C8B-B14F-4D97-AF65-F5344CB8AC3E}">
        <p14:creationId xmlns:p14="http://schemas.microsoft.com/office/powerpoint/2010/main" val="1998207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BB302-E13F-FB4D-BBBC-6CD727AB68F5}"/>
              </a:ext>
            </a:extLst>
          </p:cNvPr>
          <p:cNvSpPr>
            <a:spLocks noGrp="1"/>
          </p:cNvSpPr>
          <p:nvPr>
            <p:ph type="title"/>
          </p:nvPr>
        </p:nvSpPr>
        <p:spPr/>
        <p:txBody>
          <a:bodyPr/>
          <a:lstStyle/>
          <a:p>
            <a:r>
              <a:rPr lang="en-US" dirty="0"/>
              <a:t>ANA managed number space</a:t>
            </a:r>
          </a:p>
        </p:txBody>
      </p:sp>
      <p:sp>
        <p:nvSpPr>
          <p:cNvPr id="3" name="Content Placeholder 2">
            <a:extLst>
              <a:ext uri="{FF2B5EF4-FFF2-40B4-BE49-F238E27FC236}">
                <a16:creationId xmlns:a16="http://schemas.microsoft.com/office/drawing/2014/main" id="{2F3715E9-9131-AA1E-58EC-301175C17C35}"/>
              </a:ext>
            </a:extLst>
          </p:cNvPr>
          <p:cNvSpPr>
            <a:spLocks noGrp="1"/>
          </p:cNvSpPr>
          <p:nvPr>
            <p:ph idx="1"/>
          </p:nvPr>
        </p:nvSpPr>
        <p:spPr>
          <a:xfrm>
            <a:off x="304800" y="1524000"/>
            <a:ext cx="11429999" cy="5181600"/>
          </a:xfrm>
        </p:spPr>
        <p:txBody>
          <a:bodyPr numCol="2"/>
          <a:lstStyle/>
          <a:p>
            <a:r>
              <a:rPr lang="en-US" sz="1800" dirty="0"/>
              <a:t>Protocol Version subfield: 9.2.4.1.2</a:t>
            </a:r>
          </a:p>
          <a:p>
            <a:r>
              <a:rPr lang="en-US" sz="1800" dirty="0"/>
              <a:t>Frame types and subtypes: 9.2.4.1.3, Tables 9-1 and 9-2</a:t>
            </a:r>
          </a:p>
          <a:p>
            <a:r>
              <a:rPr lang="en-US" sz="1800" dirty="0"/>
              <a:t>Element ID and Element ID extension: Table 9-128</a:t>
            </a:r>
          </a:p>
          <a:p>
            <a:r>
              <a:rPr lang="en-US" sz="1800" dirty="0"/>
              <a:t>Capability Information field: 9.4.1.4</a:t>
            </a:r>
          </a:p>
          <a:p>
            <a:r>
              <a:rPr lang="en-US" sz="1800" dirty="0"/>
              <a:t>Extended Capabilities: 9.4.2.25, Table 9-190</a:t>
            </a:r>
          </a:p>
          <a:p>
            <a:r>
              <a:rPr lang="en-US" sz="1800" dirty="0"/>
              <a:t>Reason codes: 9.4.1.7, Table 9-77</a:t>
            </a:r>
          </a:p>
          <a:p>
            <a:r>
              <a:rPr lang="en-US" sz="1800" dirty="0"/>
              <a:t>Status codes: 9.4.1.9, Table 9-78</a:t>
            </a:r>
          </a:p>
          <a:p>
            <a:r>
              <a:rPr lang="en-US" sz="1800" dirty="0"/>
              <a:t>Action frame categories: 9.4.1.11, Table 9-79</a:t>
            </a:r>
          </a:p>
          <a:p>
            <a:r>
              <a:rPr lang="en-US" sz="1800" dirty="0"/>
              <a:t>Authentication algorithm: 9.4.1.1</a:t>
            </a:r>
          </a:p>
          <a:p>
            <a:r>
              <a:rPr lang="en-US" sz="1800" dirty="0"/>
              <a:t>RSNE: 9.4.2.23</a:t>
            </a:r>
          </a:p>
          <a:p>
            <a:r>
              <a:rPr lang="en-US" sz="1800" dirty="0"/>
              <a:t>	Cypher suites: Table 9-186</a:t>
            </a:r>
          </a:p>
          <a:p>
            <a:r>
              <a:rPr lang="en-US" sz="1800" dirty="0"/>
              <a:t>	AKM suites: Table 9-188</a:t>
            </a:r>
          </a:p>
          <a:p>
            <a:r>
              <a:rPr lang="en-US" sz="1800" dirty="0"/>
              <a:t>	RSN Capabilities: Figure 9-345</a:t>
            </a:r>
          </a:p>
          <a:p>
            <a:r>
              <a:rPr lang="en-US" sz="1800" dirty="0"/>
              <a:t>RSNXE Capabilities: 9.4.2.240, Table 9-365</a:t>
            </a:r>
          </a:p>
          <a:p>
            <a:r>
              <a:rPr lang="en-US" sz="1800" dirty="0"/>
              <a:t>ANQP-element (Info ID): 9.4.5.1, Table 9-412</a:t>
            </a:r>
          </a:p>
          <a:p>
            <a:r>
              <a:rPr lang="en-US" sz="1800" dirty="0"/>
              <a:t>Neighbor Report </a:t>
            </a:r>
            <a:r>
              <a:rPr lang="en-US" sz="1800" dirty="0" err="1"/>
              <a:t>subelements</a:t>
            </a:r>
            <a:r>
              <a:rPr lang="en-US" sz="1800" dirty="0"/>
              <a:t>: 9.4.2.35, Table 9-210</a:t>
            </a:r>
          </a:p>
          <a:p>
            <a:r>
              <a:rPr lang="en-US" sz="1800" dirty="0"/>
              <a:t>FTE </a:t>
            </a:r>
            <a:r>
              <a:rPr lang="en-US" sz="1800" dirty="0" err="1"/>
              <a:t>subelements</a:t>
            </a:r>
            <a:r>
              <a:rPr lang="en-US" sz="1800" dirty="0"/>
              <a:t>: 9.4.2.46, Table 9-219</a:t>
            </a:r>
          </a:p>
          <a:p>
            <a:r>
              <a:rPr lang="en-US" sz="1800" dirty="0"/>
              <a:t>Public Action frames: 9.6.7.1, Table 9-450</a:t>
            </a:r>
          </a:p>
          <a:p>
            <a:r>
              <a:rPr lang="en-US" sz="1800" dirty="0"/>
              <a:t>WMN-Notification Types: 9.6.13.29, Table 9-516</a:t>
            </a:r>
          </a:p>
          <a:p>
            <a:r>
              <a:rPr lang="en-US" sz="1800" dirty="0"/>
              <a:t>Mesh Configuration Active Path: 9.4.2.96.2, Table 9-277</a:t>
            </a:r>
          </a:p>
          <a:p>
            <a:r>
              <a:rPr lang="en-US" sz="1800" dirty="0"/>
              <a:t>TLV encodings: 9.4.4</a:t>
            </a:r>
          </a:p>
          <a:p>
            <a:r>
              <a:rPr lang="en-US" sz="1800" dirty="0"/>
              <a:t>Operating classes: Annex E</a:t>
            </a:r>
          </a:p>
          <a:p>
            <a:r>
              <a:rPr lang="en-US" sz="1800" dirty="0"/>
              <a:t>	global, USA, Europe, Japan</a:t>
            </a:r>
          </a:p>
          <a:p>
            <a:r>
              <a:rPr lang="en-US" sz="1800" dirty="0"/>
              <a:t>MIB objects: Annex C</a:t>
            </a:r>
          </a:p>
          <a:p>
            <a:r>
              <a:rPr lang="en-US" sz="1800" dirty="0"/>
              <a:t>	ieee802dot11, dot11smt, dot11phy, dot11mac, dot11StationConfigEntry, dot11OperationEntry, dot11Compliances, dot11Groups</a:t>
            </a:r>
          </a:p>
        </p:txBody>
      </p:sp>
      <p:sp>
        <p:nvSpPr>
          <p:cNvPr id="4" name="Slide Number Placeholder 3">
            <a:extLst>
              <a:ext uri="{FF2B5EF4-FFF2-40B4-BE49-F238E27FC236}">
                <a16:creationId xmlns:a16="http://schemas.microsoft.com/office/drawing/2014/main" id="{34C50A79-7BD4-7BBC-FBF2-6518C7CBDF2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F62E68D-4A72-B896-7E1E-F29350C8F1E9}"/>
              </a:ext>
            </a:extLst>
          </p:cNvPr>
          <p:cNvSpPr>
            <a:spLocks noGrp="1"/>
          </p:cNvSpPr>
          <p:nvPr>
            <p:ph type="ftr" idx="14"/>
          </p:nvPr>
        </p:nvSpPr>
        <p:spPr/>
        <p:txBody>
          <a:bodyPr/>
          <a:lstStyle/>
          <a:p>
            <a:r>
              <a:rPr lang="en-GB"/>
              <a:t>Robert Stacey, Intel</a:t>
            </a:r>
            <a:endParaRPr lang="en-GB" dirty="0"/>
          </a:p>
        </p:txBody>
      </p:sp>
      <p:sp>
        <p:nvSpPr>
          <p:cNvPr id="6" name="Date Placeholder 5">
            <a:extLst>
              <a:ext uri="{FF2B5EF4-FFF2-40B4-BE49-F238E27FC236}">
                <a16:creationId xmlns:a16="http://schemas.microsoft.com/office/drawing/2014/main" id="{3F08C58A-5822-8AAD-8107-BEEC5F3A3DE9}"/>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6318215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3200"/>
            <a:ext cx="10361084" cy="1065213"/>
          </a:xfrm>
        </p:spPr>
        <p:txBody>
          <a:bodyPr/>
          <a:lstStyle/>
          <a:p>
            <a:r>
              <a:rPr lang="en-GB" dirty="0"/>
              <a:t>Backup</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14"/>
          </p:nvPr>
        </p:nvSpPr>
        <p:spPr/>
        <p:txBody>
          <a:bodyPr/>
          <a:lstStyle/>
          <a:p>
            <a:r>
              <a:rPr lang="en-GB"/>
              <a:t>Robert Stacey, Intel</a:t>
            </a:r>
            <a:endParaRPr lang="en-GB" dirty="0"/>
          </a:p>
        </p:txBody>
      </p:sp>
      <p:sp>
        <p:nvSpPr>
          <p:cNvPr id="4" name="Date Placeholder 3"/>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240028125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802.11 Style Guide</a:t>
            </a:r>
          </a:p>
        </p:txBody>
      </p:sp>
      <p:sp>
        <p:nvSpPr>
          <p:cNvPr id="9218" name="Rectangle 2"/>
          <p:cNvSpPr>
            <a:spLocks noGrp="1" noChangeArrowheads="1"/>
          </p:cNvSpPr>
          <p:nvPr>
            <p:ph idx="1"/>
          </p:nvPr>
        </p:nvSpPr>
        <p:spPr>
          <a:xfrm>
            <a:off x="876796" y="1600200"/>
            <a:ext cx="10361084" cy="4875214"/>
          </a:xfrm>
          <a:ln/>
        </p:spPr>
        <p:txBody>
          <a:bodyPr/>
          <a:lstStyle/>
          <a:p>
            <a:r>
              <a:rPr lang="en-GB" dirty="0"/>
              <a:t>See 11-09-1034</a:t>
            </a:r>
            <a:r>
              <a:rPr lang="en-GB" dirty="0">
                <a:solidFill>
                  <a:schemeClr val="tx1"/>
                </a:solidFill>
              </a:rPr>
              <a:t>-</a:t>
            </a:r>
            <a:r>
              <a:rPr lang="en-GB" dirty="0">
                <a:solidFill>
                  <a:srgbClr val="FF0000"/>
                </a:solidFill>
              </a:rPr>
              <a:t>20</a:t>
            </a:r>
            <a:r>
              <a:rPr lang="en-GB" dirty="0">
                <a:solidFill>
                  <a:schemeClr val="tx1"/>
                </a:solidFill>
              </a:rPr>
              <a:t>-</a:t>
            </a:r>
            <a:r>
              <a:rPr lang="en-GB" dirty="0"/>
              <a:t>0000-802-11-editorial-style-guide.docx   </a:t>
            </a:r>
          </a:p>
          <a:p>
            <a:r>
              <a:rPr lang="en-US" dirty="0"/>
              <a:t>We update 802.11 Style Guide based on IEEE Standards Style Manual and consistency changes in final publication of the 802.11 standard</a:t>
            </a:r>
            <a:endParaRPr lang="en-GB" dirty="0"/>
          </a:p>
          <a:p>
            <a:r>
              <a:rPr lang="en-US" b="0" dirty="0"/>
              <a:t>Editor’s responsibility includes checking the </a:t>
            </a:r>
            <a:r>
              <a:rPr lang="en-US" dirty="0">
                <a:solidFill>
                  <a:srgbClr val="FF0000"/>
                </a:solidFill>
              </a:rPr>
              <a:t>2021</a:t>
            </a:r>
            <a:r>
              <a:rPr lang="en-US" dirty="0"/>
              <a:t> IEEE Standards Style Manual </a:t>
            </a:r>
            <a:r>
              <a:rPr lang="en-US" b="0" dirty="0"/>
              <a:t>when creating or updating drafts. Policy (inclusive terms), key words and pronouns (e.g., he, she) were revised.	</a:t>
            </a:r>
          </a:p>
          <a:p>
            <a:r>
              <a:rPr lang="en-US" b="0" dirty="0"/>
              <a:t> 	</a:t>
            </a:r>
            <a:r>
              <a:rPr lang="en-US" sz="1800" u="sng" dirty="0">
                <a:solidFill>
                  <a:srgbClr val="0000FF"/>
                </a:solidFill>
                <a:effectLst/>
                <a:latin typeface="Arial" panose="020B0604020202020204" pitchFamily="34" charset="0"/>
                <a:ea typeface="Times New Roman" panose="02020603050405020304" pitchFamily="18" charset="0"/>
                <a:hlinkClick r:id="rId3"/>
              </a:rPr>
              <a:t>https://mentor.ieee.org/myproject/Public/mytools/draft/styleman.pdf</a:t>
            </a:r>
            <a:endParaRPr lang="en-US" b="0" dirty="0"/>
          </a:p>
          <a:p>
            <a:r>
              <a:rPr lang="en-US" b="0" dirty="0"/>
              <a:t>Submissions with draft text should conform to both the WG11 Style Guide and IEEE Standards Style Manual</a:t>
            </a:r>
          </a:p>
          <a:p>
            <a:r>
              <a:rPr lang="en-US" b="0" dirty="0"/>
              <a:t>Note that the 802.11 Style Guide evolves with our practice</a:t>
            </a:r>
          </a:p>
          <a:p>
            <a:r>
              <a:rPr lang="en-US" b="0" dirty="0"/>
              <a:t>We may revisit numbering of MAC addresses and their form of expression </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p:cNvSpPr>
            <a:spLocks noGrp="1"/>
          </p:cNvSpPr>
          <p:nvPr>
            <p:ph type="ftr" idx="14"/>
          </p:nvPr>
        </p:nvSpPr>
        <p:spPr/>
        <p:txBody>
          <a:bodyPr/>
          <a:lstStyle/>
          <a:p>
            <a:r>
              <a:rPr lang="en-GB"/>
              <a:t>Robert Stacey, Intel</a:t>
            </a:r>
            <a:endParaRPr lang="en-GB" dirty="0"/>
          </a:p>
        </p:txBody>
      </p:sp>
      <p:sp>
        <p:nvSpPr>
          <p:cNvPr id="4" name="Date Placeholder 3"/>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2910224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MIB Style</a:t>
            </a:r>
            <a:r>
              <a:rPr lang="en-GB" dirty="0"/>
              <a:t>, Visio and Frame Practices</a:t>
            </a:r>
          </a:p>
        </p:txBody>
      </p:sp>
      <p:sp>
        <p:nvSpPr>
          <p:cNvPr id="9218" name="Rectangle 2"/>
          <p:cNvSpPr>
            <a:spLocks noGrp="1" noChangeArrowheads="1"/>
          </p:cNvSpPr>
          <p:nvPr>
            <p:ph idx="1"/>
          </p:nvPr>
        </p:nvSpPr>
        <p:spPr>
          <a:xfrm>
            <a:off x="914401" y="1981201"/>
            <a:ext cx="10361084" cy="4419599"/>
          </a:xfrm>
          <a:ln/>
        </p:spPr>
        <p:txBody>
          <a:bodyPr/>
          <a:lstStyle/>
          <a:p>
            <a:r>
              <a:rPr lang="en-GB" sz="1600" dirty="0"/>
              <a:t>11-15/355r13 MIB </a:t>
            </a:r>
            <a:r>
              <a:rPr lang="en-GB" sz="1600" dirty="0" err="1"/>
              <a:t>TruthValue</a:t>
            </a:r>
            <a:r>
              <a:rPr lang="en-GB" sz="1600" dirty="0"/>
              <a:t> usage patterns</a:t>
            </a:r>
          </a:p>
          <a:p>
            <a:r>
              <a:rPr lang="en-GB" sz="1600" dirty="0"/>
              <a:t>MIB Style: We use a single style with appropriately set tabs,  and use leading</a:t>
            </a:r>
            <a:r>
              <a:rPr lang="en-US" sz="1600" dirty="0"/>
              <a:t> </a:t>
            </a:r>
            <a:r>
              <a:rPr lang="en-GB" sz="1600" dirty="0"/>
              <a:t>Tabs to distinguish the syntax and description parts. (Adrian Stephens Feb 9, 2010)</a:t>
            </a:r>
            <a:endParaRPr lang="en-US" sz="1600" dirty="0"/>
          </a:p>
          <a:p>
            <a:r>
              <a:rPr lang="en-GB" sz="1600" dirty="0">
                <a:solidFill>
                  <a:schemeClr val="tx1"/>
                </a:solidFill>
              </a:rPr>
              <a:t>Two ways to format a figure &amp; its caption in frame:</a:t>
            </a:r>
            <a:endParaRPr lang="en-US" sz="1600" dirty="0">
              <a:solidFill>
                <a:schemeClr val="tx1"/>
              </a:solidFill>
            </a:endParaRPr>
          </a:p>
          <a:p>
            <a:pPr lvl="1"/>
            <a:r>
              <a:rPr lang="en-GB" sz="1100" dirty="0">
                <a:solidFill>
                  <a:schemeClr val="tx1"/>
                </a:solidFill>
              </a:rPr>
              <a:t>Insert a table.  Insert anchored frame inside table cell to hold graphics.  Use table caption as figure caption.</a:t>
            </a:r>
            <a:endParaRPr lang="en-US" sz="1100" dirty="0">
              <a:solidFill>
                <a:schemeClr val="tx1"/>
              </a:solidFill>
            </a:endParaRPr>
          </a:p>
          <a:p>
            <a:pPr lvl="1"/>
            <a:r>
              <a:rPr lang="en-GB" sz="1100" dirty="0">
                <a:solidFill>
                  <a:schemeClr val="tx1"/>
                </a:solidFill>
              </a:rPr>
              <a:t>Insert an anchored frame.  Insert caption inside a text frame inside the anchored frame.  Insert graphics inside the anchored frame.</a:t>
            </a:r>
            <a:endParaRPr lang="en-US" sz="1100" dirty="0">
              <a:solidFill>
                <a:schemeClr val="tx1"/>
              </a:solidFill>
            </a:endParaRPr>
          </a:p>
          <a:p>
            <a:r>
              <a:rPr lang="en-GB" sz="1400" dirty="0">
                <a:solidFill>
                  <a:srgbClr val="FF0000"/>
                </a:solidFill>
              </a:rPr>
              <a:t>Do not reference other clauses in Visio figures</a:t>
            </a:r>
            <a:r>
              <a:rPr lang="en-US" sz="1400" dirty="0"/>
              <a:t>, it is very hard to maintain the references</a:t>
            </a:r>
            <a:r>
              <a:rPr lang="en-GB" sz="1600" dirty="0"/>
              <a:t> in figures</a:t>
            </a:r>
          </a:p>
          <a:p>
            <a:r>
              <a:rPr lang="en-GB" sz="1600" dirty="0">
                <a:solidFill>
                  <a:srgbClr val="FF0000"/>
                </a:solidFill>
              </a:rPr>
              <a:t>	Comment resolvers on Visio figures will be asked to provide the revised figures</a:t>
            </a:r>
          </a:p>
          <a:p>
            <a:r>
              <a:rPr lang="en-GB" sz="1600" dirty="0"/>
              <a:t>Keep embedded figures using Visio as long as possible (not in Word)</a:t>
            </a:r>
            <a:endParaRPr lang="en-US" sz="1600" dirty="0"/>
          </a:p>
          <a:p>
            <a:pPr lvl="1"/>
            <a:r>
              <a:rPr lang="en-GB" sz="1400" dirty="0"/>
              <a:t>Near the end of sponsor ballot, </a:t>
            </a:r>
            <a:r>
              <a:rPr lang="en-GB" sz="1400" dirty="0">
                <a:solidFill>
                  <a:schemeClr val="tx1"/>
                </a:solidFill>
              </a:rPr>
              <a:t>turn these all into .emf </a:t>
            </a:r>
            <a:r>
              <a:rPr lang="en-GB" sz="1400" dirty="0"/>
              <a:t>(windows meta file) format files (you can do this from </a:t>
            </a:r>
            <a:r>
              <a:rPr lang="en-GB" sz="1400" dirty="0" err="1"/>
              <a:t>visio</a:t>
            </a:r>
            <a:r>
              <a:rPr lang="en-GB" sz="1400" dirty="0"/>
              <a:t> using “save as”).  </a:t>
            </a:r>
          </a:p>
          <a:p>
            <a:pPr lvl="1"/>
            <a:r>
              <a:rPr lang="en-GB" sz="1400" dirty="0">
                <a:solidFill>
                  <a:srgbClr val="FF0000"/>
                </a:solidFill>
              </a:rPr>
              <a:t>Keep </a:t>
            </a:r>
            <a:r>
              <a:rPr lang="en-GB" sz="1400" dirty="0"/>
              <a:t>separate files for the .</a:t>
            </a:r>
            <a:r>
              <a:rPr lang="en-GB" sz="1400" dirty="0" err="1"/>
              <a:t>vsd</a:t>
            </a:r>
            <a:r>
              <a:rPr lang="en-GB" sz="1400" dirty="0"/>
              <a:t> source and the .emf file that is linked to from frame. There is high likelihood we should use .emf</a:t>
            </a:r>
          </a:p>
          <a:p>
            <a:pPr lvl="1"/>
            <a:r>
              <a:rPr lang="en-US" sz="1400" dirty="0"/>
              <a:t>Use the figure number or a short version of the figure title (shown in your final draft) for the name of  the Visio and emf file. </a:t>
            </a:r>
          </a:p>
          <a:p>
            <a:pPr lvl="1"/>
            <a:r>
              <a:rPr lang="en-US" sz="1400" dirty="0"/>
              <a:t>One figure, one Visio file. Don’t store multiple figures in one Visio file.</a:t>
            </a:r>
            <a:endParaRPr lang="en-GB" sz="1400" dirty="0"/>
          </a:p>
          <a:p>
            <a:r>
              <a:rPr lang="en-GB" sz="1400" dirty="0"/>
              <a:t>Frame format figures are tables</a:t>
            </a:r>
          </a:p>
          <a:p>
            <a:r>
              <a:rPr lang="en-GB" sz="1400" dirty="0"/>
              <a:t>The MathML editor for equations may be applicable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5" name="Footer Placeholder 4"/>
          <p:cNvSpPr>
            <a:spLocks noGrp="1"/>
          </p:cNvSpPr>
          <p:nvPr>
            <p:ph type="ftr" idx="14"/>
          </p:nvPr>
        </p:nvSpPr>
        <p:spPr/>
        <p:txBody>
          <a:bodyPr/>
          <a:lstStyle/>
          <a:p>
            <a:r>
              <a:rPr lang="en-GB"/>
              <a:t>Robert Stacey, Intel</a:t>
            </a:r>
            <a:endParaRPr lang="en-GB" dirty="0"/>
          </a:p>
        </p:txBody>
      </p:sp>
      <p:sp>
        <p:nvSpPr>
          <p:cNvPr id="4" name="Date Placeholder 3"/>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903593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Publication process</a:t>
            </a:r>
          </a:p>
        </p:txBody>
      </p:sp>
      <p:sp>
        <p:nvSpPr>
          <p:cNvPr id="9218" name="Rectangle 2"/>
          <p:cNvSpPr>
            <a:spLocks noGrp="1" noChangeArrowheads="1"/>
          </p:cNvSpPr>
          <p:nvPr>
            <p:ph idx="1"/>
          </p:nvPr>
        </p:nvSpPr>
        <p:spPr>
          <a:ln/>
        </p:spPr>
        <p:txBody>
          <a:bodyPr/>
          <a:lstStyle/>
          <a:p>
            <a:r>
              <a:rPr lang="en-US" sz="2000" dirty="0"/>
              <a:t>Publication editor creates a marked up PDF with editorial changes highlighted</a:t>
            </a:r>
          </a:p>
          <a:p>
            <a:r>
              <a:rPr lang="en-US" sz="2000" dirty="0"/>
              <a:t>802.11 technical editor forms a review committee, usual the task group editor and one other person associated with 802.11 editing</a:t>
            </a:r>
          </a:p>
          <a:p>
            <a:r>
              <a:rPr lang="en-US" sz="2000" dirty="0"/>
              <a:t>Each member of the committee should review each change proposed by the publication editor</a:t>
            </a:r>
          </a:p>
          <a:p>
            <a:r>
              <a:rPr lang="en-US" sz="2000" dirty="0"/>
              <a:t>Pay particular attention to</a:t>
            </a:r>
          </a:p>
          <a:p>
            <a:pPr lvl="1"/>
            <a:r>
              <a:rPr lang="en-US" sz="1800" dirty="0"/>
              <a:t>Reconstructed sentences</a:t>
            </a:r>
          </a:p>
          <a:p>
            <a:pPr lvl="1"/>
            <a:r>
              <a:rPr lang="en-US" sz="1800" dirty="0"/>
              <a:t>Tables with number changes</a:t>
            </a:r>
          </a:p>
          <a:p>
            <a:pPr lvl="1"/>
            <a:r>
              <a:rPr lang="en-US" sz="1800" dirty="0"/>
              <a:t>ANA assignments</a:t>
            </a:r>
          </a:p>
          <a:p>
            <a:r>
              <a:rPr lang="en-US" sz="2000" dirty="0"/>
              <a:t>The review process is complete when all publication changes have been reviewed</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19</a:t>
            </a:fld>
            <a:endParaRPr lang="en-GB"/>
          </a:p>
        </p:txBody>
      </p:sp>
      <p:sp>
        <p:nvSpPr>
          <p:cNvPr id="5" name="Footer Placeholder 4"/>
          <p:cNvSpPr>
            <a:spLocks noGrp="1"/>
          </p:cNvSpPr>
          <p:nvPr>
            <p:ph type="ftr" idx="14"/>
          </p:nvPr>
        </p:nvSpPr>
        <p:spPr/>
        <p:txBody>
          <a:bodyPr/>
          <a:lstStyle/>
          <a:p>
            <a:r>
              <a:rPr lang="en-GB"/>
              <a:t>Robert Stacey, Intel</a:t>
            </a:r>
            <a:endParaRPr lang="en-GB" dirty="0"/>
          </a:p>
        </p:txBody>
      </p:sp>
      <p:sp>
        <p:nvSpPr>
          <p:cNvPr id="4" name="Date Placeholder 3"/>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6126332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ctr">
              <a:buFontTx/>
              <a:buNone/>
            </a:pPr>
            <a:r>
              <a:rPr lang="en-US" b="0" dirty="0"/>
              <a:t>This document contains agenda/minutes/actions/status as prepared/recorded at the IEEE 802.11 Editors’ Meeting</a:t>
            </a:r>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4" name="Date Placeholder 3"/>
          <p:cNvSpPr>
            <a:spLocks noGrp="1"/>
          </p:cNvSpPr>
          <p:nvPr>
            <p:ph type="dt" idx="15"/>
          </p:nvPr>
        </p:nvSpPr>
        <p:spPr/>
        <p:txBody>
          <a:bodyPr/>
          <a:lstStyle/>
          <a:p>
            <a:r>
              <a:rPr lang="en-US"/>
              <a:t>November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for 2023-11-14 meeting</a:t>
            </a:r>
          </a:p>
        </p:txBody>
      </p:sp>
      <p:sp>
        <p:nvSpPr>
          <p:cNvPr id="3" name="Content Placeholder 2"/>
          <p:cNvSpPr>
            <a:spLocks noGrp="1"/>
          </p:cNvSpPr>
          <p:nvPr>
            <p:ph idx="1"/>
          </p:nvPr>
        </p:nvSpPr>
        <p:spPr>
          <a:xfrm>
            <a:off x="914401" y="1751014"/>
            <a:ext cx="10361084" cy="4724400"/>
          </a:xfrm>
        </p:spPr>
        <p:txBody>
          <a:bodyPr/>
          <a:lstStyle/>
          <a:p>
            <a:r>
              <a:rPr lang="en-US" sz="2000" dirty="0"/>
              <a:t>Roll Call / Contacts / Reflector</a:t>
            </a:r>
          </a:p>
          <a:p>
            <a:r>
              <a:rPr lang="en-US" sz="2000" dirty="0"/>
              <a:t>Brief status report</a:t>
            </a:r>
          </a:p>
          <a:p>
            <a:r>
              <a:rPr lang="en-US" sz="2000" dirty="0" err="1"/>
              <a:t>TGbe</a:t>
            </a:r>
            <a:r>
              <a:rPr lang="en-US" sz="2000" dirty="0"/>
              <a:t> MDR review</a:t>
            </a:r>
          </a:p>
          <a:p>
            <a:r>
              <a:rPr lang="en-US" sz="2000" dirty="0"/>
              <a:t>Draft and Amendment alignments</a:t>
            </a:r>
          </a:p>
          <a:p>
            <a:pPr>
              <a:buFont typeface="Arial" panose="020B0604020202020204" pitchFamily="34" charset="0"/>
              <a:buChar char="•"/>
            </a:pPr>
            <a:r>
              <a:rPr lang="en-US" sz="2000" dirty="0"/>
              <a:t>	</a:t>
            </a:r>
            <a:r>
              <a:rPr lang="en-US" sz="2000"/>
              <a:t>11bb and 11bc </a:t>
            </a:r>
            <a:r>
              <a:rPr lang="en-US" sz="2000" dirty="0"/>
              <a:t>publication</a:t>
            </a:r>
          </a:p>
          <a:p>
            <a:pPr>
              <a:buFont typeface="Arial" panose="020B0604020202020204" pitchFamily="34" charset="0"/>
              <a:buChar char="•"/>
            </a:pPr>
            <a:r>
              <a:rPr lang="en-US" sz="2000" dirty="0"/>
              <a:t>	11be, 11bf, 11bh, 11bk ordering</a:t>
            </a:r>
          </a:p>
          <a:p>
            <a:r>
              <a:rPr lang="en-US" sz="2000" dirty="0"/>
              <a:t>Update on various topics:</a:t>
            </a:r>
          </a:p>
          <a:p>
            <a:r>
              <a:rPr lang="en-US" sz="2000" dirty="0"/>
              <a:t>	Clause 6 rewrite, searchable definitions, that/which in style guide, field vs subfield</a:t>
            </a:r>
          </a:p>
          <a:p>
            <a:r>
              <a:rPr lang="en-US" sz="2000" dirty="0"/>
              <a:t>WG Style Guide for 802.11 draft </a:t>
            </a:r>
            <a:r>
              <a:rPr lang="en-US" sz="2000" dirty="0">
                <a:solidFill>
                  <a:schemeClr val="tx1"/>
                </a:solidFill>
              </a:rPr>
              <a:t>09/1034r20</a:t>
            </a:r>
          </a:p>
          <a:p>
            <a:r>
              <a:rPr lang="en-US" sz="2000" dirty="0">
                <a:solidFill>
                  <a:schemeClr val="tx1"/>
                </a:solidFill>
              </a:rPr>
              <a:t>	Suggested changes from Rubayet Shafin to 2.3 “is set to”</a:t>
            </a:r>
          </a:p>
          <a:p>
            <a:r>
              <a:rPr lang="en-US" sz="2000" dirty="0"/>
              <a:t>ANA number spaces</a:t>
            </a:r>
          </a:p>
          <a:p>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Volunteer Editor Contacts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Robert Stacey, Intel</a:t>
            </a:r>
            <a:endParaRPr lang="en-GB" dirty="0"/>
          </a:p>
        </p:txBody>
      </p:sp>
      <p:sp>
        <p:nvSpPr>
          <p:cNvPr id="4" name="Date Placeholder 3"/>
          <p:cNvSpPr>
            <a:spLocks noGrp="1"/>
          </p:cNvSpPr>
          <p:nvPr>
            <p:ph type="dt" idx="15"/>
          </p:nvPr>
        </p:nvSpPr>
        <p:spPr/>
        <p:txBody>
          <a:bodyPr/>
          <a:lstStyle/>
          <a:p>
            <a:r>
              <a:rPr lang="en-US"/>
              <a:t>November 2023</a:t>
            </a:r>
            <a:endParaRPr lang="en-GB"/>
          </a:p>
        </p:txBody>
      </p:sp>
      <p:sp>
        <p:nvSpPr>
          <p:cNvPr id="8" name="Rectangle 3"/>
          <p:cNvSpPr>
            <a:spLocks noGrp="1" noChangeArrowheads="1"/>
          </p:cNvSpPr>
          <p:nvPr>
            <p:ph idx="1"/>
          </p:nvPr>
        </p:nvSpPr>
        <p:spPr>
          <a:xfrm>
            <a:off x="907283" y="1524000"/>
            <a:ext cx="10361084" cy="4876800"/>
          </a:xfrm>
          <a:noFill/>
        </p:spPr>
        <p:txBody>
          <a:bodyPr/>
          <a:lstStyle/>
          <a:p>
            <a:pPr marL="342900" lvl="1" indent="-342900">
              <a:buFontTx/>
              <a:buChar char="•"/>
            </a:pPr>
            <a:r>
              <a:rPr lang="en-US" sz="1600" b="1" dirty="0"/>
              <a:t>WG – Robert Stacey </a:t>
            </a:r>
            <a:r>
              <a:rPr lang="en-US" sz="1600" dirty="0"/>
              <a:t>– </a:t>
            </a:r>
            <a:r>
              <a:rPr lang="en-US" sz="1600" dirty="0">
                <a:hlinkClick r:id="rId3"/>
              </a:rPr>
              <a:t>robert.stacey@intel.com</a:t>
            </a:r>
            <a:r>
              <a:rPr lang="en-US" sz="1600" dirty="0"/>
              <a:t>, </a:t>
            </a:r>
            <a:r>
              <a:rPr lang="en-US" sz="1600" b="1" dirty="0"/>
              <a:t>Emily Qi </a:t>
            </a:r>
            <a:r>
              <a:rPr lang="en-US" sz="1600" dirty="0"/>
              <a:t>– </a:t>
            </a:r>
            <a:r>
              <a:rPr lang="en-US" sz="1600" b="0" dirty="0">
                <a:hlinkClick r:id="rId4"/>
              </a:rPr>
              <a:t>emily.h.qi@intel.com</a:t>
            </a:r>
            <a:endParaRPr lang="en-US" sz="1600" b="1" dirty="0"/>
          </a:p>
          <a:p>
            <a:pPr marL="342900" lvl="1" indent="-342900">
              <a:buFontTx/>
              <a:buChar char="•"/>
            </a:pPr>
            <a:r>
              <a:rPr lang="en-US" sz="1600" b="1" dirty="0" err="1"/>
              <a:t>TGbe</a:t>
            </a:r>
            <a:r>
              <a:rPr lang="en-US" sz="1600" b="1" dirty="0"/>
              <a:t> – Edward Au </a:t>
            </a:r>
            <a:r>
              <a:rPr lang="en-US" sz="1600" dirty="0"/>
              <a:t>– </a:t>
            </a:r>
            <a:r>
              <a:rPr lang="en-US" sz="1600" u="sng" dirty="0">
                <a:hlinkClick r:id="rId5"/>
              </a:rPr>
              <a:t>edward.ks.au@gmail.com</a:t>
            </a:r>
            <a:r>
              <a:rPr lang="en-US" sz="1600" u="sng" dirty="0"/>
              <a:t> </a:t>
            </a:r>
            <a:r>
              <a:rPr lang="en-US" sz="1600" dirty="0"/>
              <a:t> </a:t>
            </a:r>
          </a:p>
          <a:p>
            <a:pPr marL="342900" lvl="1" indent="-342900">
              <a:buFontTx/>
              <a:buChar char="•"/>
            </a:pPr>
            <a:r>
              <a:rPr lang="en-US" sz="1600" b="1" dirty="0" err="1"/>
              <a:t>TGbf</a:t>
            </a:r>
            <a:r>
              <a:rPr lang="en-US" sz="1600" b="1" dirty="0"/>
              <a:t> – Claudio da Silva </a:t>
            </a:r>
            <a:r>
              <a:rPr lang="en-US" sz="1600" dirty="0"/>
              <a:t>– </a:t>
            </a:r>
            <a:r>
              <a:rPr lang="en-US" sz="1600" dirty="0">
                <a:hlinkClick r:id="rId6"/>
              </a:rPr>
              <a:t>claudiodasilva@meta.com</a:t>
            </a:r>
            <a:r>
              <a:rPr lang="en-US" sz="1600" dirty="0"/>
              <a:t> </a:t>
            </a:r>
          </a:p>
          <a:p>
            <a:pPr marL="342900" lvl="1" indent="-342900">
              <a:buFontTx/>
              <a:buChar char="•"/>
            </a:pPr>
            <a:r>
              <a:rPr lang="en-US" sz="1600" b="1" dirty="0" err="1"/>
              <a:t>TGbh</a:t>
            </a:r>
            <a:r>
              <a:rPr lang="en-US" sz="1600" b="1" dirty="0"/>
              <a:t> – Carol Ansley </a:t>
            </a:r>
            <a:r>
              <a:rPr lang="en-US" sz="1600" dirty="0"/>
              <a:t>– </a:t>
            </a:r>
            <a:r>
              <a:rPr lang="en-US" sz="1600" dirty="0">
                <a:hlinkClick r:id="rId7"/>
              </a:rPr>
              <a:t>carol@ansley.com</a:t>
            </a:r>
            <a:r>
              <a:rPr lang="en-US" sz="1600" dirty="0"/>
              <a:t> </a:t>
            </a:r>
          </a:p>
          <a:p>
            <a:pPr marL="342900" lvl="1" indent="-342900">
              <a:buFontTx/>
              <a:buChar char="•"/>
            </a:pPr>
            <a:r>
              <a:rPr lang="en-US" sz="1600" b="1" dirty="0" err="1"/>
              <a:t>TGbi</a:t>
            </a:r>
            <a:r>
              <a:rPr lang="en-US" sz="1600" b="1" dirty="0"/>
              <a:t> – Po-kai Huang </a:t>
            </a:r>
            <a:r>
              <a:rPr lang="en-US" sz="1600" dirty="0"/>
              <a:t>– </a:t>
            </a:r>
            <a:r>
              <a:rPr lang="en-US" sz="1600" dirty="0">
                <a:hlinkClick r:id="rId8"/>
              </a:rPr>
              <a:t>po-kai.huang@intel.com</a:t>
            </a:r>
            <a:r>
              <a:rPr lang="en-US" sz="1600" dirty="0"/>
              <a:t> </a:t>
            </a:r>
          </a:p>
          <a:p>
            <a:pPr marL="342900" lvl="1" indent="-342900">
              <a:buFontTx/>
              <a:buChar char="•"/>
            </a:pPr>
            <a:r>
              <a:rPr lang="en-US" sz="1600" b="1" dirty="0" err="1"/>
              <a:t>TGbk</a:t>
            </a:r>
            <a:r>
              <a:rPr lang="en-US" sz="1600" b="1" dirty="0"/>
              <a:t> – Roy Want </a:t>
            </a:r>
            <a:r>
              <a:rPr lang="en-US" sz="1600" dirty="0">
                <a:hlinkClick r:id="rId9"/>
              </a:rPr>
              <a:t>RoyWant@google.com</a:t>
            </a:r>
            <a:endParaRPr lang="en-US" sz="1600" dirty="0"/>
          </a:p>
          <a:p>
            <a:pPr marL="342900" lvl="1" indent="-342900">
              <a:buFontTx/>
              <a:buChar char="•"/>
            </a:pPr>
            <a:r>
              <a:rPr lang="en-US" sz="1600" b="1" dirty="0" err="1"/>
              <a:t>REVme</a:t>
            </a:r>
            <a:r>
              <a:rPr lang="en-US" sz="1600" b="1" dirty="0"/>
              <a:t> – Emily Qi </a:t>
            </a:r>
            <a:r>
              <a:rPr lang="en-US" sz="1600" dirty="0"/>
              <a:t>– </a:t>
            </a:r>
            <a:r>
              <a:rPr lang="en-US" sz="1600" b="0" dirty="0">
                <a:hlinkClick r:id="rId4"/>
              </a:rPr>
              <a:t>emily.h.qi@intel.com</a:t>
            </a:r>
            <a:r>
              <a:rPr lang="en-US" sz="1600" dirty="0"/>
              <a:t>, </a:t>
            </a:r>
            <a:r>
              <a:rPr lang="en-US" sz="1600" b="1" dirty="0"/>
              <a:t>Edward Au </a:t>
            </a:r>
            <a:r>
              <a:rPr lang="en-US" sz="1600" dirty="0"/>
              <a:t>– </a:t>
            </a:r>
            <a:r>
              <a:rPr lang="en-US" sz="1600" b="0" u="sng" dirty="0">
                <a:hlinkClick r:id="rId5"/>
              </a:rPr>
              <a:t>edward.ks.au@</a:t>
            </a:r>
            <a:r>
              <a:rPr lang="en-US" sz="1600" u="sng" dirty="0">
                <a:hlinkClick r:id="rId5"/>
              </a:rPr>
              <a:t>gmail.com</a:t>
            </a:r>
            <a:r>
              <a:rPr lang="en-US" sz="1600" u="sng" dirty="0"/>
              <a:t> </a:t>
            </a:r>
            <a:r>
              <a:rPr lang="en-US" sz="1600" dirty="0"/>
              <a:t> </a:t>
            </a:r>
          </a:p>
          <a:p>
            <a:pPr lvl="1"/>
            <a:endParaRPr lang="en-US" sz="16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5458" y="685800"/>
            <a:ext cx="10361084" cy="1065213"/>
          </a:xfrm>
        </p:spPr>
        <p:txBody>
          <a:bodyPr/>
          <a:lstStyle/>
          <a:p>
            <a:r>
              <a:rPr lang="en-GB" dirty="0"/>
              <a:t>November 14 roundtable status report</a:t>
            </a:r>
          </a:p>
        </p:txBody>
      </p:sp>
      <p:sp>
        <p:nvSpPr>
          <p:cNvPr id="9218" name="Rectangle 2"/>
          <p:cNvSpPr>
            <a:spLocks noGrp="1" noChangeArrowheads="1"/>
          </p:cNvSpPr>
          <p:nvPr>
            <p:ph idx="1"/>
          </p:nvPr>
        </p:nvSpPr>
        <p:spPr>
          <a:xfrm>
            <a:off x="911728" y="1791534"/>
            <a:ext cx="10361084" cy="4800600"/>
          </a:xfrm>
          <a:ln/>
        </p:spPr>
        <p:txBody>
          <a:bodyPr/>
          <a:lstStyle/>
          <a:p>
            <a:r>
              <a:rPr lang="en-GB" sz="1600" dirty="0"/>
              <a:t>11bc – </a:t>
            </a:r>
            <a:r>
              <a:rPr lang="en-GB" sz="1600" b="0" dirty="0"/>
              <a:t>In publication editing </a:t>
            </a:r>
          </a:p>
          <a:p>
            <a:r>
              <a:rPr lang="en-GB" sz="1600" dirty="0"/>
              <a:t>11bb –</a:t>
            </a:r>
            <a:r>
              <a:rPr lang="en-GB" sz="1600" b="0" dirty="0"/>
              <a:t> published. </a:t>
            </a:r>
          </a:p>
          <a:p>
            <a:r>
              <a:rPr lang="en-GB" sz="1600" dirty="0"/>
              <a:t>11be –</a:t>
            </a:r>
            <a:r>
              <a:rPr lang="en-GB" sz="1600" b="0" dirty="0"/>
              <a:t> Still having fun. 1045 pages for D4.1. Hoping to resolve all comments and go to ballot out of the November session. Align to </a:t>
            </a:r>
            <a:r>
              <a:rPr lang="en-GB" sz="1600" b="0" dirty="0" err="1"/>
              <a:t>REVme</a:t>
            </a:r>
            <a:r>
              <a:rPr lang="en-GB" sz="1600" b="0" dirty="0"/>
              <a:t> 4.0.</a:t>
            </a:r>
            <a:endParaRPr lang="en-US" sz="1600" b="0" dirty="0"/>
          </a:p>
          <a:p>
            <a:r>
              <a:rPr lang="en-US" sz="1600" dirty="0"/>
              <a:t>11bf </a:t>
            </a:r>
            <a:r>
              <a:rPr lang="en-GB" sz="1600" dirty="0"/>
              <a:t>– </a:t>
            </a:r>
            <a:r>
              <a:rPr lang="en-GB" sz="1600" b="0" dirty="0"/>
              <a:t>LB276 just finished. 545 comments. Working on comment resolution, resolved about 80%. Expect to complete and go to recirc out of the November meeting.</a:t>
            </a:r>
            <a:endParaRPr lang="en-US" sz="1600" b="0" dirty="0"/>
          </a:p>
          <a:p>
            <a:r>
              <a:rPr lang="en-GB" sz="1600" dirty="0"/>
              <a:t>11bh – </a:t>
            </a:r>
            <a:r>
              <a:rPr lang="en-GB" sz="1600" b="0" dirty="0"/>
              <a:t>Still working through comment resolution. Hoping to complete in November.</a:t>
            </a:r>
          </a:p>
          <a:p>
            <a:r>
              <a:rPr lang="en-GB" sz="1600" dirty="0"/>
              <a:t>11bi – </a:t>
            </a:r>
            <a:r>
              <a:rPr lang="en-GB" sz="1600" b="0" dirty="0"/>
              <a:t>Still working on proposed draft text and alignment on certain core requirements. Expect D0.1 out of January meeting session.</a:t>
            </a:r>
          </a:p>
          <a:p>
            <a:r>
              <a:rPr lang="en-GB" sz="1600" dirty="0"/>
              <a:t>11bk</a:t>
            </a:r>
            <a:r>
              <a:rPr lang="en-GB" sz="1600" b="0" dirty="0"/>
              <a:t> –Current draft is D0.8. And expect D1.0 in November.</a:t>
            </a:r>
          </a:p>
          <a:p>
            <a:r>
              <a:rPr lang="en-GB" sz="1600" dirty="0" err="1"/>
              <a:t>REVme</a:t>
            </a:r>
            <a:r>
              <a:rPr lang="en-GB" sz="1600" dirty="0"/>
              <a:t> – </a:t>
            </a:r>
            <a:r>
              <a:rPr lang="en-GB" sz="1600" b="0" dirty="0"/>
              <a:t>Received 606 on initial SA Ballot. So far, 70+ comments are ready for motion. Plan to go SA recirc out of the January meeting. </a:t>
            </a:r>
            <a:endParaRPr lang="en-GB" sz="1400" dirty="0"/>
          </a:p>
          <a:p>
            <a:endParaRPr lang="en-US" sz="1400" dirty="0"/>
          </a:p>
          <a:p>
            <a:r>
              <a:rPr lang="en-GB" sz="2000" dirty="0"/>
              <a:t>  </a:t>
            </a:r>
          </a:p>
          <a:p>
            <a:endParaRPr lang="en-GB" sz="200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a:t>
            </a:fld>
            <a:endParaRPr lang="en-GB"/>
          </a:p>
        </p:txBody>
      </p:sp>
      <p:sp>
        <p:nvSpPr>
          <p:cNvPr id="5" name="Footer Placeholder 4"/>
          <p:cNvSpPr>
            <a:spLocks noGrp="1"/>
          </p:cNvSpPr>
          <p:nvPr>
            <p:ph type="ftr" idx="14"/>
          </p:nvPr>
        </p:nvSpPr>
        <p:spPr/>
        <p:txBody>
          <a:bodyPr/>
          <a:lstStyle/>
          <a:p>
            <a:r>
              <a:rPr lang="en-GB"/>
              <a:t>Robert Stacey, Intel</a:t>
            </a:r>
            <a:endParaRPr lang="en-GB" dirty="0"/>
          </a:p>
        </p:txBody>
      </p:sp>
      <p:sp>
        <p:nvSpPr>
          <p:cNvPr id="4" name="Date Placeholder 3"/>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175389020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2164CB-B347-F8AC-CF95-30ED605CA682}"/>
              </a:ext>
            </a:extLst>
          </p:cNvPr>
          <p:cNvSpPr>
            <a:spLocks noGrp="1"/>
          </p:cNvSpPr>
          <p:nvPr>
            <p:ph type="title"/>
          </p:nvPr>
        </p:nvSpPr>
        <p:spPr/>
        <p:txBody>
          <a:bodyPr/>
          <a:lstStyle/>
          <a:p>
            <a:r>
              <a:rPr lang="en-US" dirty="0" err="1"/>
              <a:t>TGbe</a:t>
            </a:r>
            <a:r>
              <a:rPr lang="en-US" dirty="0"/>
              <a:t> MDR</a:t>
            </a:r>
          </a:p>
        </p:txBody>
      </p:sp>
      <p:sp>
        <p:nvSpPr>
          <p:cNvPr id="6" name="Content Placeholder 5">
            <a:extLst>
              <a:ext uri="{FF2B5EF4-FFF2-40B4-BE49-F238E27FC236}">
                <a16:creationId xmlns:a16="http://schemas.microsoft.com/office/drawing/2014/main" id="{993E8DA9-4764-4A31-05FF-2B8CB6E0FAE3}"/>
              </a:ext>
            </a:extLst>
          </p:cNvPr>
          <p:cNvSpPr>
            <a:spLocks noGrp="1"/>
          </p:cNvSpPr>
          <p:nvPr>
            <p:ph idx="1"/>
          </p:nvPr>
        </p:nvSpPr>
        <p:spPr/>
        <p:txBody>
          <a:bodyPr/>
          <a:lstStyle/>
          <a:p>
            <a:r>
              <a:rPr lang="en-US" dirty="0"/>
              <a:t>Updates in </a:t>
            </a:r>
            <a:r>
              <a:rPr lang="en-US" dirty="0">
                <a:hlinkClick r:id="rId2"/>
              </a:rPr>
              <a:t>https://mentor.ieee.org/802.11/dcn/23/11-23-1371-13-0000-ieee-p802-11be-d4-0-mandatory-draft-review-mdr-report.docx</a:t>
            </a:r>
            <a:endParaRPr lang="en-US" dirty="0"/>
          </a:p>
          <a:p>
            <a:endParaRPr lang="en-US" dirty="0"/>
          </a:p>
        </p:txBody>
      </p:sp>
      <p:sp>
        <p:nvSpPr>
          <p:cNvPr id="5" name="Slide Number Placeholder 4">
            <a:extLst>
              <a:ext uri="{FF2B5EF4-FFF2-40B4-BE49-F238E27FC236}">
                <a16:creationId xmlns:a16="http://schemas.microsoft.com/office/drawing/2014/main" id="{EDFADD84-6EA7-F4A8-DA04-926DD48D9CB3}"/>
              </a:ext>
            </a:extLst>
          </p:cNvPr>
          <p:cNvSpPr>
            <a:spLocks noGrp="1"/>
          </p:cNvSpPr>
          <p:nvPr>
            <p:ph type="sldNum" idx="12"/>
          </p:nvPr>
        </p:nvSpPr>
        <p:spPr/>
        <p:txBody>
          <a:bodyPr/>
          <a:lstStyle/>
          <a:p>
            <a:r>
              <a:rPr lang="en-GB"/>
              <a:t>Slide </a:t>
            </a:r>
            <a:fld id="{06B781AF-4CCF-49B0-A572-DE54FBE5D942}" type="slidenum">
              <a:rPr lang="en-GB" smtClean="0"/>
              <a:pPr/>
              <a:t>6</a:t>
            </a:fld>
            <a:endParaRPr lang="en-GB"/>
          </a:p>
        </p:txBody>
      </p:sp>
      <p:sp>
        <p:nvSpPr>
          <p:cNvPr id="4" name="Footer Placeholder 3">
            <a:extLst>
              <a:ext uri="{FF2B5EF4-FFF2-40B4-BE49-F238E27FC236}">
                <a16:creationId xmlns:a16="http://schemas.microsoft.com/office/drawing/2014/main" id="{43FA584D-93E9-79C4-9EE1-1B9E762D4FBB}"/>
              </a:ext>
            </a:extLst>
          </p:cNvPr>
          <p:cNvSpPr>
            <a:spLocks noGrp="1"/>
          </p:cNvSpPr>
          <p:nvPr>
            <p:ph type="ftr" idx="14"/>
          </p:nvPr>
        </p:nvSpPr>
        <p:spPr/>
        <p:txBody>
          <a:bodyPr/>
          <a:lstStyle/>
          <a:p>
            <a:r>
              <a:rPr lang="en-GB"/>
              <a:t>Robert Stacey, Intel</a:t>
            </a:r>
          </a:p>
        </p:txBody>
      </p:sp>
      <p:sp>
        <p:nvSpPr>
          <p:cNvPr id="3" name="Date Placeholder 2">
            <a:extLst>
              <a:ext uri="{FF2B5EF4-FFF2-40B4-BE49-F238E27FC236}">
                <a16:creationId xmlns:a16="http://schemas.microsoft.com/office/drawing/2014/main" id="{0793A91A-7AC6-B562-21A3-6EB9479CC4EF}"/>
              </a:ext>
            </a:extLst>
          </p:cNvPr>
          <p:cNvSpPr>
            <a:spLocks noGrp="1"/>
          </p:cNvSpPr>
          <p:nvPr>
            <p:ph type="dt" idx="15"/>
          </p:nvPr>
        </p:nvSpPr>
        <p:spPr/>
        <p:txBody>
          <a:bodyPr/>
          <a:lstStyle/>
          <a:p>
            <a:r>
              <a:rPr lang="en-US"/>
              <a:t>November 2023</a:t>
            </a:r>
            <a:endParaRPr lang="en-GB"/>
          </a:p>
        </p:txBody>
      </p:sp>
    </p:spTree>
    <p:extLst>
      <p:ext uri="{BB962C8B-B14F-4D97-AF65-F5344CB8AC3E}">
        <p14:creationId xmlns:p14="http://schemas.microsoft.com/office/powerpoint/2010/main" val="2810858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80999"/>
          </a:xfrm>
        </p:spPr>
        <p:txBody>
          <a:bodyPr/>
          <a:lstStyle/>
          <a:p>
            <a:r>
              <a:rPr lang="en-US" dirty="0"/>
              <a:t>Editor Amendment Ordering</a:t>
            </a:r>
            <a:endParaRPr lang="en-GB" dirty="0"/>
          </a:p>
        </p:txBody>
      </p:sp>
      <p:sp>
        <p:nvSpPr>
          <p:cNvPr id="9218" name="Rectangle 2"/>
          <p:cNvSpPr>
            <a:spLocks noGrp="1" noChangeArrowheads="1"/>
          </p:cNvSpPr>
          <p:nvPr>
            <p:ph idx="1"/>
          </p:nvPr>
        </p:nvSpPr>
        <p:spPr>
          <a:xfrm>
            <a:off x="969950" y="1447800"/>
            <a:ext cx="10665885" cy="5329237"/>
          </a:xfrm>
          <a:ln/>
        </p:spPr>
        <p:txBody>
          <a:bodyPr/>
          <a:lstStyle/>
          <a:p>
            <a:pPr>
              <a:lnSpc>
                <a:spcPct val="80000"/>
              </a:lnSpc>
              <a:spcBef>
                <a:spcPct val="20000"/>
              </a:spcBef>
              <a:buFontTx/>
              <a:buChar char="•"/>
            </a:pPr>
            <a:r>
              <a:rPr lang="en-US" sz="2000" dirty="0"/>
              <a:t>Data as of </a:t>
            </a:r>
            <a:r>
              <a:rPr lang="en-US" sz="2000" dirty="0">
                <a:solidFill>
                  <a:srgbClr val="FF0000"/>
                </a:solidFill>
              </a:rPr>
              <a:t>November 2023</a:t>
            </a:r>
          </a:p>
          <a:p>
            <a:pPr>
              <a:lnSpc>
                <a:spcPct val="80000"/>
              </a:lnSpc>
              <a:spcBef>
                <a:spcPct val="20000"/>
              </a:spcBef>
              <a:buFontTx/>
              <a:buChar char="•"/>
            </a:pPr>
            <a:r>
              <a:rPr lang="en-US" sz="1600" dirty="0"/>
              <a:t>See </a:t>
            </a:r>
            <a:r>
              <a:rPr lang="en-US" sz="1600" dirty="0">
                <a:hlinkClick r:id="rId3"/>
              </a:rPr>
              <a:t>http://grouper.ieee.org/groups/802/11/Reports/802.11_Timelines.htm</a:t>
            </a:r>
            <a:endParaRPr lang="en-US" sz="1600" dirty="0"/>
          </a:p>
          <a:p>
            <a:pPr>
              <a:lnSpc>
                <a:spcPct val="80000"/>
              </a:lnSpc>
              <a:spcBef>
                <a:spcPct val="20000"/>
              </a:spcBef>
              <a:buFontTx/>
              <a:buChar char="•"/>
            </a:pPr>
            <a:r>
              <a:rPr lang="en-US" sz="1800" dirty="0">
                <a:solidFill>
                  <a:schemeClr val="tx1"/>
                </a:solidFill>
              </a:rPr>
              <a:t>Changes are usually based on MDR readiness.</a:t>
            </a:r>
          </a:p>
          <a:p>
            <a:pPr>
              <a:buFont typeface="Times New Roman" pitchFamily="16" charset="0"/>
              <a:buChar char="•"/>
            </a:pPr>
            <a:endParaRPr lang="en-GB" b="0"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a:t>
            </a:fld>
            <a:endParaRPr lang="en-GB"/>
          </a:p>
        </p:txBody>
      </p:sp>
      <p:sp>
        <p:nvSpPr>
          <p:cNvPr id="5" name="Footer Placeholder 4"/>
          <p:cNvSpPr>
            <a:spLocks noGrp="1"/>
          </p:cNvSpPr>
          <p:nvPr>
            <p:ph type="ftr" idx="14"/>
          </p:nvPr>
        </p:nvSpPr>
        <p:spPr/>
        <p:txBody>
          <a:bodyPr/>
          <a:lstStyle/>
          <a:p>
            <a:r>
              <a:rPr lang="en-GB"/>
              <a:t>Robert Stacey, Intel</a:t>
            </a:r>
            <a:endParaRPr lang="en-GB" dirty="0"/>
          </a:p>
        </p:txBody>
      </p:sp>
      <p:sp>
        <p:nvSpPr>
          <p:cNvPr id="4" name="Date Placeholder 3"/>
          <p:cNvSpPr>
            <a:spLocks noGrp="1"/>
          </p:cNvSpPr>
          <p:nvPr>
            <p:ph type="dt" idx="15"/>
          </p:nvPr>
        </p:nvSpPr>
        <p:spPr/>
        <p:txBody>
          <a:bodyPr/>
          <a:lstStyle/>
          <a:p>
            <a:r>
              <a:rPr lang="en-US"/>
              <a:t>November 2023</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2075641886"/>
              </p:ext>
            </p:extLst>
          </p:nvPr>
        </p:nvGraphicFramePr>
        <p:xfrm>
          <a:off x="914401" y="2909273"/>
          <a:ext cx="10721434" cy="3615352"/>
        </p:xfrm>
        <a:graphic>
          <a:graphicData uri="http://schemas.openxmlformats.org/drawingml/2006/table">
            <a:tbl>
              <a:tblPr firstRow="1" bandRow="1">
                <a:tableStyleId>{5C22544A-7EE6-4342-B048-85BDC9FD1C3A}</a:tableStyleId>
              </a:tblPr>
              <a:tblGrid>
                <a:gridCol w="3685111">
                  <a:extLst>
                    <a:ext uri="{9D8B030D-6E8A-4147-A177-3AD203B41FA5}">
                      <a16:colId xmlns:a16="http://schemas.microsoft.com/office/drawing/2014/main" val="3336049185"/>
                    </a:ext>
                  </a:extLst>
                </a:gridCol>
                <a:gridCol w="1910260">
                  <a:extLst>
                    <a:ext uri="{9D8B030D-6E8A-4147-A177-3AD203B41FA5}">
                      <a16:colId xmlns:a16="http://schemas.microsoft.com/office/drawing/2014/main" val="1921072032"/>
                    </a:ext>
                  </a:extLst>
                </a:gridCol>
                <a:gridCol w="1671478">
                  <a:extLst>
                    <a:ext uri="{9D8B030D-6E8A-4147-A177-3AD203B41FA5}">
                      <a16:colId xmlns:a16="http://schemas.microsoft.com/office/drawing/2014/main" val="3854697234"/>
                    </a:ext>
                  </a:extLst>
                </a:gridCol>
                <a:gridCol w="3454585">
                  <a:extLst>
                    <a:ext uri="{9D8B030D-6E8A-4147-A177-3AD203B41FA5}">
                      <a16:colId xmlns:a16="http://schemas.microsoft.com/office/drawing/2014/main" val="3834352144"/>
                    </a:ext>
                  </a:extLst>
                </a:gridCol>
              </a:tblGrid>
              <a:tr h="27673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Amendment Number</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Task Group</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Page Count</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1" i="0" u="none" strike="noStrike" cap="none" normalizeH="0" baseline="0" dirty="0">
                          <a:ln>
                            <a:noFill/>
                          </a:ln>
                          <a:solidFill>
                            <a:schemeClr val="tx1"/>
                          </a:solidFill>
                          <a:effectLst/>
                          <a:latin typeface="Times New Roman" pitchFamily="18" charset="0"/>
                        </a:rPr>
                        <a:t>Projected </a:t>
                      </a:r>
                      <a:r>
                        <a:rPr kumimoji="0" lang="en-US" sz="1600" b="1" i="0" u="none" strike="noStrike" cap="none" normalizeH="0" baseline="0" dirty="0" err="1">
                          <a:ln>
                            <a:noFill/>
                          </a:ln>
                          <a:solidFill>
                            <a:schemeClr val="tx1"/>
                          </a:solidFill>
                          <a:effectLst/>
                          <a:latin typeface="Times New Roman" pitchFamily="18" charset="0"/>
                        </a:rPr>
                        <a:t>RevCom</a:t>
                      </a:r>
                      <a:r>
                        <a:rPr kumimoji="0" lang="en-US" sz="1600" b="1" i="0" u="none" strike="noStrike" cap="none" normalizeH="0" baseline="0" dirty="0">
                          <a:ln>
                            <a:noFill/>
                          </a:ln>
                          <a:solidFill>
                            <a:schemeClr val="tx1"/>
                          </a:solidFill>
                          <a:effectLst/>
                          <a:latin typeface="Times New Roman" pitchFamily="18" charset="0"/>
                        </a:rPr>
                        <a:t> Date</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78554141"/>
                  </a:ext>
                </a:extLst>
              </a:tr>
              <a:tr h="27673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a:t>
                      </a:r>
                      <a:r>
                        <a:rPr kumimoji="0" lang="en-US" sz="1600" b="0" i="0" u="none" strike="noStrike" cap="none" normalizeH="0" baseline="0" dirty="0">
                          <a:ln>
                            <a:noFill/>
                          </a:ln>
                          <a:solidFill>
                            <a:srgbClr val="FF0000"/>
                          </a:solidFill>
                          <a:effectLst/>
                          <a:latin typeface="Times New Roman" pitchFamily="18" charset="0"/>
                        </a:rPr>
                        <a:t>6</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TGbb</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30</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Published in November 2023 </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14100842"/>
                  </a:ext>
                </a:extLst>
              </a:tr>
              <a:tr h="51824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802.11-2020 Amendment </a:t>
                      </a:r>
                      <a:r>
                        <a:rPr kumimoji="0" lang="en-US" sz="1600" b="0" i="0" u="none" strike="noStrike" cap="none" normalizeH="0" baseline="0" dirty="0">
                          <a:ln>
                            <a:noFill/>
                          </a:ln>
                          <a:solidFill>
                            <a:srgbClr val="FF0000"/>
                          </a:solidFill>
                          <a:effectLst/>
                          <a:latin typeface="Times New Roman" pitchFamily="18" charset="0"/>
                        </a:rPr>
                        <a:t>7</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TGbc</a:t>
                      </a:r>
                      <a:endParaRPr kumimoji="0" lang="en-US" sz="1600" b="0" i="0" u="none" strike="noStrike" cap="none" normalizeH="0" baseline="0" dirty="0">
                        <a:ln>
                          <a:noFill/>
                        </a:ln>
                        <a:solidFill>
                          <a:srgbClr val="00206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rgbClr val="002060"/>
                          </a:solidFill>
                          <a:effectLst/>
                          <a:latin typeface="Times New Roman" pitchFamily="18" charset="0"/>
                        </a:rPr>
                        <a:t>121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December 2023 ?</a:t>
                      </a:r>
                    </a:p>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422524201"/>
                  </a:ext>
                </a:extLst>
              </a:tr>
              <a:tr h="276733">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REVme</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err="1">
                          <a:ln>
                            <a:noFill/>
                          </a:ln>
                          <a:solidFill>
                            <a:schemeClr val="tx1"/>
                          </a:solidFill>
                          <a:effectLst/>
                          <a:latin typeface="Times New Roman" pitchFamily="18" charset="0"/>
                        </a:rPr>
                        <a:t>TGm</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5805</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Sep 2024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53177727"/>
                  </a:ext>
                </a:extLst>
              </a:tr>
              <a:tr h="276733">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TGbh</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34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Sep 2024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91619219"/>
                  </a:ext>
                </a:extLst>
              </a:tr>
              <a:tr h="276733">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2</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TGbe</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1031</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Dec 2024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95075965"/>
                  </a:ext>
                </a:extLst>
              </a:tr>
              <a:tr h="276733">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rPr>
                        <a:t>3</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TGbk</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94</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Dec 2024  </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39065581"/>
                  </a:ext>
                </a:extLst>
              </a:tr>
              <a:tr h="276733">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802.11-2024 Amendment </a:t>
                      </a:r>
                      <a:r>
                        <a:rPr kumimoji="0" lang="en-US" sz="1600" b="0" i="0" u="none" strike="noStrike" cap="none" normalizeH="0" baseline="0" dirty="0">
                          <a:ln>
                            <a:noFill/>
                          </a:ln>
                          <a:solidFill>
                            <a:srgbClr val="FF0000"/>
                          </a:solidFill>
                          <a:effectLst/>
                          <a:latin typeface="Times New Roman" pitchFamily="18" charset="0"/>
                          <a:sym typeface="Wingdings" panose="05000000000000000000" pitchFamily="2" charset="2"/>
                        </a:rPr>
                        <a:t>4</a:t>
                      </a:r>
                      <a:endParaRPr kumimoji="0" lang="en-US" sz="1600" b="0" i="0" u="none" strike="noStrike" cap="none" normalizeH="0" baseline="0" dirty="0">
                        <a:ln>
                          <a:noFill/>
                        </a:ln>
                        <a:solidFill>
                          <a:srgbClr val="FF0000"/>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err="1">
                          <a:ln>
                            <a:noFill/>
                          </a:ln>
                          <a:solidFill>
                            <a:schemeClr val="tx1"/>
                          </a:solidFill>
                          <a:effectLst/>
                          <a:latin typeface="Times New Roman" pitchFamily="18" charset="0"/>
                        </a:rPr>
                        <a:t>TGbf</a:t>
                      </a: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220</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cap="none" normalizeH="0" baseline="0" dirty="0">
                          <a:ln>
                            <a:noFill/>
                          </a:ln>
                          <a:solidFill>
                            <a:schemeClr val="tx1"/>
                          </a:solidFill>
                          <a:effectLst/>
                          <a:latin typeface="Times New Roman" pitchFamily="18" charset="0"/>
                        </a:rPr>
                        <a:t>Mar 2025</a:t>
                      </a: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87635205"/>
                  </a:ext>
                </a:extLst>
              </a:tr>
              <a:tr h="640504">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cap="none" normalizeH="0" baseline="0" dirty="0">
                        <a:ln>
                          <a:noFill/>
                        </a:ln>
                        <a:solidFill>
                          <a:schemeClr val="tx1"/>
                        </a:solidFill>
                        <a:effectLst/>
                        <a:latin typeface="Times New Roman" pitchFamily="18" charset="0"/>
                      </a:endParaRPr>
                    </a:p>
                  </a:txBody>
                  <a:tcPr horzOverflow="overflow">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67951284"/>
                  </a:ext>
                </a:extLst>
              </a:tr>
            </a:tbl>
          </a:graphicData>
        </a:graphic>
      </p:graphicFrame>
    </p:spTree>
    <p:extLst>
      <p:ext uri="{BB962C8B-B14F-4D97-AF65-F5344CB8AC3E}">
        <p14:creationId xmlns:p14="http://schemas.microsoft.com/office/powerpoint/2010/main" val="34548832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12B5B-4630-A352-6190-9E294E05D474}"/>
              </a:ext>
            </a:extLst>
          </p:cNvPr>
          <p:cNvSpPr>
            <a:spLocks noGrp="1"/>
          </p:cNvSpPr>
          <p:nvPr>
            <p:ph type="title"/>
          </p:nvPr>
        </p:nvSpPr>
        <p:spPr/>
        <p:txBody>
          <a:bodyPr/>
          <a:lstStyle/>
          <a:p>
            <a:r>
              <a:rPr lang="en-US" dirty="0"/>
              <a:t>Clause 6 Re-Write</a:t>
            </a:r>
          </a:p>
        </p:txBody>
      </p:sp>
      <p:sp>
        <p:nvSpPr>
          <p:cNvPr id="3" name="Content Placeholder 2">
            <a:extLst>
              <a:ext uri="{FF2B5EF4-FFF2-40B4-BE49-F238E27FC236}">
                <a16:creationId xmlns:a16="http://schemas.microsoft.com/office/drawing/2014/main" id="{79F8E904-6966-31F1-4EB7-8CADBFD4BBE7}"/>
              </a:ext>
            </a:extLst>
          </p:cNvPr>
          <p:cNvSpPr>
            <a:spLocks noGrp="1"/>
          </p:cNvSpPr>
          <p:nvPr>
            <p:ph idx="1"/>
          </p:nvPr>
        </p:nvSpPr>
        <p:spPr/>
        <p:txBody>
          <a:bodyPr/>
          <a:lstStyle/>
          <a:p>
            <a:pPr marL="0" marR="0">
              <a:spcBef>
                <a:spcPts val="0"/>
              </a:spcBef>
              <a:spcAft>
                <a:spcPts val="0"/>
              </a:spcAft>
            </a:pP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Changes have been included in </a:t>
            </a:r>
            <a:r>
              <a:rPr lang="en-US" sz="1800" dirty="0" err="1">
                <a:effectLst/>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effectLst/>
                <a:latin typeface="Times New Roman" panose="02020603050405020304" pitchFamily="18" charset="0"/>
                <a:ea typeface="Calibri" panose="020F0502020204030204" pitchFamily="34" charset="0"/>
                <a:cs typeface="Times New Roman" panose="02020603050405020304" pitchFamily="18" charset="0"/>
              </a:rPr>
              <a:t> D2.0.</a:t>
            </a:r>
          </a:p>
          <a:p>
            <a:pPr marL="0" marR="0">
              <a:spcBef>
                <a:spcPts val="0"/>
              </a:spcBef>
              <a:spcAft>
                <a:spcPts val="0"/>
              </a:spcAft>
            </a:pPr>
            <a:endPar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Discussion:</a:t>
            </a:r>
          </a:p>
          <a:p>
            <a:pPr marL="0" marR="0">
              <a:spcBef>
                <a:spcPts val="0"/>
              </a:spcBef>
              <a:spcAft>
                <a:spcPts val="0"/>
              </a:spcAft>
            </a:pP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11az and 11bd have 802.11-2020 as their baseline and are not affected.</a:t>
            </a:r>
          </a:p>
          <a:p>
            <a:pPr marL="0" marR="0">
              <a:spcBef>
                <a:spcPts val="0"/>
              </a:spcBef>
              <a:spcAft>
                <a:spcPts val="0"/>
              </a:spcAft>
            </a:pP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will need to update these to conform to the new Clause 6 style when these are rolled in</a:t>
            </a:r>
          </a:p>
          <a:p>
            <a:pPr marL="0" marR="0">
              <a:spcBef>
                <a:spcPts val="0"/>
              </a:spcBef>
              <a:spcAft>
                <a:spcPts val="0"/>
              </a:spcAft>
            </a:pPr>
            <a:r>
              <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Emily</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/Edward will setup a tiger team to do this.</a:t>
            </a: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 </a:t>
            </a:r>
            <a:r>
              <a:rPr lang="en-US" sz="1800" dirty="0">
                <a:solidFill>
                  <a:schemeClr val="accent6"/>
                </a:solidFill>
                <a:latin typeface="Times New Roman" panose="02020603050405020304" pitchFamily="18" charset="0"/>
                <a:ea typeface="Calibri" panose="020F0502020204030204" pitchFamily="34" charset="0"/>
                <a:cs typeface="Times New Roman" panose="02020603050405020304" pitchFamily="18" charset="0"/>
                <a:sym typeface="Wingdings" panose="05000000000000000000" pitchFamily="2" charset="2"/>
              </a:rPr>
              <a:t>Graham prepared a submission for 11az clause 6. </a:t>
            </a:r>
            <a:endParaRPr lang="en-US" sz="1800" dirty="0">
              <a:solidFill>
                <a:schemeClr val="accent6"/>
              </a:solidFill>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endPar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11be has </a:t>
            </a: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 as baseline and will need to conform when it bumps up to </a:t>
            </a: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/D2.0 as baseline.</a:t>
            </a: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Similarly, for 11bf, but should probably wait until 11be has done its update.</a:t>
            </a:r>
          </a:p>
          <a:p>
            <a:pPr marL="0" marR="0">
              <a:spcBef>
                <a:spcPts val="0"/>
              </a:spcBef>
              <a:spcAft>
                <a:spcPts val="0"/>
              </a:spcAft>
            </a:pPr>
            <a:endParaRPr lang="en-US" sz="18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spcBef>
                <a:spcPts val="0"/>
              </a:spcBef>
              <a:spcAft>
                <a:spcPts val="0"/>
              </a:spcAft>
            </a:pP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11bf/D1.0 will keep </a:t>
            </a:r>
            <a:r>
              <a:rPr lang="en-US" sz="1800" dirty="0" err="1">
                <a:solidFill>
                  <a:schemeClr val="tx1"/>
                </a:solidFill>
                <a:latin typeface="Times New Roman" panose="02020603050405020304" pitchFamily="18" charset="0"/>
                <a:ea typeface="Calibri" panose="020F0502020204030204" pitchFamily="34" charset="0"/>
                <a:cs typeface="Times New Roman" panose="02020603050405020304" pitchFamily="18" charset="0"/>
              </a:rPr>
              <a:t>REVme</a:t>
            </a:r>
            <a:r>
              <a:rPr lang="en-US" sz="18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/D1.3 as baseline and postpone updates until after initial WG ballot.</a:t>
            </a:r>
          </a:p>
          <a:p>
            <a:endParaRPr lang="en-US" dirty="0"/>
          </a:p>
          <a:p>
            <a:endParaRPr lang="en-US" dirty="0"/>
          </a:p>
        </p:txBody>
      </p:sp>
      <p:sp>
        <p:nvSpPr>
          <p:cNvPr id="4" name="Slide Number Placeholder 3">
            <a:extLst>
              <a:ext uri="{FF2B5EF4-FFF2-40B4-BE49-F238E27FC236}">
                <a16:creationId xmlns:a16="http://schemas.microsoft.com/office/drawing/2014/main" id="{0D11A741-8084-115E-007C-C1DCECC20BDD}"/>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94FFB7A-4DD2-59A3-ED7C-59344C61B5DB}"/>
              </a:ext>
            </a:extLst>
          </p:cNvPr>
          <p:cNvSpPr>
            <a:spLocks noGrp="1"/>
          </p:cNvSpPr>
          <p:nvPr>
            <p:ph type="ftr" idx="14"/>
          </p:nvPr>
        </p:nvSpPr>
        <p:spPr/>
        <p:txBody>
          <a:bodyPr/>
          <a:lstStyle/>
          <a:p>
            <a:r>
              <a:rPr lang="en-GB"/>
              <a:t>Robert Stacey, Intel</a:t>
            </a:r>
            <a:endParaRPr lang="en-GB" dirty="0"/>
          </a:p>
        </p:txBody>
      </p:sp>
      <p:sp>
        <p:nvSpPr>
          <p:cNvPr id="6" name="Date Placeholder 5">
            <a:extLst>
              <a:ext uri="{FF2B5EF4-FFF2-40B4-BE49-F238E27FC236}">
                <a16:creationId xmlns:a16="http://schemas.microsoft.com/office/drawing/2014/main" id="{C64C913C-4BA1-C311-A2BE-DD612B92C636}"/>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42136693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E0574-B2D5-447E-9895-E858A6BF899C}"/>
              </a:ext>
            </a:extLst>
          </p:cNvPr>
          <p:cNvSpPr>
            <a:spLocks noGrp="1"/>
          </p:cNvSpPr>
          <p:nvPr>
            <p:ph type="title"/>
          </p:nvPr>
        </p:nvSpPr>
        <p:spPr>
          <a:xfrm>
            <a:off x="914401" y="685801"/>
            <a:ext cx="10361084" cy="685799"/>
          </a:xfrm>
        </p:spPr>
        <p:txBody>
          <a:bodyPr/>
          <a:lstStyle/>
          <a:p>
            <a:r>
              <a:rPr lang="en-US" dirty="0"/>
              <a:t>Searchable definitions ( to be discussed in Jan 2024)</a:t>
            </a:r>
          </a:p>
        </p:txBody>
      </p:sp>
      <p:sp>
        <p:nvSpPr>
          <p:cNvPr id="3" name="Content Placeholder 2">
            <a:extLst>
              <a:ext uri="{FF2B5EF4-FFF2-40B4-BE49-F238E27FC236}">
                <a16:creationId xmlns:a16="http://schemas.microsoft.com/office/drawing/2014/main" id="{8CACBB3F-CDC2-45D7-9ECD-8E1AFA715091}"/>
              </a:ext>
            </a:extLst>
          </p:cNvPr>
          <p:cNvSpPr>
            <a:spLocks noGrp="1"/>
          </p:cNvSpPr>
          <p:nvPr>
            <p:ph idx="1"/>
          </p:nvPr>
        </p:nvSpPr>
        <p:spPr>
          <a:xfrm>
            <a:off x="898072" y="1295400"/>
            <a:ext cx="10361084" cy="5029200"/>
          </a:xfrm>
        </p:spPr>
        <p:txBody>
          <a:bodyPr/>
          <a:lstStyle/>
          <a:p>
            <a:r>
              <a:rPr lang="en-US" sz="1800" dirty="0"/>
              <a:t>Youhan Kim provided an update:</a:t>
            </a:r>
          </a:p>
          <a:p>
            <a:pPr marL="0" marR="0">
              <a:spcBef>
                <a:spcPts val="0"/>
              </a:spcBef>
              <a:spcAft>
                <a:spcPts val="0"/>
              </a:spcAft>
            </a:pPr>
            <a:r>
              <a:rPr lang="en-US" sz="1400" dirty="0">
                <a:effectLst/>
                <a:latin typeface="Calibri" panose="020F0502020204030204" pitchFamily="34" charset="0"/>
                <a:ea typeface="Calibri" panose="020F0502020204030204" pitchFamily="34" charset="0"/>
              </a:rPr>
              <a:t>After discussion within the </a:t>
            </a:r>
            <a:r>
              <a:rPr lang="en-US" sz="1400" dirty="0" err="1">
                <a:effectLst/>
                <a:latin typeface="Calibri" panose="020F0502020204030204" pitchFamily="34" charset="0"/>
                <a:ea typeface="Calibri" panose="020F0502020204030204" pitchFamily="34" charset="0"/>
              </a:rPr>
              <a:t>TGme</a:t>
            </a:r>
            <a:r>
              <a:rPr lang="en-US" sz="1400" dirty="0">
                <a:effectLst/>
                <a:latin typeface="Calibri" panose="020F0502020204030204" pitchFamily="34" charset="0"/>
                <a:ea typeface="Calibri" panose="020F0502020204030204" pitchFamily="34" charset="0"/>
              </a:rPr>
              <a:t> group, the direction we are going with is</a:t>
            </a:r>
          </a:p>
          <a:p>
            <a:pPr marL="342900" marR="0" lvl="0" indent="-342900">
              <a:spcBef>
                <a:spcPts val="0"/>
              </a:spcBef>
              <a:spcAft>
                <a:spcPts val="0"/>
              </a:spcAft>
              <a:buFont typeface="+mj-lt"/>
              <a:buAutoNum type="arabicPeriod"/>
            </a:pPr>
            <a:r>
              <a:rPr lang="en-US" sz="1400" b="1" dirty="0">
                <a:effectLst/>
                <a:latin typeface="Calibri" panose="020F0502020204030204" pitchFamily="34" charset="0"/>
                <a:ea typeface="Times New Roman" panose="02020603050405020304" pitchFamily="18" charset="0"/>
              </a:rPr>
              <a:t>Add the full acronym AFTER the colon</a:t>
            </a:r>
            <a:endParaRPr lang="en-US" sz="1400" dirty="0">
              <a:effectLst/>
              <a:latin typeface="Calibri" panose="020F0502020204030204" pitchFamily="34" charset="0"/>
              <a:ea typeface="Calibri" panose="020F0502020204030204" pitchFamily="34" charset="0"/>
            </a:endParaRPr>
          </a:p>
          <a:p>
            <a:pPr marL="342900" marR="0" lvl="0" indent="-342900">
              <a:spcBef>
                <a:spcPts val="0"/>
              </a:spcBef>
              <a:spcAft>
                <a:spcPts val="0"/>
              </a:spcAft>
              <a:buFont typeface="+mj-lt"/>
              <a:buAutoNum type="arabicPeriod"/>
            </a:pPr>
            <a:r>
              <a:rPr lang="en-US" sz="1400" dirty="0">
                <a:effectLst/>
                <a:latin typeface="Calibri" panose="020F0502020204030204" pitchFamily="34" charset="0"/>
                <a:ea typeface="Times New Roman" panose="02020603050405020304" pitchFamily="18" charset="0"/>
              </a:rPr>
              <a:t>Make incremental changes only.  E.g. do not delete existing ‘partial’ acronyms within the ‘name’ of the term</a:t>
            </a:r>
            <a:r>
              <a:rPr lang="en-US" sz="1800" dirty="0"/>
              <a:t>.</a:t>
            </a:r>
          </a:p>
          <a:p>
            <a:pPr marL="0" indent="0">
              <a:spcBef>
                <a:spcPts val="0"/>
              </a:spcBef>
              <a:spcAft>
                <a:spcPts val="0"/>
              </a:spcAft>
            </a:pPr>
            <a:r>
              <a:rPr lang="en-US" sz="1400" dirty="0">
                <a:effectLst/>
                <a:latin typeface="Calibri" panose="020F0502020204030204" pitchFamily="34" charset="0"/>
                <a:ea typeface="Calibri" panose="020F0502020204030204" pitchFamily="34" charset="0"/>
              </a:rPr>
              <a:t>For example,</a:t>
            </a:r>
          </a:p>
          <a:p>
            <a:pPr marL="0" marR="0" lvl="0" indent="0">
              <a:spcBef>
                <a:spcPts val="0"/>
              </a:spcBef>
              <a:spcAft>
                <a:spcPts val="0"/>
              </a:spcAft>
            </a:pPr>
            <a:r>
              <a:rPr lang="en-US" sz="1400" b="1" i="0" dirty="0">
                <a:solidFill>
                  <a:srgbClr val="000000"/>
                </a:solidFill>
                <a:effectLst/>
                <a:latin typeface="TimesNewRoman"/>
                <a:ea typeface="Calibri" panose="020F0502020204030204" pitchFamily="34" charset="0"/>
                <a:cs typeface="Calibri" panose="020F0502020204030204" pitchFamily="34" charset="0"/>
              </a:rPr>
              <a:t>access point (AP) reachability: </a:t>
            </a:r>
            <a:r>
              <a:rPr lang="en-US" sz="1400" b="0" i="0" u="sng" dirty="0">
                <a:solidFill>
                  <a:srgbClr val="FF0000"/>
                </a:solidFill>
                <a:effectLst/>
                <a:latin typeface="TimesNewRoman"/>
                <a:ea typeface="Calibri" panose="020F0502020204030204" pitchFamily="34" charset="0"/>
                <a:cs typeface="Calibri" panose="020F0502020204030204" pitchFamily="34" charset="0"/>
              </a:rPr>
              <a:t>[AP reachability] </a:t>
            </a:r>
            <a:r>
              <a:rPr lang="en-US" sz="1400" b="0" i="0" dirty="0">
                <a:solidFill>
                  <a:srgbClr val="000000"/>
                </a:solidFill>
                <a:effectLst/>
                <a:latin typeface="TimesNewRoman"/>
                <a:ea typeface="Calibri" panose="020F0502020204030204" pitchFamily="34" charset="0"/>
                <a:cs typeface="Calibri" panose="020F0502020204030204" pitchFamily="34" charset="0"/>
              </a:rPr>
              <a:t>An AP is reachable by a station (STA) if </a:t>
            </a:r>
            <a:r>
              <a:rPr lang="en-US" sz="1400" b="0" i="0" dirty="0" err="1">
                <a:solidFill>
                  <a:srgbClr val="000000"/>
                </a:solidFill>
                <a:effectLst/>
                <a:latin typeface="TimesNewRoman"/>
                <a:ea typeface="Calibri" panose="020F0502020204030204" pitchFamily="34" charset="0"/>
                <a:cs typeface="Calibri" panose="020F0502020204030204" pitchFamily="34" charset="0"/>
              </a:rPr>
              <a:t>preauthentication</a:t>
            </a:r>
            <a:r>
              <a:rPr lang="en-US" sz="1400" b="0" i="0" dirty="0">
                <a:solidFill>
                  <a:srgbClr val="000000"/>
                </a:solidFill>
                <a:effectLst/>
                <a:latin typeface="TimesNewRoman"/>
                <a:ea typeface="Calibri" panose="020F0502020204030204" pitchFamily="34" charset="0"/>
                <a:cs typeface="Calibri" panose="020F0502020204030204" pitchFamily="34" charset="0"/>
              </a:rPr>
              <a:t> messages can be exchanged between the STA and the target AP via the distribution system (DS)</a:t>
            </a:r>
          </a:p>
          <a:p>
            <a:pPr marL="0" marR="0" lvl="0" indent="0">
              <a:spcBef>
                <a:spcPts val="0"/>
              </a:spcBef>
              <a:spcAft>
                <a:spcPts val="0"/>
              </a:spcAft>
            </a:pPr>
            <a:endParaRPr lang="en-US" sz="1400" b="0" i="0" dirty="0">
              <a:solidFill>
                <a:srgbClr val="000000"/>
              </a:solidFill>
              <a:effectLst/>
              <a:latin typeface="TimesNewRoman"/>
              <a:ea typeface="Calibri" panose="020F0502020204030204" pitchFamily="34" charset="0"/>
              <a:cs typeface="Calibri" panose="020F0502020204030204" pitchFamily="34" charset="0"/>
            </a:endParaRPr>
          </a:p>
          <a:p>
            <a:pPr marL="0" indent="0">
              <a:spcBef>
                <a:spcPts val="0"/>
              </a:spcBef>
              <a:spcAft>
                <a:spcPts val="0"/>
              </a:spcAft>
            </a:pPr>
            <a:r>
              <a:rPr lang="en-US" sz="1400" dirty="0">
                <a:effectLst/>
                <a:latin typeface="Calibri" panose="020F0502020204030204" pitchFamily="34" charset="0"/>
                <a:ea typeface="Calibri" panose="020F0502020204030204" pitchFamily="34" charset="0"/>
              </a:rPr>
              <a:t>Note that we are not deleting “(AP)” in the ‘name’ of the term (the point #2.a above) even though it seems it should be removed per some of the feedback from the publication editors.  This is to avoid having too many changes lumped into this particular effort.</a:t>
            </a:r>
          </a:p>
          <a:p>
            <a:pPr marL="0" indent="0">
              <a:spcBef>
                <a:spcPts val="0"/>
              </a:spcBef>
              <a:spcAft>
                <a:spcPts val="0"/>
              </a:spcAft>
            </a:pPr>
            <a:endParaRPr lang="en-US" sz="1400" dirty="0">
              <a:effectLst/>
              <a:latin typeface="Calibri" panose="020F0502020204030204" pitchFamily="34" charset="0"/>
              <a:ea typeface="Calibri" panose="020F0502020204030204" pitchFamily="34" charset="0"/>
            </a:endParaRPr>
          </a:p>
          <a:p>
            <a:pPr marL="0" indent="0">
              <a:spcBef>
                <a:spcPts val="0"/>
              </a:spcBef>
              <a:spcAft>
                <a:spcPts val="0"/>
              </a:spcAft>
            </a:pPr>
            <a:r>
              <a:rPr lang="en-US" sz="1400" dirty="0">
                <a:latin typeface="Calibri" panose="020F0502020204030204" pitchFamily="34" charset="0"/>
                <a:ea typeface="Calibri" panose="020F0502020204030204" pitchFamily="34" charset="0"/>
              </a:rPr>
              <a:t>Already rolled into </a:t>
            </a:r>
            <a:r>
              <a:rPr lang="en-US" sz="1400" dirty="0" err="1">
                <a:latin typeface="Calibri" panose="020F0502020204030204" pitchFamily="34" charset="0"/>
                <a:ea typeface="Calibri" panose="020F0502020204030204" pitchFamily="34" charset="0"/>
              </a:rPr>
              <a:t>REVme</a:t>
            </a:r>
            <a:r>
              <a:rPr lang="en-US" sz="1400" dirty="0">
                <a:latin typeface="Calibri" panose="020F0502020204030204" pitchFamily="34" charset="0"/>
                <a:ea typeface="Calibri" panose="020F0502020204030204" pitchFamily="34" charset="0"/>
              </a:rPr>
              <a:t>.</a:t>
            </a:r>
          </a:p>
          <a:p>
            <a:pPr marL="0" indent="0">
              <a:spcBef>
                <a:spcPts val="0"/>
              </a:spcBef>
              <a:spcAft>
                <a:spcPts val="0"/>
              </a:spcAft>
            </a:pPr>
            <a:endParaRPr lang="en-US" sz="1400" dirty="0">
              <a:latin typeface="Calibri" panose="020F0502020204030204" pitchFamily="34" charset="0"/>
              <a:ea typeface="Calibri" panose="020F0502020204030204" pitchFamily="34" charset="0"/>
            </a:endParaRPr>
          </a:p>
          <a:p>
            <a:pPr marL="0" indent="0">
              <a:spcBef>
                <a:spcPts val="0"/>
              </a:spcBef>
              <a:spcAft>
                <a:spcPts val="0"/>
              </a:spcAft>
            </a:pPr>
            <a:r>
              <a:rPr lang="en-US" sz="1600" dirty="0">
                <a:effectLst/>
                <a:latin typeface="Calibri" panose="020F0502020204030204" pitchFamily="34" charset="0"/>
                <a:ea typeface="Calibri" panose="020F0502020204030204" pitchFamily="34" charset="0"/>
              </a:rPr>
              <a:t>=== </a:t>
            </a:r>
          </a:p>
          <a:p>
            <a:pPr marL="0" indent="0">
              <a:spcBef>
                <a:spcPts val="0"/>
              </a:spcBef>
              <a:spcAft>
                <a:spcPts val="0"/>
              </a:spcAft>
            </a:pPr>
            <a:r>
              <a:rPr lang="en-US" sz="1600" dirty="0">
                <a:latin typeface="Calibri" panose="020F0502020204030204" pitchFamily="34" charset="0"/>
                <a:ea typeface="Calibri" panose="020F0502020204030204" pitchFamily="34" charset="0"/>
              </a:rPr>
              <a:t>A comment (from Robert Stacey) on the changes in D4.0 (#6035): </a:t>
            </a:r>
          </a:p>
          <a:p>
            <a:pPr marL="0" indent="0">
              <a:spcBef>
                <a:spcPts val="0"/>
              </a:spcBef>
              <a:spcAft>
                <a:spcPts val="0"/>
              </a:spcAft>
            </a:pPr>
            <a:r>
              <a:rPr lang="en-US" sz="1200" dirty="0">
                <a:latin typeface="Calibri" panose="020F0502020204030204" pitchFamily="34" charset="0"/>
                <a:ea typeface="Calibri" panose="020F0502020204030204" pitchFamily="34" charset="0"/>
              </a:rPr>
              <a:t>The style used here for providing an acronym for the term being defined (in square brackets after the colon) is inconsistent with the style used in other IEEE SA standards (for example 802.3-2022) and with the style used elsewhere in this standard (e.g. 258.35). It is also inconsistent with the IEEE SA style guide, which states: The abbreviation or acronym should be placed in parentheses when following the full term.</a:t>
            </a:r>
          </a:p>
          <a:p>
            <a:pPr marL="0" indent="0">
              <a:spcBef>
                <a:spcPts val="0"/>
              </a:spcBef>
              <a:spcAft>
                <a:spcPts val="0"/>
              </a:spcAft>
            </a:pPr>
            <a:endParaRPr lang="en-US" sz="1200" dirty="0">
              <a:latin typeface="Calibri" panose="020F0502020204030204" pitchFamily="34" charset="0"/>
              <a:ea typeface="Calibri" panose="020F0502020204030204" pitchFamily="34" charset="0"/>
            </a:endParaRPr>
          </a:p>
          <a:p>
            <a:pPr marL="0" indent="0">
              <a:spcBef>
                <a:spcPts val="0"/>
              </a:spcBef>
              <a:spcAft>
                <a:spcPts val="0"/>
              </a:spcAft>
            </a:pPr>
            <a:r>
              <a:rPr lang="en-US" sz="1600" dirty="0">
                <a:latin typeface="Calibri" panose="020F0502020204030204" pitchFamily="34" charset="0"/>
                <a:ea typeface="Calibri" panose="020F0502020204030204" pitchFamily="34" charset="0"/>
              </a:rPr>
              <a:t>For example,  </a:t>
            </a:r>
            <a:r>
              <a:rPr lang="en-US" sz="1800" b="1" i="0" dirty="0">
                <a:solidFill>
                  <a:srgbClr val="000000"/>
                </a:solidFill>
                <a:effectLst/>
                <a:latin typeface="TimesNewRoman"/>
              </a:rPr>
              <a:t>access point </a:t>
            </a:r>
            <a:r>
              <a:rPr lang="en-US" sz="1800" b="1" i="0" strike="sngStrike" dirty="0">
                <a:solidFill>
                  <a:srgbClr val="000000"/>
                </a:solidFill>
                <a:effectLst/>
                <a:latin typeface="TimesNewRoman"/>
              </a:rPr>
              <a:t>(AP) </a:t>
            </a:r>
            <a:r>
              <a:rPr lang="en-US" sz="1800" b="1" i="0" dirty="0">
                <a:solidFill>
                  <a:srgbClr val="000000"/>
                </a:solidFill>
                <a:effectLst/>
                <a:latin typeface="TimesNewRoman"/>
              </a:rPr>
              <a:t>: </a:t>
            </a:r>
            <a:r>
              <a:rPr lang="en-US" sz="1800" b="0" i="0" dirty="0">
                <a:solidFill>
                  <a:srgbClr val="000000"/>
                </a:solidFill>
                <a:effectLst/>
                <a:latin typeface="TimesNewRoman"/>
              </a:rPr>
              <a:t>[AP]</a:t>
            </a:r>
            <a:r>
              <a:rPr lang="en-US" sz="1800" b="0" dirty="0">
                <a:solidFill>
                  <a:srgbClr val="218A21"/>
                </a:solidFill>
                <a:latin typeface="TimesNewRoman"/>
              </a:rPr>
              <a:t> </a:t>
            </a:r>
            <a:r>
              <a:rPr lang="en-US" sz="1800" b="0" i="0" dirty="0">
                <a:solidFill>
                  <a:srgbClr val="000000"/>
                </a:solidFill>
                <a:effectLst/>
                <a:latin typeface="TimesNewRoman"/>
              </a:rPr>
              <a:t>An entity that contains one station (STA) a</a:t>
            </a:r>
            <a:r>
              <a:rPr lang="en-US" sz="1200" dirty="0"/>
              <a:t> ... </a:t>
            </a:r>
            <a:br>
              <a:rPr lang="en-US" sz="1200" dirty="0"/>
            </a:br>
            <a:endParaRPr lang="en-US" sz="1200" dirty="0"/>
          </a:p>
          <a:p>
            <a:pPr marL="0" indent="0">
              <a:spcBef>
                <a:spcPts val="0"/>
              </a:spcBef>
              <a:spcAft>
                <a:spcPts val="0"/>
              </a:spcAft>
            </a:pPr>
            <a:r>
              <a:rPr lang="en-US" sz="1200" dirty="0">
                <a:latin typeface="Calibri" panose="020F0502020204030204" pitchFamily="34" charset="0"/>
                <a:ea typeface="Calibri" panose="020F0502020204030204" pitchFamily="34" charset="0"/>
              </a:rPr>
              <a:t>“(AP)” shall not be deleted. </a:t>
            </a:r>
            <a:endParaRPr lang="en-US" sz="1600" dirty="0">
              <a:latin typeface="Calibri" panose="020F0502020204030204"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4B405436-A468-4048-8901-A23B6575C97A}"/>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9C77575-62F1-4514-9363-495AF0AB2134}"/>
              </a:ext>
            </a:extLst>
          </p:cNvPr>
          <p:cNvSpPr>
            <a:spLocks noGrp="1"/>
          </p:cNvSpPr>
          <p:nvPr>
            <p:ph type="ftr" idx="14"/>
          </p:nvPr>
        </p:nvSpPr>
        <p:spPr/>
        <p:txBody>
          <a:bodyPr/>
          <a:lstStyle/>
          <a:p>
            <a:r>
              <a:rPr lang="en-GB"/>
              <a:t>Robert Stacey, Intel</a:t>
            </a:r>
            <a:endParaRPr lang="en-GB" dirty="0"/>
          </a:p>
        </p:txBody>
      </p:sp>
      <p:sp>
        <p:nvSpPr>
          <p:cNvPr id="6" name="Date Placeholder 5">
            <a:extLst>
              <a:ext uri="{FF2B5EF4-FFF2-40B4-BE49-F238E27FC236}">
                <a16:creationId xmlns:a16="http://schemas.microsoft.com/office/drawing/2014/main" id="{5DF4E633-C4FA-4770-9ED2-0DB5E4687F4B}"/>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472033400"/>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4755FF"/>
      </a:hlink>
      <a:folHlink>
        <a:srgbClr val="85858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 (1)</Template>
  <TotalTime>15569</TotalTime>
  <Words>2575</Words>
  <Application>Microsoft Office PowerPoint</Application>
  <PresentationFormat>Widescreen</PresentationFormat>
  <Paragraphs>362</Paragraphs>
  <Slides>19</Slides>
  <Notes>9</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19</vt:i4>
      </vt:variant>
    </vt:vector>
  </HeadingPairs>
  <TitlesOfParts>
    <vt:vector size="27" baseType="lpstr">
      <vt:lpstr>TimesNewRoman</vt:lpstr>
      <vt:lpstr>Arial</vt:lpstr>
      <vt:lpstr>Calibri</vt:lpstr>
      <vt:lpstr>Calibri Light</vt:lpstr>
      <vt:lpstr>Times New Roman</vt:lpstr>
      <vt:lpstr>Office Theme</vt:lpstr>
      <vt:lpstr>Custom Design</vt:lpstr>
      <vt:lpstr>Document</vt:lpstr>
      <vt:lpstr>802.11 WG Editor’s Meeting (November 2023)</vt:lpstr>
      <vt:lpstr>Abstract</vt:lpstr>
      <vt:lpstr>Agenda for 2023-11-14 meeting</vt:lpstr>
      <vt:lpstr>Volunteer Editor Contacts</vt:lpstr>
      <vt:lpstr>November 14 roundtable status report</vt:lpstr>
      <vt:lpstr>TGbe MDR</vt:lpstr>
      <vt:lpstr>Editor Amendment Ordering</vt:lpstr>
      <vt:lpstr>Clause 6 Re-Write</vt:lpstr>
      <vt:lpstr>Searchable definitions ( to be discussed in Jan 2024)</vt:lpstr>
      <vt:lpstr>Discussion: hyphenated terms in uppercase context  (from Mark R)</vt:lpstr>
      <vt:lpstr>Style guide update (to be discussed in Jan 2024) (from Rubayet Shafin)</vt:lpstr>
      <vt:lpstr>That/which in style guide  (done, this slide will be removed) </vt:lpstr>
      <vt:lpstr>Use of field and subfield</vt:lpstr>
      <vt:lpstr>Draft Development Snapshot</vt:lpstr>
      <vt:lpstr>ANA managed number space</vt:lpstr>
      <vt:lpstr>Backup</vt:lpstr>
      <vt:lpstr>802.11 Style Guide</vt:lpstr>
      <vt:lpstr>MIB Style, Visio and Frame Practices</vt:lpstr>
      <vt:lpstr>Publication process</vt:lpstr>
    </vt:vector>
  </TitlesOfParts>
  <Company>Cisco Systems,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Peter Ecclesine (pecclesi)</dc:creator>
  <cp:keywords>CTPClassification=CTP_NT</cp:keywords>
  <cp:lastModifiedBy>Qi, Emily H</cp:lastModifiedBy>
  <cp:revision>471</cp:revision>
  <cp:lastPrinted>1601-01-01T00:00:00Z</cp:lastPrinted>
  <dcterms:created xsi:type="dcterms:W3CDTF">2018-01-07T18:30:13Z</dcterms:created>
  <dcterms:modified xsi:type="dcterms:W3CDTF">2023-11-16T21:20:44Z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aac88202-5e9b-4871-89ab-389b8f17b9bc</vt:lpwstr>
  </property>
  <property fmtid="{D5CDD505-2E9C-101B-9397-08002B2CF9AE}" pid="3" name="CTP_TimeStamp">
    <vt:lpwstr>2020-01-17 00:36:12Z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