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256" r:id="rId3"/>
    <p:sldId id="257" r:id="rId4"/>
    <p:sldId id="283" r:id="rId5"/>
    <p:sldId id="262" r:id="rId6"/>
    <p:sldId id="265" r:id="rId7"/>
    <p:sldId id="2377" r:id="rId8"/>
    <p:sldId id="273" r:id="rId9"/>
    <p:sldId id="2371" r:id="rId10"/>
    <p:sldId id="2375" r:id="rId11"/>
    <p:sldId id="2382" r:id="rId12"/>
    <p:sldId id="2381" r:id="rId13"/>
    <p:sldId id="2374" r:id="rId14"/>
    <p:sldId id="2376" r:id="rId15"/>
    <p:sldId id="270" r:id="rId16"/>
    <p:sldId id="278" r:id="rId17"/>
    <p:sldId id="2373" r:id="rId18"/>
    <p:sldId id="276" r:id="rId19"/>
    <p:sldId id="2380"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875C9B-A063-441B-AAF5-81C39CC31347}" v="4" dt="2023-11-11T19:17:14.4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4660"/>
  </p:normalViewPr>
  <p:slideViewPr>
    <p:cSldViewPr>
      <p:cViewPr varScale="1">
        <p:scale>
          <a:sx n="94" d="100"/>
          <a:sy n="94" d="100"/>
        </p:scale>
        <p:origin x="110" y="9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03875C9B-A063-441B-AAF5-81C39CC31347}"/>
    <pc:docChg chg="undo custSel addSld modSld sldOrd modMainMaster">
      <pc:chgData name="Qi, Emily H" userId="b0d254cd-8291-4c78-a277-dadec609489b" providerId="ADAL" clId="{03875C9B-A063-441B-AAF5-81C39CC31347}" dt="2023-11-11T19:32:36.958" v="844" actId="20577"/>
      <pc:docMkLst>
        <pc:docMk/>
      </pc:docMkLst>
      <pc:sldChg chg="modSp mod">
        <pc:chgData name="Qi, Emily H" userId="b0d254cd-8291-4c78-a277-dadec609489b" providerId="ADAL" clId="{03875C9B-A063-441B-AAF5-81C39CC31347}" dt="2023-11-11T18:47:07.194" v="30" actId="20577"/>
        <pc:sldMkLst>
          <pc:docMk/>
          <pc:sldMk cId="0" sldId="256"/>
        </pc:sldMkLst>
        <pc:spChg chg="mod">
          <ac:chgData name="Qi, Emily H" userId="b0d254cd-8291-4c78-a277-dadec609489b" providerId="ADAL" clId="{03875C9B-A063-441B-AAF5-81C39CC31347}" dt="2023-11-11T18:47:07.194" v="30" actId="20577"/>
          <ac:spMkLst>
            <pc:docMk/>
            <pc:sldMk cId="0" sldId="256"/>
            <ac:spMk id="6" creationId="{00000000-0000-0000-0000-000000000000}"/>
          </ac:spMkLst>
        </pc:spChg>
        <pc:graphicFrameChg chg="mod">
          <ac:chgData name="Qi, Emily H" userId="b0d254cd-8291-4c78-a277-dadec609489b" providerId="ADAL" clId="{03875C9B-A063-441B-AAF5-81C39CC31347}" dt="2023-11-11T18:44:02.607" v="0"/>
          <ac:graphicFrameMkLst>
            <pc:docMk/>
            <pc:sldMk cId="0" sldId="256"/>
            <ac:graphicFrameMk id="3075" creationId="{00000000-0000-0000-0000-000000000000}"/>
          </ac:graphicFrameMkLst>
        </pc:graphicFrameChg>
      </pc:sldChg>
      <pc:sldChg chg="modSp mod">
        <pc:chgData name="Qi, Emily H" userId="b0d254cd-8291-4c78-a277-dadec609489b" providerId="ADAL" clId="{03875C9B-A063-441B-AAF5-81C39CC31347}" dt="2023-11-11T18:49:05.723" v="66" actId="20577"/>
        <pc:sldMkLst>
          <pc:docMk/>
          <pc:sldMk cId="1753890201" sldId="265"/>
        </pc:sldMkLst>
        <pc:spChg chg="mod">
          <ac:chgData name="Qi, Emily H" userId="b0d254cd-8291-4c78-a277-dadec609489b" providerId="ADAL" clId="{03875C9B-A063-441B-AAF5-81C39CC31347}" dt="2023-11-11T18:49:05.723" v="66" actId="20577"/>
          <ac:spMkLst>
            <pc:docMk/>
            <pc:sldMk cId="1753890201" sldId="265"/>
            <ac:spMk id="2" creationId="{00000000-0000-0000-0000-000000000000}"/>
          </ac:spMkLst>
        </pc:spChg>
      </pc:sldChg>
      <pc:sldChg chg="ord">
        <pc:chgData name="Qi, Emily H" userId="b0d254cd-8291-4c78-a277-dadec609489b" providerId="ADAL" clId="{03875C9B-A063-441B-AAF5-81C39CC31347}" dt="2023-11-11T19:32:21.349" v="824"/>
        <pc:sldMkLst>
          <pc:docMk/>
          <pc:sldMk cId="3454883255" sldId="273"/>
        </pc:sldMkLst>
      </pc:sldChg>
      <pc:sldChg chg="modSp mod">
        <pc:chgData name="Qi, Emily H" userId="b0d254cd-8291-4c78-a277-dadec609489b" providerId="ADAL" clId="{03875C9B-A063-441B-AAF5-81C39CC31347}" dt="2023-11-11T19:32:36.958" v="844" actId="20577"/>
        <pc:sldMkLst>
          <pc:docMk/>
          <pc:sldMk cId="1968720319" sldId="283"/>
        </pc:sldMkLst>
        <pc:spChg chg="mod">
          <ac:chgData name="Qi, Emily H" userId="b0d254cd-8291-4c78-a277-dadec609489b" providerId="ADAL" clId="{03875C9B-A063-441B-AAF5-81C39CC31347}" dt="2023-11-11T18:58:50.793" v="163" actId="20577"/>
          <ac:spMkLst>
            <pc:docMk/>
            <pc:sldMk cId="1968720319" sldId="283"/>
            <ac:spMk id="2" creationId="{00000000-0000-0000-0000-000000000000}"/>
          </ac:spMkLst>
        </pc:spChg>
        <pc:spChg chg="mod">
          <ac:chgData name="Qi, Emily H" userId="b0d254cd-8291-4c78-a277-dadec609489b" providerId="ADAL" clId="{03875C9B-A063-441B-AAF5-81C39CC31347}" dt="2023-11-11T19:32:36.958" v="844" actId="20577"/>
          <ac:spMkLst>
            <pc:docMk/>
            <pc:sldMk cId="1968720319" sldId="283"/>
            <ac:spMk id="3" creationId="{00000000-0000-0000-0000-000000000000}"/>
          </ac:spMkLst>
        </pc:spChg>
      </pc:sldChg>
      <pc:sldChg chg="modSp mod">
        <pc:chgData name="Qi, Emily H" userId="b0d254cd-8291-4c78-a277-dadec609489b" providerId="ADAL" clId="{03875C9B-A063-441B-AAF5-81C39CC31347}" dt="2023-11-11T19:24:43.962" v="780" actId="6549"/>
        <pc:sldMkLst>
          <pc:docMk/>
          <pc:sldMk cId="4213669348" sldId="2371"/>
        </pc:sldMkLst>
        <pc:spChg chg="mod">
          <ac:chgData name="Qi, Emily H" userId="b0d254cd-8291-4c78-a277-dadec609489b" providerId="ADAL" clId="{03875C9B-A063-441B-AAF5-81C39CC31347}" dt="2023-11-11T19:24:43.962" v="780" actId="6549"/>
          <ac:spMkLst>
            <pc:docMk/>
            <pc:sldMk cId="4213669348" sldId="2371"/>
            <ac:spMk id="3" creationId="{79F8E904-6966-31F1-4EB7-8CADBFD4BBE7}"/>
          </ac:spMkLst>
        </pc:spChg>
      </pc:sldChg>
      <pc:sldChg chg="modSp mod">
        <pc:chgData name="Qi, Emily H" userId="b0d254cd-8291-4c78-a277-dadec609489b" providerId="ADAL" clId="{03875C9B-A063-441B-AAF5-81C39CC31347}" dt="2023-11-11T19:26:47.482" v="817" actId="20577"/>
        <pc:sldMkLst>
          <pc:docMk/>
          <pc:sldMk cId="472033400" sldId="2375"/>
        </pc:sldMkLst>
        <pc:spChg chg="mod">
          <ac:chgData name="Qi, Emily H" userId="b0d254cd-8291-4c78-a277-dadec609489b" providerId="ADAL" clId="{03875C9B-A063-441B-AAF5-81C39CC31347}" dt="2023-11-11T18:59:52.999" v="165" actId="14100"/>
          <ac:spMkLst>
            <pc:docMk/>
            <pc:sldMk cId="472033400" sldId="2375"/>
            <ac:spMk id="2" creationId="{FCDE0574-B2D5-447E-9895-E858A6BF899C}"/>
          </ac:spMkLst>
        </pc:spChg>
        <pc:spChg chg="mod">
          <ac:chgData name="Qi, Emily H" userId="b0d254cd-8291-4c78-a277-dadec609489b" providerId="ADAL" clId="{03875C9B-A063-441B-AAF5-81C39CC31347}" dt="2023-11-11T19:26:47.482" v="817" actId="20577"/>
          <ac:spMkLst>
            <pc:docMk/>
            <pc:sldMk cId="472033400" sldId="2375"/>
            <ac:spMk id="3" creationId="{8CACBB3F-CDC2-45D7-9ECD-8E1AFA715091}"/>
          </ac:spMkLst>
        </pc:spChg>
      </pc:sldChg>
      <pc:sldChg chg="modSp mod">
        <pc:chgData name="Qi, Emily H" userId="b0d254cd-8291-4c78-a277-dadec609489b" providerId="ADAL" clId="{03875C9B-A063-441B-AAF5-81C39CC31347}" dt="2023-11-11T18:50:15.833" v="68" actId="20577"/>
        <pc:sldMkLst>
          <pc:docMk/>
          <pc:sldMk cId="2810858507" sldId="2377"/>
        </pc:sldMkLst>
        <pc:spChg chg="mod">
          <ac:chgData name="Qi, Emily H" userId="b0d254cd-8291-4c78-a277-dadec609489b" providerId="ADAL" clId="{03875C9B-A063-441B-AAF5-81C39CC31347}" dt="2023-11-11T18:50:15.833" v="68" actId="20577"/>
          <ac:spMkLst>
            <pc:docMk/>
            <pc:sldMk cId="2810858507" sldId="2377"/>
            <ac:spMk id="6" creationId="{993E8DA9-4764-4A31-05FF-2B8CB6E0FAE3}"/>
          </ac:spMkLst>
        </pc:spChg>
      </pc:sldChg>
      <pc:sldChg chg="delSp modSp mod ord">
        <pc:chgData name="Qi, Emily H" userId="b0d254cd-8291-4c78-a277-dadec609489b" providerId="ADAL" clId="{03875C9B-A063-441B-AAF5-81C39CC31347}" dt="2023-11-11T19:25:51.712" v="815" actId="478"/>
        <pc:sldMkLst>
          <pc:docMk/>
          <pc:sldMk cId="2968706072" sldId="2381"/>
        </pc:sldMkLst>
        <pc:spChg chg="del mod">
          <ac:chgData name="Qi, Emily H" userId="b0d254cd-8291-4c78-a277-dadec609489b" providerId="ADAL" clId="{03875C9B-A063-441B-AAF5-81C39CC31347}" dt="2023-11-11T19:25:51.712" v="815" actId="478"/>
          <ac:spMkLst>
            <pc:docMk/>
            <pc:sldMk cId="2968706072" sldId="2381"/>
            <ac:spMk id="7" creationId="{88A567E4-B2B8-9748-2CFD-4C41A9228E1A}"/>
          </ac:spMkLst>
        </pc:spChg>
      </pc:sldChg>
      <pc:sldChg chg="delSp modSp add mod">
        <pc:chgData name="Qi, Emily H" userId="b0d254cd-8291-4c78-a277-dadec609489b" providerId="ADAL" clId="{03875C9B-A063-441B-AAF5-81C39CC31347}" dt="2023-11-11T19:25:37.470" v="813" actId="20577"/>
        <pc:sldMkLst>
          <pc:docMk/>
          <pc:sldMk cId="2744696090" sldId="2382"/>
        </pc:sldMkLst>
        <pc:spChg chg="mod">
          <ac:chgData name="Qi, Emily H" userId="b0d254cd-8291-4c78-a277-dadec609489b" providerId="ADAL" clId="{03875C9B-A063-441B-AAF5-81C39CC31347}" dt="2023-11-11T19:19:58.028" v="482"/>
          <ac:spMkLst>
            <pc:docMk/>
            <pc:sldMk cId="2744696090" sldId="2382"/>
            <ac:spMk id="2" creationId="{030635C5-E6CF-86E9-5F82-42EBD7F82448}"/>
          </ac:spMkLst>
        </pc:spChg>
        <pc:spChg chg="mod">
          <ac:chgData name="Qi, Emily H" userId="b0d254cd-8291-4c78-a277-dadec609489b" providerId="ADAL" clId="{03875C9B-A063-441B-AAF5-81C39CC31347}" dt="2023-11-11T19:25:37.470" v="813" actId="20577"/>
          <ac:spMkLst>
            <pc:docMk/>
            <pc:sldMk cId="2744696090" sldId="2382"/>
            <ac:spMk id="3" creationId="{CC8BA5F6-4111-56C8-2FC0-87215996179E}"/>
          </ac:spMkLst>
        </pc:spChg>
        <pc:spChg chg="del">
          <ac:chgData name="Qi, Emily H" userId="b0d254cd-8291-4c78-a277-dadec609489b" providerId="ADAL" clId="{03875C9B-A063-441B-AAF5-81C39CC31347}" dt="2023-11-11T19:20:06.112" v="483" actId="478"/>
          <ac:spMkLst>
            <pc:docMk/>
            <pc:sldMk cId="2744696090" sldId="2382"/>
            <ac:spMk id="7" creationId="{88A567E4-B2B8-9748-2CFD-4C41A9228E1A}"/>
          </ac:spMkLst>
        </pc:spChg>
      </pc:sldChg>
      <pc:sldMasterChg chg="modSp mod modSldLayout">
        <pc:chgData name="Qi, Emily H" userId="b0d254cd-8291-4c78-a277-dadec609489b" providerId="ADAL" clId="{03875C9B-A063-441B-AAF5-81C39CC31347}" dt="2023-11-11T18:47:40.548" v="46" actId="20577"/>
        <pc:sldMasterMkLst>
          <pc:docMk/>
          <pc:sldMasterMk cId="0" sldId="2147483648"/>
        </pc:sldMasterMkLst>
        <pc:spChg chg="mod">
          <ac:chgData name="Qi, Emily H" userId="b0d254cd-8291-4c78-a277-dadec609489b" providerId="ADAL" clId="{03875C9B-A063-441B-AAF5-81C39CC31347}" dt="2023-11-11T18:46:04.241" v="18" actId="20577"/>
          <ac:spMkLst>
            <pc:docMk/>
            <pc:sldMasterMk cId="0" sldId="2147483648"/>
            <ac:spMk id="10" creationId="{00000000-0000-0000-0000-000000000000}"/>
          </ac:spMkLst>
        </pc:spChg>
        <pc:spChg chg="mod">
          <ac:chgData name="Qi, Emily H" userId="b0d254cd-8291-4c78-a277-dadec609489b" providerId="ADAL" clId="{03875C9B-A063-441B-AAF5-81C39CC31347}" dt="2023-11-11T18:45:55.062" v="10" actId="20577"/>
          <ac:spMkLst>
            <pc:docMk/>
            <pc:sldMasterMk cId="0" sldId="2147483648"/>
            <ac:spMk id="1027" creationId="{00000000-0000-0000-0000-000000000000}"/>
          </ac:spMkLst>
        </pc:spChg>
        <pc:sldLayoutChg chg="modSp mod">
          <pc:chgData name="Qi, Emily H" userId="b0d254cd-8291-4c78-a277-dadec609489b" providerId="ADAL" clId="{03875C9B-A063-441B-AAF5-81C39CC31347}" dt="2023-11-11T18:47:32.285" v="38" actId="20577"/>
          <pc:sldLayoutMkLst>
            <pc:docMk/>
            <pc:sldMasterMk cId="0" sldId="2147483648"/>
            <pc:sldLayoutMk cId="0" sldId="2147483649"/>
          </pc:sldLayoutMkLst>
          <pc:spChg chg="mod">
            <ac:chgData name="Qi, Emily H" userId="b0d254cd-8291-4c78-a277-dadec609489b" providerId="ADAL" clId="{03875C9B-A063-441B-AAF5-81C39CC31347}" dt="2023-11-11T18:47:32.285" v="38" actId="20577"/>
            <ac:spMkLst>
              <pc:docMk/>
              <pc:sldMasterMk cId="0" sldId="2147483648"/>
              <pc:sldLayoutMk cId="0" sldId="2147483649"/>
              <ac:spMk id="4" creationId="{00000000-0000-0000-0000-000000000000}"/>
            </ac:spMkLst>
          </pc:spChg>
        </pc:sldLayoutChg>
        <pc:sldLayoutChg chg="modSp mod">
          <pc:chgData name="Qi, Emily H" userId="b0d254cd-8291-4c78-a277-dadec609489b" providerId="ADAL" clId="{03875C9B-A063-441B-AAF5-81C39CC31347}" dt="2023-11-11T18:47:40.548" v="46" actId="20577"/>
          <pc:sldLayoutMkLst>
            <pc:docMk/>
            <pc:sldMasterMk cId="0" sldId="2147483648"/>
            <pc:sldLayoutMk cId="0" sldId="2147483650"/>
          </pc:sldLayoutMkLst>
          <pc:spChg chg="mod">
            <ac:chgData name="Qi, Emily H" userId="b0d254cd-8291-4c78-a277-dadec609489b" providerId="ADAL" clId="{03875C9B-A063-441B-AAF5-81C39CC31347}" dt="2023-11-11T18:47:40.548" v="46" actId="20577"/>
            <ac:spMkLst>
              <pc:docMk/>
              <pc:sldMasterMk cId="0" sldId="2147483648"/>
              <pc:sldLayoutMk cId="0" sldId="2147483650"/>
              <ac:spMk id="1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dirty="0"/>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November 2023</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Robert Stacey,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November 2023</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Robert Stacey,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November 2023</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Robert Stacey,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2023</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Robert Stacey,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odasilva@meta.com" TargetMode="External"/><Relationship Id="rId5" Type="http://schemas.openxmlformats.org/officeDocument/2006/relationships/hyperlink" Target="mailto:edward.ks.au@gmail.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3/11-23-1371-11-0000-ieee-p802-11be-d4-0-mandatory-draft-review-mdr-report.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(November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2023-11-11</a:t>
            </a:r>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69508574"/>
              </p:ext>
            </p:extLst>
          </p:nvPr>
        </p:nvGraphicFramePr>
        <p:xfrm>
          <a:off x="996950" y="2438400"/>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996950" y="2438400"/>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Discussion: hyphenated terms in uppercase context </a:t>
            </a:r>
            <a:br>
              <a:rPr lang="en-US" dirty="0"/>
            </a:br>
            <a:r>
              <a:rPr lang="en-US" dirty="0"/>
              <a:t>(from Mark R)</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err="1"/>
              <a:t>REVme</a:t>
            </a:r>
            <a:r>
              <a:rPr lang="en-US" sz="1800" dirty="0"/>
              <a:t> Comment (# 4160): We need to reach consensus on whether hyphenated terms in uppercase context have all initial letters capitalized or only the very first one.</a:t>
            </a:r>
          </a:p>
          <a:p>
            <a:endParaRPr lang="en-US" sz="1800" dirty="0"/>
          </a:p>
          <a:p>
            <a:r>
              <a:rPr lang="en-US" sz="1800" dirty="0"/>
              <a:t>For example, multi-band and multi-link. When we use multi-band or multi-link for an element name, should it be Multi-band /Multi-link element or Multi-Band/Multi-Link element? </a:t>
            </a:r>
          </a:p>
          <a:p>
            <a:endParaRPr lang="en-US" sz="1800" dirty="0"/>
          </a:p>
          <a:p>
            <a:r>
              <a:rPr lang="en-US" sz="1800" dirty="0"/>
              <a:t>Note that the Multi-band element is defined and used in </a:t>
            </a:r>
            <a:r>
              <a:rPr lang="en-US" sz="1800" dirty="0" err="1"/>
              <a:t>TGme</a:t>
            </a:r>
            <a:r>
              <a:rPr lang="en-US" sz="1800" dirty="0"/>
              <a:t>; the Multi-Link element is defined and used in 11be. </a:t>
            </a:r>
          </a:p>
          <a:p>
            <a:endParaRPr lang="en-US" sz="1800" dirty="0"/>
          </a:p>
          <a:p>
            <a:r>
              <a:rPr lang="en-US" sz="1600" dirty="0"/>
              <a:t>Need feedback from the Editor meeting.</a:t>
            </a:r>
          </a:p>
          <a:p>
            <a:r>
              <a:rPr lang="en-US" sz="1600" dirty="0"/>
              <a:t>Do we need to update style guide ? </a:t>
            </a:r>
          </a:p>
          <a:p>
            <a:endParaRPr lang="en-US" sz="1600" dirty="0"/>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744696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968706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08FF7-54FB-491C-8A6C-FA1BF033C55F}"/>
              </a:ext>
            </a:extLst>
          </p:cNvPr>
          <p:cNvSpPr>
            <a:spLocks noGrp="1"/>
          </p:cNvSpPr>
          <p:nvPr>
            <p:ph type="title"/>
          </p:nvPr>
        </p:nvSpPr>
        <p:spPr/>
        <p:txBody>
          <a:bodyPr/>
          <a:lstStyle/>
          <a:p>
            <a:r>
              <a:rPr lang="en-US" dirty="0"/>
              <a:t>That/which in style guide</a:t>
            </a:r>
          </a:p>
        </p:txBody>
      </p:sp>
      <p:sp>
        <p:nvSpPr>
          <p:cNvPr id="3" name="Content Placeholder 2">
            <a:extLst>
              <a:ext uri="{FF2B5EF4-FFF2-40B4-BE49-F238E27FC236}">
                <a16:creationId xmlns:a16="http://schemas.microsoft.com/office/drawing/2014/main" id="{99F88D55-B5BC-4C12-8989-B68FA4A945A6}"/>
              </a:ext>
            </a:extLst>
          </p:cNvPr>
          <p:cNvSpPr>
            <a:spLocks noGrp="1"/>
          </p:cNvSpPr>
          <p:nvPr>
            <p:ph idx="1"/>
          </p:nvPr>
        </p:nvSpPr>
        <p:spPr/>
        <p:txBody>
          <a:bodyPr/>
          <a:lstStyle/>
          <a:p>
            <a:r>
              <a:rPr lang="en-US" dirty="0"/>
              <a:t>Joseph Levy brought up an issue with clause 2.8.1 (Which/that) in the style guide: https://mentor.ieee.org/802.11/dcn/23/11-23-0090-00-0000-discussion-on-the-use-of-that-and-which.pptx</a:t>
            </a:r>
          </a:p>
          <a:p>
            <a:r>
              <a:rPr lang="en-US" dirty="0"/>
              <a:t>There was some discussion on whether “that” identifies normative and “which” identifies informative. This is a not the case.</a:t>
            </a:r>
          </a:p>
          <a:p>
            <a:endParaRPr lang="en-US" dirty="0"/>
          </a:p>
          <a:p>
            <a:r>
              <a:rPr lang="en-US" dirty="0"/>
              <a:t>The group discussed this and the thinking is to include the text from the IEEE SA style guide and then add some examples.</a:t>
            </a:r>
          </a:p>
        </p:txBody>
      </p:sp>
      <p:sp>
        <p:nvSpPr>
          <p:cNvPr id="4" name="Slide Number Placeholder 3">
            <a:extLst>
              <a:ext uri="{FF2B5EF4-FFF2-40B4-BE49-F238E27FC236}">
                <a16:creationId xmlns:a16="http://schemas.microsoft.com/office/drawing/2014/main" id="{A7D8D7AB-2207-43B3-974C-99CA074C322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5AAC321-03BE-4CCC-BF03-7C688EB2EE2C}"/>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0B85A455-C96A-486D-81DC-9AD1573299C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973159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475B9-7E62-4330-9050-44BA261B0303}"/>
              </a:ext>
            </a:extLst>
          </p:cNvPr>
          <p:cNvSpPr>
            <a:spLocks noGrp="1"/>
          </p:cNvSpPr>
          <p:nvPr>
            <p:ph type="title"/>
          </p:nvPr>
        </p:nvSpPr>
        <p:spPr/>
        <p:txBody>
          <a:bodyPr/>
          <a:lstStyle/>
          <a:p>
            <a:r>
              <a:rPr lang="en-US" dirty="0"/>
              <a:t>Use of field and subfield</a:t>
            </a:r>
          </a:p>
        </p:txBody>
      </p:sp>
      <p:sp>
        <p:nvSpPr>
          <p:cNvPr id="3" name="Content Placeholder 2">
            <a:extLst>
              <a:ext uri="{FF2B5EF4-FFF2-40B4-BE49-F238E27FC236}">
                <a16:creationId xmlns:a16="http://schemas.microsoft.com/office/drawing/2014/main" id="{90DC89A1-66C4-46BC-BA8A-F5E256179872}"/>
              </a:ext>
            </a:extLst>
          </p:cNvPr>
          <p:cNvSpPr>
            <a:spLocks noGrp="1"/>
          </p:cNvSpPr>
          <p:nvPr>
            <p:ph idx="1"/>
          </p:nvPr>
        </p:nvSpPr>
        <p:spPr/>
        <p:txBody>
          <a:bodyPr/>
          <a:lstStyle/>
          <a:p>
            <a:r>
              <a:rPr lang="en-US" dirty="0"/>
              <a:t>Emily brought up the use of field or subfield as a topic with Extended Capabilities field as an example</a:t>
            </a:r>
          </a:p>
          <a:p>
            <a:r>
              <a:rPr lang="en-US" dirty="0"/>
              <a:t>Some of the bits in this field are referred to as “fields” while others are referred to as “subfields”</a:t>
            </a:r>
          </a:p>
          <a:p>
            <a:r>
              <a:rPr lang="en-US" dirty="0"/>
              <a:t>We decided that</a:t>
            </a:r>
          </a:p>
          <a:p>
            <a:r>
              <a:rPr lang="en-US" dirty="0"/>
              <a:t>Within a particular context, the term used should be consistent. In this case, since the majority use “field” the uses of “subfield” should be changed to “field”</a:t>
            </a:r>
          </a:p>
          <a:p>
            <a:r>
              <a:rPr lang="en-US" dirty="0"/>
              <a:t>In future, we should not use “subfield”</a:t>
            </a:r>
          </a:p>
          <a:p>
            <a:r>
              <a:rPr lang="en-US" dirty="0"/>
              <a:t>We will discuss style guide updates by email</a:t>
            </a:r>
          </a:p>
        </p:txBody>
      </p:sp>
      <p:sp>
        <p:nvSpPr>
          <p:cNvPr id="4" name="Slide Number Placeholder 3">
            <a:extLst>
              <a:ext uri="{FF2B5EF4-FFF2-40B4-BE49-F238E27FC236}">
                <a16:creationId xmlns:a16="http://schemas.microsoft.com/office/drawing/2014/main" id="{9E0E063E-9DD4-4E09-920F-5BF675C4CD1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1DDC71F-0BFA-4531-996D-0B761B780AA3}"/>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E4038A86-4CE7-41BB-B57A-B4977D4E74E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247996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869673542"/>
              </p:ext>
            </p:extLst>
          </p:nvPr>
        </p:nvGraphicFramePr>
        <p:xfrm>
          <a:off x="737392" y="1521960"/>
          <a:ext cx="10464003" cy="3947246"/>
        </p:xfrm>
        <a:graphic>
          <a:graphicData uri="http://schemas.openxmlformats.org/drawingml/2006/table">
            <a:tbl>
              <a:tblPr firstRow="1">
                <a:tableStyleId>{073A0DAA-6AF3-43AB-8588-CEC1D06C72B9}</a:tableStyleId>
              </a:tblPr>
              <a:tblGrid>
                <a:gridCol w="654040">
                  <a:extLst>
                    <a:ext uri="{9D8B030D-6E8A-4147-A177-3AD203B41FA5}">
                      <a16:colId xmlns:a16="http://schemas.microsoft.com/office/drawing/2014/main" val="4261970102"/>
                    </a:ext>
                  </a:extLst>
                </a:gridCol>
                <a:gridCol w="742168">
                  <a:extLst>
                    <a:ext uri="{9D8B030D-6E8A-4147-A177-3AD203B41FA5}">
                      <a16:colId xmlns:a16="http://schemas.microsoft.com/office/drawing/2014/main" val="78877518"/>
                    </a:ext>
                  </a:extLst>
                </a:gridCol>
                <a:gridCol w="455263">
                  <a:extLst>
                    <a:ext uri="{9D8B030D-6E8A-4147-A177-3AD203B41FA5}">
                      <a16:colId xmlns:a16="http://schemas.microsoft.com/office/drawing/2014/main" val="3029749347"/>
                    </a:ext>
                  </a:extLst>
                </a:gridCol>
                <a:gridCol w="455263">
                  <a:extLst>
                    <a:ext uri="{9D8B030D-6E8A-4147-A177-3AD203B41FA5}">
                      <a16:colId xmlns:a16="http://schemas.microsoft.com/office/drawing/2014/main" val="119763689"/>
                    </a:ext>
                  </a:extLst>
                </a:gridCol>
                <a:gridCol w="455263">
                  <a:extLst>
                    <a:ext uri="{9D8B030D-6E8A-4147-A177-3AD203B41FA5}">
                      <a16:colId xmlns:a16="http://schemas.microsoft.com/office/drawing/2014/main" val="948022760"/>
                    </a:ext>
                  </a:extLst>
                </a:gridCol>
                <a:gridCol w="455263">
                  <a:extLst>
                    <a:ext uri="{9D8B030D-6E8A-4147-A177-3AD203B41FA5}">
                      <a16:colId xmlns:a16="http://schemas.microsoft.com/office/drawing/2014/main" val="3821760127"/>
                    </a:ext>
                  </a:extLst>
                </a:gridCol>
                <a:gridCol w="455263">
                  <a:extLst>
                    <a:ext uri="{9D8B030D-6E8A-4147-A177-3AD203B41FA5}">
                      <a16:colId xmlns:a16="http://schemas.microsoft.com/office/drawing/2014/main" val="1625024730"/>
                    </a:ext>
                  </a:extLst>
                </a:gridCol>
                <a:gridCol w="455263">
                  <a:extLst>
                    <a:ext uri="{9D8B030D-6E8A-4147-A177-3AD203B41FA5}">
                      <a16:colId xmlns:a16="http://schemas.microsoft.com/office/drawing/2014/main" val="2849464904"/>
                    </a:ext>
                  </a:extLst>
                </a:gridCol>
                <a:gridCol w="455263">
                  <a:extLst>
                    <a:ext uri="{9D8B030D-6E8A-4147-A177-3AD203B41FA5}">
                      <a16:colId xmlns:a16="http://schemas.microsoft.com/office/drawing/2014/main" val="3784159027"/>
                    </a:ext>
                  </a:extLst>
                </a:gridCol>
                <a:gridCol w="455263">
                  <a:extLst>
                    <a:ext uri="{9D8B030D-6E8A-4147-A177-3AD203B41FA5}">
                      <a16:colId xmlns:a16="http://schemas.microsoft.com/office/drawing/2014/main" val="3327754882"/>
                    </a:ext>
                  </a:extLst>
                </a:gridCol>
                <a:gridCol w="455263">
                  <a:extLst>
                    <a:ext uri="{9D8B030D-6E8A-4147-A177-3AD203B41FA5}">
                      <a16:colId xmlns:a16="http://schemas.microsoft.com/office/drawing/2014/main" val="1499934070"/>
                    </a:ext>
                  </a:extLst>
                </a:gridCol>
                <a:gridCol w="1353418">
                  <a:extLst>
                    <a:ext uri="{9D8B030D-6E8A-4147-A177-3AD203B41FA5}">
                      <a16:colId xmlns:a16="http://schemas.microsoft.com/office/drawing/2014/main" val="309422106"/>
                    </a:ext>
                  </a:extLst>
                </a:gridCol>
                <a:gridCol w="596630">
                  <a:extLst>
                    <a:ext uri="{9D8B030D-6E8A-4147-A177-3AD203B41FA5}">
                      <a16:colId xmlns:a16="http://schemas.microsoft.com/office/drawing/2014/main" val="2746800865"/>
                    </a:ext>
                  </a:extLst>
                </a:gridCol>
                <a:gridCol w="1822975">
                  <a:extLst>
                    <a:ext uri="{9D8B030D-6E8A-4147-A177-3AD203B41FA5}">
                      <a16:colId xmlns:a16="http://schemas.microsoft.com/office/drawing/2014/main" val="664609411"/>
                    </a:ext>
                  </a:extLst>
                </a:gridCol>
                <a:gridCol w="1197405">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latin typeface="+mn-lt"/>
                          <a:cs typeface="Arial" panose="020B0604020202020204" pitchFamily="34" charset="0"/>
                        </a:rPr>
                        <a:t>az</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cs typeface="Arial" panose="020B0604020202020204" pitchFamily="34" charset="0"/>
                        </a:rPr>
                        <a:t>bd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latin typeface="+mn-lt"/>
                          <a:cs typeface="Arial" panose="020B0604020202020204" pitchFamily="34" charset="0"/>
                        </a:rPr>
                        <a:t>bc</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bb</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bf </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cs typeface="Arial" panose="020B0604020202020204" pitchFamily="34" charset="0"/>
                        </a:rPr>
                        <a:t>bk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mn-lt"/>
                          <a:cs typeface="Arial" panose="020B0604020202020204" pitchFamily="34" charset="0"/>
                        </a:rPr>
                        <a:t>bc</a:t>
                      </a:r>
                      <a:endParaRPr kumimoji="0" lang="en-US" sz="1400" b="0"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a:t>
                      </a:r>
                      <a:endParaRPr lang="en-US" sz="1200" dirty="0">
                        <a:solidFill>
                          <a:schemeClr val="tx1"/>
                        </a:solidFill>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Carol Ansley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14-Mar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Word</a:t>
                      </a:r>
                      <a:endParaRPr lang="en-US" sz="1200" dirty="0">
                        <a:solidFill>
                          <a:schemeClr val="tx1"/>
                        </a:solidFill>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Volker Jungnickel, Harry </a:t>
                      </a:r>
                      <a:r>
                        <a:rPr lang="en-US" sz="1200" dirty="0" err="1">
                          <a:solidFill>
                            <a:schemeClr val="tx1"/>
                          </a:solidFill>
                        </a:rPr>
                        <a:t>Bims</a:t>
                      </a:r>
                      <a:endParaRPr lang="en-US" sz="1200" dirty="0">
                        <a:solidFill>
                          <a:schemeClr val="tx1"/>
                        </a:solidFill>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14-Mar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12-Sept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12-Sept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Times New Roman" pitchFamily="18" charset="0"/>
                        </a:rPr>
                        <a:t>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solidFill>
                          <a:srgbClr val="002060"/>
                        </a:solidFill>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solidFill>
                          <a:srgbClr val="002060"/>
                        </a:solidFill>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solidFill>
                          <a:srgbClr val="002060"/>
                        </a:solidFill>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FF0000"/>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12-Sept</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12-Sept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r>
                        <a:rPr lang="en-US" sz="1400" b="0" dirty="0">
                          <a:solidFill>
                            <a:srgbClr val="FF0000"/>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12-Sept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400" b="0"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0" dirty="0">
                        <a:solidFill>
                          <a:srgbClr val="00B05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rgbClr val="00206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rgbClr val="00206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rgbClr val="00206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September 2023</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04800" y="1524000"/>
            <a:ext cx="11429999" cy="5181600"/>
          </a:xfrm>
        </p:spPr>
        <p:txBody>
          <a:bodyPr numCol="2"/>
          <a:lstStyle/>
          <a:p>
            <a:r>
              <a:rPr lang="en-US" sz="1800" dirty="0"/>
              <a:t>Protocol Version subfield: 9.2.4.1.2</a:t>
            </a:r>
          </a:p>
          <a:p>
            <a:r>
              <a:rPr lang="en-US" sz="1800" dirty="0"/>
              <a:t>Frame types and subtypes: 9.2.4.1.3, Tables 9-1 and 9-2</a:t>
            </a:r>
          </a:p>
          <a:p>
            <a:r>
              <a:rPr lang="en-US" sz="1800" dirty="0"/>
              <a:t>Element ID and Element ID extension: Table 9-128</a:t>
            </a:r>
          </a:p>
          <a:p>
            <a:r>
              <a:rPr lang="en-US" sz="1800" dirty="0"/>
              <a:t>Capability Information field: 9.4.1.4</a:t>
            </a:r>
          </a:p>
          <a:p>
            <a:r>
              <a:rPr lang="en-US" sz="1800" dirty="0"/>
              <a:t>Extended Capabilities: 9.4.2.25, Table 9-190</a:t>
            </a:r>
          </a:p>
          <a:p>
            <a:r>
              <a:rPr lang="en-US" sz="1800" dirty="0"/>
              <a:t>Reason codes: 9.4.1.7, Table 9-77</a:t>
            </a:r>
          </a:p>
          <a:p>
            <a:r>
              <a:rPr lang="en-US" sz="1800" dirty="0"/>
              <a:t>Status codes: 9.4.1.9, Table 9-78</a:t>
            </a:r>
          </a:p>
          <a:p>
            <a:r>
              <a:rPr lang="en-US" sz="1800" dirty="0"/>
              <a:t>Action frame categories: 9.4.1.11, Table 9-79</a:t>
            </a:r>
          </a:p>
          <a:p>
            <a:r>
              <a:rPr lang="en-US" sz="1800" dirty="0"/>
              <a:t>Authentication algorithm: 9.4.1.1</a:t>
            </a:r>
          </a:p>
          <a:p>
            <a:r>
              <a:rPr lang="en-US" sz="1800" dirty="0"/>
              <a:t>RSNE: 9.4.2.23</a:t>
            </a:r>
          </a:p>
          <a:p>
            <a:r>
              <a:rPr lang="en-US" sz="1800" dirty="0"/>
              <a:t>	Cypher suites: Table 9-186</a:t>
            </a:r>
          </a:p>
          <a:p>
            <a:r>
              <a:rPr lang="en-US" sz="1800" dirty="0"/>
              <a:t>	AKM suites: Table 9-188</a:t>
            </a:r>
          </a:p>
          <a:p>
            <a:r>
              <a:rPr lang="en-US" sz="1800" dirty="0"/>
              <a:t>	RSN Capabilities: Figure 9-345</a:t>
            </a:r>
          </a:p>
          <a:p>
            <a:r>
              <a:rPr lang="en-US" sz="1800" dirty="0"/>
              <a:t>RSNXE Capabilities: 9.4.2.240, Table 9-365</a:t>
            </a:r>
          </a:p>
          <a:p>
            <a:r>
              <a:rPr lang="en-US" sz="1800" dirty="0"/>
              <a:t>ANQP-element (Info ID): 9.4.5.1, Table 9-412</a:t>
            </a:r>
          </a:p>
          <a:p>
            <a:r>
              <a:rPr lang="en-US" sz="1800" dirty="0"/>
              <a:t>Neighbor Report </a:t>
            </a:r>
            <a:r>
              <a:rPr lang="en-US" sz="1800" dirty="0" err="1"/>
              <a:t>subelements</a:t>
            </a:r>
            <a:r>
              <a:rPr lang="en-US" sz="1800" dirty="0"/>
              <a:t>: 9.4.2.35, Table 9-210</a:t>
            </a:r>
          </a:p>
          <a:p>
            <a:r>
              <a:rPr lang="en-US" sz="1800" dirty="0"/>
              <a:t>FTE </a:t>
            </a:r>
            <a:r>
              <a:rPr lang="en-US" sz="1800" dirty="0" err="1"/>
              <a:t>subelements</a:t>
            </a:r>
            <a:r>
              <a:rPr lang="en-US" sz="1800" dirty="0"/>
              <a:t>: 9.4.2.46, Table 9-219</a:t>
            </a:r>
          </a:p>
          <a:p>
            <a:r>
              <a:rPr lang="en-US" sz="1800" dirty="0"/>
              <a:t>Public Action frames: 9.6.7.1, Table 9-450</a:t>
            </a:r>
          </a:p>
          <a:p>
            <a:r>
              <a:rPr lang="en-US" sz="1800" dirty="0"/>
              <a:t>WMN-Notification Types: 9.6.13.29, Table 9-516</a:t>
            </a:r>
          </a:p>
          <a:p>
            <a:r>
              <a:rPr lang="en-US" sz="1800" dirty="0"/>
              <a:t>Mesh Configuration Active Path: 9.4.2.96.2, Table 9-277</a:t>
            </a:r>
          </a:p>
          <a:p>
            <a:r>
              <a:rPr lang="en-US" sz="1800" dirty="0"/>
              <a:t>TLV encodings: 9.4.4</a:t>
            </a:r>
          </a:p>
          <a:p>
            <a:r>
              <a:rPr lang="en-US" sz="1800" dirty="0"/>
              <a:t>Operating classes: Annex E</a:t>
            </a:r>
          </a:p>
          <a:p>
            <a:r>
              <a:rPr lang="en-US" sz="1800" dirty="0"/>
              <a:t>	global, USA, Europe, Japan</a:t>
            </a:r>
          </a:p>
          <a:p>
            <a:r>
              <a:rPr lang="en-US" sz="1800" dirty="0"/>
              <a:t>MIB objects: Annex C</a:t>
            </a:r>
          </a:p>
          <a:p>
            <a:r>
              <a:rPr lang="en-US" sz="18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2023-11-14 meeting</a:t>
            </a:r>
          </a:p>
        </p:txBody>
      </p:sp>
      <p:sp>
        <p:nvSpPr>
          <p:cNvPr id="3" name="Content Placeholder 2"/>
          <p:cNvSpPr>
            <a:spLocks noGrp="1"/>
          </p:cNvSpPr>
          <p:nvPr>
            <p:ph idx="1"/>
          </p:nvPr>
        </p:nvSpPr>
        <p:spPr>
          <a:xfrm>
            <a:off x="914401" y="1751014"/>
            <a:ext cx="10361084" cy="4724400"/>
          </a:xfrm>
        </p:spPr>
        <p:txBody>
          <a:bodyPr/>
          <a:lstStyle/>
          <a:p>
            <a:r>
              <a:rPr lang="en-US" sz="2000" dirty="0"/>
              <a:t>Roll Call / Contacts / Reflector</a:t>
            </a:r>
          </a:p>
          <a:p>
            <a:r>
              <a:rPr lang="en-US" sz="2000" dirty="0"/>
              <a:t>Brief status report</a:t>
            </a:r>
          </a:p>
          <a:p>
            <a:r>
              <a:rPr lang="en-US" sz="2000" dirty="0" err="1"/>
              <a:t>TGbe</a:t>
            </a:r>
            <a:r>
              <a:rPr lang="en-US" sz="2000" dirty="0"/>
              <a:t> MDR review</a:t>
            </a:r>
          </a:p>
          <a:p>
            <a:r>
              <a:rPr lang="en-US" sz="2000" dirty="0"/>
              <a:t>Draft and Amendment alignments</a:t>
            </a:r>
          </a:p>
          <a:p>
            <a:pPr>
              <a:buFont typeface="Arial" panose="020B0604020202020204" pitchFamily="34" charset="0"/>
              <a:buChar char="•"/>
            </a:pPr>
            <a:r>
              <a:rPr lang="en-US" sz="2000" dirty="0"/>
              <a:t>	</a:t>
            </a:r>
            <a:r>
              <a:rPr lang="en-US" sz="2000"/>
              <a:t>11bb and 11bc </a:t>
            </a:r>
            <a:r>
              <a:rPr lang="en-US" sz="2000" dirty="0"/>
              <a:t>publication</a:t>
            </a:r>
          </a:p>
          <a:p>
            <a:pPr>
              <a:buFont typeface="Arial" panose="020B0604020202020204" pitchFamily="34" charset="0"/>
              <a:buChar char="•"/>
            </a:pPr>
            <a:r>
              <a:rPr lang="en-US" sz="2000" dirty="0"/>
              <a:t>	11be, 11bf, 11bh, 11bk ordering</a:t>
            </a:r>
          </a:p>
          <a:p>
            <a:r>
              <a:rPr lang="en-US" sz="2000" dirty="0"/>
              <a:t>Update on various topics:</a:t>
            </a:r>
          </a:p>
          <a:p>
            <a:r>
              <a:rPr lang="en-US" sz="2000" dirty="0"/>
              <a:t>	Clause 6 rewrite, searchable definitions, that/which in style guide, field vs subfield</a:t>
            </a:r>
          </a:p>
          <a:p>
            <a:r>
              <a:rPr lang="en-US" sz="2000" dirty="0"/>
              <a:t>WG Style Guide for 802.11 draft </a:t>
            </a:r>
            <a:r>
              <a:rPr lang="en-US" sz="2000" dirty="0">
                <a:solidFill>
                  <a:schemeClr val="tx1"/>
                </a:solidFill>
              </a:rPr>
              <a:t>09/1034r20</a:t>
            </a:r>
          </a:p>
          <a:p>
            <a:r>
              <a:rPr lang="en-US" sz="2000" dirty="0">
                <a:solidFill>
                  <a:schemeClr val="tx1"/>
                </a:solidFill>
              </a:rPr>
              <a:t>	Suggested changes from Rubayet Shafin to 2.3 “is set to”</a:t>
            </a:r>
          </a:p>
          <a:p>
            <a:r>
              <a:rPr lang="en-US" sz="2000" dirty="0"/>
              <a:t>ANA number spaces</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6"/>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7"/>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8"/>
              </a:rPr>
              <a:t>po-kai.huang@intel.com</a:t>
            </a:r>
            <a:r>
              <a:rPr lang="en-US" sz="1600" dirty="0"/>
              <a:t> </a:t>
            </a:r>
          </a:p>
          <a:p>
            <a:pPr marL="342900" lvl="1" indent="-342900">
              <a:buFontTx/>
              <a:buChar char="•"/>
            </a:pPr>
            <a:r>
              <a:rPr lang="en-US" sz="1600" b="1" dirty="0" err="1"/>
              <a:t>TGbk</a:t>
            </a:r>
            <a:r>
              <a:rPr lang="en-US" sz="1600" b="1" dirty="0"/>
              <a:t> – Roy Want </a:t>
            </a:r>
            <a:r>
              <a:rPr lang="en-US" sz="1600" dirty="0">
                <a:hlinkClick r:id="rId9"/>
              </a:rPr>
              <a:t>RoyWant@google.com</a:t>
            </a:r>
            <a:endParaRPr lang="en-US" sz="1600" dirty="0"/>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November 14 roundtable status report (TBD)</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11bc – </a:t>
            </a:r>
            <a:r>
              <a:rPr lang="en-GB" sz="1600" b="0" dirty="0"/>
              <a:t>In publication editing</a:t>
            </a:r>
          </a:p>
          <a:p>
            <a:r>
              <a:rPr lang="en-GB" sz="1600" dirty="0"/>
              <a:t>11bb –</a:t>
            </a:r>
            <a:r>
              <a:rPr lang="en-GB" sz="1600" b="0" dirty="0"/>
              <a:t> In publication editing</a:t>
            </a:r>
          </a:p>
          <a:p>
            <a:r>
              <a:rPr lang="en-GB" sz="1600" dirty="0"/>
              <a:t>11be –</a:t>
            </a:r>
            <a:r>
              <a:rPr lang="en-GB" sz="1600" b="0" dirty="0"/>
              <a:t> Still having fun. 1031 pages for D4.0. Have around 1128 comments to resolve. Hoping to resolve all comments and go to ballot out of the November session. Align to </a:t>
            </a:r>
            <a:r>
              <a:rPr lang="en-GB" sz="1600" b="0" dirty="0" err="1"/>
              <a:t>REVme</a:t>
            </a:r>
            <a:r>
              <a:rPr lang="en-GB" sz="1600" b="0" dirty="0"/>
              <a:t> 4.0.</a:t>
            </a:r>
            <a:endParaRPr lang="en-US" sz="1600" b="0" dirty="0"/>
          </a:p>
          <a:p>
            <a:r>
              <a:rPr lang="en-US" sz="1600" dirty="0"/>
              <a:t>11bf </a:t>
            </a:r>
            <a:r>
              <a:rPr lang="en-GB" sz="1600" dirty="0"/>
              <a:t>– </a:t>
            </a:r>
            <a:r>
              <a:rPr lang="en-GB" sz="1600" b="0" dirty="0"/>
              <a:t>LB276 just finished. 545 comments. Working on comment resolution, resolved about 10%. Expect to complete in November – January more realistic.</a:t>
            </a:r>
            <a:endParaRPr lang="en-US" sz="1600" b="0" dirty="0"/>
          </a:p>
          <a:p>
            <a:r>
              <a:rPr lang="en-GB" sz="1600" dirty="0"/>
              <a:t>11bh – </a:t>
            </a:r>
            <a:r>
              <a:rPr lang="en-GB" sz="1600" b="0" dirty="0"/>
              <a:t>Still working through comment resolution. Hoping to complete in November.</a:t>
            </a:r>
          </a:p>
          <a:p>
            <a:r>
              <a:rPr lang="en-GB" sz="1600" dirty="0"/>
              <a:t>11bi – </a:t>
            </a:r>
            <a:r>
              <a:rPr lang="en-GB" sz="1600" b="0" dirty="0"/>
              <a:t>Still working on proposed draft text and alignment on certain core requirements. Expect D0.1 out of November session.</a:t>
            </a:r>
          </a:p>
          <a:p>
            <a:r>
              <a:rPr lang="en-GB" sz="1600" dirty="0"/>
              <a:t>11bk</a:t>
            </a:r>
            <a:r>
              <a:rPr lang="en-GB" sz="1600" b="0" dirty="0"/>
              <a:t> –Expect D0.3 out this session. And expect D1.0 in November.</a:t>
            </a:r>
          </a:p>
          <a:p>
            <a:r>
              <a:rPr lang="en-GB" sz="1600" dirty="0" err="1"/>
              <a:t>REVme</a:t>
            </a:r>
            <a:r>
              <a:rPr lang="en-GB" sz="1600" dirty="0"/>
              <a:t> – </a:t>
            </a:r>
            <a:r>
              <a:rPr lang="en-GB" sz="1600" b="0" dirty="0"/>
              <a:t>Received 144 on LB277, D4.0. All resolved and in SA ballot: opened 7 September, closes 7 October.</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64CB-B347-F8AC-CF95-30ED605CA682}"/>
              </a:ext>
            </a:extLst>
          </p:cNvPr>
          <p:cNvSpPr>
            <a:spLocks noGrp="1"/>
          </p:cNvSpPr>
          <p:nvPr>
            <p:ph type="title"/>
          </p:nvPr>
        </p:nvSpPr>
        <p:spPr/>
        <p:txBody>
          <a:bodyPr/>
          <a:lstStyle/>
          <a:p>
            <a:r>
              <a:rPr lang="en-US" dirty="0" err="1"/>
              <a:t>TGbe</a:t>
            </a:r>
            <a:r>
              <a:rPr lang="en-US" dirty="0"/>
              <a:t> MDR</a:t>
            </a:r>
          </a:p>
        </p:txBody>
      </p:sp>
      <p:sp>
        <p:nvSpPr>
          <p:cNvPr id="6" name="Content Placeholder 5">
            <a:extLst>
              <a:ext uri="{FF2B5EF4-FFF2-40B4-BE49-F238E27FC236}">
                <a16:creationId xmlns:a16="http://schemas.microsoft.com/office/drawing/2014/main" id="{993E8DA9-4764-4A31-05FF-2B8CB6E0FAE3}"/>
              </a:ext>
            </a:extLst>
          </p:cNvPr>
          <p:cNvSpPr>
            <a:spLocks noGrp="1"/>
          </p:cNvSpPr>
          <p:nvPr>
            <p:ph idx="1"/>
          </p:nvPr>
        </p:nvSpPr>
        <p:spPr/>
        <p:txBody>
          <a:bodyPr/>
          <a:lstStyle/>
          <a:p>
            <a:r>
              <a:rPr lang="en-US" dirty="0"/>
              <a:t>Updates in </a:t>
            </a:r>
            <a:r>
              <a:rPr lang="en-US" dirty="0">
                <a:hlinkClick r:id="rId2"/>
              </a:rPr>
              <a:t>https://mentor.ieee.org/802.11/dcn/23/11-23-1371-11-0000-ieee-p802-11be-d4-0-mandatory-draft-review-mdr-report.docx</a:t>
            </a:r>
            <a:endParaRPr lang="en-US" dirty="0"/>
          </a:p>
          <a:p>
            <a:endParaRPr lang="en-US" dirty="0"/>
          </a:p>
        </p:txBody>
      </p:sp>
      <p:sp>
        <p:nvSpPr>
          <p:cNvPr id="5" name="Slide Number Placeholder 4">
            <a:extLst>
              <a:ext uri="{FF2B5EF4-FFF2-40B4-BE49-F238E27FC236}">
                <a16:creationId xmlns:a16="http://schemas.microsoft.com/office/drawing/2014/main" id="{EDFADD84-6EA7-F4A8-DA04-926DD48D9CB3}"/>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sp>
        <p:nvSpPr>
          <p:cNvPr id="4" name="Footer Placeholder 3">
            <a:extLst>
              <a:ext uri="{FF2B5EF4-FFF2-40B4-BE49-F238E27FC236}">
                <a16:creationId xmlns:a16="http://schemas.microsoft.com/office/drawing/2014/main" id="{43FA584D-93E9-79C4-9EE1-1B9E762D4FBB}"/>
              </a:ext>
            </a:extLst>
          </p:cNvPr>
          <p:cNvSpPr>
            <a:spLocks noGrp="1"/>
          </p:cNvSpPr>
          <p:nvPr>
            <p:ph type="ftr" idx="14"/>
          </p:nvPr>
        </p:nvSpPr>
        <p:spPr/>
        <p:txBody>
          <a:bodyPr/>
          <a:lstStyle/>
          <a:p>
            <a:r>
              <a:rPr lang="en-GB"/>
              <a:t>Robert Stacey, Intel</a:t>
            </a:r>
          </a:p>
        </p:txBody>
      </p:sp>
      <p:sp>
        <p:nvSpPr>
          <p:cNvPr id="3" name="Date Placeholder 2">
            <a:extLst>
              <a:ext uri="{FF2B5EF4-FFF2-40B4-BE49-F238E27FC236}">
                <a16:creationId xmlns:a16="http://schemas.microsoft.com/office/drawing/2014/main" id="{0793A91A-7AC6-B562-21A3-6EB9479CC4EF}"/>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810858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Sep 2023</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November 2023. </a:t>
            </a:r>
            <a:r>
              <a:rPr lang="en-US" sz="1800" dirty="0">
                <a:solidFill>
                  <a:schemeClr val="tx1"/>
                </a:solidFill>
              </a:rPr>
              <a:t>Changes are usually based on MDR readiness.</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685289089"/>
              </p:ext>
            </p:extLst>
          </p:nvPr>
        </p:nvGraphicFramePr>
        <p:xfrm>
          <a:off x="859909" y="2438400"/>
          <a:ext cx="10470068" cy="2346960"/>
        </p:xfrm>
        <a:graphic>
          <a:graphicData uri="http://schemas.openxmlformats.org/drawingml/2006/table">
            <a:tbl>
              <a:tblPr firstRow="1" bandRow="1">
                <a:tableStyleId>{5C22544A-7EE6-4342-B048-85BDC9FD1C3A}</a:tableStyleId>
              </a:tblPr>
              <a:tblGrid>
                <a:gridCol w="3733799">
                  <a:extLst>
                    <a:ext uri="{9D8B030D-6E8A-4147-A177-3AD203B41FA5}">
                      <a16:colId xmlns:a16="http://schemas.microsoft.com/office/drawing/2014/main" val="3336049185"/>
                    </a:ext>
                  </a:extLst>
                </a:gridCol>
                <a:gridCol w="1828800">
                  <a:extLst>
                    <a:ext uri="{9D8B030D-6E8A-4147-A177-3AD203B41FA5}">
                      <a16:colId xmlns:a16="http://schemas.microsoft.com/office/drawing/2014/main" val="1921072032"/>
                    </a:ext>
                  </a:extLst>
                </a:gridCol>
                <a:gridCol w="1600200">
                  <a:extLst>
                    <a:ext uri="{9D8B030D-6E8A-4147-A177-3AD203B41FA5}">
                      <a16:colId xmlns:a16="http://schemas.microsoft.com/office/drawing/2014/main" val="3854697234"/>
                    </a:ext>
                  </a:extLst>
                </a:gridCol>
                <a:gridCol w="3307269">
                  <a:extLst>
                    <a:ext uri="{9D8B030D-6E8A-4147-A177-3AD203B41FA5}">
                      <a16:colId xmlns:a16="http://schemas.microsoft.com/office/drawing/2014/main" val="3834352144"/>
                    </a:ext>
                  </a:extLst>
                </a:gridCol>
              </a:tblGrid>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121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July 2023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4100842"/>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endParaRPr kumimoji="0" lang="en-US" sz="1600" b="0" i="0" u="none" strike="noStrike" cap="none" normalizeH="0" baseline="0" dirty="0">
                        <a:ln>
                          <a:noFill/>
                        </a:ln>
                        <a:solidFill>
                          <a:srgbClr val="00206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30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July 2023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252420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5805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1800" dirty="0">
                <a:solidFill>
                  <a:schemeClr val="accent6"/>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Graham prepared a submission for 11az clause 6. </a:t>
            </a:r>
            <a:endParaRPr lang="en-US" sz="1800" dirty="0">
              <a:solidFill>
                <a:schemeClr val="accent6"/>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213669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7203340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15309</TotalTime>
  <Words>2487</Words>
  <Application>Microsoft Office PowerPoint</Application>
  <PresentationFormat>Widescreen</PresentationFormat>
  <Paragraphs>359</Paragraphs>
  <Slides>18</Slides>
  <Notes>8</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6" baseType="lpstr">
      <vt:lpstr>TimesNewRoman</vt:lpstr>
      <vt:lpstr>Arial</vt:lpstr>
      <vt:lpstr>Calibri</vt:lpstr>
      <vt:lpstr>Calibri Light</vt:lpstr>
      <vt:lpstr>Times New Roman</vt:lpstr>
      <vt:lpstr>Office Theme</vt:lpstr>
      <vt:lpstr>Custom Design</vt:lpstr>
      <vt:lpstr>Document</vt:lpstr>
      <vt:lpstr>802.11 WG Editor’s Meeting (November 2023)</vt:lpstr>
      <vt:lpstr>Abstract</vt:lpstr>
      <vt:lpstr>Agenda for 2023-11-14 meeting</vt:lpstr>
      <vt:lpstr>Volunteer Editor Contacts</vt:lpstr>
      <vt:lpstr>November 14 roundtable status report (TBD)</vt:lpstr>
      <vt:lpstr>TGbe MDR</vt:lpstr>
      <vt:lpstr>Editor Amendment Ordering</vt:lpstr>
      <vt:lpstr>Clause 6 Re-Write</vt:lpstr>
      <vt:lpstr>Searchable definitions</vt:lpstr>
      <vt:lpstr>Discussion: hyphenated terms in uppercase context  (from Mark R)</vt:lpstr>
      <vt:lpstr>Style guide update (from Rubayet Shafin)</vt:lpstr>
      <vt:lpstr>That/which in style guide</vt:lpstr>
      <vt:lpstr>Use of field and subfield</vt:lpstr>
      <vt:lpstr>802.11 Style Guide</vt:lpstr>
      <vt:lpstr>MIB Style, Visio and Frame Practices</vt:lpstr>
      <vt:lpstr>Draft Development Snapshot</vt:lpstr>
      <vt:lpstr>Publication process</vt:lpstr>
      <vt:lpstr>ANA managed number space</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470</cp:revision>
  <cp:lastPrinted>1601-01-01T00:00:00Z</cp:lastPrinted>
  <dcterms:created xsi:type="dcterms:W3CDTF">2018-01-07T18:30:13Z</dcterms:created>
  <dcterms:modified xsi:type="dcterms:W3CDTF">2023-11-11T19:32:39Z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