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1" r:id="rId5"/>
    <p:sldId id="696" r:id="rId6"/>
    <p:sldId id="4511" r:id="rId7"/>
    <p:sldId id="4515" r:id="rId8"/>
    <p:sldId id="4516" r:id="rId9"/>
    <p:sldId id="19316" r:id="rId10"/>
    <p:sldId id="4521" r:id="rId11"/>
    <p:sldId id="19317" r:id="rId12"/>
    <p:sldId id="4522" r:id="rId1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2" autoAdjust="0"/>
    <p:restoredTop sz="93771" autoAdjust="0"/>
  </p:normalViewPr>
  <p:slideViewPr>
    <p:cSldViewPr showGuides="1">
      <p:cViewPr varScale="1">
        <p:scale>
          <a:sx n="89" d="100"/>
          <a:sy n="89" d="100"/>
        </p:scale>
        <p:origin x="658" y="8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 Kennedy" userId="e810d86e-335d-4c6e-9b29-76a01f35df5d" providerId="ADAL" clId="{EB64CEF3-72D9-4368-B992-FF0EE2C8B8C2}"/>
    <pc:docChg chg="undo custSel modSld modMainMaster">
      <pc:chgData name="Rich Kennedy" userId="e810d86e-335d-4c6e-9b29-76a01f35df5d" providerId="ADAL" clId="{EB64CEF3-72D9-4368-B992-FF0EE2C8B8C2}" dt="2023-11-15T02:11:47.080" v="32" actId="20577"/>
      <pc:docMkLst>
        <pc:docMk/>
      </pc:docMkLst>
      <pc:sldChg chg="modSp mod">
        <pc:chgData name="Rich Kennedy" userId="e810d86e-335d-4c6e-9b29-76a01f35df5d" providerId="ADAL" clId="{EB64CEF3-72D9-4368-B992-FF0EE2C8B8C2}" dt="2023-11-15T02:10:14.621" v="25" actId="20577"/>
        <pc:sldMkLst>
          <pc:docMk/>
          <pc:sldMk cId="2982590701" sldId="4521"/>
        </pc:sldMkLst>
        <pc:spChg chg="mod">
          <ac:chgData name="Rich Kennedy" userId="e810d86e-335d-4c6e-9b29-76a01f35df5d" providerId="ADAL" clId="{EB64CEF3-72D9-4368-B992-FF0EE2C8B8C2}" dt="2023-11-15T02:10:14.621" v="25" actId="20577"/>
          <ac:spMkLst>
            <pc:docMk/>
            <pc:sldMk cId="2982590701" sldId="4521"/>
            <ac:spMk id="3" creationId="{025FF5A7-7EC8-A883-7283-68E231E3E751}"/>
          </ac:spMkLst>
        </pc:spChg>
      </pc:sldChg>
      <pc:sldChg chg="modSp mod">
        <pc:chgData name="Rich Kennedy" userId="e810d86e-335d-4c6e-9b29-76a01f35df5d" providerId="ADAL" clId="{EB64CEF3-72D9-4368-B992-FF0EE2C8B8C2}" dt="2023-11-15T02:11:10.567" v="30" actId="404"/>
        <pc:sldMkLst>
          <pc:docMk/>
          <pc:sldMk cId="1721863038" sldId="19317"/>
        </pc:sldMkLst>
        <pc:spChg chg="mod">
          <ac:chgData name="Rich Kennedy" userId="e810d86e-335d-4c6e-9b29-76a01f35df5d" providerId="ADAL" clId="{EB64CEF3-72D9-4368-B992-FF0EE2C8B8C2}" dt="2023-11-15T02:11:10.567" v="30" actId="404"/>
          <ac:spMkLst>
            <pc:docMk/>
            <pc:sldMk cId="1721863038" sldId="19317"/>
            <ac:spMk id="3" creationId="{82416CA6-91F8-2945-6A7F-039EA99B6E19}"/>
          </ac:spMkLst>
        </pc:spChg>
      </pc:sldChg>
      <pc:sldMasterChg chg="modSp mod">
        <pc:chgData name="Rich Kennedy" userId="e810d86e-335d-4c6e-9b29-76a01f35df5d" providerId="ADAL" clId="{EB64CEF3-72D9-4368-B992-FF0EE2C8B8C2}" dt="2023-11-15T02:11:47.080" v="32" actId="20577"/>
        <pc:sldMasterMkLst>
          <pc:docMk/>
          <pc:sldMasterMk cId="0" sldId="2147483648"/>
        </pc:sldMasterMkLst>
        <pc:spChg chg="mod">
          <ac:chgData name="Rich Kennedy" userId="e810d86e-335d-4c6e-9b29-76a01f35df5d" providerId="ADAL" clId="{EB64CEF3-72D9-4368-B992-FF0EE2C8B8C2}" dt="2023-11-15T02:11:47.080" v="3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5539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802.11-23/1738r1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SIG November 2023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2023-10-15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032602"/>
              </p:ext>
            </p:extLst>
          </p:nvPr>
        </p:nvGraphicFramePr>
        <p:xfrm>
          <a:off x="1920875" y="2597150"/>
          <a:ext cx="8767763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1798" imgH="2348139" progId="Word.Document.8">
                  <p:embed/>
                </p:oleObj>
              </mc:Choice>
              <mc:Fallback>
                <p:oleObj name="Document" r:id="rId3" imgW="8121798" imgH="2348139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597150"/>
                        <a:ext cx="8767763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This is an update on Bluetooth SIG actions and plans for sharing the 5 and 6 GHz bands with incumbents and unlicensed/license-exempt devices.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  <a:p>
            <a:r>
              <a:rPr lang="en-US" altLang="en-US" dirty="0">
                <a:cs typeface="Times New Roman"/>
              </a:rPr>
              <a:t>The Overall Bluetooth SIG Plan</a:t>
            </a:r>
          </a:p>
          <a:p>
            <a:r>
              <a:rPr lang="en-US" altLang="en-US" dirty="0">
                <a:cs typeface="Times New Roman"/>
              </a:rPr>
              <a:t>Recent Actions</a:t>
            </a:r>
          </a:p>
          <a:p>
            <a:r>
              <a:rPr lang="en-US" dirty="0"/>
              <a:t>ETSI BRAN #120 New Work Item; BRAN #121</a:t>
            </a:r>
          </a:p>
          <a:p>
            <a:r>
              <a:rPr lang="en-US" altLang="en-US" dirty="0">
                <a:cs typeface="Times New Roman"/>
              </a:rPr>
              <a:t>Bluetooth Next Steps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The Bluetooth SIG recognizes the contribution the Wi-Fi industry has made in opening the 6 GHz band for unlicensed/license-exempt sharing to grow the technology</a:t>
            </a:r>
          </a:p>
          <a:p>
            <a:r>
              <a:rPr lang="en-US" sz="2000" dirty="0"/>
              <a:t>Today, Bluetooth technology needs to secure its future growth </a:t>
            </a:r>
          </a:p>
          <a:p>
            <a:pPr lvl="1"/>
            <a:r>
              <a:rPr lang="en-US" sz="1600" dirty="0"/>
              <a:t>The 83.5 MHz of the 2.4 GHz band is not a sufficient hedge against congestion or sufficient to support innovation</a:t>
            </a:r>
          </a:p>
          <a:p>
            <a:r>
              <a:rPr lang="en-US" sz="2000" dirty="0"/>
              <a:t>Bluetooth and Wi-Fi successfully shared the 2.4 GHz band for many years</a:t>
            </a:r>
          </a:p>
          <a:p>
            <a:pPr lvl="1"/>
            <a:r>
              <a:rPr lang="en-US" sz="1800" dirty="0"/>
              <a:t>Unfortunately, most of 5 GHz is not viable for Bluetooth, i.e., indoor restrictions and DFS</a:t>
            </a:r>
          </a:p>
          <a:p>
            <a:pPr lvl="1"/>
            <a:r>
              <a:rPr lang="en-US" sz="1800" dirty="0"/>
              <a:t>5.8 GHz band available in many regulatory domains</a:t>
            </a:r>
          </a:p>
          <a:p>
            <a:pPr lvl="1"/>
            <a:r>
              <a:rPr lang="en-US" sz="1800" dirty="0"/>
              <a:t>Narrowband technology already deployed in U-NII-3</a:t>
            </a:r>
          </a:p>
          <a:p>
            <a:r>
              <a:rPr lang="en-US" sz="2000" dirty="0"/>
              <a:t>The 6 GHz band has room for Bluetooth and Wi-Fi, and there is time to develop optimal sharing mechanisms</a:t>
            </a:r>
          </a:p>
          <a:p>
            <a:r>
              <a:rPr lang="en-US" sz="2000" dirty="0"/>
              <a:t>We will work closely with the Wi-Fi industry in IEEE 802 and Wi-Fi Alliance to enable Bluetooth sharing these band equitably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industry coalition of Bluetooth companies to drive regulatory and standards changes just as Wi-Fi did 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pPr lvl="1"/>
            <a:r>
              <a:rPr lang="en-US" dirty="0"/>
              <a:t>Collaborate with Wi-Fi industry to drive needed changes </a:t>
            </a:r>
          </a:p>
          <a:p>
            <a:r>
              <a:rPr lang="en-US" dirty="0"/>
              <a:t>Work with SDOs to develop optimum spectrum sharing methods and advance regulatory/standards to codify them as required</a:t>
            </a:r>
          </a:p>
          <a:p>
            <a:pPr lvl="1"/>
            <a:r>
              <a:rPr lang="en-US" dirty="0"/>
              <a:t>ETSI BRAN New Work Item adopted in September (BRAN #120)</a:t>
            </a:r>
          </a:p>
          <a:p>
            <a:r>
              <a:rPr lang="en-US" dirty="0"/>
              <a:t>The detailed plan can best be developed working together</a:t>
            </a:r>
          </a:p>
          <a:p>
            <a:r>
              <a:rPr lang="en-US" dirty="0"/>
              <a:t>Now that the FCC has completed the first round of VLP decisions, we are requesting another for narrowband sharing (without geofencing)</a:t>
            </a:r>
          </a:p>
          <a:p>
            <a:pPr lvl="1"/>
            <a:r>
              <a:rPr lang="en-US" dirty="0"/>
              <a:t>Chairwoman </a:t>
            </a:r>
            <a:r>
              <a:rPr lang="en-US" dirty="0" err="1"/>
              <a:t>Rosenworcel</a:t>
            </a:r>
            <a:r>
              <a:rPr lang="en-US" dirty="0"/>
              <a:t> said there will be a number of additional NPRMs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AD8E-7397-5004-7401-03F49C6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Work Item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631AC-F9E2-CD93-86EB-9665DB98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(1) To develop a channel access mechanism for Narrowband Frequency Hopping equipment operation </a:t>
            </a:r>
          </a:p>
          <a:p>
            <a:r>
              <a:rPr lang="en-US" dirty="0"/>
              <a:t>(2) To develop mechanisms enabling LPI client-to-client operations in accordance with ECC/DEC/(20)01 and EC Decision 2021/1067 on 6 GHz WAS/RLANs </a:t>
            </a:r>
          </a:p>
          <a:p>
            <a:r>
              <a:rPr lang="en-US" dirty="0"/>
              <a:t>(3) To consider further development of FBE and LBE parameters for channel access mechanism</a:t>
            </a:r>
          </a:p>
          <a:p>
            <a:r>
              <a:rPr lang="en-US" dirty="0"/>
              <a:t>(4) To consider inclusion of new channelization to support next generation technologies (bandwidths exceeding 160 MHz, e. g. 320 MHz)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5207-DD12-2DF5-D290-3779F46C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2F79C-2419-09E2-7B4E-8FDF20D0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3FAC6-5C5B-549C-AAC2-AEE42251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94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0FA-8CB9-79B3-3B59-FFCF2EA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F5A7-7EC8-A883-7283-68E231E3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Meetings with the US FCC</a:t>
            </a:r>
          </a:p>
          <a:p>
            <a:pPr lvl="1"/>
            <a:r>
              <a:rPr lang="en-US" dirty="0"/>
              <a:t>Met with:</a:t>
            </a:r>
          </a:p>
          <a:p>
            <a:pPr lvl="2"/>
            <a:r>
              <a:rPr lang="en-US" dirty="0"/>
              <a:t>Chairwoman </a:t>
            </a:r>
            <a:r>
              <a:rPr lang="en-US" dirty="0" err="1"/>
              <a:t>Rosenworcel</a:t>
            </a:r>
            <a:endParaRPr lang="en-US" dirty="0"/>
          </a:p>
          <a:p>
            <a:pPr lvl="2"/>
            <a:r>
              <a:rPr lang="en-US" dirty="0"/>
              <a:t>Commissioners Gomez, Carr and Starks</a:t>
            </a:r>
          </a:p>
          <a:p>
            <a:pPr lvl="2"/>
            <a:r>
              <a:rPr lang="en-US" dirty="0"/>
              <a:t>Commissioner </a:t>
            </a:r>
            <a:r>
              <a:rPr lang="en-US" dirty="0" err="1"/>
              <a:t>Simington’s</a:t>
            </a:r>
            <a:r>
              <a:rPr lang="en-US" dirty="0"/>
              <a:t> Chief of Staff</a:t>
            </a:r>
          </a:p>
          <a:p>
            <a:pPr lvl="2"/>
            <a:r>
              <a:rPr lang="en-US" dirty="0"/>
              <a:t>OET (13 people)</a:t>
            </a:r>
          </a:p>
          <a:p>
            <a:pPr lvl="1"/>
            <a:r>
              <a:rPr lang="en-US" dirty="0"/>
              <a:t>Messages</a:t>
            </a:r>
          </a:p>
          <a:p>
            <a:pPr lvl="2"/>
            <a:r>
              <a:rPr lang="en-US" dirty="0"/>
              <a:t>Tremendous market growth – 5 billion new devices in 2023</a:t>
            </a:r>
          </a:p>
          <a:p>
            <a:pPr lvl="2"/>
            <a:r>
              <a:rPr lang="en-US" dirty="0"/>
              <a:t>Strong Bluetooth technology roadmap adding more use cases and demanding applications </a:t>
            </a:r>
          </a:p>
          <a:p>
            <a:pPr lvl="2"/>
            <a:r>
              <a:rPr lang="en-US" dirty="0"/>
              <a:t>Need for additional spectrum</a:t>
            </a:r>
          </a:p>
          <a:p>
            <a:pPr lvl="2"/>
            <a:r>
              <a:rPr lang="en-US" dirty="0"/>
              <a:t>Working with other unlicensed technologies to optimize sharing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30E7-3A47-5EDC-75F6-05FBAEB2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CE34-BFDA-1D1A-6326-26F76ECC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8DA9-6A11-E012-167B-2E8F3FDB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59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2C738-02CB-1D2A-48BC-E092A147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 [2]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16CA6-91F8-2945-6A7F-039EA99B6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Message summary:</a:t>
            </a:r>
          </a:p>
          <a:p>
            <a:pPr lvl="1"/>
            <a:r>
              <a:rPr lang="en-US" sz="1800" dirty="0"/>
              <a:t>Bluetooth is the most deployed wireless connectivity technology supporting a vast array of applications</a:t>
            </a:r>
          </a:p>
          <a:p>
            <a:pPr lvl="1"/>
            <a:r>
              <a:rPr lang="en-US" sz="1800" dirty="0"/>
              <a:t>With 5 billion new devices shipping this year (7 billion by 2027) added to the 10s of billions already in use, 83.5 MHz of spectrum will not suffice</a:t>
            </a:r>
          </a:p>
          <a:p>
            <a:pPr lvl="1"/>
            <a:r>
              <a:rPr lang="en-US" sz="1800" dirty="0"/>
              <a:t>The strong Bluetooth technology roadmap needs room to grow: Bluetooth needs additional spectrum</a:t>
            </a:r>
          </a:p>
          <a:p>
            <a:pPr lvl="1"/>
            <a:r>
              <a:rPr lang="en-US" sz="1800" dirty="0"/>
              <a:t>The Bluetooth SIG with its &gt;40,000 members will work with the Commission and regulators world-wide to optimize coexistence for the benefit of all users of the band</a:t>
            </a:r>
          </a:p>
          <a:p>
            <a:r>
              <a:rPr lang="en-US" dirty="0"/>
              <a:t>FCC 23-86: “[W]e believe that this may be a first step rather than the culmination of the rulemaking process regarding VLP use in the 6 GHz band.”</a:t>
            </a:r>
          </a:p>
          <a:p>
            <a:r>
              <a:rPr lang="en-US" dirty="0"/>
              <a:t>Studies continue at the SIG, IEEE 802.11 Coexistence SC and ETSI BRAN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2FED5-2F00-3610-7BDE-873120D58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5A8F5-8645-FB6B-D62E-3F2C640AB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688E3-5B5F-F77A-E2A6-466BB7292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1863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E0A9-1DD8-DA43-6BAD-D1FF6416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05C0-C628-AC10-994E-B3B0B0C27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Pursuing FCC FNPRM follow-on VLP NPRMs</a:t>
            </a:r>
          </a:p>
          <a:p>
            <a:r>
              <a:rPr lang="en-US" dirty="0"/>
              <a:t>Participating in and contributing to the ETSI BRAN development of narrowband channel access mechanisms in 6 GHz</a:t>
            </a:r>
          </a:p>
          <a:p>
            <a:pPr lvl="1"/>
            <a:r>
              <a:rPr lang="en-US" dirty="0"/>
              <a:t>ETSI BRAN #123 February 2024</a:t>
            </a:r>
          </a:p>
          <a:p>
            <a:r>
              <a:rPr lang="en-US" dirty="0"/>
              <a:t>Exploring enhanced sharing mechanisms for the 5725 – 5850 MHz band</a:t>
            </a:r>
          </a:p>
          <a:p>
            <a:r>
              <a:rPr lang="en-US" dirty="0"/>
              <a:t>Further regulatory action needed on the 5.8 GHz band globally</a:t>
            </a:r>
          </a:p>
          <a:p>
            <a:pPr lvl="1"/>
            <a:r>
              <a:rPr lang="en-US" dirty="0"/>
              <a:t>China: Bluetooth type-approval requirements</a:t>
            </a:r>
          </a:p>
          <a:p>
            <a:pPr lvl="1"/>
            <a:r>
              <a:rPr lang="en-US" dirty="0"/>
              <a:t>Japan: 5.8 GHz band limited by DSRC Road Tolling – can VLP share?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B202-0A9E-59C7-0C9E-D26D038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November 2023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D321-E140-23C1-F275-A39F153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DEB49-BD1F-9CD3-DDD3-3DA0D4BA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81861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46938</TotalTime>
  <Words>823</Words>
  <Application>Microsoft Office PowerPoint</Application>
  <PresentationFormat>Widescreen</PresentationFormat>
  <Paragraphs>104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Document</vt:lpstr>
      <vt:lpstr>Bluetooth SIG November 2023 Update</vt:lpstr>
      <vt:lpstr>Abstract</vt:lpstr>
      <vt:lpstr>Agenda</vt:lpstr>
      <vt:lpstr>Bluetooth Sharing Goals</vt:lpstr>
      <vt:lpstr>The Overall Bluetooth SIG Plan</vt:lpstr>
      <vt:lpstr>New Work Item Provisions</vt:lpstr>
      <vt:lpstr>Recent Actions</vt:lpstr>
      <vt:lpstr>Recent Actions [2]</vt:lpstr>
      <vt:lpstr>Bluetooth Next Steps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1284</cp:revision>
  <cp:lastPrinted>1998-02-10T13:28:06Z</cp:lastPrinted>
  <dcterms:created xsi:type="dcterms:W3CDTF">2004-12-02T14:01:45Z</dcterms:created>
  <dcterms:modified xsi:type="dcterms:W3CDTF">2023-11-15T02:11:57Z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