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530" r:id="rId3"/>
    <p:sldId id="1044" r:id="rId4"/>
    <p:sldId id="1063" r:id="rId5"/>
    <p:sldId id="543" r:id="rId6"/>
    <p:sldId id="1064" r:id="rId7"/>
    <p:sldId id="1065"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5317" autoAdjust="0"/>
  </p:normalViewPr>
  <p:slideViewPr>
    <p:cSldViewPr>
      <p:cViewPr varScale="1">
        <p:scale>
          <a:sx n="83" d="100"/>
          <a:sy n="83" d="100"/>
        </p:scale>
        <p:origin x="102" y="378"/>
      </p:cViewPr>
      <p:guideLst>
        <p:guide orient="horz" pos="2160"/>
        <p:guide pos="3840"/>
      </p:guideLst>
    </p:cSldViewPr>
  </p:slideViewPr>
  <p:outlineViewPr>
    <p:cViewPr varScale="1">
      <p:scale>
        <a:sx n="170" d="200"/>
        <a:sy n="170" d="200"/>
      </p:scale>
      <p:origin x="0" y="-37948"/>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802.11-23/1736r2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802.11-23/1736r2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2023</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802.11-23/1736r2</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802.11-23/1736r2</a:t>
            </a:r>
            <a:endParaRPr lang="en-US" dirty="0"/>
          </a:p>
        </p:txBody>
      </p:sp>
      <p:sp>
        <p:nvSpPr>
          <p:cNvPr id="5" name="Rectangle 3"/>
          <p:cNvSpPr>
            <a:spLocks noGrp="1" noChangeArrowheads="1"/>
          </p:cNvSpPr>
          <p:nvPr>
            <p:ph type="dt"/>
          </p:nvPr>
        </p:nvSpPr>
        <p:spPr>
          <a:ln/>
        </p:spPr>
        <p:txBody>
          <a:bodyPr/>
          <a:lstStyle/>
          <a:p>
            <a:r>
              <a:rPr lang="en-US"/>
              <a:t>December 2023</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2023</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2023</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2023</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GAS Request Fragmentation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2023-12-07</a:t>
            </a:r>
          </a:p>
        </p:txBody>
      </p:sp>
      <p:sp>
        <p:nvSpPr>
          <p:cNvPr id="6" name="Date Placeholder 3"/>
          <p:cNvSpPr>
            <a:spLocks noGrp="1"/>
          </p:cNvSpPr>
          <p:nvPr>
            <p:ph type="dt" idx="10"/>
          </p:nvPr>
        </p:nvSpPr>
        <p:spPr/>
        <p:txBody>
          <a:bodyPr/>
          <a:lstStyle/>
          <a:p>
            <a:r>
              <a:rPr lang="en-US"/>
              <a:t>December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75870818"/>
              </p:ext>
            </p:extLst>
          </p:nvPr>
        </p:nvGraphicFramePr>
        <p:xfrm>
          <a:off x="1001713" y="2438400"/>
          <a:ext cx="9736137" cy="2368550"/>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0" name="Picture 3"/>
                      <p:cNvPicPr>
                        <a:picLocks noChangeAspect="1" noChangeArrowheads="1"/>
                      </p:cNvPicPr>
                      <p:nvPr/>
                    </p:nvPicPr>
                    <p:blipFill>
                      <a:blip r:embed="rId4"/>
                      <a:srcRect/>
                      <a:stretch>
                        <a:fillRect/>
                      </a:stretch>
                    </p:blipFill>
                    <p:spPr bwMode="auto">
                      <a:xfrm>
                        <a:off x="1001713" y="2438400"/>
                        <a:ext cx="9736137" cy="23685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There are a couple of use cases within the Wi-Fi Alliance that require a GAS Request message to support fragmentation.</a:t>
            </a:r>
            <a:endParaRPr lang="en-US" sz="2000" b="0" dirty="0"/>
          </a:p>
          <a:p>
            <a:endParaRPr lang="en-U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a:xfrm>
            <a:off x="929217" y="333375"/>
            <a:ext cx="2499764" cy="273050"/>
          </a:xfrm>
        </p:spPr>
        <p:txBody>
          <a:bodyPr/>
          <a:lstStyle/>
          <a:p>
            <a:r>
              <a:rPr lang="en-US"/>
              <a:t>December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GAS</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a:buFont typeface="Arial" panose="020B0604020202020204" pitchFamily="34" charset="0"/>
              <a:buChar char="•"/>
            </a:pPr>
            <a:r>
              <a:rPr lang="en-US" b="1" dirty="0"/>
              <a:t>Generic Advertisement Service</a:t>
            </a:r>
          </a:p>
          <a:p>
            <a:pPr>
              <a:buFont typeface="Arial" panose="020B0604020202020204" pitchFamily="34" charset="0"/>
              <a:buChar char="•"/>
            </a:pPr>
            <a:r>
              <a:rPr lang="en-US" dirty="0"/>
              <a:t>Allows a STA to transmit an unsolicited query request to a peer STA (typically an AP) to request infrequent information from a server (e.g. AP location, network access). The server can be either in the AP or behind the  AP.</a:t>
            </a:r>
          </a:p>
          <a:p>
            <a:pPr>
              <a:buFont typeface="Arial" panose="020B0604020202020204" pitchFamily="34" charset="0"/>
              <a:buChar char="•"/>
            </a:pPr>
            <a:r>
              <a:rPr lang="en-US" b="1" dirty="0"/>
              <a:t>The query response contains “hint” information to be used on a best effort basis. This information is usually valid at an infrastructure AP.</a:t>
            </a:r>
          </a:p>
          <a:p>
            <a:pPr>
              <a:buFont typeface="Arial" panose="020B0604020202020204" pitchFamily="34" charset="0"/>
              <a:buChar char="•"/>
            </a:pPr>
            <a:r>
              <a:rPr lang="en-US" b="1" dirty="0"/>
              <a:t>GAS is a 4 stage </a:t>
            </a:r>
            <a:r>
              <a:rPr lang="en-US" dirty="0"/>
              <a:t>protocol exchange including a delay mechanism.</a:t>
            </a:r>
          </a:p>
          <a:p>
            <a:pPr>
              <a:buFont typeface="Arial" panose="020B0604020202020204" pitchFamily="34" charset="0"/>
              <a:buChar char="•"/>
            </a:pPr>
            <a:r>
              <a:rPr lang="en-US" b="1" dirty="0"/>
              <a:t>It also allows fragmentation and provides a group addressed response mode.</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2914309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pic>
        <p:nvPicPr>
          <p:cNvPr id="3" name="Picture 2">
            <a:extLst>
              <a:ext uri="{FF2B5EF4-FFF2-40B4-BE49-F238E27FC236}">
                <a16:creationId xmlns:a16="http://schemas.microsoft.com/office/drawing/2014/main" id="{0EED5E90-713D-3E22-63C3-A2E5A2965522}"/>
              </a:ext>
            </a:extLst>
          </p:cNvPr>
          <p:cNvPicPr>
            <a:picLocks noChangeAspect="1"/>
          </p:cNvPicPr>
          <p:nvPr/>
        </p:nvPicPr>
        <p:blipFill>
          <a:blip r:embed="rId2"/>
          <a:stretch>
            <a:fillRect/>
          </a:stretch>
        </p:blipFill>
        <p:spPr>
          <a:xfrm>
            <a:off x="3423139" y="750142"/>
            <a:ext cx="5263859" cy="5357716"/>
          </a:xfrm>
          <a:prstGeom prst="rect">
            <a:avLst/>
          </a:prstGeom>
        </p:spPr>
      </p:pic>
    </p:spTree>
    <p:extLst>
      <p:ext uri="{BB962C8B-B14F-4D97-AF65-F5344CB8AC3E}">
        <p14:creationId xmlns:p14="http://schemas.microsoft.com/office/powerpoint/2010/main" val="1482046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5</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pic>
        <p:nvPicPr>
          <p:cNvPr id="3" name="Picture 2">
            <a:extLst>
              <a:ext uri="{FF2B5EF4-FFF2-40B4-BE49-F238E27FC236}">
                <a16:creationId xmlns:a16="http://schemas.microsoft.com/office/drawing/2014/main" id="{609AC0FA-4BB8-4B23-DA2E-4F5A9F3E5C79}"/>
              </a:ext>
            </a:extLst>
          </p:cNvPr>
          <p:cNvPicPr>
            <a:picLocks noChangeAspect="1"/>
          </p:cNvPicPr>
          <p:nvPr/>
        </p:nvPicPr>
        <p:blipFill>
          <a:blip r:embed="rId2"/>
          <a:stretch>
            <a:fillRect/>
          </a:stretch>
        </p:blipFill>
        <p:spPr>
          <a:xfrm>
            <a:off x="2849666" y="838200"/>
            <a:ext cx="6406517" cy="6858000"/>
          </a:xfrm>
          <a:prstGeom prst="rect">
            <a:avLst/>
          </a:prstGeom>
        </p:spPr>
      </p:pic>
    </p:spTree>
    <p:extLst>
      <p:ext uri="{BB962C8B-B14F-4D97-AF65-F5344CB8AC3E}">
        <p14:creationId xmlns:p14="http://schemas.microsoft.com/office/powerpoint/2010/main" val="3068683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a:buFont typeface="Arial" panose="020B0604020202020204" pitchFamily="34" charset="0"/>
              <a:buChar char="•"/>
            </a:pPr>
            <a:r>
              <a:rPr lang="en-US" b="1" dirty="0"/>
              <a:t>The </a:t>
            </a:r>
            <a:r>
              <a:rPr lang="en-US" dirty="0"/>
              <a:t>existing “response” fragmentation behavior can be made symmetric.</a:t>
            </a:r>
          </a:p>
          <a:p>
            <a:pPr>
              <a:buFont typeface="Arial" panose="020B0604020202020204" pitchFamily="34" charset="0"/>
              <a:buChar char="•"/>
            </a:pPr>
            <a:endParaRPr lang="en-US" dirty="0"/>
          </a:p>
          <a:p>
            <a:pPr>
              <a:buFont typeface="Arial" panose="020B0604020202020204" pitchFamily="34" charset="0"/>
              <a:buChar char="•"/>
            </a:pPr>
            <a:r>
              <a:rPr lang="en-US" dirty="0"/>
              <a:t>“GAS Query Response Fragment ID” renamed to “GAS Query Fragment ID”, to avoid confusion in the new text.</a:t>
            </a:r>
          </a:p>
          <a:p>
            <a:pPr>
              <a:buFont typeface="Arial" panose="020B0604020202020204" pitchFamily="34" charset="0"/>
              <a:buChar char="•"/>
            </a:pPr>
            <a:r>
              <a:rPr lang="en-US" b="1" dirty="0"/>
              <a:t>The Grou</a:t>
            </a:r>
            <a:r>
              <a:rPr lang="en-US" dirty="0"/>
              <a:t>p Addressed (GA) GAS behavior has not been touched.</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1498579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6C3BA-701A-C0AE-916F-E07BBF071244}"/>
              </a:ext>
            </a:extLst>
          </p:cNvPr>
          <p:cNvSpPr>
            <a:spLocks noGrp="1"/>
          </p:cNvSpPr>
          <p:nvPr>
            <p:ph type="title"/>
          </p:nvPr>
        </p:nvSpPr>
        <p:spPr/>
        <p:txBody>
          <a:bodyPr/>
          <a:lstStyle/>
          <a:p>
            <a:r>
              <a:rPr lang="en-US" dirty="0"/>
              <a:t>Feedback</a:t>
            </a:r>
          </a:p>
        </p:txBody>
      </p:sp>
      <p:sp>
        <p:nvSpPr>
          <p:cNvPr id="3" name="Content Placeholder 2">
            <a:extLst>
              <a:ext uri="{FF2B5EF4-FFF2-40B4-BE49-F238E27FC236}">
                <a16:creationId xmlns:a16="http://schemas.microsoft.com/office/drawing/2014/main" id="{DE5CC28A-A341-FE36-4528-7717D6B50769}"/>
              </a:ext>
            </a:extLst>
          </p:cNvPr>
          <p:cNvSpPr>
            <a:spLocks noGrp="1"/>
          </p:cNvSpPr>
          <p:nvPr>
            <p:ph idx="1"/>
          </p:nvPr>
        </p:nvSpPr>
        <p:spPr/>
        <p:txBody>
          <a:bodyPr/>
          <a:lstStyle/>
          <a:p>
            <a:pPr marL="0" indent="0"/>
            <a:r>
              <a:rPr lang="en-GB" sz="1600" b="0" dirty="0"/>
              <a:t>Q: How does the AP know that the STA wants to fragment a request. Is there a flag in the GAS initial request. How is this done for the existing GAS initial response??</a:t>
            </a:r>
          </a:p>
          <a:p>
            <a:pPr marL="0" indent="0"/>
            <a:r>
              <a:rPr lang="en-GB" sz="1600" b="0" dirty="0"/>
              <a:t>A: This mechanism was missing. The requesting STA adds the Fragment ID field to the GAS Extension field in the GAS initial request to indicate that the GAS query request will be fragmented.</a:t>
            </a:r>
          </a:p>
          <a:p>
            <a:pPr>
              <a:buFont typeface="Arial" panose="020B0604020202020204" pitchFamily="34" charset="0"/>
              <a:buChar char="•"/>
            </a:pPr>
            <a:endParaRPr lang="en-GB" sz="1600" b="0" dirty="0"/>
          </a:p>
          <a:p>
            <a:pPr marL="0" indent="0"/>
            <a:r>
              <a:rPr lang="en-GB" sz="1600" b="0" dirty="0"/>
              <a:t>Q: How does the AP know the size of the query request, when the STA starts to fragment. It may be too large for it.</a:t>
            </a:r>
          </a:p>
          <a:p>
            <a:pPr marL="0" indent="0"/>
            <a:r>
              <a:rPr lang="en-GB" sz="1600" b="0" dirty="0"/>
              <a:t>A: There is no (original) feature to do this.</a:t>
            </a:r>
          </a:p>
          <a:p>
            <a:pPr>
              <a:buFont typeface="Arial" panose="020B0604020202020204" pitchFamily="34" charset="0"/>
              <a:buChar char="•"/>
            </a:pPr>
            <a:endParaRPr lang="en-GB" sz="1600" b="0" dirty="0"/>
          </a:p>
          <a:p>
            <a:pPr marL="0" indent="0"/>
            <a:r>
              <a:rPr lang="en-GB" sz="1600" b="0" dirty="0"/>
              <a:t>Q: The updates to the GAS Comeback Request need to be </a:t>
            </a:r>
            <a:r>
              <a:rPr lang="en-GB" sz="1600" b="0" dirty="0" err="1"/>
              <a:t>parseable</a:t>
            </a:r>
            <a:r>
              <a:rPr lang="en-GB" sz="1600" b="0" dirty="0"/>
              <a:t>. The mix of elements and frames is a mess. Add a length to the frame (as a subfield), so the overall frame can be parsed.</a:t>
            </a:r>
          </a:p>
          <a:p>
            <a:pPr marL="0" indent="0"/>
            <a:r>
              <a:rPr lang="en-GB" sz="1600" b="0" dirty="0"/>
              <a:t>A: A new GAS Comeback Request Fragment frame has been created to produce a cleaner solution. This is used when the GAS Initial Request signals that fragmentation is required.</a:t>
            </a:r>
          </a:p>
          <a:p>
            <a:pPr>
              <a:buFont typeface="Arial" panose="020B0604020202020204" pitchFamily="34" charset="0"/>
              <a:buChar char="•"/>
            </a:pPr>
            <a:endParaRPr lang="en-US" b="1" dirty="0"/>
          </a:p>
        </p:txBody>
      </p:sp>
      <p:sp>
        <p:nvSpPr>
          <p:cNvPr id="4" name="Date Placeholder 3">
            <a:extLst>
              <a:ext uri="{FF2B5EF4-FFF2-40B4-BE49-F238E27FC236}">
                <a16:creationId xmlns:a16="http://schemas.microsoft.com/office/drawing/2014/main" id="{EBC375F8-B52A-36D5-87EC-8A2A754EAF03}"/>
              </a:ext>
            </a:extLst>
          </p:cNvPr>
          <p:cNvSpPr>
            <a:spLocks noGrp="1"/>
          </p:cNvSpPr>
          <p:nvPr>
            <p:ph type="dt" idx="10"/>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t>December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6" name="Slide Number Placeholder 5">
            <a:extLst>
              <a:ext uri="{FF2B5EF4-FFF2-40B4-BE49-F238E27FC236}">
                <a16:creationId xmlns:a16="http://schemas.microsoft.com/office/drawing/2014/main" id="{41C43A64-ACDC-5D4A-D3DB-A7CBD672928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C33668C-EA29-69EA-043E-D519D0F234EB}"/>
              </a:ext>
            </a:extLst>
          </p:cNvPr>
          <p:cNvSpPr>
            <a:spLocks noGrp="1"/>
          </p:cNvSpPr>
          <p:nvPr>
            <p:ph type="ftr" idx="11"/>
          </p:nvPr>
        </p:nvSpPr>
        <p:spPr bwMode="auto">
          <a:xfrm>
            <a:off x="7133167" y="656669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Stephen McCann, Huawei</a:t>
            </a:r>
            <a:endParaRPr lang="en-GB" dirty="0"/>
          </a:p>
        </p:txBody>
      </p:sp>
    </p:spTree>
    <p:extLst>
      <p:ext uri="{BB962C8B-B14F-4D97-AF65-F5344CB8AC3E}">
        <p14:creationId xmlns:p14="http://schemas.microsoft.com/office/powerpoint/2010/main" val="2562055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454</Words>
  <Application>Microsoft Office PowerPoint</Application>
  <PresentationFormat>Widescreen</PresentationFormat>
  <Paragraphs>54</Paragraphs>
  <Slides>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Microsoft Word 97 - 2003 Document</vt:lpstr>
      <vt:lpstr>GAS Request Fragmentation</vt:lpstr>
      <vt:lpstr>Abstract</vt:lpstr>
      <vt:lpstr>GAS</vt:lpstr>
      <vt:lpstr>PowerPoint Presentation</vt:lpstr>
      <vt:lpstr>PowerPoint Presentation</vt:lpstr>
      <vt:lpstr>Notes</vt:lpstr>
      <vt:lpstr>Feedback</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November 2022 WG Motions</dc:title>
  <dc:creator>Stephen McCann</dc:creator>
  <cp:keywords>11-23-0999r4</cp:keywords>
  <cp:lastModifiedBy>Stephen McCann</cp:lastModifiedBy>
  <cp:revision>1736</cp:revision>
  <cp:lastPrinted>1601-01-01T00:00:00Z</cp:lastPrinted>
  <dcterms:created xsi:type="dcterms:W3CDTF">2018-05-10T16:45:22Z</dcterms:created>
  <dcterms:modified xsi:type="dcterms:W3CDTF">2023-12-07T13:27:07Z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2015_ms_pID_725343">
    <vt:lpwstr>(3)hPnu11QidskrldLr9CpeFApiOWHCl7voCf48N33QqIzoGwN//F8WlwS5sxwb8t/qQMkx2YQ2
h6H39r2EzL44vWZIYU7ne7spWyHWXpg6B3aHjveyvDSQd8nGBxJlpw8LbJ+4Znp8+1FCwXQf
BSLJL1ljMvVsd00VuJhKLLVI5NzUrh99Xez4Y6U1wHW7BbRQzOltNwxVS+4OnqfHL6yzHm2M
63mrK3DQbjUfqU6Nqw</vt:lpwstr>
  </property>
  <property fmtid="{D5CDD505-2E9C-101B-9397-08002B2CF9AE}" pid="9" name="_2015_ms_pID_7253431">
    <vt:lpwstr>JF1SaOTsMO32SZi/vjMuDePF8T6rCPuFOImjMWP1cn+trvY70s0poR
UR5n3l4i96EC2vScauSrs2EhuoTb4YrtzwkADSxdVMsKcPEZnFUSwie3Vhou8N8pdSS0loZz
3wZdd13gMdctNT2uoaYzvySHZ8ARJxWDI364T6uAgCvsSCd+HqKrvO6zcnZ4Hd9RHRUr8G1I
JJFdSggklcRdwF9j2biBdSoudo/GIp4o/HEq</vt:lpwstr>
  </property>
  <property fmtid="{D5CDD505-2E9C-101B-9397-08002B2CF9AE}" pid="10" name="_readonly">
    <vt:lpwstr/>
  </property>
  <property fmtid="{D5CDD505-2E9C-101B-9397-08002B2CF9AE}" pid="11" name="_change">
    <vt:lpwstr/>
  </property>
  <property fmtid="{D5CDD505-2E9C-101B-9397-08002B2CF9AE}" pid="12" name="_full-control">
    <vt:lpwstr/>
  </property>
  <property fmtid="{D5CDD505-2E9C-101B-9397-08002B2CF9AE}" pid="13" name="sflag">
    <vt:lpwstr>1696944028</vt:lpwstr>
  </property>
  <property fmtid="{D5CDD505-2E9C-101B-9397-08002B2CF9AE}" pid="14" name="_2015_ms_pID_7253432">
    <vt:lpwstr>8g==</vt:lpwstr>
  </property>
</Properties>
</file>