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2" r:id="rId4"/>
    <p:sldId id="267" r:id="rId5"/>
    <p:sldId id="275" r:id="rId6"/>
    <p:sldId id="278" r:id="rId7"/>
    <p:sldId id="274" r:id="rId8"/>
    <p:sldId id="276" r:id="rId9"/>
    <p:sldId id="277" r:id="rId10"/>
    <p:sldId id="273" r:id="rId11"/>
    <p:sldId id="279" r:id="rId12"/>
    <p:sldId id="264" r:id="rId13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802.11-23/1730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802.11-23/1730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802.11-23/1730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802.11-23/1730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802.11-23/1730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802.11-23/1730r0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1/private/ETSI_documents/BRAN/70-Draft/00230016/BRAN-230016v215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2023-11-17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January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/>
              <a:t>Two </a:t>
            </a:r>
            <a:r>
              <a:rPr lang="en-US" sz="1400" dirty="0" err="1"/>
              <a:t>Coex</a:t>
            </a:r>
            <a:r>
              <a:rPr lang="en-US" sz="1400" dirty="0"/>
              <a:t> slots: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One joint 802.11 </a:t>
            </a:r>
            <a:r>
              <a:rPr lang="en-US" sz="1400" dirty="0" err="1"/>
              <a:t>Coex</a:t>
            </a:r>
            <a:r>
              <a:rPr lang="en-US" sz="1400" dirty="0"/>
              <a:t> SC – 802.15.4ab (tbc)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One dot11 </a:t>
            </a:r>
            <a:r>
              <a:rPr lang="en-US" sz="1400" dirty="0" err="1"/>
              <a:t>Coex</a:t>
            </a:r>
            <a:r>
              <a:rPr lang="en-US" sz="1400" dirty="0"/>
              <a:t> (only) slot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Joint dot11 dot15.4ab slot: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Agenda </a:t>
            </a:r>
            <a:r>
              <a:rPr lang="en-US" sz="1400" dirty="0" err="1"/>
              <a:t>tbd</a:t>
            </a:r>
            <a:r>
              <a:rPr lang="en-US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Review of 802.15.4ab Coexistence Assessment document (in lieu of .15.4ab going to LB)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Dot11 </a:t>
            </a:r>
            <a:r>
              <a:rPr lang="en-US" sz="1400" dirty="0" err="1"/>
              <a:t>Coex</a:t>
            </a:r>
            <a:r>
              <a:rPr lang="en-US" sz="1400" dirty="0"/>
              <a:t> (only):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</a:p>
          <a:p>
            <a:pPr marL="0" indent="0"/>
            <a:r>
              <a:rPr lang="en-US" sz="1400" dirty="0"/>
              <a:t>Note: coexistence-related topics are welcome. Please contact the </a:t>
            </a:r>
            <a:r>
              <a:rPr lang="en-US" sz="1400" dirty="0" err="1"/>
              <a:t>Coex</a:t>
            </a:r>
            <a:r>
              <a:rPr lang="en-US" sz="1400" dirty="0"/>
              <a:t> Chair or respond to the call for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Telco planned to prepare the dot11 – dot15 joint slot.</a:t>
            </a:r>
          </a:p>
          <a:p>
            <a:endParaRPr lang="en-US" dirty="0"/>
          </a:p>
          <a:p>
            <a:r>
              <a:rPr lang="en-US" dirty="0"/>
              <a:t>Date to be announced 10 days in advance via the 802.11 WG reflector</a:t>
            </a:r>
          </a:p>
          <a:p>
            <a:endParaRPr lang="en-US" dirty="0"/>
          </a:p>
          <a:p>
            <a:r>
              <a:rPr lang="en-US" dirty="0"/>
              <a:t>Potential time slots: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Thursday, 15:00h ET (if .18 is not using / cancelling the slot);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Tuesday, 16:00h 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11-23/1728</a:t>
            </a:r>
          </a:p>
          <a:p>
            <a:r>
              <a:rPr lang="en-US" dirty="0"/>
              <a:t>Snapshot Slide:						11-23/1729</a:t>
            </a:r>
          </a:p>
          <a:p>
            <a:r>
              <a:rPr lang="en-US" dirty="0"/>
              <a:t>Meeting / Chair’s Slide Deck:		11-23/1730</a:t>
            </a:r>
          </a:p>
          <a:p>
            <a:r>
              <a:rPr lang="en-US" dirty="0"/>
              <a:t>Closing report:						11-23/1731</a:t>
            </a:r>
          </a:p>
          <a:p>
            <a:r>
              <a:rPr lang="en-US" dirty="0"/>
              <a:t>Meeting minutes:					11-23/2112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November 2023.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A73AD-25FB-F0D2-7D67-1E211FDC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Submissions &amp; Technical Discussion Items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40C22-0964-6283-44DC-66F791834A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6AEE5-1856-910F-6275-BD85A2F241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065543-057D-1CC3-FFF5-0368799E25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5D42B8F-2743-00BF-2BDB-B2C8C31ECD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379486"/>
              </p:ext>
            </p:extLst>
          </p:nvPr>
        </p:nvGraphicFramePr>
        <p:xfrm>
          <a:off x="1917700" y="1645518"/>
          <a:ext cx="5308600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2043">
                  <a:extLst>
                    <a:ext uri="{9D8B030D-6E8A-4147-A177-3AD203B41FA5}">
                      <a16:colId xmlns:a16="http://schemas.microsoft.com/office/drawing/2014/main" val="3010996675"/>
                    </a:ext>
                  </a:extLst>
                </a:gridCol>
                <a:gridCol w="1436557">
                  <a:extLst>
                    <a:ext uri="{9D8B030D-6E8A-4147-A177-3AD203B41FA5}">
                      <a16:colId xmlns:a16="http://schemas.microsoft.com/office/drawing/2014/main" val="1635838943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Updates ETSI TC BRAN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11-23/2033r0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0531561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593094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Bluetooth SIG November 2023 Update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11-23/1738r1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969278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59318148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Effect of no-LBT NB on 802.11 devices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11-23/1259r1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71493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31152898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IEEE 802.11 Beacons and Bluetooth Coexistence Simulations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11-23/1999r0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9628973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9547897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BLE interference to XR/VR Wi-Fi 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 dirty="0">
                          <a:effectLst/>
                        </a:rPr>
                        <a:t>11-23/2081r0</a:t>
                      </a:r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9947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48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1300" dirty="0">
                <a:latin typeface="Helvetica" pitchFamily="2" charset="0"/>
              </a:rPr>
              <a:t>EN 301 893 (5 GHz)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Achieved in September (#120 meeting) consensus on an Energy Detection Threshold related rule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Helvetica" pitchFamily="2" charset="0"/>
              </a:rPr>
              <a:t>Different EDT levels depending on max </a:t>
            </a:r>
            <a:r>
              <a:rPr lang="en-US" sz="1000" dirty="0" err="1">
                <a:latin typeface="Helvetica" pitchFamily="2" charset="0"/>
              </a:rPr>
              <a:t>tx</a:t>
            </a:r>
            <a:r>
              <a:rPr lang="en-US" sz="1000" dirty="0">
                <a:latin typeface="Helvetica" pitchFamily="2" charset="0"/>
              </a:rPr>
              <a:t> power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Helvetica" pitchFamily="2" charset="0"/>
              </a:rPr>
              <a:t>See: </a:t>
            </a:r>
            <a:r>
              <a:rPr lang="en-US" sz="1000" dirty="0">
                <a:latin typeface="Helvetica" pitchFamily="2" charset="0"/>
                <a:hlinkClick r:id="rId2"/>
              </a:rPr>
              <a:t>ETSI EN 301 893 V2.1.52 (2023-09)</a:t>
            </a:r>
            <a:endParaRPr lang="en-US" sz="10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Initiated publishing process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Helvetica" pitchFamily="2" charset="0"/>
              </a:rPr>
              <a:t>ETSI </a:t>
            </a:r>
            <a:r>
              <a:rPr lang="en-US" sz="1000" dirty="0" err="1">
                <a:latin typeface="Helvetica" pitchFamily="2" charset="0"/>
              </a:rPr>
              <a:t>editHekp</a:t>
            </a:r>
            <a:r>
              <a:rPr lang="en-US" sz="1000" dirty="0">
                <a:latin typeface="Helvetica" pitchFamily="2" charset="0"/>
              </a:rPr>
              <a:t>! and </a:t>
            </a:r>
            <a:r>
              <a:rPr lang="en-US" sz="1000" dirty="0" err="1">
                <a:latin typeface="Helvetica" pitchFamily="2" charset="0"/>
              </a:rPr>
              <a:t>Harmonised</a:t>
            </a:r>
            <a:r>
              <a:rPr lang="en-US" sz="1000" dirty="0">
                <a:latin typeface="Helvetica" pitchFamily="2" charset="0"/>
              </a:rPr>
              <a:t> Standards Technical Advisory Consultants (HASTAC)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000" b="0" dirty="0">
                <a:latin typeface="Helvetica" pitchFamily="2" charset="0"/>
              </a:rPr>
              <a:t>EN Approval Procedure (ENAP)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000" b="0" dirty="0" err="1">
                <a:latin typeface="Helvetica" pitchFamily="2" charset="0"/>
              </a:rPr>
              <a:t>editHel</a:t>
            </a:r>
            <a:r>
              <a:rPr lang="en-US" sz="1000" dirty="0" err="1">
                <a:latin typeface="Helvetica" pitchFamily="2" charset="0"/>
              </a:rPr>
              <a:t>p</a:t>
            </a:r>
            <a:r>
              <a:rPr lang="en-US" sz="1000" dirty="0">
                <a:latin typeface="Helvetica" pitchFamily="2" charset="0"/>
              </a:rPr>
              <a:t>! Ongoing in October – no technical work on EN 301 893 in October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000" b="0" dirty="0">
              <a:latin typeface="Helvetica" pitchFamily="2" charset="0"/>
            </a:endParaRPr>
          </a:p>
          <a:p>
            <a:pPr marL="0" indent="0"/>
            <a:r>
              <a:rPr lang="en-US" sz="1300" dirty="0">
                <a:latin typeface="Helvetica" pitchFamily="2" charset="0"/>
              </a:rPr>
              <a:t>EN 303 753 (60 GHz)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Resolved all ENAP and HASTAC comments in September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Forwarded for </a:t>
            </a:r>
            <a:r>
              <a:rPr lang="en-US" sz="1300" b="0" dirty="0" err="1">
                <a:latin typeface="Helvetica" pitchFamily="2" charset="0"/>
              </a:rPr>
              <a:t>editHelp</a:t>
            </a:r>
            <a:r>
              <a:rPr lang="en-US" sz="1300" b="0" dirty="0">
                <a:latin typeface="Helvetica" pitchFamily="2" charset="0"/>
              </a:rPr>
              <a:t>! Review and ENAP recirc --&gt; ongoing; no work on EN 303 753 in October</a:t>
            </a:r>
          </a:p>
          <a:p>
            <a:pPr marL="0" indent="0"/>
            <a:endParaRPr lang="en-US" sz="13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b="0" dirty="0"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1300" dirty="0">
                <a:latin typeface="Helvetica" pitchFamily="2" charset="0"/>
              </a:rPr>
              <a:t>EN 303 687 (6 GHz)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New work item for revision of standard approved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Formal approval procedure ongoing; preliminary ETSI TC BRAN approval to initiate revision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Topics discussed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000" b="0" dirty="0">
                <a:latin typeface="Helvetica" pitchFamily="2" charset="0"/>
              </a:rPr>
              <a:t>Narrowband Frequency Hopping operation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Proposal to consider 320 MHz wide channels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Discussion about work ongoing at ECC/CEPT FM 61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Review the WAS/RLAN VLP OOB emission limit below 5935 MHz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Study: dynamic spectrum access coordination for operation in 5945-6425 MHz up to 4W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Findings of FM 61 might be considered in the next revision of EN 303 687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0" dirty="0"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ED527-A501-683A-2981-0A842B6A3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to 802.11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9E48E-DDDF-F14E-DFC7-714E0C7F3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chemeClr val="accent6"/>
                </a:solidFill>
              </a:rPr>
              <a:t>Request for giving a tutorial on Dynamic Spectrum Access (DSA)</a:t>
            </a:r>
          </a:p>
          <a:p>
            <a:endParaRPr lang="en-US" dirty="0"/>
          </a:p>
          <a:p>
            <a:pPr algn="ctr"/>
            <a:r>
              <a:rPr lang="en-US" dirty="0"/>
              <a:t>If you would kindly be willing to give</a:t>
            </a:r>
            <a:br>
              <a:rPr lang="en-US" dirty="0"/>
            </a:br>
            <a:r>
              <a:rPr lang="en-US" dirty="0"/>
              <a:t>a tutorial on Dynamic Spectrum Access (DSA) to ETSI BRAN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Please contact Guido </a:t>
            </a:r>
            <a:r>
              <a:rPr lang="en-US" dirty="0" err="1"/>
              <a:t>Hiertz</a:t>
            </a:r>
            <a:r>
              <a:rPr lang="en-US" dirty="0"/>
              <a:t> (</a:t>
            </a:r>
            <a:r>
              <a:rPr lang="en-US" dirty="0" err="1"/>
              <a:t>hiertz@ieee.org</a:t>
            </a:r>
            <a:r>
              <a:rPr lang="en-US" dirty="0"/>
              <a:t>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474CB-BF6A-20FF-CD41-B7E9F0B5FB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C5413-95EF-B07F-F997-CA5D8F3C74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F32585-6F90-F697-7D83-6BE2C02D61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296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Coexistence Bluetooth –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19622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1300" dirty="0">
                <a:latin typeface="Helvetica" pitchFamily="2" charset="0"/>
              </a:rPr>
              <a:t>Recent work of BT SIG</a:t>
            </a:r>
          </a:p>
          <a:p>
            <a:pPr marL="0" indent="0"/>
            <a:r>
              <a:rPr lang="en-US" sz="1300" b="0" dirty="0">
                <a:latin typeface="Helvetica" pitchFamily="2" charset="0"/>
              </a:rPr>
              <a:t>Met with US FCC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Need for additional spectrum: 83.5 MHz of spectrum will not suffice for # of deployed BT devices and envisioned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Work with other unlicensed technologies to optimize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FCC 23-86: “[W]e believe that this may be a first step rather than the culmination of the rulemaking process regarding VLP use in the 6 GHz band.”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b="0" dirty="0">
              <a:latin typeface="Helvetica" pitchFamily="2" charset="0"/>
            </a:endParaRPr>
          </a:p>
          <a:p>
            <a:pPr marL="0" indent="0"/>
            <a:r>
              <a:rPr lang="en-US" sz="1300" dirty="0">
                <a:latin typeface="Helvetica" pitchFamily="2" charset="0"/>
              </a:rPr>
              <a:t>Next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Pursue ongoing regulation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Helvetica" pitchFamily="2" charset="0"/>
                <a:cs typeface="+mn-cs"/>
              </a:rPr>
              <a:t>FCC FNPRM follow-on VLP NPRMs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Helvetica" pitchFamily="2" charset="0"/>
                <a:cs typeface="+mn-cs"/>
              </a:rPr>
              <a:t>Globally, e.g.: China, Japan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Contribute to narrowband channel access mechanisms in 6 GHz in ETSI BRAN – planned for #123 February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97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34495-0642-467A-30E8-3C38C924E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9F142-409A-99BA-C197-C41D80816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11-23/1259: Effect of no-LBT NB on 802.11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Experimental and simulative evaluation of the effects of NB interference on 802.11 at the MAC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Looking at effects of LBT, NB duty cycles for non-LBT NB 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Discussed recommendation of submission, asking for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/>
              <a:t>Mandatory coexistence mechanism to ensure adequate performance for both 802.11 and NB.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LBT one possibility – but leaving open if other are suitable as well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07230-7749-9D5B-B250-AFE12DCBA1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6F276-7C4F-25DC-A39B-70CEAF0682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B5F6B3-DA85-869D-04C7-8A9A2B3A61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664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754DF-BF5C-1E29-F43A-416AE33BF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99B82-CBCD-5892-CB7F-36D406C0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11-23/1999: </a:t>
            </a:r>
            <a:r>
              <a:rPr lang="en-GB" dirty="0"/>
              <a:t>IEEE 802.11 Beacons and Bluetooth Coexistence Simulations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Impact of Narrow-Band Frequency Hopping (NBFH) interference on Wi-Fi’s Beacon reception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Follow-up to 11-23/1622r0 to confirm and complements the former’s findings</a:t>
            </a:r>
            <a:endParaRPr lang="en-US" b="0" dirty="0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r>
              <a:rPr lang="en-US" dirty="0"/>
              <a:t>11-23/2081: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 interference to XR/VR Wi-Fi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impact of NB signals, e.g. Bluetooth Low Energy (BLE), on low latency Wi-Fi applications like XR/VR and on Beacon Rx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An </a:t>
            </a:r>
            <a:r>
              <a:rPr lang="en-US" dirty="0"/>
              <a:t>NB signal like BLE has significant impact on Wi-Fi latency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LBT to BLE provides significant improvement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2F204-CDA7-4272-90E5-203C15C5BE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41B4D-572E-57C3-9761-F1ABD4242D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B149E5-A0AA-C35C-78F8-7EB00A52E5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560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3020</TotalTime>
  <Words>949</Words>
  <Application>Microsoft Macintosh PowerPoint</Application>
  <PresentationFormat>On-screen Show (16:9)</PresentationFormat>
  <Paragraphs>152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Submissions &amp; Technical Discussion Items</vt:lpstr>
      <vt:lpstr>ETST BRAN Update to 802.11 (1/3)</vt:lpstr>
      <vt:lpstr>ETST BRAN Update to 802.11 (2/3)</vt:lpstr>
      <vt:lpstr>ETSI BRAN Update to 802.11 (3/3)</vt:lpstr>
      <vt:lpstr>Coexistence Bluetooth – 802.11</vt:lpstr>
      <vt:lpstr>Technical Submissions (1/2)</vt:lpstr>
      <vt:lpstr>Technical Submissions (2/2)</vt:lpstr>
      <vt:lpstr>Plans for January</vt:lpstr>
      <vt:lpstr>Telcos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127</cp:revision>
  <cp:lastPrinted>1601-01-01T00:00:00Z</cp:lastPrinted>
  <dcterms:created xsi:type="dcterms:W3CDTF">2019-09-17T07:48:51Z</dcterms:created>
  <dcterms:modified xsi:type="dcterms:W3CDTF">2023-11-16T03:49:13Z</dcterms:modified>
  <cp:category/>
</cp:coreProperties>
</file>