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81" r:id="rId28"/>
    <p:sldId id="2568" r:id="rId29"/>
    <p:sldId id="679" r:id="rId30"/>
    <p:sldId id="2582" r:id="rId31"/>
    <p:sldId id="680" r:id="rId32"/>
    <p:sldId id="2530" r:id="rId33"/>
    <p:sldId id="2531" r:id="rId34"/>
    <p:sldId id="2583" r:id="rId35"/>
    <p:sldId id="2533" r:id="rId36"/>
    <p:sldId id="2584" r:id="rId37"/>
    <p:sldId id="2535" r:id="rId38"/>
    <p:sldId id="2569" r:id="rId39"/>
    <p:sldId id="2570" r:id="rId40"/>
    <p:sldId id="2571" r:id="rId41"/>
    <p:sldId id="2586" r:id="rId42"/>
    <p:sldId id="2587" r:id="rId43"/>
    <p:sldId id="2585" r:id="rId44"/>
    <p:sldId id="2572" r:id="rId45"/>
    <p:sldId id="2536" r:id="rId46"/>
    <p:sldId id="2537" r:id="rId47"/>
    <p:sldId id="2551" r:id="rId48"/>
    <p:sldId id="2527" r:id="rId49"/>
    <p:sldId id="2552" r:id="rId50"/>
    <p:sldId id="315" r:id="rId51"/>
    <p:sldId id="312" r:id="rId52"/>
    <p:sldId id="318" r:id="rId53"/>
    <p:sldId id="472" r:id="rId54"/>
    <p:sldId id="473" r:id="rId55"/>
    <p:sldId id="474" r:id="rId56"/>
    <p:sldId id="480" r:id="rId57"/>
    <p:sldId id="259" r:id="rId58"/>
    <p:sldId id="260" r:id="rId59"/>
    <p:sldId id="261" r:id="rId60"/>
    <p:sldId id="2525" r:id="rId61"/>
    <p:sldId id="2555" r:id="rId62"/>
    <p:sldId id="2556" r:id="rId63"/>
    <p:sldId id="2557" r:id="rId64"/>
    <p:sldId id="2558" r:id="rId65"/>
    <p:sldId id="2559" r:id="rId66"/>
    <p:sldId id="2560" r:id="rId67"/>
    <p:sldId id="2561" r:id="rId68"/>
    <p:sldId id="2563" r:id="rId69"/>
    <p:sldId id="2564" r:id="rId70"/>
    <p:sldId id="2562"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3th - Nov. IEEE Interim meeting" id="{DE843586-E506-4D30-A655-52B441F0114A}">
          <p14:sldIdLst>
            <p14:sldId id="690"/>
            <p14:sldId id="694"/>
            <p14:sldId id="2581"/>
            <p14:sldId id="2568"/>
            <p14:sldId id="679"/>
            <p14:sldId id="2582"/>
            <p14:sldId id="680"/>
          </p14:sldIdLst>
        </p14:section>
        <p14:section name="Nov. 14th - Nov. IEEE interim meeting" id="{D686ED55-D2EA-43E3-A87F-725BDBE41CF2}">
          <p14:sldIdLst>
            <p14:sldId id="2530"/>
            <p14:sldId id="2531"/>
            <p14:sldId id="2583"/>
            <p14:sldId id="2533"/>
            <p14:sldId id="2584"/>
            <p14:sldId id="2535"/>
          </p14:sldIdLst>
        </p14:section>
        <p14:section name="Nov. 15th AM1 - Nov. IEEE interim meeting" id="{ED07B73E-3417-4C27-85C9-944D735BB0CE}">
          <p14:sldIdLst>
            <p14:sldId id="2569"/>
            <p14:sldId id="2570"/>
            <p14:sldId id="2571"/>
            <p14:sldId id="2586"/>
            <p14:sldId id="2587"/>
            <p14:sldId id="2585"/>
            <p14:sldId id="2572"/>
          </p14:sldIdLst>
        </p14:section>
        <p14:section name="Nov. 15th PM2 - Nov. IEEE interim meeting" id="{8E838D38-B45C-442C-8603-25CE94919C41}">
          <p14:sldIdLst>
            <p14:sldId id="2536"/>
            <p14:sldId id="2537"/>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2" d="100"/>
          <a:sy n="92" d="100"/>
        </p:scale>
        <p:origin x="50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A3F5230-D3E2-402E-B637-8E772D3CEE79}"/>
    <pc:docChg chg="delSld modSld sldOrd modSection">
      <pc:chgData name="Segev, Jonathan" userId="7c67a1b0-8725-4553-8055-0888dbcaef94" providerId="ADAL" clId="{6A3F5230-D3E2-402E-B637-8E772D3CEE79}" dt="2023-11-16T18:54:18.783" v="12" actId="47"/>
      <pc:docMkLst>
        <pc:docMk/>
      </pc:docMkLst>
      <pc:sldChg chg="del">
        <pc:chgData name="Segev, Jonathan" userId="7c67a1b0-8725-4553-8055-0888dbcaef94" providerId="ADAL" clId="{6A3F5230-D3E2-402E-B637-8E772D3CEE79}" dt="2023-11-16T18:54:18.783" v="12" actId="47"/>
        <pc:sldMkLst>
          <pc:docMk/>
          <pc:sldMk cId="1354867337" sldId="2400"/>
        </pc:sldMkLst>
      </pc:sldChg>
      <pc:sldChg chg="del">
        <pc:chgData name="Segev, Jonathan" userId="7c67a1b0-8725-4553-8055-0888dbcaef94" providerId="ADAL" clId="{6A3F5230-D3E2-402E-B637-8E772D3CEE79}" dt="2023-11-16T18:54:18.783" v="12" actId="47"/>
        <pc:sldMkLst>
          <pc:docMk/>
          <pc:sldMk cId="3018441176" sldId="2513"/>
        </pc:sldMkLst>
      </pc:sldChg>
      <pc:sldChg chg="modSp mod">
        <pc:chgData name="Segev, Jonathan" userId="7c67a1b0-8725-4553-8055-0888dbcaef94" providerId="ADAL" clId="{6A3F5230-D3E2-402E-B637-8E772D3CEE79}" dt="2023-11-16T02:07:43.931" v="11" actId="20577"/>
        <pc:sldMkLst>
          <pc:docMk/>
          <pc:sldMk cId="875095996" sldId="2536"/>
        </pc:sldMkLst>
        <pc:spChg chg="mod">
          <ac:chgData name="Segev, Jonathan" userId="7c67a1b0-8725-4553-8055-0888dbcaef94" providerId="ADAL" clId="{6A3F5230-D3E2-402E-B637-8E772D3CEE79}" dt="2023-11-16T02:07:22.102" v="8" actId="20577"/>
          <ac:spMkLst>
            <pc:docMk/>
            <pc:sldMk cId="875095996" sldId="2536"/>
            <ac:spMk id="2" creationId="{00000000-0000-0000-0000-000000000000}"/>
          </ac:spMkLst>
        </pc:spChg>
        <pc:spChg chg="mod">
          <ac:chgData name="Segev, Jonathan" userId="7c67a1b0-8725-4553-8055-0888dbcaef94" providerId="ADAL" clId="{6A3F5230-D3E2-402E-B637-8E772D3CEE79}" dt="2023-11-16T02:07:43.931" v="11" actId="20577"/>
          <ac:spMkLst>
            <pc:docMk/>
            <pc:sldMk cId="875095996" sldId="2536"/>
            <ac:spMk id="3" creationId="{00000000-0000-0000-0000-000000000000}"/>
          </ac:spMkLst>
        </pc:spChg>
      </pc:sldChg>
      <pc:sldChg chg="del">
        <pc:chgData name="Segev, Jonathan" userId="7c67a1b0-8725-4553-8055-0888dbcaef94" providerId="ADAL" clId="{6A3F5230-D3E2-402E-B637-8E772D3CEE79}" dt="2023-11-16T18:54:18.783" v="12" actId="47"/>
        <pc:sldMkLst>
          <pc:docMk/>
          <pc:sldMk cId="1347433081" sldId="2538"/>
        </pc:sldMkLst>
      </pc:sldChg>
      <pc:sldChg chg="del">
        <pc:chgData name="Segev, Jonathan" userId="7c67a1b0-8725-4553-8055-0888dbcaef94" providerId="ADAL" clId="{6A3F5230-D3E2-402E-B637-8E772D3CEE79}" dt="2023-11-16T18:54:18.783" v="12" actId="47"/>
        <pc:sldMkLst>
          <pc:docMk/>
          <pc:sldMk cId="1704647827" sldId="2549"/>
        </pc:sldMkLst>
      </pc:sldChg>
      <pc:sldChg chg="del">
        <pc:chgData name="Segev, Jonathan" userId="7c67a1b0-8725-4553-8055-0888dbcaef94" providerId="ADAL" clId="{6A3F5230-D3E2-402E-B637-8E772D3CEE79}" dt="2023-11-16T18:54:18.783" v="12" actId="47"/>
        <pc:sldMkLst>
          <pc:docMk/>
          <pc:sldMk cId="327341192" sldId="2567"/>
        </pc:sldMkLst>
      </pc:sldChg>
      <pc:sldChg chg="ord">
        <pc:chgData name="Segev, Jonathan" userId="7c67a1b0-8725-4553-8055-0888dbcaef94" providerId="ADAL" clId="{6A3F5230-D3E2-402E-B637-8E772D3CEE79}" dt="2023-11-15T19:20:54.902" v="6"/>
        <pc:sldMkLst>
          <pc:docMk/>
          <pc:sldMk cId="354831920" sldId="2585"/>
        </pc:sldMkLst>
      </pc:sldChg>
      <pc:sldChg chg="modSp mod">
        <pc:chgData name="Segev, Jonathan" userId="7c67a1b0-8725-4553-8055-0888dbcaef94" providerId="ADAL" clId="{6A3F5230-D3E2-402E-B637-8E772D3CEE79}" dt="2023-11-15T19:17:18.704" v="4" actId="207"/>
        <pc:sldMkLst>
          <pc:docMk/>
          <pc:sldMk cId="4101589432" sldId="2587"/>
        </pc:sldMkLst>
        <pc:spChg chg="mod">
          <ac:chgData name="Segev, Jonathan" userId="7c67a1b0-8725-4553-8055-0888dbcaef94" providerId="ADAL" clId="{6A3F5230-D3E2-402E-B637-8E772D3CEE79}" dt="2023-11-15T19:08:26.781" v="3" actId="20577"/>
          <ac:spMkLst>
            <pc:docMk/>
            <pc:sldMk cId="4101589432" sldId="2587"/>
            <ac:spMk id="2" creationId="{46AF83E7-3A0B-4238-818F-C4D271BAEAA3}"/>
          </ac:spMkLst>
        </pc:spChg>
        <pc:spChg chg="mod">
          <ac:chgData name="Segev, Jonathan" userId="7c67a1b0-8725-4553-8055-0888dbcaef94" providerId="ADAL" clId="{6A3F5230-D3E2-402E-B637-8E772D3CEE79}" dt="2023-11-15T19:17:18.704" v="4" actId="207"/>
          <ac:spMkLst>
            <pc:docMk/>
            <pc:sldMk cId="4101589432" sldId="2587"/>
            <ac:spMk id="3" creationId="{CA68DC1D-0236-69E3-ED0C-E6B9506C0EE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320904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802.11-23/1727r4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2023-11-15</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 2023 and Jan.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Final call for vice-chair nomination (2 min)</a:t>
            </a:r>
          </a:p>
          <a:p>
            <a:pPr algn="just">
              <a:spcBef>
                <a:spcPct val="20000"/>
              </a:spcBef>
              <a:buFontTx/>
              <a:buChar char="•"/>
            </a:pPr>
            <a:r>
              <a:rPr lang="en-US" sz="1800" b="0" dirty="0"/>
              <a:t>Draft status update (10 min)</a:t>
            </a:r>
          </a:p>
          <a:p>
            <a:pPr algn="just">
              <a:spcBef>
                <a:spcPct val="20000"/>
              </a:spcBef>
              <a:buFontTx/>
              <a:buChar char="•"/>
            </a:pPr>
            <a:r>
              <a:rPr lang="en-US" sz="1800" b="0" dirty="0"/>
              <a:t>Approval of previous meeting minutes (10 min)</a:t>
            </a:r>
          </a:p>
          <a:p>
            <a:pPr algn="just">
              <a:spcBef>
                <a:spcPct val="20000"/>
              </a:spcBef>
              <a:buFontTx/>
              <a:buChar char="•"/>
            </a:pPr>
            <a:r>
              <a:rPr lang="en-US" altLang="en-US" sz="1800" b="0" dirty="0"/>
              <a:t>Review technical submission and proposed draft text (as time permits)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50207985"/>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r>
                        <a:rPr lang="en-US" sz="1400" dirty="0"/>
                        <a:t>11-23-1827</a:t>
                      </a:r>
                    </a:p>
                  </a:txBody>
                  <a:tcPr marT="45712" marB="45712"/>
                </a:tc>
                <a:tc>
                  <a:txBody>
                    <a:bodyPr/>
                    <a:lstStyle/>
                    <a:p>
                      <a:r>
                        <a:rPr lang="en-US" sz="1400" dirty="0"/>
                        <a:t>Christian Berger</a:t>
                      </a:r>
                    </a:p>
                  </a:txBody>
                  <a:tcPr marT="45712" marB="45712"/>
                </a:tc>
                <a:tc>
                  <a:txBody>
                    <a:bodyPr/>
                    <a:lstStyle/>
                    <a:p>
                      <a:r>
                        <a:rPr lang="en-US" sz="1400" dirty="0"/>
                        <a:t>Support for 320 MHz </a:t>
                      </a:r>
                      <a:r>
                        <a:rPr lang="en-US" sz="1400" dirty="0" err="1"/>
                        <a:t>Subelement</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11-23-2054</a:t>
                      </a:r>
                    </a:p>
                  </a:txBody>
                  <a:tcPr marT="45712" marB="45712"/>
                </a:tc>
                <a:tc>
                  <a:txBody>
                    <a:bodyPr/>
                    <a:lstStyle/>
                    <a:p>
                      <a:r>
                        <a:rPr lang="en-US" sz="1400" kern="1200" dirty="0">
                          <a:solidFill>
                            <a:schemeClr val="dk1"/>
                          </a:solidFill>
                          <a:latin typeface="+mn-lt"/>
                          <a:ea typeface="+mn-ea"/>
                          <a:cs typeface="+mn-cs"/>
                        </a:rPr>
                        <a:t>Tianyu Wu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Puncturing pattern support</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11-23-2094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Support for puncturing pattern</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208225584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1100773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altLang="en-US" sz="1600" b="0" dirty="0"/>
              <a:t>Review draft status (10 min)</a:t>
            </a:r>
          </a:p>
          <a:p>
            <a:pPr algn="just">
              <a:spcBef>
                <a:spcPct val="20000"/>
              </a:spcBef>
              <a:buFontTx/>
              <a:buChar char="•"/>
            </a:pPr>
            <a:r>
              <a:rPr lang="en-US" sz="1600" b="0" dirty="0"/>
              <a:t>Last call for vice-chair nomination (5min)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73218114"/>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r>
                        <a:rPr lang="en-US" sz="1400" dirty="0"/>
                        <a:t>11-23-1827</a:t>
                      </a:r>
                    </a:p>
                  </a:txBody>
                  <a:tcPr marT="45712" marB="45712"/>
                </a:tc>
                <a:tc>
                  <a:txBody>
                    <a:bodyPr/>
                    <a:lstStyle/>
                    <a:p>
                      <a:r>
                        <a:rPr lang="en-US" sz="1400" dirty="0"/>
                        <a:t>Christian Berger</a:t>
                      </a:r>
                    </a:p>
                  </a:txBody>
                  <a:tcPr marT="45712" marB="45712"/>
                </a:tc>
                <a:tc>
                  <a:txBody>
                    <a:bodyPr/>
                    <a:lstStyle/>
                    <a:p>
                      <a:r>
                        <a:rPr lang="en-US" sz="1400" dirty="0"/>
                        <a:t>Support for 320 MHz </a:t>
                      </a:r>
                      <a:r>
                        <a:rPr lang="en-US" sz="1400" dirty="0" err="1"/>
                        <a:t>Subelement</a:t>
                      </a:r>
                      <a:endParaRPr lang="en-US" sz="1400" dirty="0"/>
                    </a:p>
                  </a:txBody>
                  <a:tcPr marT="45712" marB="45712"/>
                </a:tc>
                <a:tc>
                  <a:txBody>
                    <a:bodyPr/>
                    <a:lstStyle/>
                    <a:p>
                      <a:r>
                        <a:rPr lang="en-US" sz="1400" dirty="0"/>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11-23-2054</a:t>
                      </a:r>
                    </a:p>
                  </a:txBody>
                  <a:tcPr marT="45712" marB="45712"/>
                </a:tc>
                <a:tc>
                  <a:txBody>
                    <a:bodyPr/>
                    <a:lstStyle/>
                    <a:p>
                      <a:r>
                        <a:rPr lang="en-US" sz="1400" kern="1200" dirty="0">
                          <a:solidFill>
                            <a:schemeClr val="dk1"/>
                          </a:solidFill>
                          <a:latin typeface="+mn-lt"/>
                          <a:ea typeface="+mn-ea"/>
                          <a:cs typeface="+mn-cs"/>
                        </a:rPr>
                        <a:t>Tianyu Wu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Puncturing pattern support</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DC3A-BD5F-9427-08C2-022588D92D77}"/>
              </a:ext>
            </a:extLst>
          </p:cNvPr>
          <p:cNvSpPr>
            <a:spLocks noGrp="1"/>
          </p:cNvSpPr>
          <p:nvPr>
            <p:ph type="title"/>
          </p:nvPr>
        </p:nvSpPr>
        <p:spPr/>
        <p:txBody>
          <a:bodyPr/>
          <a:lstStyle/>
          <a:p>
            <a:r>
              <a:rPr lang="en-US" dirty="0"/>
              <a:t>Announcement of Vice-Chair Position</a:t>
            </a:r>
          </a:p>
        </p:txBody>
      </p:sp>
      <p:sp>
        <p:nvSpPr>
          <p:cNvPr id="3" name="Content Placeholder 2">
            <a:extLst>
              <a:ext uri="{FF2B5EF4-FFF2-40B4-BE49-F238E27FC236}">
                <a16:creationId xmlns:a16="http://schemas.microsoft.com/office/drawing/2014/main" id="{42F90100-EDA1-D782-CE48-7B3B2B474F57}"/>
              </a:ext>
            </a:extLst>
          </p:cNvPr>
          <p:cNvSpPr>
            <a:spLocks noGrp="1"/>
          </p:cNvSpPr>
          <p:nvPr>
            <p:ph idx="1"/>
          </p:nvPr>
        </p:nvSpPr>
        <p:spPr/>
        <p:txBody>
          <a:bodyPr/>
          <a:lstStyle/>
          <a:p>
            <a:pPr>
              <a:buFont typeface="Arial" panose="020B0604020202020204" pitchFamily="34" charset="0"/>
              <a:buChar char="•"/>
            </a:pPr>
            <a:r>
              <a:rPr lang="en-US" dirty="0"/>
              <a:t>Currently TG leadership consists of:</a:t>
            </a:r>
          </a:p>
          <a:p>
            <a:pPr lvl="1">
              <a:buFont typeface="Arial" panose="020B0604020202020204" pitchFamily="34" charset="0"/>
              <a:buChar char="•"/>
            </a:pPr>
            <a:r>
              <a:rPr lang="en-US" dirty="0"/>
              <a:t>Chair (Jonathan Segev)</a:t>
            </a:r>
          </a:p>
          <a:p>
            <a:pPr lvl="1">
              <a:buFont typeface="Arial" panose="020B0604020202020204" pitchFamily="34" charset="0"/>
              <a:buChar char="•"/>
            </a:pPr>
            <a:r>
              <a:rPr lang="en-US" dirty="0"/>
              <a:t>Vice chair (Assaf Kasher)</a:t>
            </a:r>
          </a:p>
          <a:p>
            <a:pPr lvl="1">
              <a:buFont typeface="Arial" panose="020B0604020202020204" pitchFamily="34" charset="0"/>
              <a:buChar char="•"/>
            </a:pPr>
            <a:r>
              <a:rPr lang="en-US" dirty="0"/>
              <a:t>Secretary (Dibakar Das)</a:t>
            </a:r>
          </a:p>
          <a:p>
            <a:pPr lvl="1">
              <a:buFont typeface="Arial" panose="020B0604020202020204" pitchFamily="34" charset="0"/>
              <a:buChar char="•"/>
            </a:pPr>
            <a:r>
              <a:rPr lang="en-US" dirty="0"/>
              <a:t>Editor (Roy Want)</a:t>
            </a:r>
          </a:p>
          <a:p>
            <a:pPr>
              <a:buFont typeface="Arial" panose="020B0604020202020204" pitchFamily="34" charset="0"/>
              <a:buChar char="•"/>
            </a:pPr>
            <a:r>
              <a:rPr lang="en-US" b="0" dirty="0"/>
              <a:t>“The TG Vice-Chair assists the TG Chair in carrying out the TG Chair Functions. ”.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294FE6FA-956B-0E30-3AF6-9D5BA3EB8F0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7F35B62-073E-3A10-B64B-63F3AEE3D8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FA648E-DFBA-1E6F-3512-C48F6311AF75}"/>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870266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2</a:t>
            </a:r>
            <a:r>
              <a:rPr lang="en-US" altLang="en-US" sz="3600" b="0" baseline="30000" dirty="0">
                <a:cs typeface="Times New Roman" panose="02020603050405020304" pitchFamily="18" charset="0"/>
              </a:rPr>
              <a:t>nd</a:t>
            </a:r>
            <a:r>
              <a:rPr lang="en-US" altLang="en-US" sz="3600" b="0" dirty="0">
                <a:cs typeface="Times New Roman" panose="02020603050405020304" pitchFamily="18" charset="0"/>
              </a:rPr>
              <a:t> 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Vice chair affirmation vote (10min)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5203147"/>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3868341811"/>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11-23-2094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Support for puncturing pattern</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328196688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084C2-4140-5367-FCA2-A145AFBD1D69}"/>
              </a:ext>
            </a:extLst>
          </p:cNvPr>
          <p:cNvSpPr>
            <a:spLocks noGrp="1"/>
          </p:cNvSpPr>
          <p:nvPr>
            <p:ph type="title"/>
          </p:nvPr>
        </p:nvSpPr>
        <p:spPr/>
        <p:txBody>
          <a:bodyPr/>
          <a:lstStyle/>
          <a:p>
            <a:r>
              <a:rPr lang="en-US" dirty="0"/>
              <a:t>Affirmation vote</a:t>
            </a:r>
          </a:p>
        </p:txBody>
      </p:sp>
      <p:sp>
        <p:nvSpPr>
          <p:cNvPr id="3" name="Content Placeholder 2">
            <a:extLst>
              <a:ext uri="{FF2B5EF4-FFF2-40B4-BE49-F238E27FC236}">
                <a16:creationId xmlns:a16="http://schemas.microsoft.com/office/drawing/2014/main" id="{F035C745-D176-8BDB-2845-CA77401DDBB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BA1F95E-99C1-46B6-B430-B24B5E55404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CFB1F2A-D7C9-24CA-3989-EA2163F52C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97D2C59-7F1C-B5D5-CB4C-4E07B7787B23}"/>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743414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05945-E10D-982B-F0D1-D1524CB5A15A}"/>
              </a:ext>
            </a:extLst>
          </p:cNvPr>
          <p:cNvSpPr>
            <a:spLocks noGrp="1"/>
          </p:cNvSpPr>
          <p:nvPr>
            <p:ph type="title"/>
          </p:nvPr>
        </p:nvSpPr>
        <p:spPr/>
        <p:txBody>
          <a:bodyPr/>
          <a:lstStyle/>
          <a:p>
            <a:r>
              <a:rPr lang="en-US" dirty="0"/>
              <a:t>Consider Initial WG ballot readiness</a:t>
            </a:r>
          </a:p>
        </p:txBody>
      </p:sp>
      <p:sp>
        <p:nvSpPr>
          <p:cNvPr id="3" name="Content Placeholder 2">
            <a:extLst>
              <a:ext uri="{FF2B5EF4-FFF2-40B4-BE49-F238E27FC236}">
                <a16:creationId xmlns:a16="http://schemas.microsoft.com/office/drawing/2014/main" id="{8DA76579-7890-0441-42F5-6828F14E92B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968E9D4-F58E-8241-C98A-BC27B129E1A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E86E551-C37A-8F9A-D384-9D9C8DB274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55870E-09B5-EEDB-19D1-AE2095220DD0}"/>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0395568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Consider initiation of initial WG ballot </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4924438"/>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11-23-2094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Support for puncturing pattern</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 2023 IEEE 802.11 meeting week, and teleconferences running between the Nov. 2023 and Jan.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Nov. Meeting Progress and Targets Towards the Jan.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Approved technical submissions on negotiation and puncturing signaling and behavior.</a:t>
            </a:r>
          </a:p>
          <a:p>
            <a:pPr lvl="1">
              <a:buFont typeface="Arial" panose="020B0604020202020204" pitchFamily="34" charset="0"/>
              <a:buChar char="•"/>
            </a:pPr>
            <a:r>
              <a:rPr lang="en-US" dirty="0"/>
              <a:t>TG approved initiation Initial WG ballot.</a:t>
            </a:r>
          </a:p>
          <a:p>
            <a:pPr>
              <a:buFont typeface="Arial" panose="020B0604020202020204" pitchFamily="34" charset="0"/>
              <a:buChar char="•"/>
            </a:pPr>
            <a:endParaRPr lang="en-US" dirty="0"/>
          </a:p>
          <a:p>
            <a:pPr>
              <a:buFont typeface="Arial" panose="020B0604020202020204" pitchFamily="34" charset="0"/>
              <a:buChar char="•"/>
            </a:pPr>
            <a:r>
              <a:rPr lang="en-US" dirty="0"/>
              <a:t>Work expected towards Jan. meeting:</a:t>
            </a:r>
          </a:p>
          <a:p>
            <a:pPr lvl="1">
              <a:buFont typeface="Arial" panose="020B0604020202020204" pitchFamily="34" charset="0"/>
              <a:buChar char="•"/>
            </a:pPr>
            <a:r>
              <a:rPr lang="en-US" dirty="0"/>
              <a:t>Generation of P802.11bk D1.0 </a:t>
            </a:r>
          </a:p>
          <a:p>
            <a:pPr lvl="1">
              <a:buFont typeface="Arial" panose="020B0604020202020204" pitchFamily="34" charset="0"/>
              <a:buChar char="•"/>
            </a:pPr>
            <a:r>
              <a:rPr lang="en-US" dirty="0"/>
              <a:t>Initial WG ballot execution.</a:t>
            </a:r>
          </a:p>
          <a:p>
            <a:pPr lvl="1">
              <a:buFont typeface="Arial" panose="020B0604020202020204" pitchFamily="34" charset="0"/>
              <a:buChar char="•"/>
            </a:pPr>
            <a:r>
              <a:rPr lang="en-US" dirty="0"/>
              <a:t>Review WG ballot result and Comment assignment. </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pic>
        <p:nvPicPr>
          <p:cNvPr id="45" name="Picture 44">
            <a:extLst>
              <a:ext uri="{FF2B5EF4-FFF2-40B4-BE49-F238E27FC236}">
                <a16:creationId xmlns:a16="http://schemas.microsoft.com/office/drawing/2014/main" id="{A701D390-3262-7932-1903-737719B86519}"/>
              </a:ext>
            </a:extLst>
          </p:cNvPr>
          <p:cNvPicPr>
            <a:picLocks noChangeAspect="1"/>
          </p:cNvPicPr>
          <p:nvPr/>
        </p:nvPicPr>
        <p:blipFill>
          <a:blip r:embed="rId2"/>
          <a:stretch>
            <a:fillRect/>
          </a:stretch>
        </p:blipFill>
        <p:spPr>
          <a:xfrm>
            <a:off x="5128438" y="4365104"/>
            <a:ext cx="6891218" cy="1746951"/>
          </a:xfrm>
          <a:prstGeom prst="rect">
            <a:avLst/>
          </a:prstGeom>
        </p:spPr>
      </p:pic>
    </p:spTree>
    <p:extLst>
      <p:ext uri="{BB962C8B-B14F-4D97-AF65-F5344CB8AC3E}">
        <p14:creationId xmlns:p14="http://schemas.microsoft.com/office/powerpoint/2010/main" val="17890717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Nov.)</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Oct.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676784" y="1880918"/>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488733"/>
            <a:ext cx="9130232"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Isosceles Triangle 2">
            <a:extLst>
              <a:ext uri="{FF2B5EF4-FFF2-40B4-BE49-F238E27FC236}">
                <a16:creationId xmlns:a16="http://schemas.microsoft.com/office/drawing/2014/main" id="{CA68DC1D-0236-69E3-ED0C-E6B9506C0EE0}"/>
              </a:ext>
            </a:extLst>
          </p:cNvPr>
          <p:cNvSpPr>
            <a:spLocks noChangeArrowheads="1"/>
          </p:cNvSpPr>
          <p:nvPr/>
        </p:nvSpPr>
        <p:spPr bwMode="auto">
          <a:xfrm>
            <a:off x="6011308" y="170091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 name="Text Box 26">
            <a:extLst>
              <a:ext uri="{FF2B5EF4-FFF2-40B4-BE49-F238E27FC236}">
                <a16:creationId xmlns:a16="http://schemas.microsoft.com/office/drawing/2014/main" id="{6C0F586F-B930-41CE-E2A3-DEA24BCC30BF}"/>
              </a:ext>
            </a:extLst>
          </p:cNvPr>
          <p:cNvSpPr txBox="1">
            <a:spLocks noChangeArrowheads="1"/>
          </p:cNvSpPr>
          <p:nvPr/>
        </p:nvSpPr>
        <p:spPr bwMode="auto">
          <a:xfrm flipH="1">
            <a:off x="5758052" y="18809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9" name="Isosceles Triangle 8">
            <a:extLst>
              <a:ext uri="{FF2B5EF4-FFF2-40B4-BE49-F238E27FC236}">
                <a16:creationId xmlns:a16="http://schemas.microsoft.com/office/drawing/2014/main" id="{77E4631A-F157-6E96-AD39-B8B6CC7A4A78}"/>
              </a:ext>
            </a:extLst>
          </p:cNvPr>
          <p:cNvSpPr>
            <a:spLocks noChangeArrowheads="1"/>
          </p:cNvSpPr>
          <p:nvPr/>
        </p:nvSpPr>
        <p:spPr bwMode="auto">
          <a:xfrm flipH="1">
            <a:off x="7711380" y="16878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 name="Text Box 26">
            <a:extLst>
              <a:ext uri="{FF2B5EF4-FFF2-40B4-BE49-F238E27FC236}">
                <a16:creationId xmlns:a16="http://schemas.microsoft.com/office/drawing/2014/main" id="{163DABF1-039F-344C-5431-0170DC36C202}"/>
              </a:ext>
            </a:extLst>
          </p:cNvPr>
          <p:cNvSpPr txBox="1">
            <a:spLocks noChangeArrowheads="1"/>
          </p:cNvSpPr>
          <p:nvPr/>
        </p:nvSpPr>
        <p:spPr bwMode="auto">
          <a:xfrm flipH="1">
            <a:off x="7458124" y="1880918"/>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05/23</a:t>
            </a:r>
          </a:p>
        </p:txBody>
      </p:sp>
      <p:sp>
        <p:nvSpPr>
          <p:cNvPr id="11" name="Isosceles Triangle 10">
            <a:extLst>
              <a:ext uri="{FF2B5EF4-FFF2-40B4-BE49-F238E27FC236}">
                <a16:creationId xmlns:a16="http://schemas.microsoft.com/office/drawing/2014/main" id="{17C1934D-CA24-1F14-985E-729E5F0E652C}"/>
              </a:ext>
            </a:extLst>
          </p:cNvPr>
          <p:cNvSpPr>
            <a:spLocks noChangeArrowheads="1"/>
          </p:cNvSpPr>
          <p:nvPr/>
        </p:nvSpPr>
        <p:spPr bwMode="auto">
          <a:xfrm flipH="1">
            <a:off x="8797528" y="16878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2" name="Text Box 26">
            <a:extLst>
              <a:ext uri="{FF2B5EF4-FFF2-40B4-BE49-F238E27FC236}">
                <a16:creationId xmlns:a16="http://schemas.microsoft.com/office/drawing/2014/main" id="{106E4DAF-DBA6-54B4-A68E-9F70BC8B6433}"/>
              </a:ext>
            </a:extLst>
          </p:cNvPr>
          <p:cNvSpPr txBox="1">
            <a:spLocks noChangeArrowheads="1"/>
          </p:cNvSpPr>
          <p:nvPr/>
        </p:nvSpPr>
        <p:spPr bwMode="auto">
          <a:xfrm flipH="1">
            <a:off x="8544272" y="18809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07/23</a:t>
            </a:r>
          </a:p>
        </p:txBody>
      </p:sp>
      <p:cxnSp>
        <p:nvCxnSpPr>
          <p:cNvPr id="13" name="Straight Connector 12">
            <a:extLst>
              <a:ext uri="{FF2B5EF4-FFF2-40B4-BE49-F238E27FC236}">
                <a16:creationId xmlns:a16="http://schemas.microsoft.com/office/drawing/2014/main" id="{44018E32-96F7-4436-7F20-73D845C2D525}"/>
              </a:ext>
            </a:extLst>
          </p:cNvPr>
          <p:cNvCxnSpPr>
            <a:cxnSpLocks/>
          </p:cNvCxnSpPr>
          <p:nvPr/>
        </p:nvCxnSpPr>
        <p:spPr bwMode="auto">
          <a:xfrm flipV="1">
            <a:off x="2217132" y="2792371"/>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Isosceles Triangle 23">
            <a:extLst>
              <a:ext uri="{FF2B5EF4-FFF2-40B4-BE49-F238E27FC236}">
                <a16:creationId xmlns:a16="http://schemas.microsoft.com/office/drawing/2014/main" id="{03CEA68E-D22A-4BF2-AE05-3A6410F16C96}"/>
              </a:ext>
            </a:extLst>
          </p:cNvPr>
          <p:cNvSpPr>
            <a:spLocks noChangeArrowheads="1"/>
          </p:cNvSpPr>
          <p:nvPr/>
        </p:nvSpPr>
        <p:spPr bwMode="auto">
          <a:xfrm flipH="1">
            <a:off x="10542905" y="16878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6" name="Text Box 26">
            <a:extLst>
              <a:ext uri="{FF2B5EF4-FFF2-40B4-BE49-F238E27FC236}">
                <a16:creationId xmlns:a16="http://schemas.microsoft.com/office/drawing/2014/main" id="{3B6F0ED1-C928-DC72-5EE4-58C2E3593950}"/>
              </a:ext>
            </a:extLst>
          </p:cNvPr>
          <p:cNvSpPr txBox="1">
            <a:spLocks noChangeArrowheads="1"/>
          </p:cNvSpPr>
          <p:nvPr/>
        </p:nvSpPr>
        <p:spPr bwMode="auto">
          <a:xfrm flipH="1">
            <a:off x="10289649" y="188091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Tree>
    <p:extLst>
      <p:ext uri="{BB962C8B-B14F-4D97-AF65-F5344CB8AC3E}">
        <p14:creationId xmlns:p14="http://schemas.microsoft.com/office/powerpoint/2010/main" val="41015894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Dec. 5</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Jan. 9</a:t>
            </a:r>
            <a:r>
              <a:rPr lang="en-US" altLang="en-US" kern="0" baseline="30000" dirty="0"/>
              <a:t>th</a:t>
            </a:r>
            <a:r>
              <a:rPr lang="en-US" altLang="en-US" kern="0" dirty="0"/>
              <a:t> 	10:00am PT / 13:00 ET**</a:t>
            </a:r>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906942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Nov.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 meeting:</a:t>
            </a:r>
            <a:endParaRPr lang="en-US" sz="2000" b="0" dirty="0"/>
          </a:p>
          <a:p>
            <a:pPr>
              <a:buFont typeface="Arial" panose="020B0604020202020204" pitchFamily="34" charset="0"/>
              <a:buChar char="•"/>
            </a:pPr>
            <a:r>
              <a:rPr lang="en-US" sz="2000" b="0" dirty="0"/>
              <a:t>This meeting is part of the Nov.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r>
              <a:rPr lang="en-US" sz="200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121015</TotalTime>
  <Words>5966</Words>
  <Application>Microsoft Office PowerPoint</Application>
  <PresentationFormat>Widescreen</PresentationFormat>
  <Paragraphs>899</Paragraphs>
  <Slides>70</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8" baseType="lpstr">
      <vt:lpstr>Arial</vt:lpstr>
      <vt:lpstr>Calibri</vt:lpstr>
      <vt:lpstr>Monotype Sorts</vt:lpstr>
      <vt:lpstr>Montserrat</vt:lpstr>
      <vt:lpstr>Times</vt:lpstr>
      <vt:lpstr>Times New Roman</vt:lpstr>
      <vt:lpstr>Office Theme</vt:lpstr>
      <vt:lpstr>Document</vt:lpstr>
      <vt:lpstr>TGbk Next Generation Positioning  Agenda for the Nov.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 IEEE  802.11 Plenary Meeting Week Agenda</vt:lpstr>
      <vt:lpstr>Submission List for the week</vt:lpstr>
      <vt:lpstr>Nov. IEEE Meeting –  Nov. 13th </vt:lpstr>
      <vt:lpstr>Submission List for the Nov. 13th meeting</vt:lpstr>
      <vt:lpstr>Announcement of Vice-Chair Position</vt:lpstr>
      <vt:lpstr>Motions</vt:lpstr>
      <vt:lpstr>Review Submissions</vt:lpstr>
      <vt:lpstr>Submission 11-23-2054</vt:lpstr>
      <vt:lpstr>PowerPoint Presentation</vt:lpstr>
      <vt:lpstr>Nov. IEEE Meeting –  Nov. 14th </vt:lpstr>
      <vt:lpstr>Submission List for the Nov. 14th meeting</vt:lpstr>
      <vt:lpstr>Affirmation vote</vt:lpstr>
      <vt:lpstr>Review Submissions</vt:lpstr>
      <vt:lpstr>Consider Initial WG ballot readiness</vt:lpstr>
      <vt:lpstr>PowerPoint Presentation</vt:lpstr>
      <vt:lpstr>Nov. IEEE Meeting –  Nov. 15th AM1</vt:lpstr>
      <vt:lpstr>Submission List for the Nov. 15th AM1 meeting</vt:lpstr>
      <vt:lpstr>Review Submissions</vt:lpstr>
      <vt:lpstr>Nov. Meeting Progress and Targets Towards the Jan. Meeting</vt:lpstr>
      <vt:lpstr>TGbk Projected Timeline (as of Nov.)</vt:lpstr>
      <vt:lpstr>Scheduled TGbk telecons</vt:lpstr>
      <vt:lpstr>PowerPoint Presentation</vt:lpstr>
      <vt:lpstr>Nov. IEEE Meeting –  Nov. 15th PM2</vt:lpstr>
      <vt:lpstr>Submission List for the Sep. 15th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737</cp:revision>
  <cp:lastPrinted>1601-01-01T00:00:00Z</cp:lastPrinted>
  <dcterms:created xsi:type="dcterms:W3CDTF">2018-08-06T10:28:59Z</dcterms:created>
  <dcterms:modified xsi:type="dcterms:W3CDTF">2023-11-16T18:54:21Z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